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8" r:id="rId2"/>
    <p:sldId id="4110" r:id="rId3"/>
    <p:sldId id="4108" r:id="rId4"/>
    <p:sldId id="505" r:id="rId5"/>
    <p:sldId id="4094" r:id="rId6"/>
    <p:sldId id="4116" r:id="rId7"/>
    <p:sldId id="4117" r:id="rId8"/>
    <p:sldId id="4115" r:id="rId9"/>
    <p:sldId id="4113" r:id="rId10"/>
    <p:sldId id="4114" r:id="rId11"/>
    <p:sldId id="4096" r:id="rId12"/>
    <p:sldId id="4118" r:id="rId13"/>
    <p:sldId id="4097" r:id="rId14"/>
    <p:sldId id="4119" r:id="rId15"/>
    <p:sldId id="4098" r:id="rId16"/>
    <p:sldId id="4099" r:id="rId17"/>
    <p:sldId id="4100" r:id="rId18"/>
    <p:sldId id="4101" r:id="rId19"/>
    <p:sldId id="4107" r:id="rId20"/>
    <p:sldId id="4102" r:id="rId21"/>
    <p:sldId id="4082" r:id="rId22"/>
    <p:sldId id="4083" r:id="rId23"/>
    <p:sldId id="4084" r:id="rId24"/>
    <p:sldId id="4121" r:id="rId25"/>
    <p:sldId id="4122" r:id="rId26"/>
    <p:sldId id="4123" r:id="rId27"/>
    <p:sldId id="4105" r:id="rId28"/>
    <p:sldId id="257" r:id="rId29"/>
    <p:sldId id="4091" r:id="rId30"/>
    <p:sldId id="4090" r:id="rId31"/>
    <p:sldId id="4106" r:id="rId32"/>
    <p:sldId id="4120" r:id="rId33"/>
    <p:sldId id="4103" r:id="rId34"/>
    <p:sldId id="4104" r:id="rId35"/>
    <p:sldId id="4092" r:id="rId36"/>
    <p:sldId id="4109" r:id="rId37"/>
    <p:sldId id="539" r:id="rId38"/>
    <p:sldId id="537" r:id="rId39"/>
    <p:sldId id="4095" r:id="rId40"/>
    <p:sldId id="4112" r:id="rId41"/>
    <p:sldId id="411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128" autoAdjust="0"/>
    <p:restoredTop sz="94660"/>
  </p:normalViewPr>
  <p:slideViewPr>
    <p:cSldViewPr snapToGrid="0" showGuides="1">
      <p:cViewPr varScale="1">
        <p:scale>
          <a:sx n="67" d="100"/>
          <a:sy n="67" d="100"/>
        </p:scale>
        <p:origin x="636" y="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2ED81-AABE-4BCD-9CF2-1301949747EF}" type="datetimeFigureOut">
              <a:rPr lang="en-GB" smtClean="0"/>
              <a:t>01/12/2023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CEBD3-AD81-4AC1-8699-ACDF0D800506}" type="slidenum">
              <a:rPr lang="en-GB" smtClean="0"/>
              <a:t>‹#›</a:t>
            </a:fld>
            <a:endParaRPr lang="en-GB"/>
          </a:p>
        </p:txBody>
      </p:sp>
    </p:spTree>
    <p:extLst>
      <p:ext uri="{BB962C8B-B14F-4D97-AF65-F5344CB8AC3E}">
        <p14:creationId xmlns:p14="http://schemas.microsoft.com/office/powerpoint/2010/main" val="26674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CD2F-A791-BA31-2329-6E7F08529B1A}"/>
              </a:ext>
            </a:extLst>
          </p:cNvPr>
          <p:cNvSpPr>
            <a:spLocks noGrp="1"/>
          </p:cNvSpPr>
          <p:nvPr>
            <p:ph type="ctrTitle"/>
          </p:nvPr>
        </p:nvSpPr>
        <p:spPr>
          <a:xfrm>
            <a:off x="490881" y="949325"/>
            <a:ext cx="7052919" cy="2387600"/>
          </a:xfrm>
          <a:prstGeom prst="rect">
            <a:avLst/>
          </a:prstGeom>
        </p:spPr>
        <p:txBody>
          <a:bodyPr anchor="b">
            <a:normAutofit/>
          </a:bodyPr>
          <a:lstStyle>
            <a:lvl1pPr algn="l">
              <a:defRPr sz="4800" b="1">
                <a:solidFill>
                  <a:srgbClr val="0070C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D8267C6E-44CE-5631-9B7D-927914A92F04}"/>
              </a:ext>
            </a:extLst>
          </p:cNvPr>
          <p:cNvSpPr>
            <a:spLocks noGrp="1"/>
          </p:cNvSpPr>
          <p:nvPr>
            <p:ph type="subTitle" idx="1"/>
          </p:nvPr>
        </p:nvSpPr>
        <p:spPr>
          <a:xfrm>
            <a:off x="490881" y="3429000"/>
            <a:ext cx="7052919" cy="1039812"/>
          </a:xfrm>
          <a:prstGeom prst="rect">
            <a:avLst/>
          </a:prstGeo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a:extLst>
              <a:ext uri="{FF2B5EF4-FFF2-40B4-BE49-F238E27FC236}">
                <a16:creationId xmlns:a16="http://schemas.microsoft.com/office/drawing/2014/main" id="{E5A0A7A8-4245-C445-526B-07F77007EE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123338" y="490881"/>
            <a:ext cx="3577781" cy="1563798"/>
          </a:xfrm>
          <a:prstGeom prst="rect">
            <a:avLst/>
          </a:prstGeom>
        </p:spPr>
      </p:pic>
      <p:pic>
        <p:nvPicPr>
          <p:cNvPr id="11" name="Picture 10">
            <a:extLst>
              <a:ext uri="{FF2B5EF4-FFF2-40B4-BE49-F238E27FC236}">
                <a16:creationId xmlns:a16="http://schemas.microsoft.com/office/drawing/2014/main" id="{D221D7FA-D5F5-9211-9F8F-787E6AEB510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90881" y="5309196"/>
            <a:ext cx="1937769" cy="1056129"/>
          </a:xfrm>
          <a:prstGeom prst="rect">
            <a:avLst/>
          </a:prstGeom>
        </p:spPr>
      </p:pic>
    </p:spTree>
    <p:extLst>
      <p:ext uri="{BB962C8B-B14F-4D97-AF65-F5344CB8AC3E}">
        <p14:creationId xmlns:p14="http://schemas.microsoft.com/office/powerpoint/2010/main" val="101143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629401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blue">
    <p:bg>
      <p:bgPr>
        <a:solidFill>
          <a:srgbClr val="0070C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AEAC6-3629-C0DA-5A13-9C79C88648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123338" y="490881"/>
            <a:ext cx="3577780" cy="1563798"/>
          </a:xfrm>
          <a:prstGeom prst="rect">
            <a:avLst/>
          </a:prstGeom>
        </p:spPr>
      </p:pic>
      <p:pic>
        <p:nvPicPr>
          <p:cNvPr id="5" name="Picture 4">
            <a:extLst>
              <a:ext uri="{FF2B5EF4-FFF2-40B4-BE49-F238E27FC236}">
                <a16:creationId xmlns:a16="http://schemas.microsoft.com/office/drawing/2014/main" id="{7EB73EA9-A2A8-3697-6A6A-36F3EC574377}"/>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90881" y="5309195"/>
            <a:ext cx="1937769" cy="1056129"/>
          </a:xfrm>
          <a:prstGeom prst="rect">
            <a:avLst/>
          </a:prstGeom>
        </p:spPr>
      </p:pic>
      <p:sp>
        <p:nvSpPr>
          <p:cNvPr id="6" name="Title 1">
            <a:extLst>
              <a:ext uri="{FF2B5EF4-FFF2-40B4-BE49-F238E27FC236}">
                <a16:creationId xmlns:a16="http://schemas.microsoft.com/office/drawing/2014/main" id="{FF9808E8-DD41-80E0-FAFC-354E6FE80076}"/>
              </a:ext>
            </a:extLst>
          </p:cNvPr>
          <p:cNvSpPr>
            <a:spLocks noGrp="1"/>
          </p:cNvSpPr>
          <p:nvPr>
            <p:ph type="ctrTitle"/>
          </p:nvPr>
        </p:nvSpPr>
        <p:spPr>
          <a:xfrm>
            <a:off x="490881" y="949325"/>
            <a:ext cx="7052919" cy="2387600"/>
          </a:xfrm>
          <a:prstGeom prst="rect">
            <a:avLst/>
          </a:prstGeom>
        </p:spPr>
        <p:txBody>
          <a:bodyPr anchor="b">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D19E708A-2810-ED20-EDC9-B9D1DEDDB63D}"/>
              </a:ext>
            </a:extLst>
          </p:cNvPr>
          <p:cNvSpPr>
            <a:spLocks noGrp="1"/>
          </p:cNvSpPr>
          <p:nvPr>
            <p:ph type="subTitle" idx="1"/>
          </p:nvPr>
        </p:nvSpPr>
        <p:spPr>
          <a:xfrm>
            <a:off x="490881" y="3429000"/>
            <a:ext cx="7052919" cy="1039812"/>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89894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4FAEA-6FB3-16B7-A722-6C2AAA8129A6}"/>
              </a:ext>
            </a:extLst>
          </p:cNvPr>
          <p:cNvSpPr>
            <a:spLocks noGrp="1"/>
          </p:cNvSpPr>
          <p:nvPr>
            <p:ph type="title"/>
          </p:nvPr>
        </p:nvSpPr>
        <p:spPr>
          <a:xfrm>
            <a:off x="490881" y="365125"/>
            <a:ext cx="11210238" cy="1325563"/>
          </a:xfrm>
          <a:prstGeom prst="rect">
            <a:avLst/>
          </a:prstGeom>
        </p:spPr>
        <p:txBody>
          <a:bodyPr/>
          <a:lstStyle>
            <a:lvl1pPr>
              <a:defRPr b="1">
                <a:solidFill>
                  <a:srgbClr val="0070C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6437D96-84E2-AAE2-1090-E9036ECCC459}"/>
              </a:ext>
            </a:extLst>
          </p:cNvPr>
          <p:cNvSpPr>
            <a:spLocks noGrp="1"/>
          </p:cNvSpPr>
          <p:nvPr>
            <p:ph idx="1"/>
          </p:nvPr>
        </p:nvSpPr>
        <p:spPr>
          <a:xfrm>
            <a:off x="490881" y="1825624"/>
            <a:ext cx="11210238" cy="4498975"/>
          </a:xfrm>
          <a:prstGeom prst="rect">
            <a:avLst/>
          </a:prstGeom>
        </p:spPr>
        <p:txBody>
          <a:bodyPr>
            <a:normAutofit/>
          </a:bodyPr>
          <a:lstStyle>
            <a:lvl1pPr>
              <a:lnSpc>
                <a:spcPct val="100000"/>
              </a:lnSpc>
              <a:buClr>
                <a:srgbClr val="0070C0"/>
              </a:buClr>
              <a:defRPr sz="2400">
                <a:latin typeface="Arial" panose="020B0604020202020204" pitchFamily="34" charset="0"/>
                <a:cs typeface="Arial" panose="020B0604020202020204" pitchFamily="34" charset="0"/>
              </a:defRPr>
            </a:lvl1pPr>
            <a:lvl2pPr>
              <a:lnSpc>
                <a:spcPct val="100000"/>
              </a:lnSpc>
              <a:buClr>
                <a:srgbClr val="0070C0"/>
              </a:buClr>
              <a:defRPr sz="2400">
                <a:latin typeface="Arial" panose="020B0604020202020204" pitchFamily="34" charset="0"/>
                <a:cs typeface="Arial" panose="020B0604020202020204" pitchFamily="34" charset="0"/>
              </a:defRPr>
            </a:lvl2pPr>
            <a:lvl3pPr>
              <a:lnSpc>
                <a:spcPct val="100000"/>
              </a:lnSpc>
              <a:buClr>
                <a:srgbClr val="0070C0"/>
              </a:buClr>
              <a:defRPr sz="2400">
                <a:latin typeface="Arial" panose="020B0604020202020204" pitchFamily="34" charset="0"/>
                <a:cs typeface="Arial" panose="020B0604020202020204" pitchFamily="34" charset="0"/>
              </a:defRPr>
            </a:lvl3pPr>
            <a:lvl4pPr>
              <a:lnSpc>
                <a:spcPct val="100000"/>
              </a:lnSpc>
              <a:buClr>
                <a:srgbClr val="0070C0"/>
              </a:buClr>
              <a:defRPr sz="2400">
                <a:latin typeface="Arial" panose="020B0604020202020204" pitchFamily="34" charset="0"/>
                <a:cs typeface="Arial" panose="020B0604020202020204" pitchFamily="34" charset="0"/>
              </a:defRPr>
            </a:lvl4pPr>
            <a:lvl5pPr>
              <a:lnSpc>
                <a:spcPct val="100000"/>
              </a:lnSpc>
              <a:buClr>
                <a:srgbClr val="0070C0"/>
              </a:buCl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870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blue">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4FAEA-6FB3-16B7-A722-6C2AAA8129A6}"/>
              </a:ext>
            </a:extLst>
          </p:cNvPr>
          <p:cNvSpPr>
            <a:spLocks noGrp="1"/>
          </p:cNvSpPr>
          <p:nvPr>
            <p:ph type="title"/>
          </p:nvPr>
        </p:nvSpPr>
        <p:spPr>
          <a:xfrm>
            <a:off x="490881" y="365125"/>
            <a:ext cx="11210238" cy="1325563"/>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6437D96-84E2-AAE2-1090-E9036ECCC459}"/>
              </a:ext>
            </a:extLst>
          </p:cNvPr>
          <p:cNvSpPr>
            <a:spLocks noGrp="1"/>
          </p:cNvSpPr>
          <p:nvPr>
            <p:ph idx="1"/>
          </p:nvPr>
        </p:nvSpPr>
        <p:spPr>
          <a:xfrm>
            <a:off x="490881" y="1825624"/>
            <a:ext cx="11210238" cy="4498975"/>
          </a:xfrm>
          <a:prstGeom prst="rect">
            <a:avLst/>
          </a:prstGeom>
        </p:spPr>
        <p:txBody>
          <a:bodyPr>
            <a:normAutofit/>
          </a:bodyPr>
          <a:lstStyle>
            <a:lvl1pPr>
              <a:lnSpc>
                <a:spcPct val="100000"/>
              </a:lnSpc>
              <a:buClr>
                <a:schemeClr val="bg1"/>
              </a:buClr>
              <a:defRPr sz="2400">
                <a:solidFill>
                  <a:schemeClr val="bg1"/>
                </a:solidFill>
                <a:latin typeface="Arial" panose="020B0604020202020204" pitchFamily="34" charset="0"/>
                <a:cs typeface="Arial" panose="020B0604020202020204" pitchFamily="34" charset="0"/>
              </a:defRPr>
            </a:lvl1pPr>
            <a:lvl2pPr>
              <a:lnSpc>
                <a:spcPct val="100000"/>
              </a:lnSpc>
              <a:buClr>
                <a:schemeClr val="bg1"/>
              </a:buClr>
              <a:defRPr sz="2400">
                <a:solidFill>
                  <a:schemeClr val="bg1"/>
                </a:solidFill>
                <a:latin typeface="Arial" panose="020B0604020202020204" pitchFamily="34" charset="0"/>
                <a:cs typeface="Arial" panose="020B0604020202020204" pitchFamily="34" charset="0"/>
              </a:defRPr>
            </a:lvl2pPr>
            <a:lvl3pPr>
              <a:lnSpc>
                <a:spcPct val="100000"/>
              </a:lnSpc>
              <a:buClr>
                <a:schemeClr val="bg1"/>
              </a:buClr>
              <a:defRPr sz="2400">
                <a:solidFill>
                  <a:schemeClr val="bg1"/>
                </a:solidFill>
                <a:latin typeface="Arial" panose="020B0604020202020204" pitchFamily="34" charset="0"/>
                <a:cs typeface="Arial" panose="020B0604020202020204" pitchFamily="34" charset="0"/>
              </a:defRPr>
            </a:lvl3pPr>
            <a:lvl4pPr>
              <a:lnSpc>
                <a:spcPct val="100000"/>
              </a:lnSpc>
              <a:buClr>
                <a:schemeClr val="bg1"/>
              </a:buClr>
              <a:defRPr sz="2400">
                <a:solidFill>
                  <a:schemeClr val="bg1"/>
                </a:solidFill>
                <a:latin typeface="Arial" panose="020B0604020202020204" pitchFamily="34" charset="0"/>
                <a:cs typeface="Arial" panose="020B0604020202020204" pitchFamily="34" charset="0"/>
              </a:defRPr>
            </a:lvl4pPr>
            <a:lvl5pPr>
              <a:lnSpc>
                <a:spcPct val="100000"/>
              </a:lnSpc>
              <a:buClr>
                <a:schemeClr val="bg1"/>
              </a:buClr>
              <a:defRPr sz="2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51623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C811EA-F43E-9898-29DC-457DB6D29F8E}"/>
              </a:ext>
            </a:extLst>
          </p:cNvPr>
          <p:cNvSpPr>
            <a:spLocks noGrp="1"/>
          </p:cNvSpPr>
          <p:nvPr>
            <p:ph sz="half" idx="1"/>
          </p:nvPr>
        </p:nvSpPr>
        <p:spPr>
          <a:xfrm>
            <a:off x="490881" y="1825625"/>
            <a:ext cx="5528919" cy="4473576"/>
          </a:xfrm>
          <a:prstGeom prst="rect">
            <a:avLst/>
          </a:prstGeom>
        </p:spPr>
        <p:txBody>
          <a:bodyPr>
            <a:normAutofit/>
          </a:bodyPr>
          <a:lstStyle>
            <a:lvl1pPr>
              <a:buClr>
                <a:srgbClr val="0070C0"/>
              </a:buClr>
              <a:defRPr sz="2400">
                <a:latin typeface="Arial" panose="020B0604020202020204" pitchFamily="34" charset="0"/>
                <a:cs typeface="Arial" panose="020B0604020202020204" pitchFamily="34" charset="0"/>
              </a:defRPr>
            </a:lvl1pPr>
            <a:lvl2pPr>
              <a:buClr>
                <a:srgbClr val="0070C0"/>
              </a:buClr>
              <a:defRPr sz="2400">
                <a:latin typeface="Arial" panose="020B0604020202020204" pitchFamily="34" charset="0"/>
                <a:cs typeface="Arial" panose="020B0604020202020204" pitchFamily="34" charset="0"/>
              </a:defRPr>
            </a:lvl2pPr>
            <a:lvl3pPr>
              <a:buClr>
                <a:srgbClr val="0070C0"/>
              </a:buClr>
              <a:defRPr sz="2400">
                <a:latin typeface="Arial" panose="020B0604020202020204" pitchFamily="34" charset="0"/>
                <a:cs typeface="Arial" panose="020B0604020202020204" pitchFamily="34" charset="0"/>
              </a:defRPr>
            </a:lvl3pPr>
            <a:lvl4pPr>
              <a:buClr>
                <a:srgbClr val="0070C0"/>
              </a:buClr>
              <a:defRPr sz="2400">
                <a:latin typeface="Arial" panose="020B0604020202020204" pitchFamily="34" charset="0"/>
                <a:cs typeface="Arial" panose="020B0604020202020204" pitchFamily="34" charset="0"/>
              </a:defRPr>
            </a:lvl4pPr>
            <a:lvl5pPr>
              <a:buClr>
                <a:srgbClr val="0070C0"/>
              </a:buCl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88CE3B36-7846-1F92-711F-BDA37C753477}"/>
              </a:ext>
            </a:extLst>
          </p:cNvPr>
          <p:cNvSpPr>
            <a:spLocks noGrp="1"/>
          </p:cNvSpPr>
          <p:nvPr>
            <p:ph sz="half" idx="2"/>
          </p:nvPr>
        </p:nvSpPr>
        <p:spPr>
          <a:xfrm>
            <a:off x="6172199" y="1825625"/>
            <a:ext cx="5528919" cy="4473576"/>
          </a:xfrm>
          <a:prstGeom prst="rect">
            <a:avLst/>
          </a:prstGeom>
        </p:spPr>
        <p:txBody>
          <a:bodyPr>
            <a:normAutofit/>
          </a:bodyPr>
          <a:lstStyle>
            <a:lvl1pPr>
              <a:buClr>
                <a:srgbClr val="0070C0"/>
              </a:buClr>
              <a:defRPr sz="2400">
                <a:latin typeface="Arial" panose="020B0604020202020204" pitchFamily="34" charset="0"/>
                <a:cs typeface="Arial" panose="020B0604020202020204" pitchFamily="34" charset="0"/>
              </a:defRPr>
            </a:lvl1pPr>
            <a:lvl2pPr>
              <a:buClr>
                <a:srgbClr val="0070C0"/>
              </a:buClr>
              <a:defRPr sz="2400">
                <a:latin typeface="Arial" panose="020B0604020202020204" pitchFamily="34" charset="0"/>
                <a:cs typeface="Arial" panose="020B0604020202020204" pitchFamily="34" charset="0"/>
              </a:defRPr>
            </a:lvl2pPr>
            <a:lvl3pPr>
              <a:buClr>
                <a:srgbClr val="0070C0"/>
              </a:buClr>
              <a:defRPr sz="2400">
                <a:latin typeface="Arial" panose="020B0604020202020204" pitchFamily="34" charset="0"/>
                <a:cs typeface="Arial" panose="020B0604020202020204" pitchFamily="34" charset="0"/>
              </a:defRPr>
            </a:lvl3pPr>
            <a:lvl4pPr>
              <a:buClr>
                <a:srgbClr val="0070C0"/>
              </a:buClr>
              <a:defRPr sz="2400">
                <a:latin typeface="Arial" panose="020B0604020202020204" pitchFamily="34" charset="0"/>
                <a:cs typeface="Arial" panose="020B0604020202020204" pitchFamily="34" charset="0"/>
              </a:defRPr>
            </a:lvl4pPr>
            <a:lvl5pPr>
              <a:buClr>
                <a:srgbClr val="0070C0"/>
              </a:buCl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id="{38BE921C-7C59-A524-54CF-F19B22778141}"/>
              </a:ext>
            </a:extLst>
          </p:cNvPr>
          <p:cNvSpPr>
            <a:spLocks noGrp="1"/>
          </p:cNvSpPr>
          <p:nvPr>
            <p:ph type="title"/>
          </p:nvPr>
        </p:nvSpPr>
        <p:spPr>
          <a:xfrm>
            <a:off x="490881" y="365125"/>
            <a:ext cx="11210238" cy="1325563"/>
          </a:xfrm>
          <a:prstGeom prst="rect">
            <a:avLst/>
          </a:prstGeom>
        </p:spPr>
        <p:txBody>
          <a:bodyPr/>
          <a:lstStyle>
            <a:lvl1pPr>
              <a:defRPr b="1">
                <a:solidFill>
                  <a:srgbClr val="0070C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79647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ef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8CE3B36-7846-1F92-711F-BDA37C753477}"/>
              </a:ext>
            </a:extLst>
          </p:cNvPr>
          <p:cNvSpPr>
            <a:spLocks noGrp="1"/>
          </p:cNvSpPr>
          <p:nvPr>
            <p:ph sz="half" idx="2"/>
          </p:nvPr>
        </p:nvSpPr>
        <p:spPr>
          <a:xfrm>
            <a:off x="6172199" y="441936"/>
            <a:ext cx="5528919" cy="5974129"/>
          </a:xfrm>
          <a:prstGeom prst="rect">
            <a:avLst/>
          </a:prstGeom>
        </p:spPr>
        <p:txBody>
          <a:bodyPr anchor="ctr" anchorCtr="0">
            <a:normAutofit/>
          </a:bodyPr>
          <a:lstStyle>
            <a:lvl1pPr>
              <a:buClr>
                <a:srgbClr val="0070C0"/>
              </a:buClr>
              <a:defRPr sz="2400">
                <a:latin typeface="Arial" panose="020B0604020202020204" pitchFamily="34" charset="0"/>
                <a:cs typeface="Arial" panose="020B0604020202020204" pitchFamily="34" charset="0"/>
              </a:defRPr>
            </a:lvl1pPr>
            <a:lvl2pPr>
              <a:buClr>
                <a:srgbClr val="0070C0"/>
              </a:buClr>
              <a:defRPr sz="2400">
                <a:latin typeface="Arial" panose="020B0604020202020204" pitchFamily="34" charset="0"/>
                <a:cs typeface="Arial" panose="020B0604020202020204" pitchFamily="34" charset="0"/>
              </a:defRPr>
            </a:lvl2pPr>
            <a:lvl3pPr>
              <a:buClr>
                <a:srgbClr val="0070C0"/>
              </a:buClr>
              <a:defRPr sz="2400">
                <a:latin typeface="Arial" panose="020B0604020202020204" pitchFamily="34" charset="0"/>
                <a:cs typeface="Arial" panose="020B0604020202020204" pitchFamily="34" charset="0"/>
              </a:defRPr>
            </a:lvl3pPr>
            <a:lvl4pPr>
              <a:buClr>
                <a:srgbClr val="0070C0"/>
              </a:buClr>
              <a:defRPr sz="2400">
                <a:latin typeface="Arial" panose="020B0604020202020204" pitchFamily="34" charset="0"/>
                <a:cs typeface="Arial" panose="020B0604020202020204" pitchFamily="34" charset="0"/>
              </a:defRPr>
            </a:lvl4pPr>
            <a:lvl5pPr>
              <a:buClr>
                <a:srgbClr val="0070C0"/>
              </a:buClr>
              <a:defRPr sz="2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id="{38BE921C-7C59-A524-54CF-F19B22778141}"/>
              </a:ext>
            </a:extLst>
          </p:cNvPr>
          <p:cNvSpPr>
            <a:spLocks noGrp="1"/>
          </p:cNvSpPr>
          <p:nvPr>
            <p:ph type="title"/>
          </p:nvPr>
        </p:nvSpPr>
        <p:spPr>
          <a:xfrm>
            <a:off x="490881" y="441936"/>
            <a:ext cx="5528919" cy="5974129"/>
          </a:xfrm>
          <a:prstGeom prst="rect">
            <a:avLst/>
          </a:prstGeom>
        </p:spPr>
        <p:txBody>
          <a:bodyPr/>
          <a:lstStyle>
            <a:lvl1pPr>
              <a:defRPr b="1">
                <a:solidFill>
                  <a:srgbClr val="0070C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362255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Left_blue">
    <p:bg>
      <p:bgPr>
        <a:solidFill>
          <a:srgbClr val="0070C0"/>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8CE3B36-7846-1F92-711F-BDA37C753477}"/>
              </a:ext>
            </a:extLst>
          </p:cNvPr>
          <p:cNvSpPr>
            <a:spLocks noGrp="1"/>
          </p:cNvSpPr>
          <p:nvPr>
            <p:ph sz="half" idx="2"/>
          </p:nvPr>
        </p:nvSpPr>
        <p:spPr>
          <a:xfrm>
            <a:off x="6172199" y="441936"/>
            <a:ext cx="5528919" cy="5974129"/>
          </a:xfrm>
          <a:prstGeom prst="rect">
            <a:avLst/>
          </a:prstGeom>
        </p:spPr>
        <p:txBody>
          <a:bodyPr anchor="ctr" anchorCtr="0">
            <a:normAutofit/>
          </a:bodyPr>
          <a:lstStyle>
            <a:lvl1pPr>
              <a:buClr>
                <a:schemeClr val="bg1"/>
              </a:buClr>
              <a:defRPr sz="2400">
                <a:solidFill>
                  <a:schemeClr val="bg1"/>
                </a:solidFill>
                <a:latin typeface="Arial" panose="020B0604020202020204" pitchFamily="34" charset="0"/>
                <a:cs typeface="Arial" panose="020B0604020202020204" pitchFamily="34" charset="0"/>
              </a:defRPr>
            </a:lvl1pPr>
            <a:lvl2pPr>
              <a:buClr>
                <a:schemeClr val="bg1"/>
              </a:buClr>
              <a:defRPr sz="2400">
                <a:solidFill>
                  <a:schemeClr val="bg1"/>
                </a:solidFill>
                <a:latin typeface="Arial" panose="020B0604020202020204" pitchFamily="34" charset="0"/>
                <a:cs typeface="Arial" panose="020B0604020202020204" pitchFamily="34" charset="0"/>
              </a:defRPr>
            </a:lvl2pPr>
            <a:lvl3pPr>
              <a:buClr>
                <a:schemeClr val="bg1"/>
              </a:buClr>
              <a:defRPr sz="2400">
                <a:solidFill>
                  <a:schemeClr val="bg1"/>
                </a:solidFill>
                <a:latin typeface="Arial" panose="020B0604020202020204" pitchFamily="34" charset="0"/>
                <a:cs typeface="Arial" panose="020B0604020202020204" pitchFamily="34" charset="0"/>
              </a:defRPr>
            </a:lvl3pPr>
            <a:lvl4pPr>
              <a:buClr>
                <a:schemeClr val="bg1"/>
              </a:buClr>
              <a:defRPr sz="2400">
                <a:solidFill>
                  <a:schemeClr val="bg1"/>
                </a:solidFill>
                <a:latin typeface="Arial" panose="020B0604020202020204" pitchFamily="34" charset="0"/>
                <a:cs typeface="Arial" panose="020B0604020202020204" pitchFamily="34" charset="0"/>
              </a:defRPr>
            </a:lvl4pPr>
            <a:lvl5pPr>
              <a:buClr>
                <a:schemeClr val="bg1"/>
              </a:buClr>
              <a:defRPr sz="240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id="{38BE921C-7C59-A524-54CF-F19B22778141}"/>
              </a:ext>
            </a:extLst>
          </p:cNvPr>
          <p:cNvSpPr>
            <a:spLocks noGrp="1"/>
          </p:cNvSpPr>
          <p:nvPr>
            <p:ph type="title"/>
          </p:nvPr>
        </p:nvSpPr>
        <p:spPr>
          <a:xfrm>
            <a:off x="490881" y="441936"/>
            <a:ext cx="5528919" cy="5974129"/>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35140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E9D872-5F35-A875-D0AF-2E25385F9729}"/>
              </a:ext>
            </a:extLst>
          </p:cNvPr>
          <p:cNvSpPr>
            <a:spLocks noGrp="1"/>
          </p:cNvSpPr>
          <p:nvPr>
            <p:ph type="title"/>
          </p:nvPr>
        </p:nvSpPr>
        <p:spPr>
          <a:xfrm>
            <a:off x="490881" y="365125"/>
            <a:ext cx="11210238" cy="1325563"/>
          </a:xfrm>
          <a:prstGeom prst="rect">
            <a:avLst/>
          </a:prstGeom>
        </p:spPr>
        <p:txBody>
          <a:bodyPr/>
          <a:lstStyle>
            <a:lvl1pPr>
              <a:defRPr b="1">
                <a:solidFill>
                  <a:srgbClr val="0070C0"/>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66301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522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B25017-8327-98E2-D4FC-95CD44913493}"/>
              </a:ext>
            </a:extLst>
          </p:cNvPr>
          <p:cNvSpPr>
            <a:spLocks noGrp="1"/>
          </p:cNvSpPr>
          <p:nvPr>
            <p:ph type="title"/>
          </p:nvPr>
        </p:nvSpPr>
        <p:spPr>
          <a:xfrm>
            <a:off x="490881" y="365125"/>
            <a:ext cx="112102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A777C95-B7D9-DC55-68AB-02065CB1C6BC}"/>
              </a:ext>
            </a:extLst>
          </p:cNvPr>
          <p:cNvSpPr>
            <a:spLocks noGrp="1"/>
          </p:cNvSpPr>
          <p:nvPr>
            <p:ph type="body" idx="1"/>
          </p:nvPr>
        </p:nvSpPr>
        <p:spPr>
          <a:xfrm>
            <a:off x="490881" y="1825625"/>
            <a:ext cx="1121023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3577848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52" r:id="rId5"/>
    <p:sldLayoutId id="2147483663" r:id="rId6"/>
    <p:sldLayoutId id="2147483664" r:id="rId7"/>
    <p:sldLayoutId id="2147483654" r:id="rId8"/>
    <p:sldLayoutId id="2147483655" r:id="rId9"/>
    <p:sldLayoutId id="2147483661" r:id="rId10"/>
  </p:sldLayoutIdLst>
  <p:txStyles>
    <p:titleStyle>
      <a:lvl1pPr algn="l" defTabSz="914400" rtl="0" eaLnBrk="1" latinLnBrk="0" hangingPunct="1">
        <a:lnSpc>
          <a:spcPct val="90000"/>
        </a:lnSpc>
        <a:spcBef>
          <a:spcPct val="0"/>
        </a:spcBef>
        <a:buNone/>
        <a:defRPr sz="4400" b="1" kern="1200">
          <a:solidFill>
            <a:srgbClr val="0070C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0C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scienceblog.cancerresearchuk.org/2017/11/13/my-alcohol-tracker-could-amazons-alexa-help-you-cut-down-on-your-drinking/" TargetMode="External"/><Relationship Id="rId2" Type="http://schemas.openxmlformats.org/officeDocument/2006/relationships/image" Target="../media/image20.jp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0512" y="537344"/>
            <a:ext cx="6737270" cy="1945391"/>
          </a:xfrm>
        </p:spPr>
        <p:txBody>
          <a:bodyPr>
            <a:normAutofit/>
          </a:bodyPr>
          <a:lstStyle/>
          <a:p>
            <a:r>
              <a:rPr lang="en-GB" sz="4320" dirty="0">
                <a:solidFill>
                  <a:srgbClr val="FF0000"/>
                </a:solidFill>
              </a:rPr>
              <a:t>Approach to Abnormal Liver blood tests /Liver Function Tests ?</a:t>
            </a:r>
          </a:p>
        </p:txBody>
      </p:sp>
      <p:sp>
        <p:nvSpPr>
          <p:cNvPr id="3" name="Subtitle 2"/>
          <p:cNvSpPr>
            <a:spLocks noGrp="1"/>
          </p:cNvSpPr>
          <p:nvPr>
            <p:ph type="subTitle" idx="1"/>
          </p:nvPr>
        </p:nvSpPr>
        <p:spPr>
          <a:xfrm>
            <a:off x="997834" y="2857500"/>
            <a:ext cx="10670291" cy="3702806"/>
          </a:xfrm>
        </p:spPr>
        <p:txBody>
          <a:bodyPr>
            <a:normAutofit fontScale="92500" lnSpcReduction="10000"/>
          </a:bodyPr>
          <a:lstStyle/>
          <a:p>
            <a:pPr algn="ctr"/>
            <a:r>
              <a:rPr lang="en-GB" sz="3300" b="1" dirty="0"/>
              <a:t>Dr </a:t>
            </a:r>
            <a:r>
              <a:rPr lang="en-GB" sz="3300" b="1" dirty="0" err="1"/>
              <a:t>Jayshri</a:t>
            </a:r>
            <a:r>
              <a:rPr lang="en-GB" sz="3300" b="1" dirty="0"/>
              <a:t> Shah</a:t>
            </a:r>
          </a:p>
          <a:p>
            <a:pPr algn="ctr"/>
            <a:r>
              <a:rPr lang="en-GB" sz="2100" dirty="0"/>
              <a:t>Consultant Hepatologist </a:t>
            </a:r>
          </a:p>
          <a:p>
            <a:pPr algn="ctr"/>
            <a:r>
              <a:rPr lang="en-GB" sz="2100" dirty="0"/>
              <a:t>Trust lead for Hepatology at LNWUH</a:t>
            </a:r>
          </a:p>
          <a:p>
            <a:pPr algn="ctr"/>
            <a:r>
              <a:rPr lang="en-GB" sz="2100" dirty="0"/>
              <a:t>Visiting Consultant Hepatologist </a:t>
            </a:r>
          </a:p>
          <a:p>
            <a:pPr algn="ctr"/>
            <a:r>
              <a:rPr lang="en-GB" sz="2100" dirty="0"/>
              <a:t>Department of Liver </a:t>
            </a:r>
            <a:r>
              <a:rPr lang="en-GB" sz="2100" dirty="0" err="1"/>
              <a:t>Transplantation,Royal</a:t>
            </a:r>
            <a:r>
              <a:rPr lang="en-GB" sz="2100" dirty="0"/>
              <a:t> Free Hospital </a:t>
            </a:r>
          </a:p>
          <a:p>
            <a:pPr algn="ctr"/>
            <a:r>
              <a:rPr lang="en-GB" sz="2100" dirty="0"/>
              <a:t>IQILS Assessor , Royal College of Physicians </a:t>
            </a:r>
          </a:p>
          <a:p>
            <a:pPr algn="ctr"/>
            <a:r>
              <a:rPr lang="en-GB" sz="2100" dirty="0"/>
              <a:t>Private Practice: The London Clinic and </a:t>
            </a:r>
            <a:r>
              <a:rPr lang="en-GB" sz="2100" dirty="0" err="1"/>
              <a:t>Trustplus</a:t>
            </a:r>
            <a:r>
              <a:rPr lang="en-GB" sz="2100" dirty="0"/>
              <a:t>, St Marks hospital (Northwick Park site)</a:t>
            </a:r>
          </a:p>
          <a:p>
            <a:endParaRPr lang="en-GB" sz="2100" dirty="0"/>
          </a:p>
          <a:p>
            <a:r>
              <a:rPr lang="en-GB" dirty="0"/>
              <a:t> </a:t>
            </a:r>
          </a:p>
        </p:txBody>
      </p:sp>
    </p:spTree>
    <p:extLst>
      <p:ext uri="{BB962C8B-B14F-4D97-AF65-F5344CB8AC3E}">
        <p14:creationId xmlns:p14="http://schemas.microsoft.com/office/powerpoint/2010/main" val="3907550278"/>
      </p:ext>
    </p:extLst>
  </p:cSld>
  <p:clrMapOvr>
    <a:masterClrMapping/>
  </p:clrMapOvr>
  <mc:AlternateContent xmlns:mc="http://schemas.openxmlformats.org/markup-compatibility/2006" xmlns:p14="http://schemas.microsoft.com/office/powerpoint/2010/main">
    <mc:Choice Requires="p14">
      <p:transition p14:dur="250" advClick="0">
        <p:fade/>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DE80-9540-5FAD-C8BA-591003DFC245}"/>
              </a:ext>
            </a:extLst>
          </p:cNvPr>
          <p:cNvSpPr>
            <a:spLocks noGrp="1"/>
          </p:cNvSpPr>
          <p:nvPr>
            <p:ph type="title"/>
          </p:nvPr>
        </p:nvSpPr>
        <p:spPr/>
        <p:txBody>
          <a:bodyPr>
            <a:normAutofit/>
          </a:bodyPr>
          <a:lstStyle/>
          <a:p>
            <a:r>
              <a:rPr lang="en-GB" sz="3200" dirty="0"/>
              <a:t>Common </a:t>
            </a:r>
            <a:r>
              <a:rPr lang="en-GB" sz="3200" dirty="0" err="1"/>
              <a:t>Hematological</a:t>
            </a:r>
            <a:r>
              <a:rPr lang="en-GB" sz="3200" dirty="0"/>
              <a:t> abnormality </a:t>
            </a:r>
          </a:p>
        </p:txBody>
      </p:sp>
      <p:sp>
        <p:nvSpPr>
          <p:cNvPr id="3" name="Content Placeholder 2">
            <a:extLst>
              <a:ext uri="{FF2B5EF4-FFF2-40B4-BE49-F238E27FC236}">
                <a16:creationId xmlns:a16="http://schemas.microsoft.com/office/drawing/2014/main" id="{9E8337EB-2BE4-D5CB-6EAB-DEC1D8B6CBB9}"/>
              </a:ext>
            </a:extLst>
          </p:cNvPr>
          <p:cNvSpPr>
            <a:spLocks noGrp="1"/>
          </p:cNvSpPr>
          <p:nvPr>
            <p:ph idx="1"/>
          </p:nvPr>
        </p:nvSpPr>
        <p:spPr/>
        <p:txBody>
          <a:bodyPr/>
          <a:lstStyle/>
          <a:p>
            <a:r>
              <a:rPr lang="en-GB" b="1" dirty="0"/>
              <a:t>Platelet Count : </a:t>
            </a:r>
            <a:r>
              <a:rPr lang="en-GB" dirty="0"/>
              <a:t>A reduction in platelets, termed thrombocytopenia, is the most common haematological abnormality found in patients with chronic liver disease and is an indicator of advanced disease. </a:t>
            </a:r>
          </a:p>
        </p:txBody>
      </p:sp>
    </p:spTree>
    <p:extLst>
      <p:ext uri="{BB962C8B-B14F-4D97-AF65-F5344CB8AC3E}">
        <p14:creationId xmlns:p14="http://schemas.microsoft.com/office/powerpoint/2010/main" val="1198798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EAE8-59DD-D4E0-8A13-DC0939463A11}"/>
              </a:ext>
            </a:extLst>
          </p:cNvPr>
          <p:cNvSpPr>
            <a:spLocks noGrp="1"/>
          </p:cNvSpPr>
          <p:nvPr>
            <p:ph type="title"/>
          </p:nvPr>
        </p:nvSpPr>
        <p:spPr/>
        <p:txBody>
          <a:bodyPr/>
          <a:lstStyle/>
          <a:p>
            <a:r>
              <a:rPr lang="en-GB" dirty="0"/>
              <a:t>Recommendation 1</a:t>
            </a:r>
          </a:p>
        </p:txBody>
      </p:sp>
      <p:sp>
        <p:nvSpPr>
          <p:cNvPr id="3" name="Content Placeholder 2">
            <a:extLst>
              <a:ext uri="{FF2B5EF4-FFF2-40B4-BE49-F238E27FC236}">
                <a16:creationId xmlns:a16="http://schemas.microsoft.com/office/drawing/2014/main" id="{1F43A5AD-C840-0EFB-BCF7-9ACC999E74D0}"/>
              </a:ext>
            </a:extLst>
          </p:cNvPr>
          <p:cNvSpPr>
            <a:spLocks noGrp="1"/>
          </p:cNvSpPr>
          <p:nvPr>
            <p:ph idx="1"/>
          </p:nvPr>
        </p:nvSpPr>
        <p:spPr/>
        <p:txBody>
          <a:bodyPr/>
          <a:lstStyle/>
          <a:p>
            <a:r>
              <a:rPr lang="en-GB" dirty="0"/>
              <a:t> Initial investigation for potential liver disease should include the following :</a:t>
            </a:r>
          </a:p>
          <a:p>
            <a:pPr marL="0" indent="0">
              <a:buNone/>
            </a:pPr>
            <a:r>
              <a:rPr lang="en-GB" dirty="0"/>
              <a:t> Bilirubin, albumin,</a:t>
            </a:r>
          </a:p>
          <a:p>
            <a:pPr marL="0" indent="0">
              <a:buNone/>
            </a:pPr>
            <a:r>
              <a:rPr lang="en-GB" dirty="0"/>
              <a:t> alanine aminotransferase (ALT), </a:t>
            </a:r>
          </a:p>
          <a:p>
            <a:pPr marL="0" indent="0">
              <a:buNone/>
            </a:pPr>
            <a:r>
              <a:rPr lang="en-GB" dirty="0"/>
              <a:t>alkaline phosphatase (ALP) and </a:t>
            </a:r>
            <a:r>
              <a:rPr lang="el-GR" dirty="0"/>
              <a:t>γ-</a:t>
            </a:r>
            <a:r>
              <a:rPr lang="en-GB" dirty="0" err="1"/>
              <a:t>glutamyltransferase</a:t>
            </a:r>
            <a:r>
              <a:rPr lang="en-GB" dirty="0"/>
              <a:t> (GGT), </a:t>
            </a:r>
          </a:p>
          <a:p>
            <a:pPr marL="0" indent="0">
              <a:buNone/>
            </a:pPr>
            <a:r>
              <a:rPr lang="en-GB" dirty="0"/>
              <a:t>together with a full blood count if not already performed within the previous 12 months. </a:t>
            </a:r>
          </a:p>
        </p:txBody>
      </p:sp>
    </p:spTree>
    <p:extLst>
      <p:ext uri="{BB962C8B-B14F-4D97-AF65-F5344CB8AC3E}">
        <p14:creationId xmlns:p14="http://schemas.microsoft.com/office/powerpoint/2010/main" val="17859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54C8-8709-EA76-B1CC-DBEE1D5DE3B0}"/>
              </a:ext>
            </a:extLst>
          </p:cNvPr>
          <p:cNvSpPr>
            <a:spLocks noGrp="1"/>
          </p:cNvSpPr>
          <p:nvPr>
            <p:ph type="title"/>
          </p:nvPr>
        </p:nvSpPr>
        <p:spPr/>
        <p:txBody>
          <a:bodyPr/>
          <a:lstStyle/>
          <a:p>
            <a:r>
              <a:rPr lang="en-GB" dirty="0"/>
              <a:t>Case Scenario</a:t>
            </a:r>
          </a:p>
        </p:txBody>
      </p:sp>
      <p:sp>
        <p:nvSpPr>
          <p:cNvPr id="3" name="Content Placeholder 2">
            <a:extLst>
              <a:ext uri="{FF2B5EF4-FFF2-40B4-BE49-F238E27FC236}">
                <a16:creationId xmlns:a16="http://schemas.microsoft.com/office/drawing/2014/main" id="{33627092-D15A-2D52-AC3D-100444FDA6BA}"/>
              </a:ext>
            </a:extLst>
          </p:cNvPr>
          <p:cNvSpPr>
            <a:spLocks noGrp="1"/>
          </p:cNvSpPr>
          <p:nvPr>
            <p:ph idx="1"/>
          </p:nvPr>
        </p:nvSpPr>
        <p:spPr/>
        <p:txBody>
          <a:bodyPr/>
          <a:lstStyle/>
          <a:p>
            <a:r>
              <a:rPr lang="en-GB" dirty="0"/>
              <a:t>33 year male moved from Poland to UK , required to attend as had been on </a:t>
            </a:r>
            <a:r>
              <a:rPr lang="en-GB" dirty="0" err="1"/>
              <a:t>antipeileptics</a:t>
            </a:r>
            <a:r>
              <a:rPr lang="en-GB" dirty="0"/>
              <a:t> for a prescription. </a:t>
            </a:r>
          </a:p>
          <a:p>
            <a:r>
              <a:rPr lang="en-GB" dirty="0"/>
              <a:t>Bloods done LFTS :</a:t>
            </a:r>
          </a:p>
          <a:p>
            <a:pPr marL="0" indent="0">
              <a:buNone/>
            </a:pPr>
            <a:r>
              <a:rPr lang="en-GB" dirty="0"/>
              <a:t> AST 28  ALT 55  </a:t>
            </a:r>
            <a:r>
              <a:rPr lang="en-GB" dirty="0" err="1"/>
              <a:t>Bil</a:t>
            </a:r>
            <a:r>
              <a:rPr lang="en-GB" dirty="0"/>
              <a:t> 21  ALKP 135 GGT 67 Alb 39 PLT 216 </a:t>
            </a:r>
          </a:p>
        </p:txBody>
      </p:sp>
    </p:spTree>
    <p:extLst>
      <p:ext uri="{BB962C8B-B14F-4D97-AF65-F5344CB8AC3E}">
        <p14:creationId xmlns:p14="http://schemas.microsoft.com/office/powerpoint/2010/main" val="3268683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BB532-A72F-4B82-D01F-91C68391C63A}"/>
              </a:ext>
            </a:extLst>
          </p:cNvPr>
          <p:cNvSpPr>
            <a:spLocks noGrp="1"/>
          </p:cNvSpPr>
          <p:nvPr>
            <p:ph type="title"/>
          </p:nvPr>
        </p:nvSpPr>
        <p:spPr/>
        <p:txBody>
          <a:bodyPr/>
          <a:lstStyle/>
          <a:p>
            <a:r>
              <a:rPr lang="en-GB" dirty="0"/>
              <a:t>Recommendation 2</a:t>
            </a:r>
          </a:p>
        </p:txBody>
      </p:sp>
      <p:sp>
        <p:nvSpPr>
          <p:cNvPr id="3" name="Content Placeholder 2">
            <a:extLst>
              <a:ext uri="{FF2B5EF4-FFF2-40B4-BE49-F238E27FC236}">
                <a16:creationId xmlns:a16="http://schemas.microsoft.com/office/drawing/2014/main" id="{342E092F-53A1-F929-392C-F376403F5580}"/>
              </a:ext>
            </a:extLst>
          </p:cNvPr>
          <p:cNvSpPr>
            <a:spLocks noGrp="1"/>
          </p:cNvSpPr>
          <p:nvPr>
            <p:ph idx="1"/>
          </p:nvPr>
        </p:nvSpPr>
        <p:spPr/>
        <p:txBody>
          <a:bodyPr/>
          <a:lstStyle/>
          <a:p>
            <a:r>
              <a:rPr lang="en-GB" dirty="0"/>
              <a:t>Abnormal liver blood test results should only be interpreted after review of </a:t>
            </a:r>
          </a:p>
          <a:p>
            <a:pPr marL="0" indent="0">
              <a:buNone/>
            </a:pPr>
            <a:r>
              <a:rPr lang="en-GB" dirty="0"/>
              <a:t> the previous results, </a:t>
            </a:r>
          </a:p>
          <a:p>
            <a:pPr marL="0" indent="0">
              <a:buNone/>
            </a:pPr>
            <a:r>
              <a:rPr lang="en-GB" dirty="0"/>
              <a:t>past medical history and </a:t>
            </a:r>
          </a:p>
          <a:p>
            <a:pPr marL="0" indent="0">
              <a:buNone/>
            </a:pPr>
            <a:r>
              <a:rPr lang="en-GB" dirty="0"/>
              <a:t>current medical condition.</a:t>
            </a:r>
          </a:p>
        </p:txBody>
      </p:sp>
    </p:spTree>
    <p:extLst>
      <p:ext uri="{BB962C8B-B14F-4D97-AF65-F5344CB8AC3E}">
        <p14:creationId xmlns:p14="http://schemas.microsoft.com/office/powerpoint/2010/main" val="348471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41D3-B0BF-E045-EAE0-DDF82809C50A}"/>
              </a:ext>
            </a:extLst>
          </p:cNvPr>
          <p:cNvSpPr>
            <a:spLocks noGrp="1"/>
          </p:cNvSpPr>
          <p:nvPr>
            <p:ph type="title"/>
          </p:nvPr>
        </p:nvSpPr>
        <p:spPr/>
        <p:txBody>
          <a:bodyPr/>
          <a:lstStyle/>
          <a:p>
            <a:r>
              <a:rPr lang="en-GB" dirty="0"/>
              <a:t>Case Scenario 2</a:t>
            </a:r>
          </a:p>
        </p:txBody>
      </p:sp>
      <p:sp>
        <p:nvSpPr>
          <p:cNvPr id="3" name="Content Placeholder 2">
            <a:extLst>
              <a:ext uri="{FF2B5EF4-FFF2-40B4-BE49-F238E27FC236}">
                <a16:creationId xmlns:a16="http://schemas.microsoft.com/office/drawing/2014/main" id="{7DB5027C-D91C-26B6-D1E4-B772BF581056}"/>
              </a:ext>
            </a:extLst>
          </p:cNvPr>
          <p:cNvSpPr>
            <a:spLocks noGrp="1"/>
          </p:cNvSpPr>
          <p:nvPr>
            <p:ph idx="1"/>
          </p:nvPr>
        </p:nvSpPr>
        <p:spPr/>
        <p:txBody>
          <a:bodyPr/>
          <a:lstStyle/>
          <a:p>
            <a:r>
              <a:rPr lang="en-GB" dirty="0"/>
              <a:t>55 year female came with symptoms of fatigue </a:t>
            </a:r>
          </a:p>
          <a:p>
            <a:r>
              <a:rPr lang="en-GB" dirty="0"/>
              <a:t>Blood panel FBC normal, U&amp;E normal, HBA1c 48 ALT 44 AST 49 rest of LFT normal , </a:t>
            </a:r>
            <a:r>
              <a:rPr lang="en-GB" dirty="0" err="1"/>
              <a:t>Bil</a:t>
            </a:r>
            <a:r>
              <a:rPr lang="en-GB" dirty="0"/>
              <a:t>, </a:t>
            </a:r>
            <a:r>
              <a:rPr lang="en-GB" dirty="0" err="1"/>
              <a:t>AlkP</a:t>
            </a:r>
            <a:r>
              <a:rPr lang="en-GB" dirty="0"/>
              <a:t> normal GGT 55 , Lipid profile deranged </a:t>
            </a:r>
          </a:p>
          <a:p>
            <a:r>
              <a:rPr lang="en-GB" dirty="0"/>
              <a:t>PMH Hypertension on medication for 3 years </a:t>
            </a:r>
          </a:p>
          <a:p>
            <a:r>
              <a:rPr lang="en-GB" dirty="0"/>
              <a:t>BMI 34 </a:t>
            </a:r>
          </a:p>
        </p:txBody>
      </p:sp>
    </p:spTree>
    <p:extLst>
      <p:ext uri="{BB962C8B-B14F-4D97-AF65-F5344CB8AC3E}">
        <p14:creationId xmlns:p14="http://schemas.microsoft.com/office/powerpoint/2010/main" val="2338231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EDAB-7125-3F8E-93FE-9054951540AE}"/>
              </a:ext>
            </a:extLst>
          </p:cNvPr>
          <p:cNvSpPr>
            <a:spLocks noGrp="1"/>
          </p:cNvSpPr>
          <p:nvPr>
            <p:ph type="title"/>
          </p:nvPr>
        </p:nvSpPr>
        <p:spPr/>
        <p:txBody>
          <a:bodyPr/>
          <a:lstStyle/>
          <a:p>
            <a:r>
              <a:rPr lang="en-GB" dirty="0"/>
              <a:t>Recommendation 3</a:t>
            </a:r>
          </a:p>
        </p:txBody>
      </p:sp>
      <p:sp>
        <p:nvSpPr>
          <p:cNvPr id="3" name="Content Placeholder 2">
            <a:extLst>
              <a:ext uri="{FF2B5EF4-FFF2-40B4-BE49-F238E27FC236}">
                <a16:creationId xmlns:a16="http://schemas.microsoft.com/office/drawing/2014/main" id="{3B6994AC-6971-032F-E5FA-80BCAA1B3D98}"/>
              </a:ext>
            </a:extLst>
          </p:cNvPr>
          <p:cNvSpPr>
            <a:spLocks noGrp="1"/>
          </p:cNvSpPr>
          <p:nvPr>
            <p:ph idx="1"/>
          </p:nvPr>
        </p:nvSpPr>
        <p:spPr/>
        <p:txBody>
          <a:bodyPr/>
          <a:lstStyle/>
          <a:p>
            <a:r>
              <a:rPr lang="en-GB" dirty="0"/>
              <a:t>The extent of liver blood test abnormality is not necessarily a guide to clinical significance. This is determined by the specific analyte which is abnormal (outside the reference range) and the clinical context</a:t>
            </a:r>
          </a:p>
        </p:txBody>
      </p:sp>
    </p:spTree>
    <p:extLst>
      <p:ext uri="{BB962C8B-B14F-4D97-AF65-F5344CB8AC3E}">
        <p14:creationId xmlns:p14="http://schemas.microsoft.com/office/powerpoint/2010/main" val="1686952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09D44-DA25-FBDB-B1FB-3E9DD56CC5D9}"/>
              </a:ext>
            </a:extLst>
          </p:cNvPr>
          <p:cNvSpPr>
            <a:spLocks noGrp="1"/>
          </p:cNvSpPr>
          <p:nvPr>
            <p:ph type="title"/>
          </p:nvPr>
        </p:nvSpPr>
        <p:spPr/>
        <p:txBody>
          <a:bodyPr/>
          <a:lstStyle/>
          <a:p>
            <a:r>
              <a:rPr lang="en-GB" dirty="0"/>
              <a:t>Recommendation 4</a:t>
            </a:r>
          </a:p>
        </p:txBody>
      </p:sp>
      <p:sp>
        <p:nvSpPr>
          <p:cNvPr id="3" name="Content Placeholder 2">
            <a:extLst>
              <a:ext uri="{FF2B5EF4-FFF2-40B4-BE49-F238E27FC236}">
                <a16:creationId xmlns:a16="http://schemas.microsoft.com/office/drawing/2014/main" id="{7B69209F-B09A-9765-FCE4-78142362A568}"/>
              </a:ext>
            </a:extLst>
          </p:cNvPr>
          <p:cNvSpPr>
            <a:spLocks noGrp="1"/>
          </p:cNvSpPr>
          <p:nvPr>
            <p:ph idx="1"/>
          </p:nvPr>
        </p:nvSpPr>
        <p:spPr/>
        <p:txBody>
          <a:bodyPr/>
          <a:lstStyle/>
          <a:p>
            <a:r>
              <a:rPr lang="en-GB" dirty="0"/>
              <a:t>Patients with abnormal liver blood tests should be considered for </a:t>
            </a:r>
            <a:r>
              <a:rPr lang="en-GB" b="1" dirty="0"/>
              <a:t>investigation with a liver aetiology screen </a:t>
            </a:r>
            <a:r>
              <a:rPr lang="en-GB" dirty="0"/>
              <a:t>irrespective of level and duration of abnormality.</a:t>
            </a:r>
          </a:p>
          <a:p>
            <a:r>
              <a:rPr lang="en-GB" dirty="0"/>
              <a:t>Abnormal refers to an analyte which is outside the laboratory reference range</a:t>
            </a:r>
          </a:p>
        </p:txBody>
      </p:sp>
    </p:spTree>
    <p:extLst>
      <p:ext uri="{BB962C8B-B14F-4D97-AF65-F5344CB8AC3E}">
        <p14:creationId xmlns:p14="http://schemas.microsoft.com/office/powerpoint/2010/main" val="226227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6445-0A10-9087-C9D7-67ACA4471F01}"/>
              </a:ext>
            </a:extLst>
          </p:cNvPr>
          <p:cNvSpPr>
            <a:spLocks noGrp="1"/>
          </p:cNvSpPr>
          <p:nvPr>
            <p:ph type="title"/>
          </p:nvPr>
        </p:nvSpPr>
        <p:spPr/>
        <p:txBody>
          <a:bodyPr/>
          <a:lstStyle/>
          <a:p>
            <a:r>
              <a:rPr lang="en-GB" dirty="0"/>
              <a:t>Recommendation 5</a:t>
            </a:r>
          </a:p>
        </p:txBody>
      </p:sp>
      <p:sp>
        <p:nvSpPr>
          <p:cNvPr id="3" name="Content Placeholder 2">
            <a:extLst>
              <a:ext uri="{FF2B5EF4-FFF2-40B4-BE49-F238E27FC236}">
                <a16:creationId xmlns:a16="http://schemas.microsoft.com/office/drawing/2014/main" id="{A97CB2FA-4481-A595-7A0E-3D1A66150C42}"/>
              </a:ext>
            </a:extLst>
          </p:cNvPr>
          <p:cNvSpPr>
            <a:spLocks noGrp="1"/>
          </p:cNvSpPr>
          <p:nvPr>
            <p:ph idx="1"/>
          </p:nvPr>
        </p:nvSpPr>
        <p:spPr/>
        <p:txBody>
          <a:bodyPr/>
          <a:lstStyle/>
          <a:p>
            <a:pPr marL="0" indent="0">
              <a:buNone/>
            </a:pPr>
            <a:r>
              <a:rPr lang="en-GB" dirty="0"/>
              <a:t>In adults a </a:t>
            </a:r>
            <a:r>
              <a:rPr lang="en-GB" b="1" dirty="0"/>
              <a:t>standard liver aetiology screen </a:t>
            </a:r>
            <a:r>
              <a:rPr lang="en-GB" dirty="0"/>
              <a:t>should include </a:t>
            </a:r>
          </a:p>
          <a:p>
            <a:r>
              <a:rPr lang="en-GB" dirty="0"/>
              <a:t>abdominal ultrasound scan (USS),</a:t>
            </a:r>
          </a:p>
          <a:p>
            <a:r>
              <a:rPr lang="en-GB" dirty="0"/>
              <a:t> hepatitis B surface antigen, hepatitis C antibody (with follow-on polymerase chain reaction (PCR) if positive), </a:t>
            </a:r>
          </a:p>
          <a:p>
            <a:r>
              <a:rPr lang="en-GB" dirty="0"/>
              <a:t>anti-mitochondrial antibody, anti-smooth muscle antibody, antinuclear antibody, serum immunoglobulins, </a:t>
            </a:r>
          </a:p>
          <a:p>
            <a:r>
              <a:rPr lang="en-GB" dirty="0"/>
              <a:t>simultaneous serum ferritin and transferrin saturation</a:t>
            </a:r>
          </a:p>
        </p:txBody>
      </p:sp>
    </p:spTree>
    <p:extLst>
      <p:ext uri="{BB962C8B-B14F-4D97-AF65-F5344CB8AC3E}">
        <p14:creationId xmlns:p14="http://schemas.microsoft.com/office/powerpoint/2010/main" val="2949604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C4D24-D59A-B611-D7E6-F9E50CC6A5AE}"/>
              </a:ext>
            </a:extLst>
          </p:cNvPr>
          <p:cNvSpPr>
            <a:spLocks noGrp="1"/>
          </p:cNvSpPr>
          <p:nvPr>
            <p:ph type="title"/>
          </p:nvPr>
        </p:nvSpPr>
        <p:spPr/>
        <p:txBody>
          <a:bodyPr/>
          <a:lstStyle/>
          <a:p>
            <a:r>
              <a:rPr lang="en-GB" dirty="0"/>
              <a:t>Recommendation 6</a:t>
            </a:r>
          </a:p>
        </p:txBody>
      </p:sp>
      <p:sp>
        <p:nvSpPr>
          <p:cNvPr id="3" name="Content Placeholder 2">
            <a:extLst>
              <a:ext uri="{FF2B5EF4-FFF2-40B4-BE49-F238E27FC236}">
                <a16:creationId xmlns:a16="http://schemas.microsoft.com/office/drawing/2014/main" id="{6D1ED76F-BF53-E3D6-8B31-A76E569EE553}"/>
              </a:ext>
            </a:extLst>
          </p:cNvPr>
          <p:cNvSpPr>
            <a:spLocks noGrp="1"/>
          </p:cNvSpPr>
          <p:nvPr>
            <p:ph idx="1"/>
          </p:nvPr>
        </p:nvSpPr>
        <p:spPr/>
        <p:txBody>
          <a:bodyPr/>
          <a:lstStyle/>
          <a:p>
            <a:r>
              <a:rPr lang="en-GB" dirty="0"/>
              <a:t> </a:t>
            </a:r>
            <a:r>
              <a:rPr lang="en-GB" b="1" dirty="0"/>
              <a:t>In children</a:t>
            </a:r>
            <a:r>
              <a:rPr lang="en-GB" dirty="0"/>
              <a:t>, ferritin and transferrin saturation may not be indicated, but autoantibody panel should include </a:t>
            </a:r>
            <a:r>
              <a:rPr lang="en-GB" dirty="0" err="1"/>
              <a:t>antiliver</a:t>
            </a:r>
            <a:r>
              <a:rPr lang="en-GB" dirty="0"/>
              <a:t> kidney microsomal antibody and coeliac antibodies. </a:t>
            </a:r>
          </a:p>
          <a:p>
            <a:pPr marL="0" indent="0">
              <a:buNone/>
            </a:pPr>
            <a:endParaRPr lang="en-GB" dirty="0"/>
          </a:p>
          <a:p>
            <a:r>
              <a:rPr lang="en-GB" dirty="0"/>
              <a:t>Alpha-1-antitrypsin level and caeruloplasmin (age &gt;3 years) should be included, and abnormalities discussed with an appropriate inherited metabolic disease specialist.</a:t>
            </a:r>
          </a:p>
        </p:txBody>
      </p:sp>
    </p:spTree>
    <p:extLst>
      <p:ext uri="{BB962C8B-B14F-4D97-AF65-F5344CB8AC3E}">
        <p14:creationId xmlns:p14="http://schemas.microsoft.com/office/powerpoint/2010/main" val="3496421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17517EF-BD4D-4055-BDB4-A322C5356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0ADDB668-2CA4-4D2B-9C34-3487CA33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F620D37-7972-49D6-C9B0-EA4EFAC1DF1D}"/>
              </a:ext>
            </a:extLst>
          </p:cNvPr>
          <p:cNvSpPr>
            <a:spLocks noGrp="1"/>
          </p:cNvSpPr>
          <p:nvPr>
            <p:ph type="title"/>
          </p:nvPr>
        </p:nvSpPr>
        <p:spPr>
          <a:xfrm>
            <a:off x="901690" y="405575"/>
            <a:ext cx="6430414" cy="1371600"/>
          </a:xfrm>
          <a:prstGeom prst="ellipse">
            <a:avLst/>
          </a:prstGeom>
        </p:spPr>
        <p:txBody>
          <a:bodyPr vert="horz" lIns="91440" tIns="45720" rIns="91440" bIns="45720" rtlCol="0" anchor="ctr">
            <a:noAutofit/>
          </a:bodyPr>
          <a:lstStyle/>
          <a:p>
            <a:r>
              <a:rPr lang="en-US" sz="2800" kern="1200" dirty="0" err="1">
                <a:solidFill>
                  <a:schemeClr val="accent1"/>
                </a:solidFill>
              </a:rPr>
              <a:t>Aetiology</a:t>
            </a:r>
            <a:r>
              <a:rPr lang="en-US" sz="2800" kern="1200" dirty="0">
                <a:solidFill>
                  <a:schemeClr val="accent1"/>
                </a:solidFill>
              </a:rPr>
              <a:t> For liver disease investigations in Adults and children: Summary </a:t>
            </a:r>
          </a:p>
        </p:txBody>
      </p:sp>
      <p:sp>
        <p:nvSpPr>
          <p:cNvPr id="26" name="Rectangle 25">
            <a:extLst>
              <a:ext uri="{FF2B5EF4-FFF2-40B4-BE49-F238E27FC236}">
                <a16:creationId xmlns:a16="http://schemas.microsoft.com/office/drawing/2014/main" id="{2568BC19-F052-4108-93E1-6A3D1DEC07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a16="http://schemas.microsoft.com/office/drawing/2014/main" id="{D5FD337D-4D6B-4C8B-B6F5-121097E098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2603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Content Placeholder 4">
            <a:extLst>
              <a:ext uri="{FF2B5EF4-FFF2-40B4-BE49-F238E27FC236}">
                <a16:creationId xmlns:a16="http://schemas.microsoft.com/office/drawing/2014/main" id="{E770F60D-899A-20F5-3EB3-475CF5FA390C}"/>
              </a:ext>
            </a:extLst>
          </p:cNvPr>
          <p:cNvPicPr>
            <a:picLocks noGrp="1" noChangeAspect="1"/>
          </p:cNvPicPr>
          <p:nvPr>
            <p:ph idx="1"/>
          </p:nvPr>
        </p:nvPicPr>
        <p:blipFill>
          <a:blip r:embed="rId2"/>
          <a:stretch>
            <a:fillRect/>
          </a:stretch>
        </p:blipFill>
        <p:spPr>
          <a:xfrm>
            <a:off x="76200" y="2046759"/>
            <a:ext cx="11953875" cy="4506439"/>
          </a:xfrm>
          <a:prstGeom prst="rect">
            <a:avLst/>
          </a:prstGeom>
        </p:spPr>
      </p:pic>
    </p:spTree>
    <p:extLst>
      <p:ext uri="{BB962C8B-B14F-4D97-AF65-F5344CB8AC3E}">
        <p14:creationId xmlns:p14="http://schemas.microsoft.com/office/powerpoint/2010/main" val="4195556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1C6B-7B9F-9A11-AED1-4D74C76B3A1D}"/>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895CD3B3-550A-2D2C-DF91-CC2A5CFFA949}"/>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ECE3DC9E-70BA-45C3-68F3-E493C4755374}"/>
              </a:ext>
            </a:extLst>
          </p:cNvPr>
          <p:cNvPicPr>
            <a:picLocks noChangeAspect="1"/>
          </p:cNvPicPr>
          <p:nvPr/>
        </p:nvPicPr>
        <p:blipFill>
          <a:blip r:embed="rId2"/>
          <a:stretch>
            <a:fillRect/>
          </a:stretch>
        </p:blipFill>
        <p:spPr>
          <a:xfrm>
            <a:off x="4048124" y="1381124"/>
            <a:ext cx="5299075" cy="5299075"/>
          </a:xfrm>
          <a:prstGeom prst="rect">
            <a:avLst/>
          </a:prstGeom>
        </p:spPr>
      </p:pic>
    </p:spTree>
    <p:extLst>
      <p:ext uri="{BB962C8B-B14F-4D97-AF65-F5344CB8AC3E}">
        <p14:creationId xmlns:p14="http://schemas.microsoft.com/office/powerpoint/2010/main" val="127485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8E16D-A290-4725-5B47-C3FD894E9F00}"/>
              </a:ext>
            </a:extLst>
          </p:cNvPr>
          <p:cNvSpPr>
            <a:spLocks noGrp="1"/>
          </p:cNvSpPr>
          <p:nvPr>
            <p:ph type="title"/>
          </p:nvPr>
        </p:nvSpPr>
        <p:spPr>
          <a:xfrm>
            <a:off x="490881" y="365125"/>
            <a:ext cx="11210238" cy="1196975"/>
          </a:xfrm>
        </p:spPr>
        <p:txBody>
          <a:bodyPr/>
          <a:lstStyle/>
          <a:p>
            <a:r>
              <a:rPr lang="en-GB" dirty="0"/>
              <a:t>Recommendation 7</a:t>
            </a:r>
          </a:p>
        </p:txBody>
      </p:sp>
      <p:sp>
        <p:nvSpPr>
          <p:cNvPr id="3" name="Content Placeholder 2">
            <a:extLst>
              <a:ext uri="{FF2B5EF4-FFF2-40B4-BE49-F238E27FC236}">
                <a16:creationId xmlns:a16="http://schemas.microsoft.com/office/drawing/2014/main" id="{146A637F-B2E8-34F6-4104-3212C167568C}"/>
              </a:ext>
            </a:extLst>
          </p:cNvPr>
          <p:cNvSpPr>
            <a:spLocks noGrp="1"/>
          </p:cNvSpPr>
          <p:nvPr>
            <p:ph idx="1"/>
          </p:nvPr>
        </p:nvSpPr>
        <p:spPr>
          <a:xfrm>
            <a:off x="490881" y="1562100"/>
            <a:ext cx="11210238" cy="4762499"/>
          </a:xfrm>
        </p:spPr>
        <p:txBody>
          <a:bodyPr/>
          <a:lstStyle/>
          <a:p>
            <a:r>
              <a:rPr lang="en-GB" b="1" dirty="0"/>
              <a:t>Adults with NAFLD </a:t>
            </a:r>
            <a:r>
              <a:rPr lang="en-GB" dirty="0"/>
              <a:t>should undergo risk stratification to determine the extent of their liver fibrosis .</a:t>
            </a:r>
          </a:p>
          <a:p>
            <a:r>
              <a:rPr lang="en-GB" b="1" dirty="0"/>
              <a:t>First-line testing should use either fibrosis-4 (FIB-4) or NAFLD Fibrosis Score </a:t>
            </a:r>
            <a:r>
              <a:rPr lang="en-GB" dirty="0"/>
              <a:t>(NFS) . Calculation facilities for FIB-4 and NFS should be incorporated in all primary care computer systems. </a:t>
            </a:r>
          </a:p>
          <a:p>
            <a:r>
              <a:rPr lang="en-GB" b="1" dirty="0"/>
              <a:t>Second-line testing requires a quantitative assessment of fibrosis with tests such as serum enhanced liver fibrosis (ELF) measurements or </a:t>
            </a:r>
            <a:r>
              <a:rPr lang="en-GB" b="1" dirty="0" err="1"/>
              <a:t>Fibroscan</a:t>
            </a:r>
            <a:r>
              <a:rPr lang="en-GB" b="1" dirty="0"/>
              <a:t>/acoustic radiation force impulse (ARFI) elastography</a:t>
            </a:r>
            <a:r>
              <a:rPr lang="en-GB" dirty="0"/>
              <a:t>. </a:t>
            </a:r>
          </a:p>
          <a:p>
            <a:r>
              <a:rPr lang="en-GB" dirty="0"/>
              <a:t>We recommend that hepatologists at a local level champion this idea and discuss it with commissioners of health to deal with the burden of liver disease in their area</a:t>
            </a:r>
          </a:p>
          <a:p>
            <a:endParaRPr lang="en-GB" dirty="0"/>
          </a:p>
        </p:txBody>
      </p:sp>
    </p:spTree>
    <p:extLst>
      <p:ext uri="{BB962C8B-B14F-4D97-AF65-F5344CB8AC3E}">
        <p14:creationId xmlns:p14="http://schemas.microsoft.com/office/powerpoint/2010/main" val="1755582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AD490-4A36-7AB0-6141-9BB8FEB2BBE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FIB-4 Testing </a:t>
            </a:r>
          </a:p>
        </p:txBody>
      </p:sp>
      <p:pic>
        <p:nvPicPr>
          <p:cNvPr id="5" name="Content Placeholder 4">
            <a:extLst>
              <a:ext uri="{FF2B5EF4-FFF2-40B4-BE49-F238E27FC236}">
                <a16:creationId xmlns:a16="http://schemas.microsoft.com/office/drawing/2014/main" id="{9FDB09BD-B4A1-5DC6-5D29-20482AFF1083}"/>
              </a:ext>
            </a:extLst>
          </p:cNvPr>
          <p:cNvPicPr>
            <a:picLocks noGrp="1" noChangeAspect="1"/>
          </p:cNvPicPr>
          <p:nvPr>
            <p:ph idx="1"/>
          </p:nvPr>
        </p:nvPicPr>
        <p:blipFill>
          <a:blip r:embed="rId2"/>
          <a:stretch>
            <a:fillRect/>
          </a:stretch>
        </p:blipFill>
        <p:spPr>
          <a:xfrm>
            <a:off x="4502428" y="1658691"/>
            <a:ext cx="7225748" cy="3540617"/>
          </a:xfrm>
          <a:prstGeom prst="rect">
            <a:avLst/>
          </a:prstGeom>
        </p:spPr>
      </p:pic>
    </p:spTree>
    <p:extLst>
      <p:ext uri="{BB962C8B-B14F-4D97-AF65-F5344CB8AC3E}">
        <p14:creationId xmlns:p14="http://schemas.microsoft.com/office/powerpoint/2010/main" val="2618270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99AEB-0147-1265-E58E-004299437F4D}"/>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NAFLD fibrosis score testing </a:t>
            </a:r>
          </a:p>
        </p:txBody>
      </p:sp>
      <p:pic>
        <p:nvPicPr>
          <p:cNvPr id="5" name="Content Placeholder 4">
            <a:extLst>
              <a:ext uri="{FF2B5EF4-FFF2-40B4-BE49-F238E27FC236}">
                <a16:creationId xmlns:a16="http://schemas.microsoft.com/office/drawing/2014/main" id="{2013E6E5-9503-68DD-055A-0163C3047FC5}"/>
              </a:ext>
            </a:extLst>
          </p:cNvPr>
          <p:cNvPicPr>
            <a:picLocks noGrp="1" noChangeAspect="1"/>
          </p:cNvPicPr>
          <p:nvPr>
            <p:ph idx="1"/>
          </p:nvPr>
        </p:nvPicPr>
        <p:blipFill>
          <a:blip r:embed="rId2"/>
          <a:stretch>
            <a:fillRect/>
          </a:stretch>
        </p:blipFill>
        <p:spPr>
          <a:xfrm>
            <a:off x="4810125" y="689194"/>
            <a:ext cx="6554788" cy="5466913"/>
          </a:xfrm>
        </p:spPr>
      </p:pic>
    </p:spTree>
    <p:extLst>
      <p:ext uri="{BB962C8B-B14F-4D97-AF65-F5344CB8AC3E}">
        <p14:creationId xmlns:p14="http://schemas.microsoft.com/office/powerpoint/2010/main" val="20300416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A098-3135-A8DD-2CBB-43A49527584F}"/>
              </a:ext>
            </a:extLst>
          </p:cNvPr>
          <p:cNvSpPr>
            <a:spLocks noGrp="1"/>
          </p:cNvSpPr>
          <p:nvPr>
            <p:ph type="title"/>
          </p:nvPr>
        </p:nvSpPr>
        <p:spPr/>
        <p:txBody>
          <a:bodyPr/>
          <a:lstStyle/>
          <a:p>
            <a:r>
              <a:rPr lang="en-GB" dirty="0"/>
              <a:t>ELF Testing </a:t>
            </a:r>
          </a:p>
        </p:txBody>
      </p:sp>
      <p:sp>
        <p:nvSpPr>
          <p:cNvPr id="3" name="Content Placeholder 2">
            <a:extLst>
              <a:ext uri="{FF2B5EF4-FFF2-40B4-BE49-F238E27FC236}">
                <a16:creationId xmlns:a16="http://schemas.microsoft.com/office/drawing/2014/main" id="{586DCE03-EF22-23EB-8264-2B87F1C00B83}"/>
              </a:ext>
            </a:extLst>
          </p:cNvPr>
          <p:cNvSpPr>
            <a:spLocks noGrp="1"/>
          </p:cNvSpPr>
          <p:nvPr>
            <p:ph idx="1"/>
          </p:nvPr>
        </p:nvSpPr>
        <p:spPr/>
        <p:txBody>
          <a:bodyPr/>
          <a:lstStyle/>
          <a:p>
            <a:r>
              <a:rPr lang="en-GB" b="0" i="0" dirty="0">
                <a:solidFill>
                  <a:srgbClr val="666666"/>
                </a:solidFill>
                <a:effectLst/>
                <a:latin typeface="Roboto" panose="02000000000000000000" pitchFamily="2" charset="0"/>
              </a:rPr>
              <a:t>The ELF Test is a </a:t>
            </a:r>
            <a:r>
              <a:rPr lang="en-GB" b="1" i="0" dirty="0">
                <a:solidFill>
                  <a:srgbClr val="666666"/>
                </a:solidFill>
                <a:effectLst/>
                <a:latin typeface="Roboto" panose="02000000000000000000" pitchFamily="2" charset="0"/>
              </a:rPr>
              <a:t>non-invasive blood test</a:t>
            </a:r>
            <a:r>
              <a:rPr lang="en-GB" b="0" i="0" dirty="0">
                <a:solidFill>
                  <a:srgbClr val="666666"/>
                </a:solidFill>
                <a:effectLst/>
                <a:latin typeface="Roboto" panose="02000000000000000000" pitchFamily="2" charset="0"/>
              </a:rPr>
              <a:t> that measures three direct markers of fibrosis: hyaluronic acid (HA), procollagen III amino-terminal peptide (PIIINP), and tissue inhibitor of matrix metalloproteinase 1 (TIMP-1).</a:t>
            </a:r>
          </a:p>
          <a:p>
            <a:pPr marL="0" indent="0">
              <a:buNone/>
            </a:pPr>
            <a:endParaRPr lang="en-GB" b="0" i="0" dirty="0">
              <a:solidFill>
                <a:srgbClr val="666666"/>
              </a:solidFill>
              <a:effectLst/>
              <a:latin typeface="Roboto" panose="02000000000000000000" pitchFamily="2" charset="0"/>
            </a:endParaRPr>
          </a:p>
          <a:p>
            <a:r>
              <a:rPr lang="en-GB" dirty="0">
                <a:solidFill>
                  <a:srgbClr val="666666"/>
                </a:solidFill>
                <a:latin typeface="Roboto" panose="02000000000000000000" pitchFamily="2" charset="0"/>
              </a:rPr>
              <a:t>NICE guidance : IF ELF is &gt;10.51 s/o advanced fibrosis , if &lt; 10.51 can retest in 3 years, optimise risk factors for NAFLD </a:t>
            </a:r>
            <a:endParaRPr lang="en-GB" dirty="0"/>
          </a:p>
        </p:txBody>
      </p:sp>
    </p:spTree>
    <p:extLst>
      <p:ext uri="{BB962C8B-B14F-4D97-AF65-F5344CB8AC3E}">
        <p14:creationId xmlns:p14="http://schemas.microsoft.com/office/powerpoint/2010/main" val="1545620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C517-E3F5-CDDB-9ADF-7036EFEBD96D}"/>
              </a:ext>
            </a:extLst>
          </p:cNvPr>
          <p:cNvSpPr>
            <a:spLocks noGrp="1"/>
          </p:cNvSpPr>
          <p:nvPr>
            <p:ph type="title"/>
          </p:nvPr>
        </p:nvSpPr>
        <p:spPr>
          <a:xfrm>
            <a:off x="640080" y="325369"/>
            <a:ext cx="4368602" cy="1956841"/>
          </a:xfrm>
        </p:spPr>
        <p:txBody>
          <a:bodyPr anchor="b">
            <a:normAutofit/>
          </a:bodyPr>
          <a:lstStyle/>
          <a:p>
            <a:r>
              <a:rPr lang="en-GB" sz="5400"/>
              <a:t>What is Fibroscan</a:t>
            </a:r>
          </a:p>
        </p:txBody>
      </p:sp>
      <p:sp>
        <p:nvSpPr>
          <p:cNvPr id="1030" name="Content Placeholder 1029">
            <a:extLst>
              <a:ext uri="{FF2B5EF4-FFF2-40B4-BE49-F238E27FC236}">
                <a16:creationId xmlns:a16="http://schemas.microsoft.com/office/drawing/2014/main" id="{508289E7-BD85-98A2-A83C-4E8DA437C9A8}"/>
              </a:ext>
            </a:extLst>
          </p:cNvPr>
          <p:cNvSpPr>
            <a:spLocks noGrp="1"/>
          </p:cNvSpPr>
          <p:nvPr>
            <p:ph idx="1"/>
          </p:nvPr>
        </p:nvSpPr>
        <p:spPr>
          <a:xfrm>
            <a:off x="640080" y="2872899"/>
            <a:ext cx="4243589" cy="3320668"/>
          </a:xfrm>
        </p:spPr>
        <p:txBody>
          <a:bodyPr>
            <a:normAutofit/>
          </a:bodyPr>
          <a:lstStyle/>
          <a:p>
            <a:r>
              <a:rPr lang="en-US" sz="2200" dirty="0"/>
              <a:t>It is a non invasive test to assess the degree of steatosis and Fibrosis in the Liver </a:t>
            </a:r>
          </a:p>
          <a:p>
            <a:pPr marL="0" indent="0">
              <a:buNone/>
            </a:pPr>
            <a:endParaRPr lang="en-US" sz="2200" dirty="0"/>
          </a:p>
          <a:p>
            <a:r>
              <a:rPr lang="en-US" sz="2200" dirty="0"/>
              <a:t>Steatosis : CAP score in dB</a:t>
            </a:r>
          </a:p>
          <a:p>
            <a:pPr marL="0" indent="0">
              <a:buNone/>
            </a:pPr>
            <a:endParaRPr lang="en-US" sz="2200" dirty="0"/>
          </a:p>
          <a:p>
            <a:r>
              <a:rPr lang="en-US" sz="2200" dirty="0"/>
              <a:t>Fibrosis : Stiffness score in </a:t>
            </a:r>
            <a:r>
              <a:rPr lang="en-US" sz="2200" dirty="0" err="1"/>
              <a:t>kpa</a:t>
            </a:r>
            <a:endParaRPr lang="en-US" sz="2200" dirty="0"/>
          </a:p>
        </p:txBody>
      </p:sp>
      <p:pic>
        <p:nvPicPr>
          <p:cNvPr id="1026" name="Picture 2" descr="Fibroscan">
            <a:extLst>
              <a:ext uri="{FF2B5EF4-FFF2-40B4-BE49-F238E27FC236}">
                <a16:creationId xmlns:a16="http://schemas.microsoft.com/office/drawing/2014/main" id="{87646FD9-D580-36A5-E478-E88F3E7147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522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255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71535-536E-2E1C-DE8C-79CC0D91E147}"/>
              </a:ext>
            </a:extLst>
          </p:cNvPr>
          <p:cNvSpPr>
            <a:spLocks noGrp="1"/>
          </p:cNvSpPr>
          <p:nvPr>
            <p:ph type="title"/>
          </p:nvPr>
        </p:nvSpPr>
        <p:spPr>
          <a:xfrm>
            <a:off x="1028700" y="1967266"/>
            <a:ext cx="2628900" cy="2547257"/>
          </a:xfrm>
          <a:noFill/>
        </p:spPr>
        <p:txBody>
          <a:bodyPr vert="horz" lIns="91440" tIns="45720" rIns="91440" bIns="45720" rtlCol="0" anchor="ctr">
            <a:normAutofit fontScale="90000"/>
          </a:bodyPr>
          <a:lstStyle/>
          <a:p>
            <a:pPr algn="ctr"/>
            <a:r>
              <a:rPr lang="en-US" sz="3600" kern="1200" dirty="0">
                <a:solidFill>
                  <a:srgbClr val="FFFFFF"/>
                </a:solidFill>
                <a:latin typeface="+mj-lt"/>
                <a:ea typeface="+mj-ea"/>
                <a:cs typeface="+mj-cs"/>
              </a:rPr>
              <a:t>How to interpret </a:t>
            </a:r>
            <a:r>
              <a:rPr lang="en-US" sz="3600" kern="1200" dirty="0" err="1">
                <a:solidFill>
                  <a:srgbClr val="FFFFFF"/>
                </a:solidFill>
                <a:latin typeface="+mj-lt"/>
                <a:ea typeface="+mj-ea"/>
                <a:cs typeface="+mj-cs"/>
              </a:rPr>
              <a:t>Fibroscan</a:t>
            </a:r>
            <a:r>
              <a:rPr lang="en-US" sz="3600" kern="1200" dirty="0">
                <a:solidFill>
                  <a:srgbClr val="FFFFFF"/>
                </a:solidFill>
                <a:latin typeface="+mj-lt"/>
                <a:ea typeface="+mj-ea"/>
                <a:cs typeface="+mj-cs"/>
              </a:rPr>
              <a:t> CAP score  results </a:t>
            </a:r>
          </a:p>
        </p:txBody>
      </p:sp>
      <p:pic>
        <p:nvPicPr>
          <p:cNvPr id="2050" name="Picture 2" descr="Fatty Liver Fibroscan Cap Score Chart - Herbs and Food Recipes">
            <a:extLst>
              <a:ext uri="{FF2B5EF4-FFF2-40B4-BE49-F238E27FC236}">
                <a16:creationId xmlns:a16="http://schemas.microsoft.com/office/drawing/2014/main" id="{1563F8E1-F13A-CC6E-E4DA-2E29A338E9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28116" y="1144346"/>
            <a:ext cx="6780700" cy="472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091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50198-3DE1-C374-FB82-A620DA6127EA}"/>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How to interpret Fibroscan E score </a:t>
            </a:r>
          </a:p>
        </p:txBody>
      </p:sp>
      <p:pic>
        <p:nvPicPr>
          <p:cNvPr id="3074" name="Picture 2" descr="Fibroscan – Cirrhosis Care">
            <a:extLst>
              <a:ext uri="{FF2B5EF4-FFF2-40B4-BE49-F238E27FC236}">
                <a16:creationId xmlns:a16="http://schemas.microsoft.com/office/drawing/2014/main" id="{02DF42B0-12AE-DA2E-0456-3633762754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17421" y="643466"/>
            <a:ext cx="4900489"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56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7856-30FE-AFCC-7EB8-E81C075CEFE8}"/>
              </a:ext>
            </a:extLst>
          </p:cNvPr>
          <p:cNvSpPr>
            <a:spLocks noGrp="1"/>
          </p:cNvSpPr>
          <p:nvPr>
            <p:ph type="title"/>
          </p:nvPr>
        </p:nvSpPr>
        <p:spPr/>
        <p:txBody>
          <a:bodyPr/>
          <a:lstStyle/>
          <a:p>
            <a:r>
              <a:rPr lang="en-GB" dirty="0"/>
              <a:t>Recommendation 10:</a:t>
            </a:r>
          </a:p>
        </p:txBody>
      </p:sp>
      <p:sp>
        <p:nvSpPr>
          <p:cNvPr id="3" name="Content Placeholder 2">
            <a:extLst>
              <a:ext uri="{FF2B5EF4-FFF2-40B4-BE49-F238E27FC236}">
                <a16:creationId xmlns:a16="http://schemas.microsoft.com/office/drawing/2014/main" id="{A377CABF-76AF-E83B-7B74-272124015517}"/>
              </a:ext>
            </a:extLst>
          </p:cNvPr>
          <p:cNvSpPr>
            <a:spLocks noGrp="1"/>
          </p:cNvSpPr>
          <p:nvPr>
            <p:ph idx="1"/>
          </p:nvPr>
        </p:nvSpPr>
        <p:spPr/>
        <p:txBody>
          <a:bodyPr/>
          <a:lstStyle/>
          <a:p>
            <a:r>
              <a:rPr lang="en-GB" dirty="0"/>
              <a:t>Adults with abnormal liver blood tests, even with a negative extended liver aetiology screen and no risk factors for NAFLD, should be referred/discussed to a gastroenterologist with an interest in liver disease/hepatologist for further evaluation (figure 1)</a:t>
            </a:r>
          </a:p>
        </p:txBody>
      </p:sp>
    </p:spTree>
    <p:extLst>
      <p:ext uri="{BB962C8B-B14F-4D97-AF65-F5344CB8AC3E}">
        <p14:creationId xmlns:p14="http://schemas.microsoft.com/office/powerpoint/2010/main" val="485636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07FC24-6981-43D9-B525-C7832BA22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58B3CD3-4B35-7CA1-9D92-EB0CBCBAD1DF}"/>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4800" kern="1200" dirty="0">
                <a:solidFill>
                  <a:srgbClr val="FFFFFF"/>
                </a:solidFill>
                <a:latin typeface="+mj-lt"/>
                <a:ea typeface="+mj-ea"/>
                <a:cs typeface="+mj-cs"/>
              </a:rPr>
              <a:t>NW London Outpatient pathways for Abnormal LFTS </a:t>
            </a:r>
          </a:p>
        </p:txBody>
      </p:sp>
      <p:pic>
        <p:nvPicPr>
          <p:cNvPr id="3" name="Content Placeholder 2">
            <a:extLst>
              <a:ext uri="{FF2B5EF4-FFF2-40B4-BE49-F238E27FC236}">
                <a16:creationId xmlns:a16="http://schemas.microsoft.com/office/drawing/2014/main" id="{FEADEB2F-611C-6C68-837C-9163DAE09519}"/>
              </a:ext>
            </a:extLst>
          </p:cNvPr>
          <p:cNvPicPr>
            <a:picLocks noGrp="1" noChangeAspect="1"/>
          </p:cNvPicPr>
          <p:nvPr>
            <p:ph idx="1"/>
          </p:nvPr>
        </p:nvPicPr>
        <p:blipFill>
          <a:blip r:embed="rId2"/>
          <a:stretch>
            <a:fillRect/>
          </a:stretch>
        </p:blipFill>
        <p:spPr>
          <a:xfrm>
            <a:off x="4211023" y="55550"/>
            <a:ext cx="7522808" cy="6491001"/>
          </a:xfrm>
          <a:prstGeom prst="rect">
            <a:avLst/>
          </a:prstGeom>
        </p:spPr>
      </p:pic>
    </p:spTree>
    <p:extLst>
      <p:ext uri="{BB962C8B-B14F-4D97-AF65-F5344CB8AC3E}">
        <p14:creationId xmlns:p14="http://schemas.microsoft.com/office/powerpoint/2010/main" val="1418588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0E9594-148B-9A54-EE48-48B7E34EE8D9}"/>
              </a:ext>
            </a:extLst>
          </p:cNvPr>
          <p:cNvSpPr>
            <a:spLocks noGrp="1"/>
          </p:cNvSpPr>
          <p:nvPr>
            <p:ph type="title"/>
          </p:nvPr>
        </p:nvSpPr>
        <p:spPr>
          <a:xfrm>
            <a:off x="6247" y="307698"/>
            <a:ext cx="2565504" cy="3988077"/>
          </a:xfrm>
        </p:spPr>
        <p:txBody>
          <a:bodyPr vert="horz" lIns="91440" tIns="45720" rIns="91440" bIns="45720" rtlCol="0" anchor="b">
            <a:normAutofit fontScale="90000"/>
          </a:bodyPr>
          <a:lstStyle/>
          <a:p>
            <a:r>
              <a:rPr lang="en-US" sz="3800" kern="1200" dirty="0">
                <a:solidFill>
                  <a:schemeClr val="tx1"/>
                </a:solidFill>
                <a:latin typeface="+mj-lt"/>
                <a:ea typeface="+mj-ea"/>
                <a:cs typeface="+mj-cs"/>
              </a:rPr>
              <a:t> </a:t>
            </a:r>
            <a:br>
              <a:rPr lang="en-US" sz="3800" kern="1200" dirty="0">
                <a:solidFill>
                  <a:schemeClr val="tx1"/>
                </a:solidFill>
                <a:latin typeface="+mj-lt"/>
                <a:ea typeface="+mj-ea"/>
                <a:cs typeface="+mj-cs"/>
              </a:rPr>
            </a:br>
            <a:r>
              <a:rPr lang="en-US" sz="3800" kern="1200" dirty="0">
                <a:solidFill>
                  <a:schemeClr val="tx1"/>
                </a:solidFill>
                <a:latin typeface="+mj-lt"/>
                <a:ea typeface="+mj-ea"/>
                <a:cs typeface="+mj-cs"/>
              </a:rPr>
              <a:t/>
            </a:r>
            <a:br>
              <a:rPr lang="en-US" sz="3800" kern="1200" dirty="0">
                <a:solidFill>
                  <a:schemeClr val="tx1"/>
                </a:solidFill>
                <a:latin typeface="+mj-lt"/>
                <a:ea typeface="+mj-ea"/>
                <a:cs typeface="+mj-cs"/>
              </a:rPr>
            </a:br>
            <a:r>
              <a:rPr lang="en-US" sz="3800" kern="1200" dirty="0">
                <a:solidFill>
                  <a:schemeClr val="tx1"/>
                </a:solidFill>
                <a:latin typeface="+mj-lt"/>
                <a:ea typeface="+mj-ea"/>
                <a:cs typeface="+mj-cs"/>
              </a:rPr>
              <a:t/>
            </a:r>
            <a:br>
              <a:rPr lang="en-US" sz="3800" kern="1200" dirty="0">
                <a:solidFill>
                  <a:schemeClr val="tx1"/>
                </a:solidFill>
                <a:latin typeface="+mj-lt"/>
                <a:ea typeface="+mj-ea"/>
                <a:cs typeface="+mj-cs"/>
              </a:rPr>
            </a:br>
            <a:r>
              <a:rPr lang="en-US" sz="3800" kern="1200" dirty="0">
                <a:solidFill>
                  <a:schemeClr val="tx1"/>
                </a:solidFill>
                <a:latin typeface="+mj-lt"/>
                <a:ea typeface="+mj-ea"/>
                <a:cs typeface="+mj-cs"/>
              </a:rPr>
              <a:t/>
            </a:r>
            <a:br>
              <a:rPr lang="en-US" sz="3800" kern="1200" dirty="0">
                <a:solidFill>
                  <a:schemeClr val="tx1"/>
                </a:solidFill>
                <a:latin typeface="+mj-lt"/>
                <a:ea typeface="+mj-ea"/>
                <a:cs typeface="+mj-cs"/>
              </a:rPr>
            </a:br>
            <a:r>
              <a:rPr lang="en-US" sz="3800" kern="1200" dirty="0">
                <a:solidFill>
                  <a:schemeClr val="tx1"/>
                </a:solidFill>
                <a:latin typeface="+mj-lt"/>
                <a:ea typeface="+mj-ea"/>
                <a:cs typeface="+mj-cs"/>
              </a:rPr>
              <a:t/>
            </a:r>
            <a:br>
              <a:rPr lang="en-US" sz="3800" kern="1200" dirty="0">
                <a:solidFill>
                  <a:schemeClr val="tx1"/>
                </a:solidFill>
                <a:latin typeface="+mj-lt"/>
                <a:ea typeface="+mj-ea"/>
                <a:cs typeface="+mj-cs"/>
              </a:rPr>
            </a:br>
            <a:r>
              <a:rPr lang="en-US" sz="4000" b="1" dirty="0"/>
              <a:t>BSG guidance : Abnormal LFTS </a:t>
            </a:r>
            <a:br>
              <a:rPr lang="en-US" sz="4000" b="1" dirty="0"/>
            </a:br>
            <a:endParaRPr lang="en-US" sz="3800"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28D8810-FFA3-DF84-F1E6-64F7C6AE6048}"/>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r>
              <a:rPr lang="en-US" sz="2200" b="1" dirty="0"/>
              <a:t> </a:t>
            </a:r>
          </a:p>
        </p:txBody>
      </p:sp>
      <p:pic>
        <p:nvPicPr>
          <p:cNvPr id="5" name="Content Placeholder 4">
            <a:extLst>
              <a:ext uri="{FF2B5EF4-FFF2-40B4-BE49-F238E27FC236}">
                <a16:creationId xmlns:a16="http://schemas.microsoft.com/office/drawing/2014/main" id="{48E30348-8940-5CDF-25DE-210E1D758C6F}"/>
              </a:ext>
            </a:extLst>
          </p:cNvPr>
          <p:cNvPicPr>
            <a:picLocks noGrp="1" noChangeAspect="1"/>
          </p:cNvPicPr>
          <p:nvPr>
            <p:ph idx="1"/>
          </p:nvPr>
        </p:nvPicPr>
        <p:blipFill>
          <a:blip r:embed="rId2"/>
          <a:stretch>
            <a:fillRect/>
          </a:stretch>
        </p:blipFill>
        <p:spPr>
          <a:xfrm>
            <a:off x="2390774" y="104775"/>
            <a:ext cx="9794979" cy="6583298"/>
          </a:xfrm>
          <a:prstGeom prst="rect">
            <a:avLst/>
          </a:prstGeom>
        </p:spPr>
      </p:pic>
    </p:spTree>
    <p:extLst>
      <p:ext uri="{BB962C8B-B14F-4D97-AF65-F5344CB8AC3E}">
        <p14:creationId xmlns:p14="http://schemas.microsoft.com/office/powerpoint/2010/main" val="2339605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E46B-9687-7FA4-CD10-28152F360C90}"/>
              </a:ext>
            </a:extLst>
          </p:cNvPr>
          <p:cNvSpPr>
            <a:spLocks noGrp="1"/>
          </p:cNvSpPr>
          <p:nvPr>
            <p:ph type="title"/>
          </p:nvPr>
        </p:nvSpPr>
        <p:spPr/>
        <p:txBody>
          <a:bodyPr>
            <a:normAutofit/>
          </a:bodyPr>
          <a:lstStyle/>
          <a:p>
            <a:r>
              <a:rPr lang="en-GB" sz="3200" dirty="0"/>
              <a:t>Abnormal Liver blood tests : Does it matter ?</a:t>
            </a:r>
          </a:p>
        </p:txBody>
      </p:sp>
      <p:sp>
        <p:nvSpPr>
          <p:cNvPr id="3" name="Content Placeholder 2">
            <a:extLst>
              <a:ext uri="{FF2B5EF4-FFF2-40B4-BE49-F238E27FC236}">
                <a16:creationId xmlns:a16="http://schemas.microsoft.com/office/drawing/2014/main" id="{E575EC6F-1F25-091D-2482-86FA215FF8E4}"/>
              </a:ext>
            </a:extLst>
          </p:cNvPr>
          <p:cNvSpPr>
            <a:spLocks noGrp="1"/>
          </p:cNvSpPr>
          <p:nvPr>
            <p:ph idx="1"/>
          </p:nvPr>
        </p:nvSpPr>
        <p:spPr/>
        <p:txBody>
          <a:bodyPr/>
          <a:lstStyle/>
          <a:p>
            <a:pPr marL="0" indent="0">
              <a:buNone/>
            </a:pPr>
            <a:r>
              <a:rPr lang="en-GB" dirty="0"/>
              <a:t> Over 50% of patients presenting with end-stage liver disease, without a previous diagnosis of chronic liver disease, were previously noted to have abnormal liver blood tests in their health records, indicating inadequate investigation</a:t>
            </a:r>
          </a:p>
          <a:p>
            <a:pPr marL="0" indent="0">
              <a:buNone/>
            </a:pPr>
            <a:endParaRPr lang="en-GB" dirty="0"/>
          </a:p>
          <a:p>
            <a:pPr marL="0" indent="0">
              <a:buNone/>
            </a:pPr>
            <a:r>
              <a:rPr lang="en-GB" b="1" dirty="0"/>
              <a:t>An abnormal liver blood test </a:t>
            </a:r>
            <a:r>
              <a:rPr lang="en-GB" dirty="0"/>
              <a:t>is defined as being a value outside the standard reference interval</a:t>
            </a:r>
          </a:p>
          <a:p>
            <a:pPr marL="0" indent="0">
              <a:buNone/>
            </a:pPr>
            <a:endParaRPr lang="en-GB" dirty="0"/>
          </a:p>
        </p:txBody>
      </p:sp>
    </p:spTree>
    <p:extLst>
      <p:ext uri="{BB962C8B-B14F-4D97-AF65-F5344CB8AC3E}">
        <p14:creationId xmlns:p14="http://schemas.microsoft.com/office/powerpoint/2010/main" val="729227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EE5EA-3916-ADF5-8087-6C0FAE32EF4F}"/>
              </a:ext>
            </a:extLst>
          </p:cNvPr>
          <p:cNvSpPr>
            <a:spLocks noGrp="1"/>
          </p:cNvSpPr>
          <p:nvPr>
            <p:ph type="title"/>
          </p:nvPr>
        </p:nvSpPr>
        <p:spPr>
          <a:xfrm>
            <a:off x="243840" y="1463041"/>
            <a:ext cx="2824480" cy="3505199"/>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NW London Outpatient Pathways </a:t>
            </a: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NAFLD </a:t>
            </a:r>
          </a:p>
        </p:txBody>
      </p:sp>
      <p:pic>
        <p:nvPicPr>
          <p:cNvPr id="5" name="Content Placeholder 4">
            <a:extLst>
              <a:ext uri="{FF2B5EF4-FFF2-40B4-BE49-F238E27FC236}">
                <a16:creationId xmlns:a16="http://schemas.microsoft.com/office/drawing/2014/main" id="{B9F6DAF1-B8AF-FB76-B524-F39F39F64DAC}"/>
              </a:ext>
            </a:extLst>
          </p:cNvPr>
          <p:cNvPicPr>
            <a:picLocks noGrp="1" noChangeAspect="1"/>
          </p:cNvPicPr>
          <p:nvPr>
            <p:ph idx="1"/>
          </p:nvPr>
        </p:nvPicPr>
        <p:blipFill>
          <a:blip r:embed="rId2"/>
          <a:stretch>
            <a:fillRect/>
          </a:stretch>
        </p:blipFill>
        <p:spPr>
          <a:xfrm>
            <a:off x="3190240" y="121920"/>
            <a:ext cx="8812923" cy="6736080"/>
          </a:xfrm>
          <a:prstGeom prst="rect">
            <a:avLst/>
          </a:prstGeom>
        </p:spPr>
      </p:pic>
    </p:spTree>
    <p:extLst>
      <p:ext uri="{BB962C8B-B14F-4D97-AF65-F5344CB8AC3E}">
        <p14:creationId xmlns:p14="http://schemas.microsoft.com/office/powerpoint/2010/main" val="3837297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7B168F-B4D5-FA35-C123-E95C6E13CF64}"/>
              </a:ext>
            </a:extLst>
          </p:cNvPr>
          <p:cNvSpPr>
            <a:spLocks noGrp="1"/>
          </p:cNvSpPr>
          <p:nvPr>
            <p:ph type="title"/>
          </p:nvPr>
        </p:nvSpPr>
        <p:spPr>
          <a:xfrm>
            <a:off x="-91440" y="386081"/>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BSG guidance for NAFLD </a:t>
            </a:r>
          </a:p>
        </p:txBody>
      </p:sp>
      <p:pic>
        <p:nvPicPr>
          <p:cNvPr id="5" name="Content Placeholder 4">
            <a:extLst>
              <a:ext uri="{FF2B5EF4-FFF2-40B4-BE49-F238E27FC236}">
                <a16:creationId xmlns:a16="http://schemas.microsoft.com/office/drawing/2014/main" id="{7F60FA54-9BE0-00F3-D0E7-B9599D9A0D6E}"/>
              </a:ext>
            </a:extLst>
          </p:cNvPr>
          <p:cNvPicPr>
            <a:picLocks noGrp="1" noChangeAspect="1"/>
          </p:cNvPicPr>
          <p:nvPr>
            <p:ph idx="1"/>
          </p:nvPr>
        </p:nvPicPr>
        <p:blipFill>
          <a:blip r:embed="rId2"/>
          <a:stretch>
            <a:fillRect/>
          </a:stretch>
        </p:blipFill>
        <p:spPr>
          <a:xfrm>
            <a:off x="3007262" y="386081"/>
            <a:ext cx="8219537" cy="5404346"/>
          </a:xfrm>
          <a:prstGeom prst="rect">
            <a:avLst/>
          </a:prstGeom>
        </p:spPr>
      </p:pic>
    </p:spTree>
    <p:extLst>
      <p:ext uri="{BB962C8B-B14F-4D97-AF65-F5344CB8AC3E}">
        <p14:creationId xmlns:p14="http://schemas.microsoft.com/office/powerpoint/2010/main" val="2933278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8A854-D8A1-B8AB-0086-592D8C3F595F}"/>
              </a:ext>
            </a:extLst>
          </p:cNvPr>
          <p:cNvSpPr>
            <a:spLocks noGrp="1"/>
          </p:cNvSpPr>
          <p:nvPr>
            <p:ph type="title"/>
          </p:nvPr>
        </p:nvSpPr>
        <p:spPr/>
        <p:txBody>
          <a:bodyPr/>
          <a:lstStyle/>
          <a:p>
            <a:r>
              <a:rPr lang="en-GB" dirty="0"/>
              <a:t>Case Scenario 3 </a:t>
            </a:r>
          </a:p>
        </p:txBody>
      </p:sp>
      <p:sp>
        <p:nvSpPr>
          <p:cNvPr id="3" name="Content Placeholder 2">
            <a:extLst>
              <a:ext uri="{FF2B5EF4-FFF2-40B4-BE49-F238E27FC236}">
                <a16:creationId xmlns:a16="http://schemas.microsoft.com/office/drawing/2014/main" id="{B9AD2B43-D56D-BBC5-E218-6E651AA100AC}"/>
              </a:ext>
            </a:extLst>
          </p:cNvPr>
          <p:cNvSpPr>
            <a:spLocks noGrp="1"/>
          </p:cNvSpPr>
          <p:nvPr>
            <p:ph idx="1"/>
          </p:nvPr>
        </p:nvSpPr>
        <p:spPr/>
        <p:txBody>
          <a:bodyPr/>
          <a:lstStyle/>
          <a:p>
            <a:r>
              <a:rPr lang="en-GB" dirty="0"/>
              <a:t>33 year male has been taking alcohol approx. 8-10 units daily for several years</a:t>
            </a:r>
          </a:p>
          <a:p>
            <a:r>
              <a:rPr lang="en-GB" dirty="0"/>
              <a:t>Admitted with nausea , vomiting , discharged and presented to GP with generalised malaise</a:t>
            </a:r>
          </a:p>
          <a:p>
            <a:r>
              <a:rPr lang="en-GB" dirty="0"/>
              <a:t>LFTs AST 38 ALT 29 </a:t>
            </a:r>
            <a:r>
              <a:rPr lang="en-GB" dirty="0" err="1"/>
              <a:t>Bil</a:t>
            </a:r>
            <a:r>
              <a:rPr lang="en-GB" dirty="0"/>
              <a:t> 19 Alb  36 PLT 201 GGT 77</a:t>
            </a:r>
          </a:p>
          <a:p>
            <a:r>
              <a:rPr lang="en-GB" dirty="0"/>
              <a:t>USG liver mild fatty </a:t>
            </a:r>
          </a:p>
        </p:txBody>
      </p:sp>
    </p:spTree>
    <p:extLst>
      <p:ext uri="{BB962C8B-B14F-4D97-AF65-F5344CB8AC3E}">
        <p14:creationId xmlns:p14="http://schemas.microsoft.com/office/powerpoint/2010/main" val="4264983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25062-CE73-6D7A-0FE9-1E46808DBBD4}"/>
              </a:ext>
            </a:extLst>
          </p:cNvPr>
          <p:cNvSpPr>
            <a:spLocks noGrp="1"/>
          </p:cNvSpPr>
          <p:nvPr>
            <p:ph type="title"/>
          </p:nvPr>
        </p:nvSpPr>
        <p:spPr/>
        <p:txBody>
          <a:bodyPr/>
          <a:lstStyle/>
          <a:p>
            <a:r>
              <a:rPr lang="en-GB" dirty="0"/>
              <a:t>Recommendation 8:</a:t>
            </a:r>
          </a:p>
        </p:txBody>
      </p:sp>
      <p:sp>
        <p:nvSpPr>
          <p:cNvPr id="3" name="Content Placeholder 2">
            <a:extLst>
              <a:ext uri="{FF2B5EF4-FFF2-40B4-BE49-F238E27FC236}">
                <a16:creationId xmlns:a16="http://schemas.microsoft.com/office/drawing/2014/main" id="{15877A03-26F3-1E25-78C1-D70747BE9371}"/>
              </a:ext>
            </a:extLst>
          </p:cNvPr>
          <p:cNvSpPr>
            <a:spLocks noGrp="1"/>
          </p:cNvSpPr>
          <p:nvPr>
            <p:ph idx="1"/>
          </p:nvPr>
        </p:nvSpPr>
        <p:spPr/>
        <p:txBody>
          <a:bodyPr/>
          <a:lstStyle/>
          <a:p>
            <a:r>
              <a:rPr lang="en-GB" dirty="0"/>
              <a:t>Consider referral to alcohol services for all adults with alcohol-related liver disease (ARLD) with evidence of alcohol dependency as defined by an AUDIT score of &gt;19. </a:t>
            </a:r>
          </a:p>
        </p:txBody>
      </p:sp>
    </p:spTree>
    <p:extLst>
      <p:ext uri="{BB962C8B-B14F-4D97-AF65-F5344CB8AC3E}">
        <p14:creationId xmlns:p14="http://schemas.microsoft.com/office/powerpoint/2010/main" val="1610831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C255-4413-F38C-F088-718486FDF284}"/>
              </a:ext>
            </a:extLst>
          </p:cNvPr>
          <p:cNvSpPr>
            <a:spLocks noGrp="1"/>
          </p:cNvSpPr>
          <p:nvPr>
            <p:ph type="title"/>
          </p:nvPr>
        </p:nvSpPr>
        <p:spPr/>
        <p:txBody>
          <a:bodyPr/>
          <a:lstStyle/>
          <a:p>
            <a:r>
              <a:rPr lang="en-GB" dirty="0"/>
              <a:t>Recommendation 9</a:t>
            </a:r>
          </a:p>
        </p:txBody>
      </p:sp>
      <p:sp>
        <p:nvSpPr>
          <p:cNvPr id="3" name="Content Placeholder 2">
            <a:extLst>
              <a:ext uri="{FF2B5EF4-FFF2-40B4-BE49-F238E27FC236}">
                <a16:creationId xmlns:a16="http://schemas.microsoft.com/office/drawing/2014/main" id="{277BA978-3A96-BC5C-4FDE-0D0B7C2E3636}"/>
              </a:ext>
            </a:extLst>
          </p:cNvPr>
          <p:cNvSpPr>
            <a:spLocks noGrp="1"/>
          </p:cNvSpPr>
          <p:nvPr>
            <p:ph idx="1"/>
          </p:nvPr>
        </p:nvSpPr>
        <p:spPr/>
        <p:txBody>
          <a:bodyPr/>
          <a:lstStyle/>
          <a:p>
            <a:r>
              <a:rPr lang="en-GB" dirty="0"/>
              <a:t>Harmful drinkers should undergo risk stratification with clinical assessment and </a:t>
            </a:r>
            <a:r>
              <a:rPr lang="en-GB" dirty="0" err="1"/>
              <a:t>Fibroscan</a:t>
            </a:r>
            <a:r>
              <a:rPr lang="en-GB" dirty="0"/>
              <a:t>/ARFI elastography. Adults should be referred to secondary care if there is evidence of advanced liver disease (features of cirrhosis or portal hypertension on imaging or from blood tests) and/or </a:t>
            </a:r>
            <a:r>
              <a:rPr lang="en-GB" dirty="0" err="1"/>
              <a:t>Fibroscan</a:t>
            </a:r>
            <a:r>
              <a:rPr lang="en-GB" dirty="0"/>
              <a:t> reading is &gt;16kPa (if available)</a:t>
            </a:r>
          </a:p>
        </p:txBody>
      </p:sp>
    </p:spTree>
    <p:extLst>
      <p:ext uri="{BB962C8B-B14F-4D97-AF65-F5344CB8AC3E}">
        <p14:creationId xmlns:p14="http://schemas.microsoft.com/office/powerpoint/2010/main" val="3192001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6E2B-D14C-2B46-B278-C196132724C5}"/>
              </a:ext>
            </a:extLst>
          </p:cNvPr>
          <p:cNvSpPr>
            <a:spLocks noGrp="1"/>
          </p:cNvSpPr>
          <p:nvPr>
            <p:ph type="title"/>
          </p:nvPr>
        </p:nvSpPr>
        <p:spPr>
          <a:xfrm>
            <a:off x="132080" y="1391921"/>
            <a:ext cx="2275840" cy="2895600"/>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algn="ctr"/>
            <a:r>
              <a:rPr lang="en-US" sz="2600" kern="1200" dirty="0">
                <a:solidFill>
                  <a:schemeClr val="bg1"/>
                </a:solidFill>
                <a:latin typeface="+mj-lt"/>
                <a:ea typeface="+mj-ea"/>
                <a:cs typeface="+mj-cs"/>
              </a:rPr>
              <a:t>NW London Outpatient Pathways </a:t>
            </a:r>
            <a:br>
              <a:rPr lang="en-US" sz="2600" kern="1200" dirty="0">
                <a:solidFill>
                  <a:schemeClr val="bg1"/>
                </a:solidFill>
                <a:latin typeface="+mj-lt"/>
                <a:ea typeface="+mj-ea"/>
                <a:cs typeface="+mj-cs"/>
              </a:rPr>
            </a:br>
            <a:r>
              <a:rPr lang="en-US" sz="2600" kern="1200" dirty="0">
                <a:solidFill>
                  <a:schemeClr val="bg1"/>
                </a:solidFill>
                <a:latin typeface="+mj-lt"/>
                <a:ea typeface="+mj-ea"/>
                <a:cs typeface="+mj-cs"/>
              </a:rPr>
              <a:t>Alcohol Liver disease </a:t>
            </a:r>
          </a:p>
        </p:txBody>
      </p:sp>
      <p:pic>
        <p:nvPicPr>
          <p:cNvPr id="5" name="Content Placeholder 4">
            <a:extLst>
              <a:ext uri="{FF2B5EF4-FFF2-40B4-BE49-F238E27FC236}">
                <a16:creationId xmlns:a16="http://schemas.microsoft.com/office/drawing/2014/main" id="{BE4D679B-D5AD-57CE-2241-206009469383}"/>
              </a:ext>
            </a:extLst>
          </p:cNvPr>
          <p:cNvPicPr>
            <a:picLocks noGrp="1" noChangeAspect="1"/>
          </p:cNvPicPr>
          <p:nvPr>
            <p:ph idx="1"/>
          </p:nvPr>
        </p:nvPicPr>
        <p:blipFill>
          <a:blip r:embed="rId2"/>
          <a:stretch>
            <a:fillRect/>
          </a:stretch>
        </p:blipFill>
        <p:spPr>
          <a:xfrm>
            <a:off x="2743200" y="203200"/>
            <a:ext cx="9316720" cy="6553201"/>
          </a:xfrm>
          <a:prstGeom prst="rect">
            <a:avLst/>
          </a:prstGeom>
        </p:spPr>
      </p:pic>
    </p:spTree>
    <p:extLst>
      <p:ext uri="{BB962C8B-B14F-4D97-AF65-F5344CB8AC3E}">
        <p14:creationId xmlns:p14="http://schemas.microsoft.com/office/powerpoint/2010/main" val="2485164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54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0F4DB-7E36-E3D4-00CF-9439B6254034}"/>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BSG guidance for Alcohol related liver injury </a:t>
            </a:r>
          </a:p>
        </p:txBody>
      </p:sp>
      <p:pic>
        <p:nvPicPr>
          <p:cNvPr id="5" name="Content Placeholder 4">
            <a:extLst>
              <a:ext uri="{FF2B5EF4-FFF2-40B4-BE49-F238E27FC236}">
                <a16:creationId xmlns:a16="http://schemas.microsoft.com/office/drawing/2014/main" id="{B97517BD-62DA-80F6-51FB-CC09AB5F770B}"/>
              </a:ext>
            </a:extLst>
          </p:cNvPr>
          <p:cNvPicPr>
            <a:picLocks noGrp="1" noChangeAspect="1"/>
          </p:cNvPicPr>
          <p:nvPr>
            <p:ph idx="1"/>
          </p:nvPr>
        </p:nvPicPr>
        <p:blipFill>
          <a:blip r:embed="rId2"/>
          <a:stretch>
            <a:fillRect/>
          </a:stretch>
        </p:blipFill>
        <p:spPr>
          <a:xfrm>
            <a:off x="3515360" y="292167"/>
            <a:ext cx="8300719" cy="6441795"/>
          </a:xfrm>
          <a:prstGeom prst="rect">
            <a:avLst/>
          </a:prstGeom>
        </p:spPr>
      </p:pic>
    </p:spTree>
    <p:extLst>
      <p:ext uri="{BB962C8B-B14F-4D97-AF65-F5344CB8AC3E}">
        <p14:creationId xmlns:p14="http://schemas.microsoft.com/office/powerpoint/2010/main" val="1679434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D8EB-13C4-1FBC-8523-CBBCE471F0D8}"/>
              </a:ext>
            </a:extLst>
          </p:cNvPr>
          <p:cNvSpPr>
            <a:spLocks noGrp="1"/>
          </p:cNvSpPr>
          <p:nvPr>
            <p:ph type="title"/>
          </p:nvPr>
        </p:nvSpPr>
        <p:spPr/>
        <p:txBody>
          <a:bodyPr/>
          <a:lstStyle/>
          <a:p>
            <a:r>
              <a:rPr lang="en-GB" sz="4400" b="1" dirty="0">
                <a:solidFill>
                  <a:srgbClr val="FF0000"/>
                </a:solidFill>
              </a:rPr>
              <a:t>Alcohol Screening Tool </a:t>
            </a:r>
            <a:endParaRPr lang="en-GB" dirty="0"/>
          </a:p>
        </p:txBody>
      </p:sp>
      <p:pic>
        <p:nvPicPr>
          <p:cNvPr id="6" name="Content Placeholder 5">
            <a:extLst>
              <a:ext uri="{FF2B5EF4-FFF2-40B4-BE49-F238E27FC236}">
                <a16:creationId xmlns:a16="http://schemas.microsoft.com/office/drawing/2014/main" id="{5C1ACC15-73B3-CDF8-EABD-4EEDDA5E9AEF}"/>
              </a:ext>
            </a:extLst>
          </p:cNvPr>
          <p:cNvPicPr>
            <a:picLocks noGrp="1" noChangeAspect="1"/>
          </p:cNvPicPr>
          <p:nvPr>
            <p:ph sz="half" idx="1"/>
          </p:nvPr>
        </p:nvPicPr>
        <p:blipFill>
          <a:blip r:embed="rId2"/>
          <a:stretch>
            <a:fillRect/>
          </a:stretch>
        </p:blipFill>
        <p:spPr>
          <a:xfrm>
            <a:off x="1333850" y="1479726"/>
            <a:ext cx="3853527" cy="4694062"/>
          </a:xfrm>
        </p:spPr>
      </p:pic>
      <p:pic>
        <p:nvPicPr>
          <p:cNvPr id="7" name="Content Placeholder 6">
            <a:extLst>
              <a:ext uri="{FF2B5EF4-FFF2-40B4-BE49-F238E27FC236}">
                <a16:creationId xmlns:a16="http://schemas.microsoft.com/office/drawing/2014/main" id="{EA7C6BCC-9C29-9416-FB83-2D7B4F7E2C59}"/>
              </a:ext>
            </a:extLst>
          </p:cNvPr>
          <p:cNvPicPr>
            <a:picLocks noGrp="1" noChangeAspect="1"/>
          </p:cNvPicPr>
          <p:nvPr>
            <p:ph sz="half" idx="2"/>
          </p:nvPr>
        </p:nvPicPr>
        <p:blipFill>
          <a:blip r:embed="rId3"/>
          <a:stretch>
            <a:fillRect/>
          </a:stretch>
        </p:blipFill>
        <p:spPr>
          <a:xfrm>
            <a:off x="5950037" y="365125"/>
            <a:ext cx="5004290" cy="6468782"/>
          </a:xfrm>
        </p:spPr>
      </p:pic>
    </p:spTree>
    <p:extLst>
      <p:ext uri="{BB962C8B-B14F-4D97-AF65-F5344CB8AC3E}">
        <p14:creationId xmlns:p14="http://schemas.microsoft.com/office/powerpoint/2010/main" val="9053665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6CFBE-CF08-847B-2A38-8F9FFE72B762}"/>
              </a:ext>
            </a:extLst>
          </p:cNvPr>
          <p:cNvSpPr>
            <a:spLocks noGrp="1"/>
          </p:cNvSpPr>
          <p:nvPr>
            <p:ph type="title"/>
          </p:nvPr>
        </p:nvSpPr>
        <p:spPr/>
        <p:txBody>
          <a:bodyPr>
            <a:normAutofit/>
          </a:bodyPr>
          <a:lstStyle/>
          <a:p>
            <a:r>
              <a:rPr lang="en-GB" sz="4000" b="1" dirty="0">
                <a:solidFill>
                  <a:srgbClr val="FF0000"/>
                </a:solidFill>
              </a:rPr>
              <a:t>Alcohol Screening Tool </a:t>
            </a:r>
          </a:p>
        </p:txBody>
      </p:sp>
      <p:pic>
        <p:nvPicPr>
          <p:cNvPr id="5" name="Content Placeholder 5">
            <a:extLst>
              <a:ext uri="{FF2B5EF4-FFF2-40B4-BE49-F238E27FC236}">
                <a16:creationId xmlns:a16="http://schemas.microsoft.com/office/drawing/2014/main" id="{88656C45-F0DD-4A0C-A374-682CD8B9A13E}"/>
              </a:ext>
            </a:extLst>
          </p:cNvPr>
          <p:cNvPicPr>
            <a:picLocks noGrp="1" noChangeAspect="1"/>
          </p:cNvPicPr>
          <p:nvPr>
            <p:ph sz="half" idx="2"/>
          </p:nvPr>
        </p:nvPicPr>
        <p:blipFill>
          <a:blip r:embed="rId2">
            <a:extLst>
              <a:ext uri="{837473B0-CC2E-450A-ABE3-18F120FF3D39}">
                <a1611:picAttrSrcUrl xmlns:a1611="http://schemas.microsoft.com/office/drawing/2016/11/main" xmlns="" r:id="rId3"/>
              </a:ext>
            </a:extLst>
          </a:blip>
          <a:stretch>
            <a:fillRect/>
          </a:stretch>
        </p:blipFill>
        <p:spPr>
          <a:xfrm>
            <a:off x="1395369" y="2778198"/>
            <a:ext cx="4624431" cy="1759430"/>
          </a:xfrm>
          <a:prstGeom prst="rect">
            <a:avLst/>
          </a:prstGeom>
        </p:spPr>
      </p:pic>
      <p:pic>
        <p:nvPicPr>
          <p:cNvPr id="9" name="Picture 8">
            <a:extLst>
              <a:ext uri="{FF2B5EF4-FFF2-40B4-BE49-F238E27FC236}">
                <a16:creationId xmlns:a16="http://schemas.microsoft.com/office/drawing/2014/main" id="{5725A896-25F1-04CF-AA57-667C39E83F4C}"/>
              </a:ext>
            </a:extLst>
          </p:cNvPr>
          <p:cNvPicPr>
            <a:picLocks noChangeAspect="1"/>
          </p:cNvPicPr>
          <p:nvPr/>
        </p:nvPicPr>
        <p:blipFill>
          <a:blip r:embed="rId4"/>
          <a:stretch>
            <a:fillRect/>
          </a:stretch>
        </p:blipFill>
        <p:spPr>
          <a:xfrm>
            <a:off x="6311556" y="1413164"/>
            <a:ext cx="5298553" cy="5295033"/>
          </a:xfrm>
          <a:prstGeom prst="rect">
            <a:avLst/>
          </a:prstGeom>
        </p:spPr>
      </p:pic>
      <p:sp>
        <p:nvSpPr>
          <p:cNvPr id="11" name="Content Placeholder 10">
            <a:extLst>
              <a:ext uri="{FF2B5EF4-FFF2-40B4-BE49-F238E27FC236}">
                <a16:creationId xmlns:a16="http://schemas.microsoft.com/office/drawing/2014/main" id="{E2661439-4B02-41ED-E5DB-56EF38491B79}"/>
              </a:ext>
            </a:extLst>
          </p:cNvPr>
          <p:cNvSpPr>
            <a:spLocks noGrp="1"/>
          </p:cNvSpPr>
          <p:nvPr>
            <p:ph sz="half" idx="1"/>
          </p:nvPr>
        </p:nvSpPr>
        <p:spPr/>
        <p:txBody>
          <a:bodyPr/>
          <a:lstStyle/>
          <a:p>
            <a:endParaRPr lang="en-GB"/>
          </a:p>
        </p:txBody>
      </p:sp>
    </p:spTree>
    <p:extLst>
      <p:ext uri="{BB962C8B-B14F-4D97-AF65-F5344CB8AC3E}">
        <p14:creationId xmlns:p14="http://schemas.microsoft.com/office/powerpoint/2010/main" val="4065529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CD6F-750B-B94A-E2A6-174090534E3F}"/>
              </a:ext>
            </a:extLst>
          </p:cNvPr>
          <p:cNvSpPr>
            <a:spLocks noGrp="1"/>
          </p:cNvSpPr>
          <p:nvPr>
            <p:ph type="title"/>
          </p:nvPr>
        </p:nvSpPr>
        <p:spPr/>
        <p:txBody>
          <a:bodyPr/>
          <a:lstStyle/>
          <a:p>
            <a:r>
              <a:rPr lang="en-GB" dirty="0"/>
              <a:t>Resource</a:t>
            </a:r>
          </a:p>
        </p:txBody>
      </p:sp>
      <p:pic>
        <p:nvPicPr>
          <p:cNvPr id="5" name="Content Placeholder 4">
            <a:extLst>
              <a:ext uri="{FF2B5EF4-FFF2-40B4-BE49-F238E27FC236}">
                <a16:creationId xmlns:a16="http://schemas.microsoft.com/office/drawing/2014/main" id="{6BA3925A-09BB-D3EA-229C-BC7FEDD130C2}"/>
              </a:ext>
            </a:extLst>
          </p:cNvPr>
          <p:cNvPicPr>
            <a:picLocks noGrp="1" noChangeAspect="1"/>
          </p:cNvPicPr>
          <p:nvPr>
            <p:ph idx="1"/>
          </p:nvPr>
        </p:nvPicPr>
        <p:blipFill>
          <a:blip r:embed="rId2"/>
          <a:stretch>
            <a:fillRect/>
          </a:stretch>
        </p:blipFill>
        <p:spPr>
          <a:xfrm>
            <a:off x="1314450" y="2432050"/>
            <a:ext cx="9563100" cy="3286125"/>
          </a:xfrm>
        </p:spPr>
      </p:pic>
    </p:spTree>
    <p:extLst>
      <p:ext uri="{BB962C8B-B14F-4D97-AF65-F5344CB8AC3E}">
        <p14:creationId xmlns:p14="http://schemas.microsoft.com/office/powerpoint/2010/main" val="2695783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FF0000"/>
                </a:solidFill>
              </a:rPr>
              <a:t>Liver disease : Entirely preventable</a:t>
            </a:r>
          </a:p>
        </p:txBody>
      </p:sp>
      <p:sp>
        <p:nvSpPr>
          <p:cNvPr id="3" name="Content Placeholder 2"/>
          <p:cNvSpPr>
            <a:spLocks noGrp="1"/>
          </p:cNvSpPr>
          <p:nvPr>
            <p:ph idx="1"/>
          </p:nvPr>
        </p:nvSpPr>
        <p:spPr/>
        <p:txBody>
          <a:bodyPr>
            <a:normAutofit/>
          </a:bodyPr>
          <a:lstStyle/>
          <a:p>
            <a:r>
              <a:rPr lang="en-US" dirty="0"/>
              <a:t>Alcohol  accounts for 60% cases </a:t>
            </a:r>
          </a:p>
          <a:p>
            <a:r>
              <a:rPr lang="en-US" dirty="0"/>
              <a:t>Obesity </a:t>
            </a:r>
          </a:p>
          <a:p>
            <a:r>
              <a:rPr lang="en-US" dirty="0"/>
              <a:t>CHB and CHC </a:t>
            </a:r>
          </a:p>
          <a:p>
            <a:pPr marL="0" indent="0">
              <a:buNone/>
            </a:pPr>
            <a:r>
              <a:rPr lang="en-US" dirty="0"/>
              <a:t>Alcohol, NAFLD and Viral hepatitis account for 90% cases </a:t>
            </a:r>
          </a:p>
          <a:p>
            <a:pPr marL="0" indent="0">
              <a:buNone/>
            </a:pPr>
            <a:endParaRPr lang="en-US" dirty="0"/>
          </a:p>
          <a:p>
            <a:r>
              <a:rPr lang="en-US" dirty="0"/>
              <a:t>70 % liver damage and still no symptoms. </a:t>
            </a:r>
            <a:r>
              <a:rPr lang="en-US" b="1" dirty="0">
                <a:solidFill>
                  <a:srgbClr val="FF0000"/>
                </a:solidFill>
              </a:rPr>
              <a:t>SILENT KILLER : Hit early, Hit Hard </a:t>
            </a:r>
          </a:p>
        </p:txBody>
      </p:sp>
    </p:spTree>
    <p:extLst>
      <p:ext uri="{BB962C8B-B14F-4D97-AF65-F5344CB8AC3E}">
        <p14:creationId xmlns:p14="http://schemas.microsoft.com/office/powerpoint/2010/main" val="160900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B1C6B-7B9F-9A11-AED1-4D74C76B3A1D}"/>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895CD3B3-550A-2D2C-DF91-CC2A5CFFA949}"/>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ECE3DC9E-70BA-45C3-68F3-E493C4755374}"/>
              </a:ext>
            </a:extLst>
          </p:cNvPr>
          <p:cNvPicPr>
            <a:picLocks noChangeAspect="1"/>
          </p:cNvPicPr>
          <p:nvPr/>
        </p:nvPicPr>
        <p:blipFill>
          <a:blip r:embed="rId2"/>
          <a:stretch>
            <a:fillRect/>
          </a:stretch>
        </p:blipFill>
        <p:spPr>
          <a:xfrm>
            <a:off x="4048124" y="1381124"/>
            <a:ext cx="5299075" cy="5299075"/>
          </a:xfrm>
          <a:prstGeom prst="rect">
            <a:avLst/>
          </a:prstGeom>
        </p:spPr>
      </p:pic>
    </p:spTree>
    <p:extLst>
      <p:ext uri="{BB962C8B-B14F-4D97-AF65-F5344CB8AC3E}">
        <p14:creationId xmlns:p14="http://schemas.microsoft.com/office/powerpoint/2010/main" val="3443873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F4DE-81D0-1AF5-A175-E5E6CADA44D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5573EEB-A47B-6CBB-E401-FFB9097ABC51}"/>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24883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AE8B2-7CFF-449D-FE64-CB9C63980787}"/>
              </a:ext>
            </a:extLst>
          </p:cNvPr>
          <p:cNvSpPr>
            <a:spLocks noGrp="1"/>
          </p:cNvSpPr>
          <p:nvPr>
            <p:ph type="title"/>
          </p:nvPr>
        </p:nvSpPr>
        <p:spPr/>
        <p:txBody>
          <a:bodyPr>
            <a:normAutofit/>
          </a:bodyPr>
          <a:lstStyle/>
          <a:p>
            <a:r>
              <a:rPr lang="en-GB" sz="3200" dirty="0"/>
              <a:t>What is the difference : Abnormal Liver function tests / Liver Blood Tests ?</a:t>
            </a:r>
          </a:p>
        </p:txBody>
      </p:sp>
      <p:sp>
        <p:nvSpPr>
          <p:cNvPr id="3" name="Content Placeholder 2">
            <a:extLst>
              <a:ext uri="{FF2B5EF4-FFF2-40B4-BE49-F238E27FC236}">
                <a16:creationId xmlns:a16="http://schemas.microsoft.com/office/drawing/2014/main" id="{90C133CE-D064-8BB2-B02C-EC8A3BC01B6F}"/>
              </a:ext>
            </a:extLst>
          </p:cNvPr>
          <p:cNvSpPr>
            <a:spLocks noGrp="1"/>
          </p:cNvSpPr>
          <p:nvPr>
            <p:ph idx="1"/>
          </p:nvPr>
        </p:nvSpPr>
        <p:spPr>
          <a:xfrm>
            <a:off x="490881" y="1552575"/>
            <a:ext cx="11415369" cy="4838699"/>
          </a:xfrm>
        </p:spPr>
        <p:txBody>
          <a:bodyPr>
            <a:normAutofit/>
          </a:bodyPr>
          <a:lstStyle/>
          <a:p>
            <a:pPr marL="0" indent="0">
              <a:buNone/>
            </a:pPr>
            <a:endParaRPr lang="en-GB" b="1" dirty="0">
              <a:solidFill>
                <a:srgbClr val="FF0000"/>
              </a:solidFill>
            </a:endParaRPr>
          </a:p>
          <a:p>
            <a:pPr marL="0" indent="0">
              <a:buNone/>
            </a:pPr>
            <a:r>
              <a:rPr lang="en-GB" b="1" dirty="0">
                <a:solidFill>
                  <a:srgbClr val="FF0000"/>
                </a:solidFill>
              </a:rPr>
              <a:t>What constitutes a liver blood test?</a:t>
            </a:r>
          </a:p>
          <a:p>
            <a:r>
              <a:rPr lang="en-GB" b="1" dirty="0"/>
              <a:t>Markers of Hepatocellular injury</a:t>
            </a:r>
          </a:p>
          <a:p>
            <a:r>
              <a:rPr lang="en-GB" b="1" dirty="0"/>
              <a:t>Markers of synthetic function</a:t>
            </a:r>
          </a:p>
          <a:p>
            <a:r>
              <a:rPr lang="en-GB" b="1" dirty="0"/>
              <a:t>Markers of fibrosis  </a:t>
            </a:r>
          </a:p>
          <a:p>
            <a:pPr marL="0" indent="0">
              <a:buNone/>
            </a:pPr>
            <a:endParaRPr lang="en-GB" dirty="0"/>
          </a:p>
        </p:txBody>
      </p:sp>
    </p:spTree>
    <p:extLst>
      <p:ext uri="{BB962C8B-B14F-4D97-AF65-F5344CB8AC3E}">
        <p14:creationId xmlns:p14="http://schemas.microsoft.com/office/powerpoint/2010/main" val="1058789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14156-1C27-0630-837E-1153DA82AEFB}"/>
              </a:ext>
            </a:extLst>
          </p:cNvPr>
          <p:cNvSpPr>
            <a:spLocks noGrp="1"/>
          </p:cNvSpPr>
          <p:nvPr>
            <p:ph type="title"/>
          </p:nvPr>
        </p:nvSpPr>
        <p:spPr/>
        <p:txBody>
          <a:bodyPr/>
          <a:lstStyle/>
          <a:p>
            <a:r>
              <a:rPr lang="en-GB" dirty="0"/>
              <a:t>Liver Blood Tests :Markers of Hepatocellular Injury </a:t>
            </a:r>
          </a:p>
        </p:txBody>
      </p:sp>
      <p:sp>
        <p:nvSpPr>
          <p:cNvPr id="3" name="Content Placeholder 2">
            <a:extLst>
              <a:ext uri="{FF2B5EF4-FFF2-40B4-BE49-F238E27FC236}">
                <a16:creationId xmlns:a16="http://schemas.microsoft.com/office/drawing/2014/main" id="{BD693CD4-C7AF-F8DD-0BCF-EB2C13D3D458}"/>
              </a:ext>
            </a:extLst>
          </p:cNvPr>
          <p:cNvSpPr>
            <a:spLocks noGrp="1"/>
          </p:cNvSpPr>
          <p:nvPr>
            <p:ph idx="1"/>
          </p:nvPr>
        </p:nvSpPr>
        <p:spPr/>
        <p:txBody>
          <a:bodyPr>
            <a:normAutofit fontScale="92500" lnSpcReduction="20000"/>
          </a:bodyPr>
          <a:lstStyle/>
          <a:p>
            <a:r>
              <a:rPr lang="en-GB" b="1" dirty="0"/>
              <a:t>AST and ALT </a:t>
            </a:r>
            <a:r>
              <a:rPr lang="en-GB" dirty="0"/>
              <a:t>are enzymes present in hepatocytes and are released into the blood stream in response to hepatocyte injury or death (hepatitis). Elevations in either of these enzymes are the  most common abnormality seen on liver blood  </a:t>
            </a:r>
          </a:p>
          <a:p>
            <a:r>
              <a:rPr lang="en-GB" b="1" dirty="0"/>
              <a:t>ALT </a:t>
            </a:r>
            <a:r>
              <a:rPr lang="en-GB" dirty="0"/>
              <a:t>is considered more liver-specific since it is present in low concentrations in non-hepatic tissue, and non-liver related elevations are uncommon. </a:t>
            </a:r>
          </a:p>
          <a:p>
            <a:r>
              <a:rPr lang="en-GB" dirty="0"/>
              <a:t> </a:t>
            </a:r>
            <a:r>
              <a:rPr lang="en-GB" b="1" dirty="0"/>
              <a:t>AST</a:t>
            </a:r>
            <a:r>
              <a:rPr lang="en-GB" dirty="0"/>
              <a:t> is abundantly present in skeletal, cardiac and smooth muscle and so may be elevated in patients with myocardial infarction or myositis. Although ALT is considered a more specific indicator of liver disease</a:t>
            </a:r>
          </a:p>
          <a:p>
            <a:r>
              <a:rPr lang="en-GB" dirty="0"/>
              <a:t>The concentration of AST may be a more sensitive indicator of liver injury in </a:t>
            </a:r>
          </a:p>
          <a:p>
            <a:pPr marL="0" indent="0">
              <a:buNone/>
            </a:pPr>
            <a:r>
              <a:rPr lang="en-GB" dirty="0"/>
              <a:t>    </a:t>
            </a:r>
            <a:r>
              <a:rPr lang="en-GB" b="1" dirty="0"/>
              <a:t>alcohol-related liver disease </a:t>
            </a:r>
            <a:r>
              <a:rPr lang="en-GB" dirty="0"/>
              <a:t>and in some cases of </a:t>
            </a:r>
            <a:r>
              <a:rPr lang="en-GB" b="1" dirty="0"/>
              <a:t>autoimmune hepatitis (AIH).</a:t>
            </a:r>
          </a:p>
          <a:p>
            <a:r>
              <a:rPr lang="en-GB" dirty="0"/>
              <a:t>In children, </a:t>
            </a:r>
            <a:r>
              <a:rPr lang="en-GB" b="1" dirty="0"/>
              <a:t>creatine kinase </a:t>
            </a:r>
            <a:r>
              <a:rPr lang="en-GB" dirty="0"/>
              <a:t>measurement may help to determine whether an isolated rise in ALT or AST is due to an underlying skeletal muscle disorder, such as muscular dystrophy</a:t>
            </a:r>
          </a:p>
        </p:txBody>
      </p:sp>
    </p:spTree>
    <p:extLst>
      <p:ext uri="{BB962C8B-B14F-4D97-AF65-F5344CB8AC3E}">
        <p14:creationId xmlns:p14="http://schemas.microsoft.com/office/powerpoint/2010/main" val="732566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C1C2-4FA6-A659-D5EE-B9558E26302B}"/>
              </a:ext>
            </a:extLst>
          </p:cNvPr>
          <p:cNvSpPr>
            <a:spLocks noGrp="1"/>
          </p:cNvSpPr>
          <p:nvPr>
            <p:ph type="title"/>
          </p:nvPr>
        </p:nvSpPr>
        <p:spPr/>
        <p:txBody>
          <a:bodyPr/>
          <a:lstStyle/>
          <a:p>
            <a:r>
              <a:rPr lang="en-GB" dirty="0"/>
              <a:t>Liver Blood Tests :Markers of Hepatocellular Injury </a:t>
            </a:r>
          </a:p>
        </p:txBody>
      </p:sp>
      <p:sp>
        <p:nvSpPr>
          <p:cNvPr id="3" name="Content Placeholder 2">
            <a:extLst>
              <a:ext uri="{FF2B5EF4-FFF2-40B4-BE49-F238E27FC236}">
                <a16:creationId xmlns:a16="http://schemas.microsoft.com/office/drawing/2014/main" id="{122E004C-FBFD-3EC7-7DB3-EC7091235C03}"/>
              </a:ext>
            </a:extLst>
          </p:cNvPr>
          <p:cNvSpPr>
            <a:spLocks noGrp="1"/>
          </p:cNvSpPr>
          <p:nvPr>
            <p:ph idx="1"/>
          </p:nvPr>
        </p:nvSpPr>
        <p:spPr/>
        <p:txBody>
          <a:bodyPr>
            <a:normAutofit fontScale="92500" lnSpcReduction="20000"/>
          </a:bodyPr>
          <a:lstStyle/>
          <a:p>
            <a:r>
              <a:rPr lang="en-GB" b="1" dirty="0"/>
              <a:t>Alkaline phosphatase (ALP) </a:t>
            </a:r>
            <a:r>
              <a:rPr lang="en-GB" dirty="0"/>
              <a:t>is produced mainly in the liver (from the biliary epithelium) but is also found in abundance in bone and in smaller quantities in the intestines, kidneys and white blood cells. </a:t>
            </a:r>
          </a:p>
          <a:p>
            <a:r>
              <a:rPr lang="en-GB" dirty="0"/>
              <a:t>When ALP is elevated in isolation, the measurement of </a:t>
            </a:r>
            <a:r>
              <a:rPr lang="en-GB" b="1" dirty="0"/>
              <a:t>γ-</a:t>
            </a:r>
            <a:r>
              <a:rPr lang="en-GB" b="1" dirty="0" err="1"/>
              <a:t>glutamyltransferase</a:t>
            </a:r>
            <a:r>
              <a:rPr lang="en-GB" b="1" dirty="0"/>
              <a:t> GGT  </a:t>
            </a:r>
            <a:r>
              <a:rPr lang="en-GB" dirty="0"/>
              <a:t>can indicate whether the ALP is of hepatic or non-hepatic origin</a:t>
            </a:r>
          </a:p>
          <a:p>
            <a:r>
              <a:rPr lang="en-GB" b="1" dirty="0"/>
              <a:t>γ-</a:t>
            </a:r>
            <a:r>
              <a:rPr lang="en-GB" b="1" dirty="0" err="1"/>
              <a:t>Glutamyltransferase</a:t>
            </a:r>
            <a:r>
              <a:rPr lang="en-GB" b="1" dirty="0"/>
              <a:t> (GGT) </a:t>
            </a:r>
            <a:r>
              <a:rPr lang="en-GB" dirty="0"/>
              <a:t>is abundant in the liver and also present in the kidney, intestine, prostate and pancreas but not in bone</a:t>
            </a:r>
          </a:p>
          <a:p>
            <a:pPr marL="0" indent="0">
              <a:buNone/>
            </a:pPr>
            <a:r>
              <a:rPr lang="en-GB" dirty="0"/>
              <a:t> GGT is most commonly elevated </a:t>
            </a:r>
          </a:p>
          <a:p>
            <a:pPr marL="0" indent="0">
              <a:buNone/>
            </a:pPr>
            <a:r>
              <a:rPr lang="en-GB" dirty="0"/>
              <a:t>    obesity, excess alcohol consumption or may be induced by drugs.</a:t>
            </a:r>
          </a:p>
          <a:p>
            <a:pPr marL="0" indent="0">
              <a:buNone/>
            </a:pPr>
            <a:r>
              <a:rPr lang="en-GB" dirty="0"/>
              <a:t>Although an elevated GGT has a low specificity for liver disease, it is one of the best predictors of liver mortality.</a:t>
            </a:r>
          </a:p>
          <a:p>
            <a:pPr marL="0" indent="0">
              <a:buNone/>
            </a:pPr>
            <a:r>
              <a:rPr lang="en-GB" dirty="0"/>
              <a:t> It is useful in children to establish the likelihood of biliary disease when ALP is not a reliable indicator. </a:t>
            </a:r>
          </a:p>
          <a:p>
            <a:endParaRPr lang="en-GB" dirty="0"/>
          </a:p>
        </p:txBody>
      </p:sp>
    </p:spTree>
    <p:extLst>
      <p:ext uri="{BB962C8B-B14F-4D97-AF65-F5344CB8AC3E}">
        <p14:creationId xmlns:p14="http://schemas.microsoft.com/office/powerpoint/2010/main" val="916741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DCDD-9E7C-9456-EB0D-8DF26CCDDF53}"/>
              </a:ext>
            </a:extLst>
          </p:cNvPr>
          <p:cNvSpPr>
            <a:spLocks noGrp="1"/>
          </p:cNvSpPr>
          <p:nvPr>
            <p:ph type="title"/>
          </p:nvPr>
        </p:nvSpPr>
        <p:spPr/>
        <p:txBody>
          <a:bodyPr/>
          <a:lstStyle/>
          <a:p>
            <a:r>
              <a:rPr lang="en-GB" dirty="0"/>
              <a:t>BALLETS Study </a:t>
            </a:r>
          </a:p>
        </p:txBody>
      </p:sp>
      <p:sp>
        <p:nvSpPr>
          <p:cNvPr id="3" name="Content Placeholder 2">
            <a:extLst>
              <a:ext uri="{FF2B5EF4-FFF2-40B4-BE49-F238E27FC236}">
                <a16:creationId xmlns:a16="http://schemas.microsoft.com/office/drawing/2014/main" id="{2FCF3A5D-543E-1469-2357-33722710E795}"/>
              </a:ext>
            </a:extLst>
          </p:cNvPr>
          <p:cNvSpPr>
            <a:spLocks noGrp="1"/>
          </p:cNvSpPr>
          <p:nvPr>
            <p:ph idx="1"/>
          </p:nvPr>
        </p:nvSpPr>
        <p:spPr/>
        <p:txBody>
          <a:bodyPr>
            <a:normAutofit/>
          </a:bodyPr>
          <a:lstStyle/>
          <a:p>
            <a:r>
              <a:rPr lang="en-GB" dirty="0"/>
              <a:t>The Health Technology Assessment commissioned Birmingham and Lambeth Liver Evaluation Testing Strategies (BALLETS) study reported that ALT and ALP identified the vast majority of adults with necro-inflammatory liver disease</a:t>
            </a:r>
          </a:p>
          <a:p>
            <a:pPr marL="0" indent="0">
              <a:buNone/>
            </a:pPr>
            <a:endParaRPr lang="en-GB" b="1" dirty="0"/>
          </a:p>
          <a:p>
            <a:r>
              <a:rPr lang="en-GB" b="1" dirty="0"/>
              <a:t>Addition of GGT </a:t>
            </a:r>
            <a:r>
              <a:rPr lang="en-GB" dirty="0"/>
              <a:t>to a liver blood test panel increases the likelihood of an adult having abnormal liver blood tests from around 15% to 30%</a:t>
            </a:r>
          </a:p>
          <a:p>
            <a:pPr marL="0" indent="0">
              <a:buNone/>
            </a:pPr>
            <a:endParaRPr lang="en-GB" dirty="0"/>
          </a:p>
          <a:p>
            <a:r>
              <a:rPr lang="en-GB" dirty="0"/>
              <a:t> In addition, the </a:t>
            </a:r>
            <a:r>
              <a:rPr lang="en-GB" b="1" dirty="0"/>
              <a:t>routine addition of AST </a:t>
            </a:r>
            <a:r>
              <a:rPr lang="en-GB" dirty="0"/>
              <a:t>to the initial panel did not improve the detection of specific disease.</a:t>
            </a:r>
          </a:p>
        </p:txBody>
      </p:sp>
    </p:spTree>
    <p:extLst>
      <p:ext uri="{BB962C8B-B14F-4D97-AF65-F5344CB8AC3E}">
        <p14:creationId xmlns:p14="http://schemas.microsoft.com/office/powerpoint/2010/main" val="360689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8B96-EB10-66F2-2DD5-3D88BE325628}"/>
              </a:ext>
            </a:extLst>
          </p:cNvPr>
          <p:cNvSpPr>
            <a:spLocks noGrp="1"/>
          </p:cNvSpPr>
          <p:nvPr>
            <p:ph type="title"/>
          </p:nvPr>
        </p:nvSpPr>
        <p:spPr/>
        <p:txBody>
          <a:bodyPr/>
          <a:lstStyle/>
          <a:p>
            <a:r>
              <a:rPr lang="en-GB" dirty="0"/>
              <a:t>Liver Synthetic function </a:t>
            </a:r>
          </a:p>
        </p:txBody>
      </p:sp>
      <p:sp>
        <p:nvSpPr>
          <p:cNvPr id="3" name="Content Placeholder 2">
            <a:extLst>
              <a:ext uri="{FF2B5EF4-FFF2-40B4-BE49-F238E27FC236}">
                <a16:creationId xmlns:a16="http://schemas.microsoft.com/office/drawing/2014/main" id="{B323836A-3AA7-F348-4F60-16507792609A}"/>
              </a:ext>
            </a:extLst>
          </p:cNvPr>
          <p:cNvSpPr>
            <a:spLocks noGrp="1"/>
          </p:cNvSpPr>
          <p:nvPr>
            <p:ph idx="1"/>
          </p:nvPr>
        </p:nvSpPr>
        <p:spPr>
          <a:xfrm>
            <a:off x="490881" y="1476376"/>
            <a:ext cx="11210238" cy="4848224"/>
          </a:xfrm>
        </p:spPr>
        <p:txBody>
          <a:bodyPr>
            <a:normAutofit fontScale="92500" lnSpcReduction="10000"/>
          </a:bodyPr>
          <a:lstStyle/>
          <a:p>
            <a:r>
              <a:rPr lang="en-GB" b="1" dirty="0"/>
              <a:t>Bilirubin</a:t>
            </a:r>
            <a:r>
              <a:rPr lang="en-GB" dirty="0"/>
              <a:t> is predominantly the by-product of the breakdown of the haem component of haemoglobin by the reticuloendothelial system. It exists in two forms, unconjugated and conjugated.</a:t>
            </a:r>
          </a:p>
          <a:p>
            <a:pPr marL="0" indent="0">
              <a:buNone/>
            </a:pPr>
            <a:endParaRPr lang="en-GB" dirty="0"/>
          </a:p>
          <a:p>
            <a:r>
              <a:rPr lang="en-GB" b="1" dirty="0"/>
              <a:t>Albumin</a:t>
            </a:r>
            <a:r>
              <a:rPr lang="en-GB" dirty="0"/>
              <a:t> is a protein that is produced only in the liver and has multiple biological actions, including maintenance of oncotic pressure, binding of other substances</a:t>
            </a:r>
          </a:p>
          <a:p>
            <a:pPr marL="0" indent="0">
              <a:buNone/>
            </a:pPr>
            <a:endParaRPr lang="en-GB" dirty="0"/>
          </a:p>
          <a:p>
            <a:r>
              <a:rPr lang="en-GB" dirty="0"/>
              <a:t> </a:t>
            </a:r>
            <a:r>
              <a:rPr lang="en-GB" b="1" dirty="0"/>
              <a:t>Prothrombin time (PT) and INR </a:t>
            </a:r>
            <a:r>
              <a:rPr lang="en-GB" dirty="0"/>
              <a:t>are assessments of blood clotting, which are used to measure liver function, as the underlying protein clotting factors (II, V, VII, IX and X) are made in the liver. If there is </a:t>
            </a:r>
            <a:r>
              <a:rPr lang="en-GB" b="1" dirty="0"/>
              <a:t>significant liver injury </a:t>
            </a:r>
            <a:r>
              <a:rPr lang="en-GB" dirty="0"/>
              <a:t>(usually loss of &gt;70% of synthetic function), this results in a reduction in clotting factor production and subsequent coagulopathy, as confirmed by a prolonged PT or INR.  Other causes of prolonged PT/INR :  </a:t>
            </a:r>
            <a:r>
              <a:rPr lang="en-GB" b="1" dirty="0"/>
              <a:t>vitamin K deficiency </a:t>
            </a:r>
            <a:r>
              <a:rPr lang="en-GB" dirty="0"/>
              <a:t>as seen in fat malabsorption and chronic cholestasis.</a:t>
            </a:r>
          </a:p>
        </p:txBody>
      </p:sp>
    </p:spTree>
    <p:extLst>
      <p:ext uri="{BB962C8B-B14F-4D97-AF65-F5344CB8AC3E}">
        <p14:creationId xmlns:p14="http://schemas.microsoft.com/office/powerpoint/2010/main" val="3725950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638</TotalTime>
  <Words>1624</Words>
  <Application>Microsoft Office PowerPoint</Application>
  <PresentationFormat>Widescreen</PresentationFormat>
  <Paragraphs>132</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Calibri Light</vt:lpstr>
      <vt:lpstr>Roboto</vt:lpstr>
      <vt:lpstr>Office Theme</vt:lpstr>
      <vt:lpstr>Approach to Abnormal Liver blood tests /Liver Function Tests ?</vt:lpstr>
      <vt:lpstr>PowerPoint Presentation</vt:lpstr>
      <vt:lpstr>Abnormal Liver blood tests : Does it matter ?</vt:lpstr>
      <vt:lpstr>Liver disease : Entirely preventable</vt:lpstr>
      <vt:lpstr>What is the difference : Abnormal Liver function tests / Liver Blood Tests ?</vt:lpstr>
      <vt:lpstr>Liver Blood Tests :Markers of Hepatocellular Injury </vt:lpstr>
      <vt:lpstr>Liver Blood Tests :Markers of Hepatocellular Injury </vt:lpstr>
      <vt:lpstr>BALLETS Study </vt:lpstr>
      <vt:lpstr>Liver Synthetic function </vt:lpstr>
      <vt:lpstr>Common Hematological abnormality </vt:lpstr>
      <vt:lpstr>Recommendation 1</vt:lpstr>
      <vt:lpstr>Case Scenario</vt:lpstr>
      <vt:lpstr>Recommendation 2</vt:lpstr>
      <vt:lpstr>Case Scenario 2</vt:lpstr>
      <vt:lpstr>Recommendation 3</vt:lpstr>
      <vt:lpstr>Recommendation 4</vt:lpstr>
      <vt:lpstr>Recommendation 5</vt:lpstr>
      <vt:lpstr>Recommendation 6</vt:lpstr>
      <vt:lpstr>Aetiology For liver disease investigations in Adults and children: Summary </vt:lpstr>
      <vt:lpstr>Recommendation 7</vt:lpstr>
      <vt:lpstr>FIB-4 Testing </vt:lpstr>
      <vt:lpstr>NAFLD fibrosis score testing </vt:lpstr>
      <vt:lpstr>ELF Testing </vt:lpstr>
      <vt:lpstr>What is Fibroscan</vt:lpstr>
      <vt:lpstr>How to interpret Fibroscan CAP score  results </vt:lpstr>
      <vt:lpstr>How to interpret Fibroscan E score </vt:lpstr>
      <vt:lpstr>Recommendation 10:</vt:lpstr>
      <vt:lpstr>NW London Outpatient pathways for Abnormal LFTS </vt:lpstr>
      <vt:lpstr>      BSG guidance : Abnormal LFTS  </vt:lpstr>
      <vt:lpstr>NW London Outpatient Pathways  NAFLD </vt:lpstr>
      <vt:lpstr>BSG guidance for NAFLD </vt:lpstr>
      <vt:lpstr>Case Scenario 3 </vt:lpstr>
      <vt:lpstr>Recommendation 8:</vt:lpstr>
      <vt:lpstr>Recommendation 9</vt:lpstr>
      <vt:lpstr>NW London Outpatient Pathways  Alcohol Liver disease </vt:lpstr>
      <vt:lpstr>BSG guidance for Alcohol related liver injury </vt:lpstr>
      <vt:lpstr>Alcohol Screening Tool </vt:lpstr>
      <vt:lpstr>Alcohol Screening Tool </vt:lpstr>
      <vt:lpstr>Resource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Martyn Rollins</dc:creator>
  <cp:lastModifiedBy>Ketana Halai</cp:lastModifiedBy>
  <cp:revision>37</cp:revision>
  <dcterms:created xsi:type="dcterms:W3CDTF">2023-02-16T13:59:13Z</dcterms:created>
  <dcterms:modified xsi:type="dcterms:W3CDTF">2023-12-01T11:39:03Z</dcterms:modified>
</cp:coreProperties>
</file>