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9" roundtripDataSignature="AMtx7mi41DDsKz97ZOfIIW+YNlxIEmNu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customschemas.google.com/relationships/presentationmetadata" Target="meta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b8200971e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b8200971e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b8200971e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b8200971e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e91f1eb0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1e91f1eb0e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14f17d90c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14f17d90c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b8200971e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b8200971e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14f17d90c6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14f17d90c6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e4442064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e4442064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g214f17d90c6_0_383"/>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86" name="Google Shape;86;g214f17d90c6_0_383"/>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87" name="Google Shape;87;g214f17d90c6_0_38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g214f17d90c6_0_387"/>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0" name="Google Shape;90;g214f17d90c6_0_38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g214f17d90c6_0_39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3" name="Google Shape;93;g214f17d90c6_0_390"/>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94" name="Google Shape;94;g214f17d90c6_0_39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g214f17d90c6_0_39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7" name="Google Shape;97;g214f17d90c6_0_394"/>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8" name="Google Shape;98;g214f17d90c6_0_394"/>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9" name="Google Shape;99;g214f17d90c6_0_3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g214f17d90c6_0_399"/>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2" name="Google Shape;102;g214f17d90c6_0_39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g214f17d90c6_0_402"/>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05" name="Google Shape;105;g214f17d90c6_0_402"/>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106" name="Google Shape;106;g214f17d90c6_0_40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g214f17d90c6_0_406"/>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09" name="Google Shape;109;g214f17d90c6_0_40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g214f17d90c6_0_40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g214f17d90c6_0_40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13" name="Google Shape;113;g214f17d90c6_0_40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g214f17d90c6_0_40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115" name="Google Shape;115;g214f17d90c6_0_40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g214f17d90c6_0_415"/>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118" name="Google Shape;118;g214f17d90c6_0_4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g214f17d90c6_0_418"/>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21" name="Google Shape;121;g214f17d90c6_0_418"/>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122" name="Google Shape;122;g214f17d90c6_0_4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g214f17d90c6_0_4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g214f17d90c6_0_37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82" name="Google Shape;82;g214f17d90c6_0_379"/>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83" name="Google Shape;83;g214f17d90c6_0_37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9.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ealingadvice.or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0" Type="http://schemas.openxmlformats.org/officeDocument/2006/relationships/image" Target="../media/image11.png"/><Relationship Id="rId22" Type="http://schemas.openxmlformats.org/officeDocument/2006/relationships/image" Target="../media/image19.png"/><Relationship Id="rId21" Type="http://schemas.openxmlformats.org/officeDocument/2006/relationships/image" Target="../media/image7.png"/><Relationship Id="rId24" Type="http://schemas.openxmlformats.org/officeDocument/2006/relationships/image" Target="../media/image30.png"/><Relationship Id="rId23"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6.png"/><Relationship Id="rId25"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5.jpg"/><Relationship Id="rId11" Type="http://schemas.openxmlformats.org/officeDocument/2006/relationships/image" Target="../media/image1.jpg"/><Relationship Id="rId10" Type="http://schemas.openxmlformats.org/officeDocument/2006/relationships/image" Target="../media/image4.png"/><Relationship Id="rId13" Type="http://schemas.openxmlformats.org/officeDocument/2006/relationships/image" Target="../media/image23.png"/><Relationship Id="rId12" Type="http://schemas.openxmlformats.org/officeDocument/2006/relationships/image" Target="../media/image2.png"/><Relationship Id="rId15" Type="http://schemas.openxmlformats.org/officeDocument/2006/relationships/image" Target="../media/image18.png"/><Relationship Id="rId14" Type="http://schemas.openxmlformats.org/officeDocument/2006/relationships/image" Target="../media/image15.png"/><Relationship Id="rId17" Type="http://schemas.openxmlformats.org/officeDocument/2006/relationships/image" Target="../media/image13.png"/><Relationship Id="rId16" Type="http://schemas.openxmlformats.org/officeDocument/2006/relationships/image" Target="../media/image27.png"/><Relationship Id="rId19" Type="http://schemas.openxmlformats.org/officeDocument/2006/relationships/image" Target="../media/image3.png"/><Relationship Id="rId1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ph idx="1" type="body"/>
          </p:nvPr>
        </p:nvSpPr>
        <p:spPr>
          <a:xfrm>
            <a:off x="838200" y="4628274"/>
            <a:ext cx="10515600" cy="1182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2800"/>
              <a:buNone/>
            </a:pPr>
            <a:r>
              <a:rPr lang="en-GB"/>
              <a:t>Matthew Coulam - EAS Service Development Manager</a:t>
            </a:r>
            <a:endParaRPr/>
          </a:p>
          <a:p>
            <a:pPr indent="0" lvl="0" marL="0" rtl="0" algn="ctr">
              <a:lnSpc>
                <a:spcPct val="90000"/>
              </a:lnSpc>
              <a:spcBef>
                <a:spcPts val="1000"/>
              </a:spcBef>
              <a:spcAft>
                <a:spcPts val="0"/>
              </a:spcAft>
              <a:buClr>
                <a:schemeClr val="dk1"/>
              </a:buClr>
              <a:buSzPts val="2800"/>
              <a:buNone/>
            </a:pPr>
            <a:r>
              <a:rPr lang="en-GB"/>
              <a:t>Ealing Mencap</a:t>
            </a:r>
            <a:endParaRPr/>
          </a:p>
        </p:txBody>
      </p:sp>
      <p:pic>
        <p:nvPicPr>
          <p:cNvPr id="130" name="Google Shape;130;p1"/>
          <p:cNvPicPr preferRelativeResize="0"/>
          <p:nvPr/>
        </p:nvPicPr>
        <p:blipFill rotWithShape="1">
          <a:blip r:embed="rId3">
            <a:alphaModFix/>
          </a:blip>
          <a:srcRect b="0" l="0" r="0" t="0"/>
          <a:stretch/>
        </p:blipFill>
        <p:spPr>
          <a:xfrm>
            <a:off x="2414828" y="1149903"/>
            <a:ext cx="7362349" cy="3263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b8200971e2_0_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Outcomes, trends and findings (Y5Q2 data)</a:t>
            </a:r>
            <a:endParaRPr/>
          </a:p>
        </p:txBody>
      </p:sp>
      <p:sp>
        <p:nvSpPr>
          <p:cNvPr id="333" name="Google Shape;333;gb8200971e2_0_1"/>
          <p:cNvSpPr txBox="1"/>
          <p:nvPr/>
        </p:nvSpPr>
        <p:spPr>
          <a:xfrm>
            <a:off x="472975" y="1451150"/>
            <a:ext cx="1088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Financial outcomes for the quarter were </a:t>
            </a:r>
            <a:r>
              <a:rPr lang="en-GB">
                <a:solidFill>
                  <a:schemeClr val="dk1"/>
                </a:solidFill>
                <a:latin typeface="Calibri"/>
                <a:ea typeface="Calibri"/>
                <a:cs typeface="Calibri"/>
                <a:sym typeface="Calibri"/>
              </a:rPr>
              <a:t> £1348924.82 - benefits awards, one off payments, successful appeals, individual grants and debts written off</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GB">
                <a:solidFill>
                  <a:schemeClr val="dk1"/>
                </a:solidFill>
                <a:latin typeface="Calibri"/>
                <a:ea typeface="Calibri"/>
                <a:cs typeface="Calibri"/>
                <a:sym typeface="Calibri"/>
              </a:rPr>
              <a:t>The most prevalent languages among clients who do not communicate in spoken English were Punjabi, Hindi, Arabic, Farsi, Urdu, Polish and BSL.</a:t>
            </a:r>
            <a:endParaRPr>
              <a:solidFill>
                <a:schemeClr val="dk1"/>
              </a:solidFill>
              <a:latin typeface="Calibri"/>
              <a:ea typeface="Calibri"/>
              <a:cs typeface="Calibri"/>
              <a:sym typeface="Calibri"/>
            </a:endParaRPr>
          </a:p>
        </p:txBody>
      </p:sp>
      <p:pic>
        <p:nvPicPr>
          <p:cNvPr id="334" name="Google Shape;334;gb8200971e2_0_1" title="Chart"/>
          <p:cNvPicPr preferRelativeResize="0"/>
          <p:nvPr/>
        </p:nvPicPr>
        <p:blipFill>
          <a:blip r:embed="rId3">
            <a:alphaModFix/>
          </a:blip>
          <a:stretch>
            <a:fillRect/>
          </a:stretch>
        </p:blipFill>
        <p:spPr>
          <a:xfrm>
            <a:off x="152400" y="2434850"/>
            <a:ext cx="5657850" cy="3495675"/>
          </a:xfrm>
          <a:prstGeom prst="rect">
            <a:avLst/>
          </a:prstGeom>
          <a:noFill/>
          <a:ln cap="flat" cmpd="sng" w="9525">
            <a:solidFill>
              <a:srgbClr val="000000"/>
            </a:solidFill>
            <a:prstDash val="solid"/>
            <a:round/>
            <a:headEnd len="sm" w="sm" type="none"/>
            <a:tailEnd len="sm" w="sm" type="none"/>
          </a:ln>
        </p:spPr>
      </p:pic>
      <p:pic>
        <p:nvPicPr>
          <p:cNvPr id="335" name="Google Shape;335;gb8200971e2_0_1" title="Chart"/>
          <p:cNvPicPr preferRelativeResize="0"/>
          <p:nvPr/>
        </p:nvPicPr>
        <p:blipFill>
          <a:blip r:embed="rId4">
            <a:alphaModFix/>
          </a:blip>
          <a:stretch>
            <a:fillRect/>
          </a:stretch>
        </p:blipFill>
        <p:spPr>
          <a:xfrm>
            <a:off x="5962650" y="2434850"/>
            <a:ext cx="5657850" cy="34956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gb8200971e2_0_13" title="Chart"/>
          <p:cNvPicPr preferRelativeResize="0"/>
          <p:nvPr/>
        </p:nvPicPr>
        <p:blipFill>
          <a:blip r:embed="rId3">
            <a:alphaModFix/>
          </a:blip>
          <a:stretch>
            <a:fillRect/>
          </a:stretch>
        </p:blipFill>
        <p:spPr>
          <a:xfrm>
            <a:off x="152400" y="152400"/>
            <a:ext cx="5016550" cy="3099451"/>
          </a:xfrm>
          <a:prstGeom prst="rect">
            <a:avLst/>
          </a:prstGeom>
          <a:noFill/>
          <a:ln cap="flat" cmpd="sng" w="9525">
            <a:solidFill>
              <a:srgbClr val="000000"/>
            </a:solidFill>
            <a:prstDash val="solid"/>
            <a:round/>
            <a:headEnd len="sm" w="sm" type="none"/>
            <a:tailEnd len="sm" w="sm" type="none"/>
          </a:ln>
        </p:spPr>
      </p:pic>
      <p:pic>
        <p:nvPicPr>
          <p:cNvPr id="341" name="Google Shape;341;gb8200971e2_0_13" title="Chart"/>
          <p:cNvPicPr preferRelativeResize="0"/>
          <p:nvPr/>
        </p:nvPicPr>
        <p:blipFill>
          <a:blip r:embed="rId4">
            <a:alphaModFix/>
          </a:blip>
          <a:stretch>
            <a:fillRect/>
          </a:stretch>
        </p:blipFill>
        <p:spPr>
          <a:xfrm>
            <a:off x="6569163" y="152400"/>
            <a:ext cx="5016550" cy="3099451"/>
          </a:xfrm>
          <a:prstGeom prst="rect">
            <a:avLst/>
          </a:prstGeom>
          <a:noFill/>
          <a:ln cap="flat" cmpd="sng" w="9525">
            <a:solidFill>
              <a:srgbClr val="000000"/>
            </a:solidFill>
            <a:prstDash val="solid"/>
            <a:round/>
            <a:headEnd len="sm" w="sm" type="none"/>
            <a:tailEnd len="sm" w="sm" type="none"/>
          </a:ln>
        </p:spPr>
      </p:pic>
      <p:pic>
        <p:nvPicPr>
          <p:cNvPr id="342" name="Google Shape;342;gb8200971e2_0_13" title="Chart"/>
          <p:cNvPicPr preferRelativeResize="0"/>
          <p:nvPr/>
        </p:nvPicPr>
        <p:blipFill>
          <a:blip r:embed="rId5">
            <a:alphaModFix/>
          </a:blip>
          <a:stretch>
            <a:fillRect/>
          </a:stretch>
        </p:blipFill>
        <p:spPr>
          <a:xfrm>
            <a:off x="152400" y="3606150"/>
            <a:ext cx="5016550" cy="3099450"/>
          </a:xfrm>
          <a:prstGeom prst="rect">
            <a:avLst/>
          </a:prstGeom>
          <a:noFill/>
          <a:ln cap="flat" cmpd="sng" w="9525">
            <a:solidFill>
              <a:srgbClr val="000000"/>
            </a:solidFill>
            <a:prstDash val="solid"/>
            <a:round/>
            <a:headEnd len="sm" w="sm" type="none"/>
            <a:tailEnd len="sm" w="sm" type="none"/>
          </a:ln>
        </p:spPr>
      </p:pic>
      <p:pic>
        <p:nvPicPr>
          <p:cNvPr id="343" name="Google Shape;343;gb8200971e2_0_13" title="Chart"/>
          <p:cNvPicPr preferRelativeResize="0"/>
          <p:nvPr/>
        </p:nvPicPr>
        <p:blipFill>
          <a:blip r:embed="rId6">
            <a:alphaModFix/>
          </a:blip>
          <a:stretch>
            <a:fillRect/>
          </a:stretch>
        </p:blipFill>
        <p:spPr>
          <a:xfrm>
            <a:off x="6532850" y="3583712"/>
            <a:ext cx="5089175" cy="31443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How to refer clients</a:t>
            </a:r>
            <a:endParaRPr/>
          </a:p>
        </p:txBody>
      </p:sp>
      <p:sp>
        <p:nvSpPr>
          <p:cNvPr id="349" name="Google Shape;349;p7"/>
          <p:cNvSpPr txBox="1"/>
          <p:nvPr/>
        </p:nvSpPr>
        <p:spPr>
          <a:xfrm>
            <a:off x="493100" y="1770574"/>
            <a:ext cx="11383500" cy="472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500">
                <a:solidFill>
                  <a:schemeClr val="dk1"/>
                </a:solidFill>
                <a:latin typeface="Calibri"/>
                <a:ea typeface="Calibri"/>
                <a:cs typeface="Calibri"/>
                <a:sym typeface="Calibri"/>
              </a:rPr>
              <a:t>Main number: 0208 579 8429 – option 1 – Monday – Friday 10am-4pm</a:t>
            </a:r>
            <a:endParaRPr sz="1100"/>
          </a:p>
          <a:p>
            <a:pPr indent="0" lvl="0" marL="0" marR="0" rtl="0" algn="l">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GB" sz="2500">
                <a:solidFill>
                  <a:schemeClr val="dk1"/>
                </a:solidFill>
                <a:latin typeface="Calibri"/>
                <a:ea typeface="Calibri"/>
                <a:cs typeface="Calibri"/>
                <a:sym typeface="Calibri"/>
              </a:rPr>
              <a:t>Backup number 03000 125 464</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GB" sz="2500">
                <a:solidFill>
                  <a:schemeClr val="dk1"/>
                </a:solidFill>
                <a:latin typeface="Calibri"/>
                <a:ea typeface="Calibri"/>
                <a:cs typeface="Calibri"/>
                <a:sym typeface="Calibri"/>
              </a:rPr>
              <a:t>Text only 07837186733</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GB" sz="2500">
                <a:solidFill>
                  <a:schemeClr val="dk1"/>
                </a:solidFill>
                <a:latin typeface="Calibri"/>
                <a:ea typeface="Calibri"/>
                <a:cs typeface="Calibri"/>
                <a:sym typeface="Calibri"/>
              </a:rPr>
              <a:t>Online referrals:</a:t>
            </a:r>
            <a:endParaRPr sz="1100"/>
          </a:p>
          <a:p>
            <a:pPr indent="0" lvl="0" marL="0" marR="0" rtl="0" algn="l">
              <a:spcBef>
                <a:spcPts val="0"/>
              </a:spcBef>
              <a:spcAft>
                <a:spcPts val="0"/>
              </a:spcAft>
              <a:buNone/>
            </a:pPr>
            <a:r>
              <a:rPr lang="en-GB" sz="2500">
                <a:solidFill>
                  <a:schemeClr val="dk1"/>
                </a:solidFill>
                <a:latin typeface="Calibri"/>
                <a:ea typeface="Calibri"/>
                <a:cs typeface="Calibri"/>
                <a:sym typeface="Calibri"/>
              </a:rPr>
              <a:t>EAS website: </a:t>
            </a:r>
            <a:r>
              <a:rPr lang="en-GB" sz="2500" u="sng">
                <a:solidFill>
                  <a:schemeClr val="dk1"/>
                </a:solidFill>
                <a:latin typeface="Calibri"/>
                <a:ea typeface="Calibri"/>
                <a:cs typeface="Calibri"/>
                <a:sym typeface="Calibri"/>
                <a:hlinkClick r:id="rId3">
                  <a:extLst>
                    <a:ext uri="{A12FA001-AC4F-418D-AE19-62706E023703}">
                      <ahyp:hlinkClr val="tx"/>
                    </a:ext>
                  </a:extLst>
                </a:hlinkClick>
              </a:rPr>
              <a:t>www.ealingadvice.org</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GB" sz="2500">
                <a:solidFill>
                  <a:schemeClr val="dk1"/>
                </a:solidFill>
                <a:latin typeface="Calibri"/>
                <a:ea typeface="Calibri"/>
                <a:cs typeface="Calibri"/>
                <a:sym typeface="Calibri"/>
              </a:rPr>
              <a:t>Emails: info@ealingadvice.org / info@ealingsas.org.uk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GB" sz="1900">
                <a:solidFill>
                  <a:schemeClr val="dk1"/>
                </a:solidFill>
                <a:latin typeface="Calibri"/>
                <a:ea typeface="Calibri"/>
                <a:cs typeface="Calibri"/>
                <a:sym typeface="Calibri"/>
              </a:rPr>
              <a:t>Direct referrals for legal advice - complex/consumer debt, employment law, eviction/</a:t>
            </a:r>
            <a:r>
              <a:rPr lang="en-GB" sz="1900">
                <a:solidFill>
                  <a:schemeClr val="dk1"/>
                </a:solidFill>
                <a:latin typeface="Calibri"/>
                <a:ea typeface="Calibri"/>
                <a:cs typeface="Calibri"/>
                <a:sym typeface="Calibri"/>
              </a:rPr>
              <a:t>possession</a:t>
            </a:r>
            <a:r>
              <a:rPr lang="en-GB" sz="1900">
                <a:solidFill>
                  <a:schemeClr val="dk1"/>
                </a:solidFill>
                <a:latin typeface="Calibri"/>
                <a:ea typeface="Calibri"/>
                <a:cs typeface="Calibri"/>
                <a:sym typeface="Calibri"/>
              </a:rPr>
              <a:t>/homelessness:</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lang="en-GB" sz="1900">
                <a:solidFill>
                  <a:schemeClr val="dk1"/>
                </a:solidFill>
                <a:latin typeface="Calibri"/>
                <a:ea typeface="Calibri"/>
                <a:cs typeface="Calibri"/>
                <a:sym typeface="Calibri"/>
              </a:rPr>
              <a:t>www.nucleus.org.uk/agency-enquiry-form</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50" name="Google Shape;350;p7"/>
          <p:cNvPicPr preferRelativeResize="0"/>
          <p:nvPr/>
        </p:nvPicPr>
        <p:blipFill rotWithShape="1">
          <a:blip r:embed="rId4">
            <a:alphaModFix/>
          </a:blip>
          <a:srcRect b="0" l="0" r="0" t="0"/>
          <a:stretch/>
        </p:blipFill>
        <p:spPr>
          <a:xfrm>
            <a:off x="8023122" y="1"/>
            <a:ext cx="4061799" cy="182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e91f1eb0e2_0_20"/>
          <p:cNvSpPr/>
          <p:nvPr/>
        </p:nvSpPr>
        <p:spPr>
          <a:xfrm>
            <a:off x="2176375" y="2979225"/>
            <a:ext cx="1917900" cy="702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descr="C:\Users\me2\AppData\Local\Microsoft\Windows\INetCache\Content.MSO\7D37AD07.tmp" id="136" name="Google Shape;136;g1e91f1eb0e2_0_20"/>
          <p:cNvPicPr preferRelativeResize="0"/>
          <p:nvPr/>
        </p:nvPicPr>
        <p:blipFill rotWithShape="1">
          <a:blip r:embed="rId3">
            <a:alphaModFix/>
          </a:blip>
          <a:srcRect b="0" l="0" r="0" t="0"/>
          <a:stretch/>
        </p:blipFill>
        <p:spPr>
          <a:xfrm>
            <a:off x="10028526" y="5286075"/>
            <a:ext cx="1751875" cy="1751875"/>
          </a:xfrm>
          <a:prstGeom prst="rect">
            <a:avLst/>
          </a:prstGeom>
          <a:noFill/>
          <a:ln>
            <a:noFill/>
          </a:ln>
        </p:spPr>
      </p:pic>
      <p:sp>
        <p:nvSpPr>
          <p:cNvPr id="137" name="Google Shape;137;g1e91f1eb0e2_0_20"/>
          <p:cNvSpPr/>
          <p:nvPr/>
        </p:nvSpPr>
        <p:spPr>
          <a:xfrm>
            <a:off x="6847250" y="788150"/>
            <a:ext cx="5184300" cy="2319300"/>
          </a:xfrm>
          <a:prstGeom prst="roundRect">
            <a:avLst>
              <a:gd fmla="val 16667" name="adj"/>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Calibri"/>
              <a:ea typeface="Calibri"/>
              <a:cs typeface="Calibri"/>
              <a:sym typeface="Calibri"/>
            </a:endParaRPr>
          </a:p>
        </p:txBody>
      </p:sp>
      <p:sp>
        <p:nvSpPr>
          <p:cNvPr id="138" name="Google Shape;138;g1e91f1eb0e2_0_20"/>
          <p:cNvSpPr/>
          <p:nvPr/>
        </p:nvSpPr>
        <p:spPr>
          <a:xfrm>
            <a:off x="119131" y="1811030"/>
            <a:ext cx="5976900" cy="4740300"/>
          </a:xfrm>
          <a:prstGeom prst="roundRect">
            <a:avLst>
              <a:gd fmla="val 16667" name="adj"/>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Calibri"/>
              <a:ea typeface="Calibri"/>
              <a:cs typeface="Calibri"/>
              <a:sym typeface="Calibri"/>
            </a:endParaRPr>
          </a:p>
        </p:txBody>
      </p:sp>
      <p:sp>
        <p:nvSpPr>
          <p:cNvPr id="139" name="Google Shape;139;g1e91f1eb0e2_0_20"/>
          <p:cNvSpPr/>
          <p:nvPr/>
        </p:nvSpPr>
        <p:spPr>
          <a:xfrm>
            <a:off x="6323877" y="3469805"/>
            <a:ext cx="5748900" cy="3288900"/>
          </a:xfrm>
          <a:prstGeom prst="roundRect">
            <a:avLst>
              <a:gd fmla="val 16667" name="adj"/>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Calibri"/>
              <a:ea typeface="Calibri"/>
              <a:cs typeface="Calibri"/>
              <a:sym typeface="Calibri"/>
            </a:endParaRPr>
          </a:p>
        </p:txBody>
      </p:sp>
      <p:pic>
        <p:nvPicPr>
          <p:cNvPr id="140" name="Google Shape;140;g1e91f1eb0e2_0_20"/>
          <p:cNvPicPr preferRelativeResize="0"/>
          <p:nvPr/>
        </p:nvPicPr>
        <p:blipFill rotWithShape="1">
          <a:blip r:embed="rId4">
            <a:alphaModFix/>
          </a:blip>
          <a:srcRect b="0" l="0" r="0" t="0"/>
          <a:stretch/>
        </p:blipFill>
        <p:spPr>
          <a:xfrm>
            <a:off x="2161065" y="4051858"/>
            <a:ext cx="1893025" cy="1020245"/>
          </a:xfrm>
          <a:prstGeom prst="rect">
            <a:avLst/>
          </a:prstGeom>
          <a:noFill/>
          <a:ln>
            <a:noFill/>
          </a:ln>
        </p:spPr>
      </p:pic>
      <p:pic>
        <p:nvPicPr>
          <p:cNvPr descr="C:\Users\me2\AppData\Local\Microsoft\Windows\INetCache\Content.MSO\87DC20D3.tmp" id="141" name="Google Shape;141;g1e91f1eb0e2_0_20"/>
          <p:cNvPicPr preferRelativeResize="0"/>
          <p:nvPr/>
        </p:nvPicPr>
        <p:blipFill rotWithShape="1">
          <a:blip r:embed="rId5">
            <a:alphaModFix/>
          </a:blip>
          <a:srcRect b="0" l="0" r="0" t="0"/>
          <a:stretch/>
        </p:blipFill>
        <p:spPr>
          <a:xfrm>
            <a:off x="3589663" y="1820773"/>
            <a:ext cx="1751883" cy="775390"/>
          </a:xfrm>
          <a:prstGeom prst="rect">
            <a:avLst/>
          </a:prstGeom>
          <a:noFill/>
          <a:ln>
            <a:noFill/>
          </a:ln>
        </p:spPr>
      </p:pic>
      <p:pic>
        <p:nvPicPr>
          <p:cNvPr id="142" name="Google Shape;142;g1e91f1eb0e2_0_20"/>
          <p:cNvPicPr preferRelativeResize="0"/>
          <p:nvPr/>
        </p:nvPicPr>
        <p:blipFill rotWithShape="1">
          <a:blip r:embed="rId6">
            <a:alphaModFix/>
          </a:blip>
          <a:srcRect b="0" l="0" r="0" t="0"/>
          <a:stretch/>
        </p:blipFill>
        <p:spPr>
          <a:xfrm>
            <a:off x="1880129" y="1820768"/>
            <a:ext cx="1199680" cy="1082674"/>
          </a:xfrm>
          <a:prstGeom prst="rect">
            <a:avLst/>
          </a:prstGeom>
          <a:noFill/>
          <a:ln>
            <a:noFill/>
          </a:ln>
        </p:spPr>
      </p:pic>
      <p:pic>
        <p:nvPicPr>
          <p:cNvPr id="143" name="Google Shape;143;g1e91f1eb0e2_0_20"/>
          <p:cNvPicPr preferRelativeResize="0"/>
          <p:nvPr/>
        </p:nvPicPr>
        <p:blipFill rotWithShape="1">
          <a:blip r:embed="rId7">
            <a:alphaModFix/>
          </a:blip>
          <a:srcRect b="0" l="0" r="0" t="0"/>
          <a:stretch/>
        </p:blipFill>
        <p:spPr>
          <a:xfrm>
            <a:off x="10182739" y="2254528"/>
            <a:ext cx="1530277" cy="775391"/>
          </a:xfrm>
          <a:prstGeom prst="rect">
            <a:avLst/>
          </a:prstGeom>
          <a:noFill/>
          <a:ln>
            <a:noFill/>
          </a:ln>
        </p:spPr>
      </p:pic>
      <p:pic>
        <p:nvPicPr>
          <p:cNvPr id="144" name="Google Shape;144;g1e91f1eb0e2_0_20"/>
          <p:cNvPicPr preferRelativeResize="0"/>
          <p:nvPr/>
        </p:nvPicPr>
        <p:blipFill rotWithShape="1">
          <a:blip r:embed="rId8">
            <a:alphaModFix/>
          </a:blip>
          <a:srcRect b="0" l="0" r="0" t="0"/>
          <a:stretch/>
        </p:blipFill>
        <p:spPr>
          <a:xfrm>
            <a:off x="4204018" y="4846050"/>
            <a:ext cx="1438725" cy="1383595"/>
          </a:xfrm>
          <a:prstGeom prst="rect">
            <a:avLst/>
          </a:prstGeom>
          <a:noFill/>
          <a:ln>
            <a:noFill/>
          </a:ln>
        </p:spPr>
      </p:pic>
      <p:pic>
        <p:nvPicPr>
          <p:cNvPr descr="C:\Users\me2\AppData\Local\Microsoft\Windows\INetCache\Content.MSO\4AA2C9CF.tmp" id="145" name="Google Shape;145;g1e91f1eb0e2_0_20"/>
          <p:cNvPicPr preferRelativeResize="0"/>
          <p:nvPr/>
        </p:nvPicPr>
        <p:blipFill rotWithShape="1">
          <a:blip r:embed="rId9">
            <a:alphaModFix/>
          </a:blip>
          <a:srcRect b="0" l="0" r="0" t="0"/>
          <a:stretch/>
        </p:blipFill>
        <p:spPr>
          <a:xfrm>
            <a:off x="362933" y="3276466"/>
            <a:ext cx="1605236" cy="775390"/>
          </a:xfrm>
          <a:prstGeom prst="rect">
            <a:avLst/>
          </a:prstGeom>
          <a:noFill/>
          <a:ln>
            <a:noFill/>
          </a:ln>
        </p:spPr>
      </p:pic>
      <p:pic>
        <p:nvPicPr>
          <p:cNvPr descr="C:\Users\me2\AppData\Local\Microsoft\Windows\INetCache\Content.MSO\845F03B5.tmp" id="146" name="Google Shape;146;g1e91f1eb0e2_0_20"/>
          <p:cNvPicPr preferRelativeResize="0"/>
          <p:nvPr/>
        </p:nvPicPr>
        <p:blipFill rotWithShape="1">
          <a:blip r:embed="rId10">
            <a:alphaModFix/>
          </a:blip>
          <a:srcRect b="0" l="0" r="0" t="0"/>
          <a:stretch/>
        </p:blipFill>
        <p:spPr>
          <a:xfrm>
            <a:off x="864745" y="5318844"/>
            <a:ext cx="1297422" cy="775390"/>
          </a:xfrm>
          <a:prstGeom prst="rect">
            <a:avLst/>
          </a:prstGeom>
          <a:noFill/>
          <a:ln>
            <a:noFill/>
          </a:ln>
        </p:spPr>
      </p:pic>
      <p:pic>
        <p:nvPicPr>
          <p:cNvPr descr="Contact Ealing - Home | Facebook" id="147" name="Google Shape;147;g1e91f1eb0e2_0_20"/>
          <p:cNvPicPr preferRelativeResize="0"/>
          <p:nvPr>
            <p:ph idx="1" type="body"/>
          </p:nvPr>
        </p:nvPicPr>
        <p:blipFill rotWithShape="1">
          <a:blip r:embed="rId11">
            <a:alphaModFix/>
          </a:blip>
          <a:srcRect b="0" l="0" r="0" t="0"/>
          <a:stretch/>
        </p:blipFill>
        <p:spPr>
          <a:xfrm>
            <a:off x="2547165" y="5195680"/>
            <a:ext cx="1120800" cy="1120800"/>
          </a:xfrm>
          <a:prstGeom prst="rect">
            <a:avLst/>
          </a:prstGeom>
          <a:noFill/>
          <a:ln>
            <a:noFill/>
          </a:ln>
        </p:spPr>
      </p:pic>
      <p:pic>
        <p:nvPicPr>
          <p:cNvPr id="148" name="Google Shape;148;g1e91f1eb0e2_0_20"/>
          <p:cNvPicPr preferRelativeResize="0"/>
          <p:nvPr/>
        </p:nvPicPr>
        <p:blipFill rotWithShape="1">
          <a:blip r:embed="rId12">
            <a:alphaModFix/>
          </a:blip>
          <a:srcRect b="0" l="0" r="0" t="0"/>
          <a:stretch/>
        </p:blipFill>
        <p:spPr>
          <a:xfrm>
            <a:off x="3958076" y="111037"/>
            <a:ext cx="2837693" cy="1257946"/>
          </a:xfrm>
          <a:prstGeom prst="rect">
            <a:avLst/>
          </a:prstGeom>
          <a:noFill/>
          <a:ln>
            <a:noFill/>
          </a:ln>
        </p:spPr>
      </p:pic>
      <p:sp>
        <p:nvSpPr>
          <p:cNvPr id="149" name="Google Shape;149;g1e91f1eb0e2_0_20"/>
          <p:cNvSpPr txBox="1"/>
          <p:nvPr/>
        </p:nvSpPr>
        <p:spPr>
          <a:xfrm>
            <a:off x="630860" y="917267"/>
            <a:ext cx="3327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900" u="none" cap="none" strike="noStrike">
                <a:solidFill>
                  <a:schemeClr val="dk1"/>
                </a:solidFill>
                <a:latin typeface="Calibri"/>
                <a:ea typeface="Calibri"/>
                <a:cs typeface="Calibri"/>
                <a:sym typeface="Calibri"/>
              </a:rPr>
              <a:t>Delivery partners (funded by the LBE advice grant)</a:t>
            </a:r>
            <a:endParaRPr sz="1500"/>
          </a:p>
        </p:txBody>
      </p:sp>
      <p:sp>
        <p:nvSpPr>
          <p:cNvPr id="150" name="Google Shape;150;g1e91f1eb0e2_0_20"/>
          <p:cNvSpPr txBox="1"/>
          <p:nvPr/>
        </p:nvSpPr>
        <p:spPr>
          <a:xfrm>
            <a:off x="7315883" y="111033"/>
            <a:ext cx="4033500" cy="59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900">
                <a:solidFill>
                  <a:schemeClr val="dk1"/>
                </a:solidFill>
                <a:latin typeface="Calibri"/>
                <a:ea typeface="Calibri"/>
                <a:cs typeface="Calibri"/>
                <a:sym typeface="Calibri"/>
              </a:rPr>
              <a:t>Supporting partners (externally funded)</a:t>
            </a:r>
            <a:endParaRPr sz="1500"/>
          </a:p>
        </p:txBody>
      </p:sp>
      <p:sp>
        <p:nvSpPr>
          <p:cNvPr id="151" name="Google Shape;151;g1e91f1eb0e2_0_20"/>
          <p:cNvSpPr txBox="1"/>
          <p:nvPr/>
        </p:nvSpPr>
        <p:spPr>
          <a:xfrm>
            <a:off x="7881878" y="3065267"/>
            <a:ext cx="2901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900">
                <a:solidFill>
                  <a:schemeClr val="dk1"/>
                </a:solidFill>
                <a:latin typeface="Calibri"/>
                <a:ea typeface="Calibri"/>
                <a:cs typeface="Calibri"/>
                <a:sym typeface="Calibri"/>
              </a:rPr>
              <a:t>Funders</a:t>
            </a:r>
            <a:endParaRPr sz="1500"/>
          </a:p>
        </p:txBody>
      </p:sp>
      <p:pic>
        <p:nvPicPr>
          <p:cNvPr id="152" name="Google Shape;152;g1e91f1eb0e2_0_20"/>
          <p:cNvPicPr preferRelativeResize="0"/>
          <p:nvPr/>
        </p:nvPicPr>
        <p:blipFill>
          <a:blip r:embed="rId13">
            <a:alphaModFix/>
          </a:blip>
          <a:stretch>
            <a:fillRect/>
          </a:stretch>
        </p:blipFill>
        <p:spPr>
          <a:xfrm>
            <a:off x="7270817" y="4605997"/>
            <a:ext cx="1673200" cy="639999"/>
          </a:xfrm>
          <a:prstGeom prst="rect">
            <a:avLst/>
          </a:prstGeom>
          <a:noFill/>
          <a:ln cap="flat" cmpd="sng" w="28575">
            <a:solidFill>
              <a:srgbClr val="31538F"/>
            </a:solidFill>
            <a:prstDash val="solid"/>
            <a:miter lim="8000"/>
            <a:headEnd len="sm" w="sm" type="none"/>
            <a:tailEnd len="sm" w="sm" type="none"/>
          </a:ln>
        </p:spPr>
      </p:pic>
      <p:pic>
        <p:nvPicPr>
          <p:cNvPr id="153" name="Google Shape;153;g1e91f1eb0e2_0_20"/>
          <p:cNvPicPr preferRelativeResize="0"/>
          <p:nvPr/>
        </p:nvPicPr>
        <p:blipFill>
          <a:blip r:embed="rId14">
            <a:alphaModFix/>
          </a:blip>
          <a:stretch>
            <a:fillRect/>
          </a:stretch>
        </p:blipFill>
        <p:spPr>
          <a:xfrm>
            <a:off x="362925" y="4051875"/>
            <a:ext cx="1297425" cy="1297425"/>
          </a:xfrm>
          <a:prstGeom prst="rect">
            <a:avLst/>
          </a:prstGeom>
          <a:noFill/>
          <a:ln>
            <a:noFill/>
          </a:ln>
        </p:spPr>
      </p:pic>
      <p:pic>
        <p:nvPicPr>
          <p:cNvPr id="154" name="Google Shape;154;g1e91f1eb0e2_0_20"/>
          <p:cNvPicPr preferRelativeResize="0"/>
          <p:nvPr/>
        </p:nvPicPr>
        <p:blipFill>
          <a:blip r:embed="rId15">
            <a:alphaModFix/>
          </a:blip>
          <a:stretch>
            <a:fillRect/>
          </a:stretch>
        </p:blipFill>
        <p:spPr>
          <a:xfrm>
            <a:off x="4205925" y="2742850"/>
            <a:ext cx="1673200" cy="1673200"/>
          </a:xfrm>
          <a:prstGeom prst="rect">
            <a:avLst/>
          </a:prstGeom>
          <a:noFill/>
          <a:ln>
            <a:noFill/>
          </a:ln>
        </p:spPr>
      </p:pic>
      <p:pic>
        <p:nvPicPr>
          <p:cNvPr id="155" name="Google Shape;155;g1e91f1eb0e2_0_20"/>
          <p:cNvPicPr preferRelativeResize="0"/>
          <p:nvPr/>
        </p:nvPicPr>
        <p:blipFill>
          <a:blip r:embed="rId16">
            <a:alphaModFix/>
          </a:blip>
          <a:stretch>
            <a:fillRect/>
          </a:stretch>
        </p:blipFill>
        <p:spPr>
          <a:xfrm>
            <a:off x="539550" y="2023076"/>
            <a:ext cx="1120800" cy="1120800"/>
          </a:xfrm>
          <a:prstGeom prst="rect">
            <a:avLst/>
          </a:prstGeom>
          <a:noFill/>
          <a:ln>
            <a:noFill/>
          </a:ln>
        </p:spPr>
      </p:pic>
      <p:pic>
        <p:nvPicPr>
          <p:cNvPr id="156" name="Google Shape;156;g1e91f1eb0e2_0_20"/>
          <p:cNvPicPr preferRelativeResize="0"/>
          <p:nvPr/>
        </p:nvPicPr>
        <p:blipFill>
          <a:blip r:embed="rId17">
            <a:alphaModFix/>
          </a:blip>
          <a:stretch>
            <a:fillRect/>
          </a:stretch>
        </p:blipFill>
        <p:spPr>
          <a:xfrm>
            <a:off x="9023575" y="1030566"/>
            <a:ext cx="1893025" cy="894450"/>
          </a:xfrm>
          <a:prstGeom prst="rect">
            <a:avLst/>
          </a:prstGeom>
          <a:noFill/>
          <a:ln>
            <a:noFill/>
          </a:ln>
        </p:spPr>
      </p:pic>
      <p:pic>
        <p:nvPicPr>
          <p:cNvPr id="157" name="Google Shape;157;g1e91f1eb0e2_0_20"/>
          <p:cNvPicPr preferRelativeResize="0"/>
          <p:nvPr/>
        </p:nvPicPr>
        <p:blipFill>
          <a:blip r:embed="rId18">
            <a:alphaModFix/>
          </a:blip>
          <a:stretch>
            <a:fillRect/>
          </a:stretch>
        </p:blipFill>
        <p:spPr>
          <a:xfrm>
            <a:off x="6567338" y="5318850"/>
            <a:ext cx="1297426" cy="1297426"/>
          </a:xfrm>
          <a:prstGeom prst="rect">
            <a:avLst/>
          </a:prstGeom>
          <a:noFill/>
          <a:ln>
            <a:noFill/>
          </a:ln>
        </p:spPr>
      </p:pic>
      <p:pic>
        <p:nvPicPr>
          <p:cNvPr id="158" name="Google Shape;158;g1e91f1eb0e2_0_20"/>
          <p:cNvPicPr preferRelativeResize="0"/>
          <p:nvPr/>
        </p:nvPicPr>
        <p:blipFill>
          <a:blip r:embed="rId19">
            <a:alphaModFix/>
          </a:blip>
          <a:stretch>
            <a:fillRect/>
          </a:stretch>
        </p:blipFill>
        <p:spPr>
          <a:xfrm>
            <a:off x="6680492" y="3893117"/>
            <a:ext cx="2443127" cy="640000"/>
          </a:xfrm>
          <a:prstGeom prst="rect">
            <a:avLst/>
          </a:prstGeom>
          <a:noFill/>
          <a:ln>
            <a:noFill/>
          </a:ln>
        </p:spPr>
      </p:pic>
      <p:pic>
        <p:nvPicPr>
          <p:cNvPr id="159" name="Google Shape;159;g1e91f1eb0e2_0_20"/>
          <p:cNvPicPr preferRelativeResize="0"/>
          <p:nvPr/>
        </p:nvPicPr>
        <p:blipFill>
          <a:blip r:embed="rId20">
            <a:alphaModFix/>
          </a:blip>
          <a:stretch>
            <a:fillRect/>
          </a:stretch>
        </p:blipFill>
        <p:spPr>
          <a:xfrm>
            <a:off x="7059917" y="964049"/>
            <a:ext cx="1530275" cy="806722"/>
          </a:xfrm>
          <a:prstGeom prst="rect">
            <a:avLst/>
          </a:prstGeom>
          <a:noFill/>
          <a:ln>
            <a:noFill/>
          </a:ln>
        </p:spPr>
      </p:pic>
      <p:pic>
        <p:nvPicPr>
          <p:cNvPr id="160" name="Google Shape;160;g1e91f1eb0e2_0_20"/>
          <p:cNvPicPr preferRelativeResize="0"/>
          <p:nvPr/>
        </p:nvPicPr>
        <p:blipFill>
          <a:blip r:embed="rId21">
            <a:alphaModFix/>
          </a:blip>
          <a:stretch>
            <a:fillRect/>
          </a:stretch>
        </p:blipFill>
        <p:spPr>
          <a:xfrm>
            <a:off x="7270833" y="2016281"/>
            <a:ext cx="2143131" cy="803471"/>
          </a:xfrm>
          <a:prstGeom prst="rect">
            <a:avLst/>
          </a:prstGeom>
          <a:noFill/>
          <a:ln>
            <a:noFill/>
          </a:ln>
        </p:spPr>
      </p:pic>
      <p:pic>
        <p:nvPicPr>
          <p:cNvPr id="161" name="Google Shape;161;g1e91f1eb0e2_0_20"/>
          <p:cNvPicPr preferRelativeResize="0"/>
          <p:nvPr/>
        </p:nvPicPr>
        <p:blipFill>
          <a:blip r:embed="rId22">
            <a:alphaModFix/>
          </a:blip>
          <a:stretch>
            <a:fillRect/>
          </a:stretch>
        </p:blipFill>
        <p:spPr>
          <a:xfrm>
            <a:off x="9472072" y="4516549"/>
            <a:ext cx="711961" cy="1020250"/>
          </a:xfrm>
          <a:prstGeom prst="rect">
            <a:avLst/>
          </a:prstGeom>
          <a:noFill/>
          <a:ln>
            <a:noFill/>
          </a:ln>
        </p:spPr>
      </p:pic>
      <p:pic>
        <p:nvPicPr>
          <p:cNvPr id="162" name="Google Shape;162;g1e91f1eb0e2_0_20"/>
          <p:cNvPicPr preferRelativeResize="0"/>
          <p:nvPr/>
        </p:nvPicPr>
        <p:blipFill>
          <a:blip r:embed="rId23">
            <a:alphaModFix/>
          </a:blip>
          <a:stretch>
            <a:fillRect/>
          </a:stretch>
        </p:blipFill>
        <p:spPr>
          <a:xfrm>
            <a:off x="7987669" y="5798700"/>
            <a:ext cx="1917978" cy="590000"/>
          </a:xfrm>
          <a:prstGeom prst="rect">
            <a:avLst/>
          </a:prstGeom>
          <a:noFill/>
          <a:ln>
            <a:noFill/>
          </a:ln>
        </p:spPr>
      </p:pic>
      <p:pic>
        <p:nvPicPr>
          <p:cNvPr id="163" name="Google Shape;163;g1e91f1eb0e2_0_20"/>
          <p:cNvPicPr preferRelativeResize="0"/>
          <p:nvPr/>
        </p:nvPicPr>
        <p:blipFill>
          <a:blip r:embed="rId24">
            <a:alphaModFix/>
          </a:blip>
          <a:stretch>
            <a:fillRect/>
          </a:stretch>
        </p:blipFill>
        <p:spPr>
          <a:xfrm>
            <a:off x="9273924" y="3542786"/>
            <a:ext cx="2628254" cy="1020250"/>
          </a:xfrm>
          <a:prstGeom prst="rect">
            <a:avLst/>
          </a:prstGeom>
          <a:noFill/>
          <a:ln>
            <a:noFill/>
          </a:ln>
        </p:spPr>
      </p:pic>
      <p:pic>
        <p:nvPicPr>
          <p:cNvPr id="164" name="Google Shape;164;g1e91f1eb0e2_0_20"/>
          <p:cNvPicPr preferRelativeResize="0"/>
          <p:nvPr/>
        </p:nvPicPr>
        <p:blipFill>
          <a:blip r:embed="rId25">
            <a:alphaModFix/>
          </a:blip>
          <a:stretch>
            <a:fillRect/>
          </a:stretch>
        </p:blipFill>
        <p:spPr>
          <a:xfrm>
            <a:off x="2162175" y="2982400"/>
            <a:ext cx="1977774" cy="68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14f17d90c6_0_85"/>
          <p:cNvSpPr/>
          <p:nvPr/>
        </p:nvSpPr>
        <p:spPr>
          <a:xfrm>
            <a:off x="4097924" y="825014"/>
            <a:ext cx="4925700" cy="4603500"/>
          </a:xfrm>
          <a:prstGeom prst="ellipse">
            <a:avLst/>
          </a:prstGeom>
          <a:solidFill>
            <a:srgbClr val="F4CC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2000"/>
              <a:t>Ealing Advice Service</a:t>
            </a:r>
            <a:endParaRPr sz="2000"/>
          </a:p>
        </p:txBody>
      </p:sp>
      <p:sp>
        <p:nvSpPr>
          <p:cNvPr id="170" name="Google Shape;170;g214f17d90c6_0_85"/>
          <p:cNvSpPr/>
          <p:nvPr/>
        </p:nvSpPr>
        <p:spPr>
          <a:xfrm>
            <a:off x="3350380" y="2838398"/>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Ealing Mencap</a:t>
            </a:r>
            <a:endParaRPr sz="1100"/>
          </a:p>
        </p:txBody>
      </p:sp>
      <p:sp>
        <p:nvSpPr>
          <p:cNvPr id="171" name="Google Shape;171;g214f17d90c6_0_85"/>
          <p:cNvSpPr/>
          <p:nvPr/>
        </p:nvSpPr>
        <p:spPr>
          <a:xfrm>
            <a:off x="2561678" y="2899763"/>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Parents Support</a:t>
            </a:r>
            <a:endParaRPr sz="800"/>
          </a:p>
        </p:txBody>
      </p:sp>
      <p:sp>
        <p:nvSpPr>
          <p:cNvPr id="172" name="Google Shape;172;g214f17d90c6_0_85"/>
          <p:cNvSpPr/>
          <p:nvPr/>
        </p:nvSpPr>
        <p:spPr>
          <a:xfrm>
            <a:off x="2852643" y="3723517"/>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Digital Advice</a:t>
            </a:r>
            <a:endParaRPr sz="800"/>
          </a:p>
        </p:txBody>
      </p:sp>
      <p:sp>
        <p:nvSpPr>
          <p:cNvPr id="173" name="Google Shape;173;g214f17d90c6_0_85"/>
          <p:cNvSpPr/>
          <p:nvPr/>
        </p:nvSpPr>
        <p:spPr>
          <a:xfrm>
            <a:off x="4630646" y="565334"/>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Age UK Ealing</a:t>
            </a:r>
            <a:endParaRPr sz="1100"/>
          </a:p>
        </p:txBody>
      </p:sp>
      <p:sp>
        <p:nvSpPr>
          <p:cNvPr id="174" name="Google Shape;174;g214f17d90c6_0_85"/>
          <p:cNvSpPr/>
          <p:nvPr/>
        </p:nvSpPr>
        <p:spPr>
          <a:xfrm>
            <a:off x="8439983" y="1738175"/>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000"/>
              <a:t>DeafPlus</a:t>
            </a:r>
            <a:endParaRPr sz="1000"/>
          </a:p>
        </p:txBody>
      </p:sp>
      <p:sp>
        <p:nvSpPr>
          <p:cNvPr id="175" name="Google Shape;175;g214f17d90c6_0_85"/>
          <p:cNvSpPr/>
          <p:nvPr/>
        </p:nvSpPr>
        <p:spPr>
          <a:xfrm>
            <a:off x="8686663" y="2988142"/>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HFEH MIND</a:t>
            </a:r>
            <a:endParaRPr sz="1100"/>
          </a:p>
        </p:txBody>
      </p:sp>
      <p:sp>
        <p:nvSpPr>
          <p:cNvPr id="176" name="Google Shape;176;g214f17d90c6_0_85"/>
          <p:cNvSpPr/>
          <p:nvPr/>
        </p:nvSpPr>
        <p:spPr>
          <a:xfrm>
            <a:off x="7756691" y="4485760"/>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Havelock Family Centre</a:t>
            </a:r>
            <a:endParaRPr sz="1100"/>
          </a:p>
        </p:txBody>
      </p:sp>
      <p:sp>
        <p:nvSpPr>
          <p:cNvPr id="177" name="Google Shape;177;g214f17d90c6_0_85"/>
          <p:cNvSpPr/>
          <p:nvPr/>
        </p:nvSpPr>
        <p:spPr>
          <a:xfrm>
            <a:off x="4202649" y="4630191"/>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Nucleus</a:t>
            </a:r>
            <a:endParaRPr sz="1100"/>
          </a:p>
        </p:txBody>
      </p:sp>
      <p:sp>
        <p:nvSpPr>
          <p:cNvPr id="178" name="Google Shape;178;g214f17d90c6_0_85"/>
          <p:cNvSpPr/>
          <p:nvPr/>
        </p:nvSpPr>
        <p:spPr>
          <a:xfrm>
            <a:off x="7677405" y="759574"/>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Anchor Foundation</a:t>
            </a:r>
            <a:endParaRPr sz="1100"/>
          </a:p>
        </p:txBody>
      </p:sp>
      <p:sp>
        <p:nvSpPr>
          <p:cNvPr id="179" name="Google Shape;179;g214f17d90c6_0_85"/>
          <p:cNvSpPr/>
          <p:nvPr/>
        </p:nvSpPr>
        <p:spPr>
          <a:xfrm>
            <a:off x="6675204" y="5001800"/>
            <a:ext cx="1081500" cy="10989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EAF / CAIA</a:t>
            </a:r>
            <a:endParaRPr sz="800"/>
          </a:p>
        </p:txBody>
      </p:sp>
      <p:sp>
        <p:nvSpPr>
          <p:cNvPr id="180" name="Google Shape;180;g214f17d90c6_0_85"/>
          <p:cNvSpPr/>
          <p:nvPr/>
        </p:nvSpPr>
        <p:spPr>
          <a:xfrm>
            <a:off x="4439216" y="-21546"/>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IT literacy</a:t>
            </a:r>
            <a:endParaRPr sz="800"/>
          </a:p>
        </p:txBody>
      </p:sp>
      <p:sp>
        <p:nvSpPr>
          <p:cNvPr id="181" name="Google Shape;181;g214f17d90c6_0_85"/>
          <p:cNvSpPr/>
          <p:nvPr/>
        </p:nvSpPr>
        <p:spPr>
          <a:xfrm>
            <a:off x="3906628" y="565321"/>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Befriending</a:t>
            </a:r>
            <a:endParaRPr sz="800"/>
          </a:p>
        </p:txBody>
      </p:sp>
      <p:sp>
        <p:nvSpPr>
          <p:cNvPr id="182" name="Google Shape;182;g214f17d90c6_0_85"/>
          <p:cNvSpPr/>
          <p:nvPr/>
        </p:nvSpPr>
        <p:spPr>
          <a:xfrm>
            <a:off x="8887582" y="1113933"/>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Equipment</a:t>
            </a:r>
            <a:endParaRPr sz="800"/>
          </a:p>
        </p:txBody>
      </p:sp>
      <p:sp>
        <p:nvSpPr>
          <p:cNvPr id="183" name="Google Shape;183;g214f17d90c6_0_85"/>
          <p:cNvSpPr/>
          <p:nvPr/>
        </p:nvSpPr>
        <p:spPr>
          <a:xfrm>
            <a:off x="9617682" y="3723513"/>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Safe Space</a:t>
            </a:r>
            <a:endParaRPr sz="800"/>
          </a:p>
        </p:txBody>
      </p:sp>
      <p:sp>
        <p:nvSpPr>
          <p:cNvPr id="184" name="Google Shape;184;g214f17d90c6_0_85"/>
          <p:cNvSpPr/>
          <p:nvPr/>
        </p:nvSpPr>
        <p:spPr>
          <a:xfrm>
            <a:off x="8827682" y="4067146"/>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Pathways</a:t>
            </a:r>
            <a:endParaRPr sz="800"/>
          </a:p>
        </p:txBody>
      </p:sp>
      <p:sp>
        <p:nvSpPr>
          <p:cNvPr id="185" name="Google Shape;185;g214f17d90c6_0_85"/>
          <p:cNvSpPr/>
          <p:nvPr/>
        </p:nvSpPr>
        <p:spPr>
          <a:xfrm>
            <a:off x="8657420" y="5068221"/>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800"/>
              <a:t>Child contact</a:t>
            </a:r>
            <a:endParaRPr sz="800"/>
          </a:p>
        </p:txBody>
      </p:sp>
      <p:sp>
        <p:nvSpPr>
          <p:cNvPr id="186" name="Google Shape;186;g214f17d90c6_0_85"/>
          <p:cNvSpPr/>
          <p:nvPr/>
        </p:nvSpPr>
        <p:spPr>
          <a:xfrm>
            <a:off x="3491370" y="5068229"/>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800"/>
              <a:t>Pro Bono</a:t>
            </a:r>
            <a:endParaRPr sz="800"/>
          </a:p>
        </p:txBody>
      </p:sp>
      <p:sp>
        <p:nvSpPr>
          <p:cNvPr id="187" name="Google Shape;187;g214f17d90c6_0_85"/>
          <p:cNvSpPr/>
          <p:nvPr/>
        </p:nvSpPr>
        <p:spPr>
          <a:xfrm>
            <a:off x="3617453" y="4195517"/>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800"/>
              <a:t>Housing, Debt, Employment</a:t>
            </a:r>
            <a:endParaRPr sz="800"/>
          </a:p>
        </p:txBody>
      </p:sp>
      <p:sp>
        <p:nvSpPr>
          <p:cNvPr id="188" name="Google Shape;188;g214f17d90c6_0_85"/>
          <p:cNvSpPr/>
          <p:nvPr/>
        </p:nvSpPr>
        <p:spPr>
          <a:xfrm>
            <a:off x="4202657" y="5593700"/>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700"/>
              <a:t>K&amp;C</a:t>
            </a:r>
            <a:r>
              <a:rPr lang="en-GB" sz="700"/>
              <a:t> services</a:t>
            </a:r>
            <a:endParaRPr sz="700"/>
          </a:p>
        </p:txBody>
      </p:sp>
      <p:sp>
        <p:nvSpPr>
          <p:cNvPr id="189" name="Google Shape;189;g214f17d90c6_0_85"/>
          <p:cNvSpPr/>
          <p:nvPr/>
        </p:nvSpPr>
        <p:spPr>
          <a:xfrm>
            <a:off x="9565132" y="2818313"/>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BAME &amp; Housing MH advice</a:t>
            </a:r>
            <a:endParaRPr sz="800"/>
          </a:p>
        </p:txBody>
      </p:sp>
      <p:sp>
        <p:nvSpPr>
          <p:cNvPr id="190" name="Google Shape;190;g214f17d90c6_0_85"/>
          <p:cNvSpPr/>
          <p:nvPr/>
        </p:nvSpPr>
        <p:spPr>
          <a:xfrm>
            <a:off x="5322382" y="27046"/>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700"/>
              <a:t>Local services</a:t>
            </a:r>
            <a:endParaRPr sz="700"/>
          </a:p>
        </p:txBody>
      </p:sp>
      <p:sp>
        <p:nvSpPr>
          <p:cNvPr id="191" name="Google Shape;191;g214f17d90c6_0_85"/>
          <p:cNvSpPr/>
          <p:nvPr/>
        </p:nvSpPr>
        <p:spPr>
          <a:xfrm>
            <a:off x="6895863" y="5914076"/>
            <a:ext cx="939600" cy="9264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800"/>
              <a:t>Services for the Armenian community</a:t>
            </a:r>
            <a:endParaRPr sz="800"/>
          </a:p>
        </p:txBody>
      </p:sp>
      <p:sp>
        <p:nvSpPr>
          <p:cNvPr id="192" name="Google Shape;192;g214f17d90c6_0_85"/>
          <p:cNvSpPr/>
          <p:nvPr/>
        </p:nvSpPr>
        <p:spPr>
          <a:xfrm>
            <a:off x="2988095" y="2137708"/>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700"/>
              <a:t>Local services </a:t>
            </a:r>
            <a:endParaRPr sz="700"/>
          </a:p>
        </p:txBody>
      </p:sp>
      <p:sp>
        <p:nvSpPr>
          <p:cNvPr id="193" name="Google Shape;193;g214f17d90c6_0_85"/>
          <p:cNvSpPr/>
          <p:nvPr/>
        </p:nvSpPr>
        <p:spPr>
          <a:xfrm>
            <a:off x="9324223" y="1956636"/>
            <a:ext cx="794100" cy="8292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National services</a:t>
            </a:r>
            <a:endParaRPr sz="800"/>
          </a:p>
        </p:txBody>
      </p:sp>
      <p:sp>
        <p:nvSpPr>
          <p:cNvPr id="194" name="Google Shape;194;g214f17d90c6_0_85"/>
          <p:cNvSpPr/>
          <p:nvPr/>
        </p:nvSpPr>
        <p:spPr>
          <a:xfrm>
            <a:off x="6256092" y="65510"/>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GOSAD</a:t>
            </a:r>
            <a:endParaRPr sz="1100"/>
          </a:p>
        </p:txBody>
      </p:sp>
      <p:sp>
        <p:nvSpPr>
          <p:cNvPr id="195" name="Google Shape;195;g214f17d90c6_0_85"/>
          <p:cNvSpPr/>
          <p:nvPr/>
        </p:nvSpPr>
        <p:spPr>
          <a:xfrm>
            <a:off x="957142" y="1022010"/>
            <a:ext cx="1142100" cy="11616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Ealing Law Centre</a:t>
            </a:r>
            <a:endParaRPr sz="1100"/>
          </a:p>
        </p:txBody>
      </p:sp>
      <p:sp>
        <p:nvSpPr>
          <p:cNvPr id="196" name="Google Shape;196;g214f17d90c6_0_85"/>
          <p:cNvSpPr/>
          <p:nvPr/>
        </p:nvSpPr>
        <p:spPr>
          <a:xfrm>
            <a:off x="10162050" y="635294"/>
            <a:ext cx="1142100" cy="11616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ECIL</a:t>
            </a:r>
            <a:endParaRPr sz="1100"/>
          </a:p>
        </p:txBody>
      </p:sp>
      <p:sp>
        <p:nvSpPr>
          <p:cNvPr id="197" name="Google Shape;197;g214f17d90c6_0_85"/>
          <p:cNvSpPr/>
          <p:nvPr/>
        </p:nvSpPr>
        <p:spPr>
          <a:xfrm>
            <a:off x="9582084" y="5533927"/>
            <a:ext cx="1142100" cy="11616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Other local Advice services</a:t>
            </a:r>
            <a:endParaRPr sz="1100"/>
          </a:p>
        </p:txBody>
      </p:sp>
      <p:sp>
        <p:nvSpPr>
          <p:cNvPr id="198" name="Google Shape;198;g214f17d90c6_0_85"/>
          <p:cNvSpPr/>
          <p:nvPr/>
        </p:nvSpPr>
        <p:spPr>
          <a:xfrm>
            <a:off x="3765630" y="1530327"/>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Contact</a:t>
            </a:r>
            <a:endParaRPr sz="1100"/>
          </a:p>
        </p:txBody>
      </p:sp>
      <p:sp>
        <p:nvSpPr>
          <p:cNvPr id="199" name="Google Shape;199;g214f17d90c6_0_85"/>
          <p:cNvSpPr/>
          <p:nvPr/>
        </p:nvSpPr>
        <p:spPr>
          <a:xfrm>
            <a:off x="693033" y="3527179"/>
            <a:ext cx="1192500" cy="12564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Legal Aid (eg. MTG solicitors)</a:t>
            </a:r>
            <a:endParaRPr sz="1100"/>
          </a:p>
        </p:txBody>
      </p:sp>
      <p:sp>
        <p:nvSpPr>
          <p:cNvPr id="200" name="Google Shape;200;g214f17d90c6_0_85"/>
          <p:cNvSpPr/>
          <p:nvPr/>
        </p:nvSpPr>
        <p:spPr>
          <a:xfrm>
            <a:off x="10511616" y="-21554"/>
            <a:ext cx="860100" cy="872700"/>
          </a:xfrm>
          <a:prstGeom prst="ellipse">
            <a:avLst/>
          </a:prstGeom>
          <a:solidFill>
            <a:srgbClr val="C9DAF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700"/>
              <a:t>Out of Hospital</a:t>
            </a:r>
            <a:endParaRPr sz="700"/>
          </a:p>
        </p:txBody>
      </p:sp>
      <p:sp>
        <p:nvSpPr>
          <p:cNvPr id="201" name="Google Shape;201;g214f17d90c6_0_85"/>
          <p:cNvSpPr/>
          <p:nvPr/>
        </p:nvSpPr>
        <p:spPr>
          <a:xfrm>
            <a:off x="7213602" y="20798"/>
            <a:ext cx="755400" cy="7191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ESOL</a:t>
            </a:r>
            <a:endParaRPr sz="800"/>
          </a:p>
        </p:txBody>
      </p:sp>
      <p:sp>
        <p:nvSpPr>
          <p:cNvPr id="202" name="Google Shape;202;g214f17d90c6_0_85"/>
          <p:cNvSpPr/>
          <p:nvPr/>
        </p:nvSpPr>
        <p:spPr>
          <a:xfrm>
            <a:off x="7897699" y="5513638"/>
            <a:ext cx="860100" cy="8727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800"/>
              <a:t>Parentwise</a:t>
            </a:r>
            <a:endParaRPr sz="800"/>
          </a:p>
        </p:txBody>
      </p:sp>
      <p:sp>
        <p:nvSpPr>
          <p:cNvPr id="203" name="Google Shape;203;g214f17d90c6_0_85"/>
          <p:cNvSpPr/>
          <p:nvPr/>
        </p:nvSpPr>
        <p:spPr>
          <a:xfrm>
            <a:off x="1503833" y="4834992"/>
            <a:ext cx="1192500" cy="12564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WLEC</a:t>
            </a:r>
            <a:endParaRPr sz="1100"/>
          </a:p>
        </p:txBody>
      </p:sp>
      <p:sp>
        <p:nvSpPr>
          <p:cNvPr id="204" name="Google Shape;204;g214f17d90c6_0_85"/>
          <p:cNvSpPr/>
          <p:nvPr/>
        </p:nvSpPr>
        <p:spPr>
          <a:xfrm>
            <a:off x="743449" y="5227988"/>
            <a:ext cx="860100" cy="872700"/>
          </a:xfrm>
          <a:prstGeom prst="ellipse">
            <a:avLst/>
          </a:prstGeom>
          <a:solidFill>
            <a:srgbClr val="C9DAF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CAP</a:t>
            </a:r>
            <a:endParaRPr sz="800"/>
          </a:p>
        </p:txBody>
      </p:sp>
      <p:sp>
        <p:nvSpPr>
          <p:cNvPr id="205" name="Google Shape;205;g214f17d90c6_0_85"/>
          <p:cNvSpPr/>
          <p:nvPr/>
        </p:nvSpPr>
        <p:spPr>
          <a:xfrm>
            <a:off x="1324149" y="5940913"/>
            <a:ext cx="860100" cy="872700"/>
          </a:xfrm>
          <a:prstGeom prst="ellipse">
            <a:avLst/>
          </a:prstGeom>
          <a:solidFill>
            <a:srgbClr val="C9DAF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PTAS</a:t>
            </a:r>
            <a:endParaRPr sz="800"/>
          </a:p>
        </p:txBody>
      </p:sp>
      <p:sp>
        <p:nvSpPr>
          <p:cNvPr id="206" name="Google Shape;206;g214f17d90c6_0_85"/>
          <p:cNvSpPr/>
          <p:nvPr/>
        </p:nvSpPr>
        <p:spPr>
          <a:xfrm>
            <a:off x="2266574" y="5829313"/>
            <a:ext cx="860100" cy="872700"/>
          </a:xfrm>
          <a:prstGeom prst="ellipse">
            <a:avLst/>
          </a:prstGeom>
          <a:solidFill>
            <a:srgbClr val="C9DAF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800"/>
              <a:t>Hate Crime</a:t>
            </a:r>
            <a:endParaRPr sz="800"/>
          </a:p>
        </p:txBody>
      </p:sp>
      <p:sp>
        <p:nvSpPr>
          <p:cNvPr id="207" name="Google Shape;207;g214f17d90c6_0_85"/>
          <p:cNvSpPr/>
          <p:nvPr/>
        </p:nvSpPr>
        <p:spPr>
          <a:xfrm>
            <a:off x="10800084" y="3274177"/>
            <a:ext cx="1142100" cy="11616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MAFTB</a:t>
            </a:r>
            <a:endParaRPr sz="1100"/>
          </a:p>
        </p:txBody>
      </p:sp>
      <p:sp>
        <p:nvSpPr>
          <p:cNvPr id="208" name="Google Shape;208;g214f17d90c6_0_85"/>
          <p:cNvSpPr/>
          <p:nvPr/>
        </p:nvSpPr>
        <p:spPr>
          <a:xfrm>
            <a:off x="10800084" y="1848802"/>
            <a:ext cx="1142100" cy="11616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H4W</a:t>
            </a:r>
            <a:endParaRPr sz="1100"/>
          </a:p>
        </p:txBody>
      </p:sp>
      <p:sp>
        <p:nvSpPr>
          <p:cNvPr id="209" name="Google Shape;209;g214f17d90c6_0_85"/>
          <p:cNvSpPr/>
          <p:nvPr/>
        </p:nvSpPr>
        <p:spPr>
          <a:xfrm>
            <a:off x="361717" y="2267410"/>
            <a:ext cx="1142100" cy="11616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EASE Community</a:t>
            </a:r>
            <a:endParaRPr sz="1100"/>
          </a:p>
        </p:txBody>
      </p:sp>
      <p:sp>
        <p:nvSpPr>
          <p:cNvPr id="210" name="Google Shape;210;g214f17d90c6_0_85"/>
          <p:cNvSpPr/>
          <p:nvPr/>
        </p:nvSpPr>
        <p:spPr>
          <a:xfrm>
            <a:off x="10477784" y="4596227"/>
            <a:ext cx="1142100" cy="1161600"/>
          </a:xfrm>
          <a:prstGeom prst="ellipse">
            <a:avLst/>
          </a:prstGeom>
          <a:solidFill>
            <a:srgbClr val="D9EAD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br>
              <a:rPr lang="en-GB" sz="1100"/>
            </a:br>
            <a:r>
              <a:rPr lang="en-GB" sz="1100"/>
              <a:t>ERSCAG</a:t>
            </a:r>
            <a:endParaRPr sz="1100"/>
          </a:p>
        </p:txBody>
      </p:sp>
      <p:sp>
        <p:nvSpPr>
          <p:cNvPr id="211" name="Google Shape;211;g214f17d90c6_0_85"/>
          <p:cNvSpPr/>
          <p:nvPr/>
        </p:nvSpPr>
        <p:spPr>
          <a:xfrm>
            <a:off x="5483037" y="5083541"/>
            <a:ext cx="1142100" cy="1161600"/>
          </a:xfrm>
          <a:prstGeom prst="ellipse">
            <a:avLst/>
          </a:prstGeom>
          <a:solidFill>
            <a:srgbClr val="FCE5C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Your Voice </a:t>
            </a:r>
            <a:r>
              <a:rPr lang="en-GB" sz="1000"/>
              <a:t>(YVHSC)</a:t>
            </a:r>
            <a:endParaRPr sz="1000"/>
          </a:p>
        </p:txBody>
      </p:sp>
      <p:sp>
        <p:nvSpPr>
          <p:cNvPr id="212" name="Google Shape;212;g214f17d90c6_0_85"/>
          <p:cNvSpPr/>
          <p:nvPr/>
        </p:nvSpPr>
        <p:spPr>
          <a:xfrm>
            <a:off x="5116287" y="5906134"/>
            <a:ext cx="794100" cy="7191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800"/>
              <a:t>SEND IAS</a:t>
            </a:r>
            <a:endParaRPr sz="800"/>
          </a:p>
        </p:txBody>
      </p:sp>
      <p:sp>
        <p:nvSpPr>
          <p:cNvPr id="213" name="Google Shape;213;g214f17d90c6_0_85"/>
          <p:cNvSpPr/>
          <p:nvPr/>
        </p:nvSpPr>
        <p:spPr>
          <a:xfrm>
            <a:off x="6006075" y="5940934"/>
            <a:ext cx="794100" cy="719100"/>
          </a:xfrm>
          <a:prstGeom prst="ellipse">
            <a:avLst/>
          </a:prstGeom>
          <a:solidFill>
            <a:srgbClr val="FFF2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GB" sz="800"/>
              <a:t>Carers Hub</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
          <p:cNvSpPr txBox="1"/>
          <p:nvPr>
            <p:ph type="title"/>
          </p:nvPr>
        </p:nvSpPr>
        <p:spPr>
          <a:xfrm>
            <a:off x="3248024" y="365125"/>
            <a:ext cx="810577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Advice areas covered by EAS:</a:t>
            </a:r>
            <a:endParaRPr/>
          </a:p>
        </p:txBody>
      </p:sp>
      <p:sp>
        <p:nvSpPr>
          <p:cNvPr id="219" name="Google Shape;219;p4"/>
          <p:cNvSpPr txBox="1"/>
          <p:nvPr>
            <p:ph idx="1" type="body"/>
          </p:nvPr>
        </p:nvSpPr>
        <p:spPr>
          <a:xfrm>
            <a:off x="838200" y="1825625"/>
            <a:ext cx="5257800"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800"/>
              <a:buNone/>
            </a:pPr>
            <a:r>
              <a:rPr lang="en-GB"/>
              <a:t>EAS is a one-stop-shop advice service available to all residents of Ealing. We cover:</a:t>
            </a:r>
            <a:endParaRPr/>
          </a:p>
          <a:p>
            <a:pPr indent="-228600" lvl="0" marL="228600" rtl="0" algn="l">
              <a:lnSpc>
                <a:spcPct val="80000"/>
              </a:lnSpc>
              <a:spcBef>
                <a:spcPts val="1000"/>
              </a:spcBef>
              <a:spcAft>
                <a:spcPts val="0"/>
              </a:spcAft>
              <a:buClr>
                <a:schemeClr val="dk1"/>
              </a:buClr>
              <a:buSzPts val="2800"/>
              <a:buChar char="•"/>
            </a:pPr>
            <a:r>
              <a:rPr lang="en-GB"/>
              <a:t>Benefits</a:t>
            </a:r>
            <a:endParaRPr/>
          </a:p>
          <a:p>
            <a:pPr indent="-228600" lvl="0" marL="228600" rtl="0" algn="l">
              <a:lnSpc>
                <a:spcPct val="80000"/>
              </a:lnSpc>
              <a:spcBef>
                <a:spcPts val="1000"/>
              </a:spcBef>
              <a:spcAft>
                <a:spcPts val="0"/>
              </a:spcAft>
              <a:buClr>
                <a:schemeClr val="dk1"/>
              </a:buClr>
              <a:buSzPts val="2800"/>
              <a:buChar char="•"/>
            </a:pPr>
            <a:r>
              <a:rPr lang="en-GB"/>
              <a:t>Housing</a:t>
            </a:r>
            <a:endParaRPr/>
          </a:p>
          <a:p>
            <a:pPr indent="-228600" lvl="0" marL="228600" rtl="0" algn="l">
              <a:lnSpc>
                <a:spcPct val="80000"/>
              </a:lnSpc>
              <a:spcBef>
                <a:spcPts val="1000"/>
              </a:spcBef>
              <a:spcAft>
                <a:spcPts val="0"/>
              </a:spcAft>
              <a:buClr>
                <a:schemeClr val="dk1"/>
              </a:buClr>
              <a:buSzPts val="2800"/>
              <a:buChar char="•"/>
            </a:pPr>
            <a:r>
              <a:rPr lang="en-GB"/>
              <a:t>Debt</a:t>
            </a:r>
            <a:endParaRPr/>
          </a:p>
          <a:p>
            <a:pPr indent="-228600" lvl="0" marL="228600" rtl="0" algn="l">
              <a:lnSpc>
                <a:spcPct val="80000"/>
              </a:lnSpc>
              <a:spcBef>
                <a:spcPts val="1000"/>
              </a:spcBef>
              <a:spcAft>
                <a:spcPts val="0"/>
              </a:spcAft>
              <a:buClr>
                <a:schemeClr val="dk1"/>
              </a:buClr>
              <a:buSzPts val="2800"/>
              <a:buChar char="•"/>
            </a:pPr>
            <a:r>
              <a:rPr lang="en-GB"/>
              <a:t>Immigration (up to OISC level 1)</a:t>
            </a:r>
            <a:endParaRPr/>
          </a:p>
          <a:p>
            <a:pPr indent="-228600" lvl="0" marL="228600" rtl="0" algn="l">
              <a:lnSpc>
                <a:spcPct val="80000"/>
              </a:lnSpc>
              <a:spcBef>
                <a:spcPts val="1000"/>
              </a:spcBef>
              <a:spcAft>
                <a:spcPts val="0"/>
              </a:spcAft>
              <a:buClr>
                <a:schemeClr val="dk1"/>
              </a:buClr>
              <a:buSzPts val="2800"/>
              <a:buChar char="•"/>
            </a:pPr>
            <a:r>
              <a:rPr lang="en-GB"/>
              <a:t>Community Care</a:t>
            </a:r>
            <a:endParaRPr/>
          </a:p>
          <a:p>
            <a:pPr indent="-228600" lvl="0" marL="228600" rtl="0" algn="l">
              <a:lnSpc>
                <a:spcPct val="80000"/>
              </a:lnSpc>
              <a:spcBef>
                <a:spcPts val="1000"/>
              </a:spcBef>
              <a:spcAft>
                <a:spcPts val="0"/>
              </a:spcAft>
              <a:buClr>
                <a:schemeClr val="dk1"/>
              </a:buClr>
              <a:buSzPts val="2800"/>
              <a:buChar char="•"/>
            </a:pPr>
            <a:r>
              <a:rPr lang="en-GB"/>
              <a:t>Consumer</a:t>
            </a:r>
            <a:endParaRPr/>
          </a:p>
          <a:p>
            <a:pPr indent="-228600" lvl="0" marL="228600" rtl="0" algn="l">
              <a:lnSpc>
                <a:spcPct val="80000"/>
              </a:lnSpc>
              <a:spcBef>
                <a:spcPts val="1000"/>
              </a:spcBef>
              <a:spcAft>
                <a:spcPts val="0"/>
              </a:spcAft>
              <a:buClr>
                <a:schemeClr val="dk1"/>
              </a:buClr>
              <a:buSzPts val="2800"/>
              <a:buChar char="•"/>
            </a:pPr>
            <a:r>
              <a:rPr lang="en-GB"/>
              <a:t>Employment</a:t>
            </a:r>
            <a:endParaRPr/>
          </a:p>
        </p:txBody>
      </p:sp>
      <p:sp>
        <p:nvSpPr>
          <p:cNvPr id="220" name="Google Shape;220;p4"/>
          <p:cNvSpPr txBox="1"/>
          <p:nvPr/>
        </p:nvSpPr>
        <p:spPr>
          <a:xfrm>
            <a:off x="6286500" y="1687512"/>
            <a:ext cx="5257800" cy="4489451"/>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Education</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Disability rights</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Aids, adaptations, equipment</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Travel concessions</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Family</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Legal</a:t>
            </a:r>
            <a:endParaRPr/>
          </a:p>
          <a:p>
            <a:pPr indent="-228600" lvl="0" marL="228600" marR="0" rtl="0" algn="l">
              <a:lnSpc>
                <a:spcPct val="90000"/>
              </a:lnSpc>
              <a:spcBef>
                <a:spcPts val="100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Food bank vouchers</a:t>
            </a:r>
            <a:endParaRPr/>
          </a:p>
          <a:p>
            <a:pPr indent="0" lvl="0" marL="0" marR="0" rtl="0" algn="l">
              <a:lnSpc>
                <a:spcPct val="90000"/>
              </a:lnSpc>
              <a:spcBef>
                <a:spcPts val="10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b8200971e2_0_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Our limitations</a:t>
            </a:r>
            <a:endParaRPr/>
          </a:p>
        </p:txBody>
      </p:sp>
      <p:sp>
        <p:nvSpPr>
          <p:cNvPr id="226" name="Google Shape;226;gb8200971e2_0_6"/>
          <p:cNvSpPr txBox="1"/>
          <p:nvPr>
            <p:ph idx="1" type="body"/>
          </p:nvPr>
        </p:nvSpPr>
        <p:spPr>
          <a:xfrm>
            <a:off x="838200" y="1429650"/>
            <a:ext cx="10515600" cy="5193000"/>
          </a:xfrm>
          <a:prstGeom prst="rect">
            <a:avLst/>
          </a:prstGeom>
        </p:spPr>
        <p:txBody>
          <a:bodyPr anchorCtr="0" anchor="t" bIns="45700" lIns="91425" spcFirstLastPara="1" rIns="91425" wrap="square" tIns="45700">
            <a:noAutofit/>
          </a:bodyPr>
          <a:lstStyle/>
          <a:p>
            <a:pPr indent="-361950" lvl="0" marL="457200" rtl="0" algn="l">
              <a:spcBef>
                <a:spcPts val="1000"/>
              </a:spcBef>
              <a:spcAft>
                <a:spcPts val="0"/>
              </a:spcAft>
              <a:buSzPts val="2100"/>
              <a:buChar char="•"/>
            </a:pPr>
            <a:r>
              <a:rPr lang="en-GB" sz="2100"/>
              <a:t>Only funded to advise Ealing residents (depending on the inquiry this can include people placed in temporary accommodation in neighbouring boroughs)</a:t>
            </a:r>
            <a:endParaRPr sz="2100"/>
          </a:p>
          <a:p>
            <a:pPr indent="-361950" lvl="0" marL="457200" rtl="0" algn="l">
              <a:spcBef>
                <a:spcPts val="0"/>
              </a:spcBef>
              <a:spcAft>
                <a:spcPts val="0"/>
              </a:spcAft>
              <a:buSzPts val="2100"/>
              <a:buChar char="•"/>
            </a:pPr>
            <a:r>
              <a:rPr lang="en-GB" sz="2100"/>
              <a:t>Certain advice areas require referrals to specialist services - mortgages and complex debt, OISC above level 1, DV, civil litigation, </a:t>
            </a:r>
            <a:r>
              <a:rPr lang="en-GB" sz="2100"/>
              <a:t>conveyancing</a:t>
            </a:r>
            <a:r>
              <a:rPr lang="en-GB" sz="2100"/>
              <a:t>, wills &amp; trusts, Power of attorney &amp; Guardianship; small claim applications &amp; Judicial Reviews</a:t>
            </a:r>
            <a:endParaRPr sz="2100"/>
          </a:p>
          <a:p>
            <a:pPr indent="-361950" lvl="0" marL="457200" rtl="0" algn="l">
              <a:spcBef>
                <a:spcPts val="0"/>
              </a:spcBef>
              <a:spcAft>
                <a:spcPts val="0"/>
              </a:spcAft>
              <a:buSzPts val="2100"/>
              <a:buChar char="•"/>
            </a:pPr>
            <a:r>
              <a:rPr lang="en-GB" sz="2100"/>
              <a:t>We cannot offer counselling, statutory advocacy, health advice, mediation, job club activities or finding accommodation in the private sector but can signpost or refer </a:t>
            </a:r>
            <a:endParaRPr sz="2100"/>
          </a:p>
          <a:p>
            <a:pPr indent="-361950" lvl="0" marL="457200" rtl="0" algn="l">
              <a:spcBef>
                <a:spcPts val="0"/>
              </a:spcBef>
              <a:spcAft>
                <a:spcPts val="0"/>
              </a:spcAft>
              <a:buSzPts val="2100"/>
              <a:buChar char="•"/>
            </a:pPr>
            <a:r>
              <a:rPr lang="en-GB" sz="2100"/>
              <a:t>Cannot represent in-person for tribunals and hearings but can refer to legal advice providers</a:t>
            </a:r>
            <a:endParaRPr sz="2100"/>
          </a:p>
          <a:p>
            <a:pPr indent="-361950" lvl="0" marL="457200" rtl="0" algn="l">
              <a:spcBef>
                <a:spcPts val="0"/>
              </a:spcBef>
              <a:spcAft>
                <a:spcPts val="0"/>
              </a:spcAft>
              <a:buSzPts val="2100"/>
              <a:buChar char="•"/>
            </a:pPr>
            <a:r>
              <a:rPr lang="en-GB" sz="2100"/>
              <a:t>We cannot accompany to </a:t>
            </a:r>
            <a:r>
              <a:rPr lang="en-GB" sz="2100"/>
              <a:t>welfare benefit medical assessments or </a:t>
            </a:r>
            <a:r>
              <a:rPr lang="en-GB" sz="2100"/>
              <a:t>social services meetings</a:t>
            </a:r>
            <a:endParaRPr sz="2100"/>
          </a:p>
          <a:p>
            <a:pPr indent="-361950" lvl="0" marL="457200" rtl="0" algn="l">
              <a:spcBef>
                <a:spcPts val="0"/>
              </a:spcBef>
              <a:spcAft>
                <a:spcPts val="0"/>
              </a:spcAft>
              <a:buSzPts val="2100"/>
              <a:buChar char="•"/>
            </a:pPr>
            <a:r>
              <a:rPr lang="en-GB" sz="2100"/>
              <a:t>Cannot duplicate work carried out by other advice services, floating support, residential or supported housing services (eg. maintaining tenancies etc)</a:t>
            </a:r>
            <a:endParaRPr sz="2100"/>
          </a:p>
          <a:p>
            <a:pPr indent="-361950" lvl="0" marL="457200" rtl="0" algn="l">
              <a:spcBef>
                <a:spcPts val="0"/>
              </a:spcBef>
              <a:spcAft>
                <a:spcPts val="0"/>
              </a:spcAft>
              <a:buSzPts val="2100"/>
              <a:buChar char="•"/>
            </a:pPr>
            <a:r>
              <a:rPr lang="en-GB" sz="2100"/>
              <a:t>Cannot provide long term, regular outreach (eg. a client needing regular home visits to manage correspondence) </a:t>
            </a:r>
            <a:endParaRPr sz="2100"/>
          </a:p>
          <a:p>
            <a:pPr indent="-361950" lvl="0" marL="457200" rtl="0" algn="l">
              <a:spcBef>
                <a:spcPts val="0"/>
              </a:spcBef>
              <a:spcAft>
                <a:spcPts val="0"/>
              </a:spcAft>
              <a:buSzPts val="2100"/>
              <a:buChar char="•"/>
            </a:pPr>
            <a:r>
              <a:rPr lang="en-GB" sz="2100"/>
              <a:t>Other areas we do not assist with - Financial Circumstances Forms for care charges (Financial Assessment Team); Carers Assessments (Carers Service); Initial UC applications (Help to Claim); initial online council applications </a:t>
            </a:r>
            <a:r>
              <a:rPr lang="en-GB" sz="2100" u="sng"/>
              <a:t>if</a:t>
            </a:r>
            <a:r>
              <a:rPr lang="en-GB" sz="2100"/>
              <a:t> a client can access a digital hub at the library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10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10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1000"/>
                                        <p:tgtEl>
                                          <p:spTgt spid="2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animEffect filter="fade" transition="in">
                                      <p:cBhvr>
                                        <p:cTn dur="1000"/>
                                        <p:tgtEl>
                                          <p:spTgt spid="2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animEffect filter="fade" transition="in">
                                      <p:cBhvr>
                                        <p:cTn dur="1000"/>
                                        <p:tgtEl>
                                          <p:spTgt spid="2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5" st="5"/>
                                            </p:txEl>
                                          </p:spTgt>
                                        </p:tgtEl>
                                        <p:attrNameLst>
                                          <p:attrName>style.visibility</p:attrName>
                                        </p:attrNameLst>
                                      </p:cBhvr>
                                      <p:to>
                                        <p:strVal val="visible"/>
                                      </p:to>
                                    </p:set>
                                    <p:animEffect filter="fade" transition="in">
                                      <p:cBhvr>
                                        <p:cTn dur="1000"/>
                                        <p:tgtEl>
                                          <p:spTgt spid="22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6" st="6"/>
                                            </p:txEl>
                                          </p:spTgt>
                                        </p:tgtEl>
                                        <p:attrNameLst>
                                          <p:attrName>style.visibility</p:attrName>
                                        </p:attrNameLst>
                                      </p:cBhvr>
                                      <p:to>
                                        <p:strVal val="visible"/>
                                      </p:to>
                                    </p:set>
                                    <p:animEffect filter="fade" transition="in">
                                      <p:cBhvr>
                                        <p:cTn dur="1000"/>
                                        <p:tgtEl>
                                          <p:spTgt spid="22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7" st="7"/>
                                            </p:txEl>
                                          </p:spTgt>
                                        </p:tgtEl>
                                        <p:attrNameLst>
                                          <p:attrName>style.visibility</p:attrName>
                                        </p:attrNameLst>
                                      </p:cBhvr>
                                      <p:to>
                                        <p:strVal val="visible"/>
                                      </p:to>
                                    </p:set>
                                    <p:animEffect filter="fade" transition="in">
                                      <p:cBhvr>
                                        <p:cTn dur="1000"/>
                                        <p:tgtEl>
                                          <p:spTgt spid="22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Who we see &amp; what we do:</a:t>
            </a:r>
            <a:endParaRPr/>
          </a:p>
        </p:txBody>
      </p:sp>
      <p:sp>
        <p:nvSpPr>
          <p:cNvPr id="232" name="Google Shape;232;p5"/>
          <p:cNvSpPr txBox="1"/>
          <p:nvPr>
            <p:ph idx="1" type="body"/>
          </p:nvPr>
        </p:nvSpPr>
        <p:spPr>
          <a:xfrm>
            <a:off x="838200" y="1825625"/>
            <a:ext cx="10515600" cy="4439400"/>
          </a:xfrm>
          <a:prstGeom prst="rect">
            <a:avLst/>
          </a:prstGeom>
          <a:noFill/>
          <a:ln>
            <a:noFill/>
          </a:ln>
        </p:spPr>
        <p:txBody>
          <a:bodyPr anchorCtr="0" anchor="t" bIns="45700" lIns="91425" spcFirstLastPara="1" rIns="91425" wrap="square" tIns="45700">
            <a:normAutofit/>
          </a:bodyPr>
          <a:lstStyle/>
          <a:p>
            <a:pPr indent="-203200" lvl="0" marL="228600" rtl="0" algn="l">
              <a:lnSpc>
                <a:spcPct val="90000"/>
              </a:lnSpc>
              <a:spcBef>
                <a:spcPts val="0"/>
              </a:spcBef>
              <a:spcAft>
                <a:spcPts val="0"/>
              </a:spcAft>
              <a:buClr>
                <a:schemeClr val="dk1"/>
              </a:buClr>
              <a:buSzPts val="2400"/>
              <a:buChar char="•"/>
            </a:pPr>
            <a:r>
              <a:rPr lang="en-GB" sz="2400"/>
              <a:t>Anyone resident in the borough. Includes deaf people who use BSL, people who cannot read or write, people facing language barriers, elderly and disabled people who are restricted to their homes.</a:t>
            </a:r>
            <a:endParaRPr sz="2400"/>
          </a:p>
          <a:p>
            <a:pPr indent="-203200" lvl="0" marL="228600" rtl="0" algn="l">
              <a:lnSpc>
                <a:spcPct val="90000"/>
              </a:lnSpc>
              <a:spcBef>
                <a:spcPts val="1000"/>
              </a:spcBef>
              <a:spcAft>
                <a:spcPts val="0"/>
              </a:spcAft>
              <a:buClr>
                <a:schemeClr val="dk1"/>
              </a:buClr>
              <a:buSzPts val="2400"/>
              <a:buChar char="•"/>
            </a:pPr>
            <a:r>
              <a:rPr lang="en-GB" sz="2400"/>
              <a:t>We provide advice to between 5000 and 6000 people annually (~2100 per quarter) – mainly older people, people with MH issues, health conditions and disabilities.</a:t>
            </a:r>
            <a:endParaRPr sz="2400"/>
          </a:p>
          <a:p>
            <a:pPr indent="-203200" lvl="0" marL="228600" rtl="0" algn="l">
              <a:lnSpc>
                <a:spcPct val="90000"/>
              </a:lnSpc>
              <a:spcBef>
                <a:spcPts val="1000"/>
              </a:spcBef>
              <a:spcAft>
                <a:spcPts val="0"/>
              </a:spcAft>
              <a:buClr>
                <a:schemeClr val="dk1"/>
              </a:buClr>
              <a:buSzPts val="2400"/>
              <a:buChar char="•"/>
            </a:pPr>
            <a:r>
              <a:rPr lang="en-GB" sz="2400"/>
              <a:t>EAS partners use a shared database (Advice Pro)</a:t>
            </a:r>
            <a:endParaRPr sz="2400"/>
          </a:p>
          <a:p>
            <a:pPr indent="-203200" lvl="0" marL="228600" rtl="0" algn="l">
              <a:lnSpc>
                <a:spcPct val="90000"/>
              </a:lnSpc>
              <a:spcBef>
                <a:spcPts val="1000"/>
              </a:spcBef>
              <a:spcAft>
                <a:spcPts val="0"/>
              </a:spcAft>
              <a:buClr>
                <a:schemeClr val="dk1"/>
              </a:buClr>
              <a:buSzPts val="2400"/>
              <a:buChar char="•"/>
            </a:pPr>
            <a:r>
              <a:rPr lang="en-GB" sz="2400"/>
              <a:t>Highest demand is currently for disability benefits (PIP, AA, DLA), benefit entitlement checks, housing (disrepair, Locata, eviction), travel concessions and debt.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1000"/>
                                        <p:tgtEl>
                                          <p:spTgt spid="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1000"/>
                                        <p:tgtEl>
                                          <p:spTgt spid="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1000"/>
                                        <p:tgtEl>
                                          <p:spTgt spid="2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1000"/>
                                        <p:tgtEl>
                                          <p:spTgt spid="23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6"/>
          <p:cNvSpPr txBox="1"/>
          <p:nvPr>
            <p:ph type="title"/>
          </p:nvPr>
        </p:nvSpPr>
        <p:spPr>
          <a:xfrm>
            <a:off x="838200" y="2"/>
            <a:ext cx="10515600" cy="82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GB"/>
              <a:t>Service delivery</a:t>
            </a:r>
            <a:endParaRPr/>
          </a:p>
        </p:txBody>
      </p:sp>
      <p:sp>
        <p:nvSpPr>
          <p:cNvPr id="238" name="Google Shape;238;p6"/>
          <p:cNvSpPr txBox="1"/>
          <p:nvPr>
            <p:ph idx="1" type="body"/>
          </p:nvPr>
        </p:nvSpPr>
        <p:spPr>
          <a:xfrm>
            <a:off x="838200" y="742775"/>
            <a:ext cx="10515600" cy="6045900"/>
          </a:xfrm>
          <a:prstGeom prst="rect">
            <a:avLst/>
          </a:prstGeom>
          <a:noFill/>
          <a:ln>
            <a:noFill/>
          </a:ln>
        </p:spPr>
        <p:txBody>
          <a:bodyPr anchorCtr="0" anchor="t" bIns="45700" lIns="91425" spcFirstLastPara="1" rIns="91425" wrap="square" tIns="45700">
            <a:normAutofit/>
          </a:bodyPr>
          <a:lstStyle/>
          <a:p>
            <a:pPr indent="-191135" lvl="0" marL="228600" rtl="0" algn="l">
              <a:lnSpc>
                <a:spcPct val="90000"/>
              </a:lnSpc>
              <a:spcBef>
                <a:spcPts val="0"/>
              </a:spcBef>
              <a:spcAft>
                <a:spcPts val="0"/>
              </a:spcAft>
              <a:buClr>
                <a:schemeClr val="dk1"/>
              </a:buClr>
              <a:buSzPts val="2000"/>
              <a:buChar char="•"/>
            </a:pPr>
            <a:r>
              <a:rPr lang="en-GB" sz="2000"/>
              <a:t>A lot of inquiries are resolved at the first point of contact - usually the phone line. The line is staffed by interns, law and social work students and experienced volunteers overseen by a supervisor.  It can be very busy, so callers should try later in the day if they can’t get through.</a:t>
            </a:r>
            <a:endParaRPr sz="2000"/>
          </a:p>
          <a:p>
            <a:pPr indent="0" lvl="0" marL="228600" rtl="0" algn="l">
              <a:lnSpc>
                <a:spcPct val="90000"/>
              </a:lnSpc>
              <a:spcBef>
                <a:spcPts val="0"/>
              </a:spcBef>
              <a:spcAft>
                <a:spcPts val="0"/>
              </a:spcAft>
              <a:buNone/>
            </a:pPr>
            <a:r>
              <a:t/>
            </a:r>
            <a:endParaRPr sz="2000"/>
          </a:p>
          <a:p>
            <a:pPr indent="-191135" lvl="0" marL="228600" rtl="0" algn="l">
              <a:lnSpc>
                <a:spcPct val="90000"/>
              </a:lnSpc>
              <a:spcBef>
                <a:spcPts val="0"/>
              </a:spcBef>
              <a:spcAft>
                <a:spcPts val="0"/>
              </a:spcAft>
              <a:buSzPts val="2000"/>
              <a:buChar char="•"/>
            </a:pPr>
            <a:r>
              <a:rPr lang="en-GB" sz="2000"/>
              <a:t>Cases that cannot be resolved at the first point of contact are added to a waiting list to be allocated to a caseworker</a:t>
            </a:r>
            <a:endParaRPr sz="2000"/>
          </a:p>
          <a:p>
            <a:pPr indent="0" lvl="0" marL="228600" rtl="0" algn="l">
              <a:lnSpc>
                <a:spcPct val="90000"/>
              </a:lnSpc>
              <a:spcBef>
                <a:spcPts val="0"/>
              </a:spcBef>
              <a:spcAft>
                <a:spcPts val="0"/>
              </a:spcAft>
              <a:buNone/>
            </a:pPr>
            <a:r>
              <a:t/>
            </a:r>
            <a:endParaRPr sz="2000"/>
          </a:p>
          <a:p>
            <a:pPr indent="-191135" lvl="0" marL="228600" rtl="0" algn="l">
              <a:lnSpc>
                <a:spcPct val="90000"/>
              </a:lnSpc>
              <a:spcBef>
                <a:spcPts val="0"/>
              </a:spcBef>
              <a:spcAft>
                <a:spcPts val="0"/>
              </a:spcAft>
              <a:buSzPts val="2000"/>
              <a:buChar char="•"/>
            </a:pPr>
            <a:r>
              <a:rPr lang="en-GB" sz="2000"/>
              <a:t>Waiting times depend on the type of case, the level of urgency, deadlines and service demand. We try to contact clients with urgent cases as soon as possible. Clients with non-urgent cases (eg. Locata if they are not homeless, benefit checks if they already have income) may have to wait a number of weeks.</a:t>
            </a:r>
            <a:endParaRPr sz="2000"/>
          </a:p>
          <a:p>
            <a:pPr indent="-191135" lvl="0" marL="228600" rtl="0" algn="l">
              <a:lnSpc>
                <a:spcPct val="90000"/>
              </a:lnSpc>
              <a:spcBef>
                <a:spcPts val="1000"/>
              </a:spcBef>
              <a:spcAft>
                <a:spcPts val="0"/>
              </a:spcAft>
              <a:buClr>
                <a:schemeClr val="dk1"/>
              </a:buClr>
              <a:buSzPts val="2000"/>
              <a:buChar char="•"/>
            </a:pPr>
            <a:r>
              <a:rPr lang="en-GB" sz="2000"/>
              <a:t>Drop in Welfare benefit checks are held at the Lido on a Wednesday morning, and a signposting/information/warm hub service is held on a Thursday with A2 Dominion. Apart from this, </a:t>
            </a:r>
            <a:r>
              <a:rPr lang="en-GB" sz="2000"/>
              <a:t>EAS is delivering online, t</a:t>
            </a:r>
            <a:r>
              <a:rPr lang="en-GB" sz="2000"/>
              <a:t>elephone advice and pre-arranged appointments only. Very </a:t>
            </a:r>
            <a:r>
              <a:rPr lang="en-GB" sz="2000"/>
              <a:t>occasional</a:t>
            </a:r>
            <a:r>
              <a:rPr lang="en-GB" sz="2000"/>
              <a:t> home visits in exceptional circumstances if a client is restricted to their home due to physical disability.</a:t>
            </a:r>
            <a:endParaRPr sz="2000"/>
          </a:p>
          <a:p>
            <a:pPr indent="-191135" lvl="0" marL="228600" rtl="0" algn="l">
              <a:lnSpc>
                <a:spcPct val="90000"/>
              </a:lnSpc>
              <a:spcBef>
                <a:spcPts val="1000"/>
              </a:spcBef>
              <a:spcAft>
                <a:spcPts val="0"/>
              </a:spcAft>
              <a:buClr>
                <a:schemeClr val="dk1"/>
              </a:buClr>
              <a:buSzPts val="2000"/>
              <a:buChar char="•"/>
            </a:pPr>
            <a:r>
              <a:rPr lang="en-GB" sz="2000"/>
              <a:t>The main hub is </a:t>
            </a:r>
            <a:r>
              <a:rPr lang="en-GB" sz="2000"/>
              <a:t>based at the Lido Centre. Other appointment locations include the Carers Centre, Greenford Community Centre, GOSAD Community Centre and Havelock Family Centre</a:t>
            </a:r>
            <a:endParaRPr sz="2000"/>
          </a:p>
          <a:p>
            <a:pPr indent="-191135" lvl="0" marL="228600" rtl="0" algn="l">
              <a:lnSpc>
                <a:spcPct val="90000"/>
              </a:lnSpc>
              <a:spcBef>
                <a:spcPts val="1000"/>
              </a:spcBef>
              <a:spcAft>
                <a:spcPts val="0"/>
              </a:spcAft>
              <a:buSzPts val="2000"/>
              <a:buChar char="•"/>
            </a:pPr>
            <a:r>
              <a:rPr lang="en-GB" sz="2000"/>
              <a:t>Professionals can use the link at the bottom of the EAS website to make an online referral. (please note any deadlines for forms, risks and communication needs)</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0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10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10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1000"/>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1000"/>
                                        <p:tgtEl>
                                          <p:spTgt spid="2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1000"/>
                                        <p:tgtEl>
                                          <p:spTgt spid="2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6" st="6"/>
                                            </p:txEl>
                                          </p:spTgt>
                                        </p:tgtEl>
                                        <p:attrNameLst>
                                          <p:attrName>style.visibility</p:attrName>
                                        </p:attrNameLst>
                                      </p:cBhvr>
                                      <p:to>
                                        <p:strVal val="visible"/>
                                      </p:to>
                                    </p:set>
                                    <p:animEffect filter="fade" transition="in">
                                      <p:cBhvr>
                                        <p:cTn dur="1000"/>
                                        <p:tgtEl>
                                          <p:spTgt spid="2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7" st="7"/>
                                            </p:txEl>
                                          </p:spTgt>
                                        </p:tgtEl>
                                        <p:attrNameLst>
                                          <p:attrName>style.visibility</p:attrName>
                                        </p:attrNameLst>
                                      </p:cBhvr>
                                      <p:to>
                                        <p:strVal val="visible"/>
                                      </p:to>
                                    </p:set>
                                    <p:animEffect filter="fade" transition="in">
                                      <p:cBhvr>
                                        <p:cTn dur="1000"/>
                                        <p:tgtEl>
                                          <p:spTgt spid="23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14f17d90c6_0_297"/>
          <p:cNvSpPr/>
          <p:nvPr/>
        </p:nvSpPr>
        <p:spPr>
          <a:xfrm>
            <a:off x="2067700" y="0"/>
            <a:ext cx="10124100" cy="6858000"/>
          </a:xfrm>
          <a:prstGeom prst="rect">
            <a:avLst/>
          </a:prstGeom>
          <a:solidFill>
            <a:srgbClr val="EAD1D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44" name="Google Shape;244;g214f17d90c6_0_297"/>
          <p:cNvSpPr/>
          <p:nvPr/>
        </p:nvSpPr>
        <p:spPr>
          <a:xfrm>
            <a:off x="9361809" y="5563263"/>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45" name="Google Shape;245;g214f17d90c6_0_297"/>
          <p:cNvSpPr/>
          <p:nvPr/>
        </p:nvSpPr>
        <p:spPr>
          <a:xfrm>
            <a:off x="2187167" y="881167"/>
            <a:ext cx="3154500" cy="753300"/>
          </a:xfrm>
          <a:prstGeom prst="roundRect">
            <a:avLst>
              <a:gd fmla="val 16667" name="adj"/>
            </a:avLst>
          </a:prstGeom>
          <a:solidFill>
            <a:srgbClr val="8E7CC3"/>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Telephone advice (focus on self-resolution of issues) </a:t>
            </a:r>
            <a:endParaRPr sz="1100"/>
          </a:p>
        </p:txBody>
      </p:sp>
      <p:sp>
        <p:nvSpPr>
          <p:cNvPr id="246" name="Google Shape;246;g214f17d90c6_0_297"/>
          <p:cNvSpPr/>
          <p:nvPr/>
        </p:nvSpPr>
        <p:spPr>
          <a:xfrm>
            <a:off x="6413633" y="881217"/>
            <a:ext cx="1144800" cy="753300"/>
          </a:xfrm>
          <a:prstGeom prst="roundRect">
            <a:avLst>
              <a:gd fmla="val 16667" name="adj"/>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Drop-in - client/advice area specific</a:t>
            </a:r>
            <a:endParaRPr sz="1100"/>
          </a:p>
        </p:txBody>
      </p:sp>
      <p:sp>
        <p:nvSpPr>
          <p:cNvPr id="247" name="Google Shape;247;g214f17d90c6_0_297"/>
          <p:cNvSpPr/>
          <p:nvPr/>
        </p:nvSpPr>
        <p:spPr>
          <a:xfrm>
            <a:off x="5035367" y="3363633"/>
            <a:ext cx="2667900" cy="753300"/>
          </a:xfrm>
          <a:prstGeom prst="roundRect">
            <a:avLst>
              <a:gd fmla="val 16667" name="adj"/>
            </a:avLst>
          </a:prstGeom>
          <a:solidFill>
            <a:srgbClr val="B4A7D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Triage / waiting list (shared record of referrals that cannot be dealt with at first point of contact)</a:t>
            </a:r>
            <a:endParaRPr sz="1100"/>
          </a:p>
        </p:txBody>
      </p:sp>
      <p:sp>
        <p:nvSpPr>
          <p:cNvPr id="248" name="Google Shape;248;g214f17d90c6_0_297"/>
          <p:cNvSpPr/>
          <p:nvPr/>
        </p:nvSpPr>
        <p:spPr>
          <a:xfrm>
            <a:off x="9841677" y="5563263"/>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49" name="Google Shape;249;g214f17d90c6_0_297"/>
          <p:cNvSpPr/>
          <p:nvPr/>
        </p:nvSpPr>
        <p:spPr>
          <a:xfrm>
            <a:off x="10321545" y="5563263"/>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0" name="Google Shape;250;g214f17d90c6_0_297"/>
          <p:cNvSpPr/>
          <p:nvPr/>
        </p:nvSpPr>
        <p:spPr>
          <a:xfrm>
            <a:off x="10801413" y="5563263"/>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1" name="Google Shape;251;g214f17d90c6_0_297"/>
          <p:cNvSpPr/>
          <p:nvPr/>
        </p:nvSpPr>
        <p:spPr>
          <a:xfrm>
            <a:off x="11281281" y="5563263"/>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2" name="Google Shape;252;g214f17d90c6_0_297"/>
          <p:cNvSpPr/>
          <p:nvPr/>
        </p:nvSpPr>
        <p:spPr>
          <a:xfrm>
            <a:off x="3031133" y="5535900"/>
            <a:ext cx="410400" cy="392400"/>
          </a:xfrm>
          <a:prstGeom prst="ellipse">
            <a:avLst/>
          </a:prstGeom>
          <a:solidFill>
            <a:srgbClr val="EA999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3" name="Google Shape;253;g214f17d90c6_0_297"/>
          <p:cNvSpPr/>
          <p:nvPr/>
        </p:nvSpPr>
        <p:spPr>
          <a:xfrm>
            <a:off x="3509222" y="5535900"/>
            <a:ext cx="410400" cy="392400"/>
          </a:xfrm>
          <a:prstGeom prst="ellipse">
            <a:avLst/>
          </a:prstGeom>
          <a:solidFill>
            <a:srgbClr val="EA999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4" name="Google Shape;254;g214f17d90c6_0_297"/>
          <p:cNvSpPr/>
          <p:nvPr/>
        </p:nvSpPr>
        <p:spPr>
          <a:xfrm>
            <a:off x="3987311" y="5535900"/>
            <a:ext cx="410400" cy="392400"/>
          </a:xfrm>
          <a:prstGeom prst="ellipse">
            <a:avLst/>
          </a:prstGeom>
          <a:solidFill>
            <a:srgbClr val="EA999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5" name="Google Shape;255;g214f17d90c6_0_297"/>
          <p:cNvSpPr/>
          <p:nvPr/>
        </p:nvSpPr>
        <p:spPr>
          <a:xfrm>
            <a:off x="4465400" y="5535900"/>
            <a:ext cx="410400" cy="392400"/>
          </a:xfrm>
          <a:prstGeom prst="ellipse">
            <a:avLst/>
          </a:prstGeom>
          <a:solidFill>
            <a:srgbClr val="EA999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6" name="Google Shape;256;g214f17d90c6_0_297"/>
          <p:cNvSpPr/>
          <p:nvPr/>
        </p:nvSpPr>
        <p:spPr>
          <a:xfrm>
            <a:off x="96300" y="2554083"/>
            <a:ext cx="385500" cy="392400"/>
          </a:xfrm>
          <a:prstGeom prst="ellipse">
            <a:avLst/>
          </a:prstGeom>
          <a:solidFill>
            <a:srgbClr val="B6D7A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7" name="Google Shape;257;g214f17d90c6_0_297"/>
          <p:cNvSpPr/>
          <p:nvPr/>
        </p:nvSpPr>
        <p:spPr>
          <a:xfrm>
            <a:off x="545520" y="2554083"/>
            <a:ext cx="385500" cy="392400"/>
          </a:xfrm>
          <a:prstGeom prst="ellipse">
            <a:avLst/>
          </a:prstGeom>
          <a:solidFill>
            <a:srgbClr val="B6D7A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8" name="Google Shape;258;g214f17d90c6_0_297"/>
          <p:cNvSpPr/>
          <p:nvPr/>
        </p:nvSpPr>
        <p:spPr>
          <a:xfrm>
            <a:off x="994741" y="2554083"/>
            <a:ext cx="385500" cy="392400"/>
          </a:xfrm>
          <a:prstGeom prst="ellipse">
            <a:avLst/>
          </a:prstGeom>
          <a:solidFill>
            <a:srgbClr val="B6D7A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59" name="Google Shape;259;g214f17d90c6_0_297"/>
          <p:cNvSpPr/>
          <p:nvPr/>
        </p:nvSpPr>
        <p:spPr>
          <a:xfrm>
            <a:off x="1443961" y="2554083"/>
            <a:ext cx="385500" cy="392400"/>
          </a:xfrm>
          <a:prstGeom prst="ellipse">
            <a:avLst/>
          </a:prstGeom>
          <a:solidFill>
            <a:srgbClr val="B6D7A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0" name="Google Shape;260;g214f17d90c6_0_297"/>
          <p:cNvSpPr/>
          <p:nvPr/>
        </p:nvSpPr>
        <p:spPr>
          <a:xfrm>
            <a:off x="2669950" y="2197400"/>
            <a:ext cx="1264500" cy="1354500"/>
          </a:xfrm>
          <a:prstGeom prst="roundRect">
            <a:avLst>
              <a:gd fmla="val 16667" name="adj"/>
            </a:avLst>
          </a:prstGeom>
          <a:solidFill>
            <a:srgbClr val="8E7CC3"/>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Telephone casework, debt &amp; immigration cases</a:t>
            </a:r>
            <a:endParaRPr sz="1100"/>
          </a:p>
        </p:txBody>
      </p:sp>
      <p:sp>
        <p:nvSpPr>
          <p:cNvPr id="261" name="Google Shape;261;g214f17d90c6_0_297"/>
          <p:cNvSpPr/>
          <p:nvPr/>
        </p:nvSpPr>
        <p:spPr>
          <a:xfrm>
            <a:off x="5529867" y="881117"/>
            <a:ext cx="810300" cy="753300"/>
          </a:xfrm>
          <a:prstGeom prst="roundRect">
            <a:avLst>
              <a:gd fmla="val 16667" name="adj"/>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Email / online</a:t>
            </a:r>
            <a:endParaRPr sz="1100"/>
          </a:p>
        </p:txBody>
      </p:sp>
      <p:sp>
        <p:nvSpPr>
          <p:cNvPr id="262" name="Google Shape;262;g214f17d90c6_0_297"/>
          <p:cNvSpPr txBox="1"/>
          <p:nvPr/>
        </p:nvSpPr>
        <p:spPr>
          <a:xfrm>
            <a:off x="7161267" y="6010533"/>
            <a:ext cx="4805100" cy="753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Face to Face caseworkers employed / contracted by partners and funded by the advice grant</a:t>
            </a:r>
            <a:endParaRPr sz="1100"/>
          </a:p>
        </p:txBody>
      </p:sp>
      <p:sp>
        <p:nvSpPr>
          <p:cNvPr id="263" name="Google Shape;263;g214f17d90c6_0_297"/>
          <p:cNvSpPr txBox="1"/>
          <p:nvPr/>
        </p:nvSpPr>
        <p:spPr>
          <a:xfrm>
            <a:off x="3031123" y="5991125"/>
            <a:ext cx="2667900" cy="753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Externally funded Face to Face caseworkers employed by partners eg. PSS, housing, travel, Digital advice project etc.</a:t>
            </a:r>
            <a:endParaRPr sz="1100"/>
          </a:p>
        </p:txBody>
      </p:sp>
      <p:cxnSp>
        <p:nvCxnSpPr>
          <p:cNvPr id="264" name="Google Shape;264;g214f17d90c6_0_297"/>
          <p:cNvCxnSpPr>
            <a:stCxn id="245" idx="1"/>
          </p:cNvCxnSpPr>
          <p:nvPr/>
        </p:nvCxnSpPr>
        <p:spPr>
          <a:xfrm rot="10800000">
            <a:off x="1169267" y="835417"/>
            <a:ext cx="1017900" cy="422400"/>
          </a:xfrm>
          <a:prstGeom prst="straightConnector1">
            <a:avLst/>
          </a:prstGeom>
          <a:noFill/>
          <a:ln cap="flat" cmpd="sng" w="9525">
            <a:solidFill>
              <a:schemeClr val="dk2"/>
            </a:solidFill>
            <a:prstDash val="solid"/>
            <a:round/>
            <a:headEnd len="med" w="med" type="none"/>
            <a:tailEnd len="med" w="med" type="triangle"/>
          </a:ln>
        </p:spPr>
      </p:cxnSp>
      <p:cxnSp>
        <p:nvCxnSpPr>
          <p:cNvPr id="265" name="Google Shape;265;g214f17d90c6_0_297"/>
          <p:cNvCxnSpPr/>
          <p:nvPr/>
        </p:nvCxnSpPr>
        <p:spPr>
          <a:xfrm>
            <a:off x="26265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66" name="Google Shape;266;g214f17d90c6_0_297"/>
          <p:cNvCxnSpPr/>
          <p:nvPr/>
        </p:nvCxnSpPr>
        <p:spPr>
          <a:xfrm>
            <a:off x="30658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67" name="Google Shape;267;g214f17d90c6_0_297"/>
          <p:cNvCxnSpPr/>
          <p:nvPr/>
        </p:nvCxnSpPr>
        <p:spPr>
          <a:xfrm>
            <a:off x="3505167"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68" name="Google Shape;268;g214f17d90c6_0_297"/>
          <p:cNvCxnSpPr/>
          <p:nvPr/>
        </p:nvCxnSpPr>
        <p:spPr>
          <a:xfrm>
            <a:off x="39445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69" name="Google Shape;269;g214f17d90c6_0_297"/>
          <p:cNvCxnSpPr/>
          <p:nvPr/>
        </p:nvCxnSpPr>
        <p:spPr>
          <a:xfrm>
            <a:off x="43838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0" name="Google Shape;270;g214f17d90c6_0_297"/>
          <p:cNvCxnSpPr/>
          <p:nvPr/>
        </p:nvCxnSpPr>
        <p:spPr>
          <a:xfrm>
            <a:off x="47658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1" name="Google Shape;271;g214f17d90c6_0_297"/>
          <p:cNvCxnSpPr/>
          <p:nvPr/>
        </p:nvCxnSpPr>
        <p:spPr>
          <a:xfrm>
            <a:off x="52051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2" name="Google Shape;272;g214f17d90c6_0_297"/>
          <p:cNvCxnSpPr/>
          <p:nvPr/>
        </p:nvCxnSpPr>
        <p:spPr>
          <a:xfrm>
            <a:off x="5644467"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3" name="Google Shape;273;g214f17d90c6_0_297"/>
          <p:cNvCxnSpPr/>
          <p:nvPr/>
        </p:nvCxnSpPr>
        <p:spPr>
          <a:xfrm>
            <a:off x="60838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4" name="Google Shape;274;g214f17d90c6_0_297"/>
          <p:cNvCxnSpPr/>
          <p:nvPr/>
        </p:nvCxnSpPr>
        <p:spPr>
          <a:xfrm>
            <a:off x="65231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5" name="Google Shape;275;g214f17d90c6_0_297"/>
          <p:cNvCxnSpPr/>
          <p:nvPr/>
        </p:nvCxnSpPr>
        <p:spPr>
          <a:xfrm>
            <a:off x="6962467"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6" name="Google Shape;276;g214f17d90c6_0_297"/>
          <p:cNvCxnSpPr/>
          <p:nvPr/>
        </p:nvCxnSpPr>
        <p:spPr>
          <a:xfrm>
            <a:off x="74018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7" name="Google Shape;277;g214f17d90c6_0_297"/>
          <p:cNvCxnSpPr/>
          <p:nvPr/>
        </p:nvCxnSpPr>
        <p:spPr>
          <a:xfrm>
            <a:off x="78411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8" name="Google Shape;278;g214f17d90c6_0_297"/>
          <p:cNvCxnSpPr/>
          <p:nvPr/>
        </p:nvCxnSpPr>
        <p:spPr>
          <a:xfrm>
            <a:off x="8280467"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79" name="Google Shape;279;g214f17d90c6_0_297"/>
          <p:cNvCxnSpPr/>
          <p:nvPr/>
        </p:nvCxnSpPr>
        <p:spPr>
          <a:xfrm>
            <a:off x="87198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80" name="Google Shape;280;g214f17d90c6_0_297"/>
          <p:cNvCxnSpPr/>
          <p:nvPr/>
        </p:nvCxnSpPr>
        <p:spPr>
          <a:xfrm>
            <a:off x="91591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81" name="Google Shape;281;g214f17d90c6_0_297"/>
          <p:cNvCxnSpPr/>
          <p:nvPr/>
        </p:nvCxnSpPr>
        <p:spPr>
          <a:xfrm>
            <a:off x="9598467"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82" name="Google Shape;282;g214f17d90c6_0_297"/>
          <p:cNvCxnSpPr>
            <a:stCxn id="245" idx="2"/>
            <a:endCxn id="260" idx="0"/>
          </p:cNvCxnSpPr>
          <p:nvPr/>
        </p:nvCxnSpPr>
        <p:spPr>
          <a:xfrm rot="5400000">
            <a:off x="3251867" y="1684717"/>
            <a:ext cx="562800" cy="462300"/>
          </a:xfrm>
          <a:prstGeom prst="curvedConnector3">
            <a:avLst>
              <a:gd fmla="val 49985" name="adj1"/>
            </a:avLst>
          </a:prstGeom>
          <a:noFill/>
          <a:ln cap="flat" cmpd="sng" w="9525">
            <a:solidFill>
              <a:schemeClr val="dk2"/>
            </a:solidFill>
            <a:prstDash val="solid"/>
            <a:round/>
            <a:headEnd len="med" w="med" type="none"/>
            <a:tailEnd len="med" w="med" type="none"/>
          </a:ln>
        </p:spPr>
      </p:cxnSp>
      <p:cxnSp>
        <p:nvCxnSpPr>
          <p:cNvPr id="283" name="Google Shape;283;g214f17d90c6_0_297"/>
          <p:cNvCxnSpPr>
            <a:stCxn id="261" idx="2"/>
            <a:endCxn id="247" idx="0"/>
          </p:cNvCxnSpPr>
          <p:nvPr/>
        </p:nvCxnSpPr>
        <p:spPr>
          <a:xfrm flipH="1" rot="-5400000">
            <a:off x="5287617" y="2281817"/>
            <a:ext cx="1729200" cy="434400"/>
          </a:xfrm>
          <a:prstGeom prst="curvedConnector3">
            <a:avLst>
              <a:gd fmla="val 50003" name="adj1"/>
            </a:avLst>
          </a:prstGeom>
          <a:noFill/>
          <a:ln cap="flat" cmpd="sng" w="9525">
            <a:solidFill>
              <a:schemeClr val="dk2"/>
            </a:solidFill>
            <a:prstDash val="solid"/>
            <a:round/>
            <a:headEnd len="med" w="med" type="none"/>
            <a:tailEnd len="med" w="med" type="none"/>
          </a:ln>
        </p:spPr>
      </p:cxnSp>
      <p:cxnSp>
        <p:nvCxnSpPr>
          <p:cNvPr id="284" name="Google Shape;284;g214f17d90c6_0_297"/>
          <p:cNvCxnSpPr>
            <a:stCxn id="246" idx="2"/>
            <a:endCxn id="247" idx="0"/>
          </p:cNvCxnSpPr>
          <p:nvPr/>
        </p:nvCxnSpPr>
        <p:spPr>
          <a:xfrm rot="5400000">
            <a:off x="5813033" y="2190717"/>
            <a:ext cx="1729200" cy="6168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285" name="Google Shape;285;g214f17d90c6_0_297"/>
          <p:cNvSpPr/>
          <p:nvPr/>
        </p:nvSpPr>
        <p:spPr>
          <a:xfrm rot="5400000">
            <a:off x="8992200" y="2573800"/>
            <a:ext cx="624000" cy="4586400"/>
          </a:xfrm>
          <a:prstGeom prst="leftBrace">
            <a:avLst>
              <a:gd fmla="val 45846" name="adj1"/>
              <a:gd fmla="val 51567" name="adj2"/>
            </a:avLst>
          </a:prstGeom>
          <a:no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286" name="Google Shape;286;g214f17d90c6_0_297"/>
          <p:cNvCxnSpPr>
            <a:stCxn id="247" idx="2"/>
            <a:endCxn id="287" idx="1"/>
          </p:cNvCxnSpPr>
          <p:nvPr/>
        </p:nvCxnSpPr>
        <p:spPr>
          <a:xfrm flipH="1" rot="5400000">
            <a:off x="3397067" y="1144683"/>
            <a:ext cx="628500" cy="5316000"/>
          </a:xfrm>
          <a:prstGeom prst="curvedConnector3">
            <a:avLst>
              <a:gd fmla="val -50525" name="adj1"/>
            </a:avLst>
          </a:prstGeom>
          <a:noFill/>
          <a:ln cap="flat" cmpd="sng" w="9525">
            <a:solidFill>
              <a:schemeClr val="dk2"/>
            </a:solidFill>
            <a:prstDash val="solid"/>
            <a:round/>
            <a:headEnd len="med" w="med" type="none"/>
            <a:tailEnd len="med" w="med" type="none"/>
          </a:ln>
        </p:spPr>
      </p:cxnSp>
      <p:sp>
        <p:nvSpPr>
          <p:cNvPr id="288" name="Google Shape;288;g214f17d90c6_0_297"/>
          <p:cNvSpPr txBox="1"/>
          <p:nvPr/>
        </p:nvSpPr>
        <p:spPr>
          <a:xfrm>
            <a:off x="95400" y="2897467"/>
            <a:ext cx="1770900" cy="51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External referral partners</a:t>
            </a:r>
            <a:endParaRPr sz="1100"/>
          </a:p>
        </p:txBody>
      </p:sp>
      <p:sp>
        <p:nvSpPr>
          <p:cNvPr id="289" name="Google Shape;289;g214f17d90c6_0_297"/>
          <p:cNvSpPr txBox="1"/>
          <p:nvPr/>
        </p:nvSpPr>
        <p:spPr>
          <a:xfrm>
            <a:off x="6310150" y="0"/>
            <a:ext cx="1393200" cy="3924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Referrals</a:t>
            </a:r>
            <a:endParaRPr sz="1100"/>
          </a:p>
        </p:txBody>
      </p:sp>
      <p:sp>
        <p:nvSpPr>
          <p:cNvPr id="290" name="Google Shape;290;g214f17d90c6_0_297"/>
          <p:cNvSpPr/>
          <p:nvPr/>
        </p:nvSpPr>
        <p:spPr>
          <a:xfrm>
            <a:off x="545533" y="1637033"/>
            <a:ext cx="810300" cy="753300"/>
          </a:xfrm>
          <a:prstGeom prst="roundRect">
            <a:avLst>
              <a:gd fmla="val 16667" name="adj"/>
            </a:avLst>
          </a:prstGeom>
          <a:solidFill>
            <a:srgbClr val="B4A7D6"/>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EAF</a:t>
            </a:r>
            <a:endParaRPr sz="1100"/>
          </a:p>
        </p:txBody>
      </p:sp>
      <p:sp>
        <p:nvSpPr>
          <p:cNvPr id="291" name="Google Shape;291;g214f17d90c6_0_297"/>
          <p:cNvSpPr/>
          <p:nvPr/>
        </p:nvSpPr>
        <p:spPr>
          <a:xfrm>
            <a:off x="7631800" y="881217"/>
            <a:ext cx="1144800" cy="753300"/>
          </a:xfrm>
          <a:prstGeom prst="roundRect">
            <a:avLst>
              <a:gd fmla="val 16667" name="adj"/>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Drop-in surgeries - location specific</a:t>
            </a:r>
            <a:endParaRPr sz="1100"/>
          </a:p>
        </p:txBody>
      </p:sp>
      <p:cxnSp>
        <p:nvCxnSpPr>
          <p:cNvPr id="292" name="Google Shape;292;g214f17d90c6_0_297"/>
          <p:cNvCxnSpPr>
            <a:stCxn id="291" idx="2"/>
            <a:endCxn id="247" idx="0"/>
          </p:cNvCxnSpPr>
          <p:nvPr/>
        </p:nvCxnSpPr>
        <p:spPr>
          <a:xfrm rot="5400000">
            <a:off x="6422200" y="1581717"/>
            <a:ext cx="1729200" cy="18348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287" name="Google Shape;287;g214f17d90c6_0_297"/>
          <p:cNvSpPr/>
          <p:nvPr/>
        </p:nvSpPr>
        <p:spPr>
          <a:xfrm flipH="1" rot="5400000">
            <a:off x="848050" y="2357820"/>
            <a:ext cx="378000" cy="1883100"/>
          </a:xfrm>
          <a:prstGeom prst="leftBrace">
            <a:avLst>
              <a:gd fmla="val 45846" name="adj1"/>
              <a:gd fmla="val 49141" name="adj2"/>
            </a:avLst>
          </a:prstGeom>
          <a:no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293" name="Google Shape;293;g214f17d90c6_0_297"/>
          <p:cNvCxnSpPr>
            <a:stCxn id="247" idx="0"/>
            <a:endCxn id="245" idx="2"/>
          </p:cNvCxnSpPr>
          <p:nvPr/>
        </p:nvCxnSpPr>
        <p:spPr>
          <a:xfrm flipH="1" rot="5400000">
            <a:off x="4202267" y="1196583"/>
            <a:ext cx="1729200" cy="2604900"/>
          </a:xfrm>
          <a:prstGeom prst="curvedConnector3">
            <a:avLst>
              <a:gd fmla="val 50002" name="adj1"/>
            </a:avLst>
          </a:prstGeom>
          <a:noFill/>
          <a:ln cap="flat" cmpd="sng" w="9525">
            <a:solidFill>
              <a:schemeClr val="dk2"/>
            </a:solidFill>
            <a:prstDash val="solid"/>
            <a:round/>
            <a:headEnd len="med" w="med" type="none"/>
            <a:tailEnd len="med" w="med" type="none"/>
          </a:ln>
        </p:spPr>
      </p:cxnSp>
      <p:cxnSp>
        <p:nvCxnSpPr>
          <p:cNvPr id="294" name="Google Shape;294;g214f17d90c6_0_297"/>
          <p:cNvCxnSpPr>
            <a:stCxn id="247" idx="2"/>
            <a:endCxn id="260" idx="2"/>
          </p:cNvCxnSpPr>
          <p:nvPr/>
        </p:nvCxnSpPr>
        <p:spPr>
          <a:xfrm flipH="1" rot="5400000">
            <a:off x="4553267" y="2300883"/>
            <a:ext cx="564900" cy="3067200"/>
          </a:xfrm>
          <a:prstGeom prst="curvedConnector3">
            <a:avLst>
              <a:gd fmla="val -24746" name="adj1"/>
            </a:avLst>
          </a:prstGeom>
          <a:noFill/>
          <a:ln cap="flat" cmpd="sng" w="9525">
            <a:solidFill>
              <a:schemeClr val="dk2"/>
            </a:solidFill>
            <a:prstDash val="solid"/>
            <a:round/>
            <a:headEnd len="med" w="med" type="none"/>
            <a:tailEnd len="med" w="med" type="none"/>
          </a:ln>
        </p:spPr>
      </p:cxnSp>
      <p:sp>
        <p:nvSpPr>
          <p:cNvPr id="295" name="Google Shape;295;g214f17d90c6_0_297"/>
          <p:cNvSpPr/>
          <p:nvPr/>
        </p:nvSpPr>
        <p:spPr>
          <a:xfrm>
            <a:off x="8849967" y="881217"/>
            <a:ext cx="1144800" cy="753300"/>
          </a:xfrm>
          <a:prstGeom prst="roundRect">
            <a:avLst>
              <a:gd fmla="val 16667" name="adj"/>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Anchor clients requiring casework</a:t>
            </a:r>
            <a:endParaRPr sz="1100"/>
          </a:p>
        </p:txBody>
      </p:sp>
      <p:cxnSp>
        <p:nvCxnSpPr>
          <p:cNvPr id="296" name="Google Shape;296;g214f17d90c6_0_297"/>
          <p:cNvCxnSpPr/>
          <p:nvPr/>
        </p:nvCxnSpPr>
        <p:spPr>
          <a:xfrm>
            <a:off x="100534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97" name="Google Shape;297;g214f17d90c6_0_297"/>
          <p:cNvCxnSpPr/>
          <p:nvPr/>
        </p:nvCxnSpPr>
        <p:spPr>
          <a:xfrm>
            <a:off x="104927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98" name="Google Shape;298;g214f17d90c6_0_297"/>
          <p:cNvCxnSpPr/>
          <p:nvPr/>
        </p:nvCxnSpPr>
        <p:spPr>
          <a:xfrm>
            <a:off x="10932067"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299" name="Google Shape;299;g214f17d90c6_0_297"/>
          <p:cNvCxnSpPr/>
          <p:nvPr/>
        </p:nvCxnSpPr>
        <p:spPr>
          <a:xfrm>
            <a:off x="11371400"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300" name="Google Shape;300;g214f17d90c6_0_297"/>
          <p:cNvCxnSpPr/>
          <p:nvPr/>
        </p:nvCxnSpPr>
        <p:spPr>
          <a:xfrm>
            <a:off x="11810733" y="362200"/>
            <a:ext cx="15600" cy="212100"/>
          </a:xfrm>
          <a:prstGeom prst="straightConnector1">
            <a:avLst/>
          </a:prstGeom>
          <a:noFill/>
          <a:ln cap="flat" cmpd="sng" w="9525">
            <a:solidFill>
              <a:schemeClr val="dk2"/>
            </a:solidFill>
            <a:prstDash val="solid"/>
            <a:round/>
            <a:headEnd len="med" w="med" type="none"/>
            <a:tailEnd len="med" w="med" type="triangle"/>
          </a:ln>
        </p:spPr>
      </p:cxnSp>
      <p:cxnSp>
        <p:nvCxnSpPr>
          <p:cNvPr id="301" name="Google Shape;301;g214f17d90c6_0_297"/>
          <p:cNvCxnSpPr>
            <a:stCxn id="295" idx="2"/>
            <a:endCxn id="247" idx="0"/>
          </p:cNvCxnSpPr>
          <p:nvPr/>
        </p:nvCxnSpPr>
        <p:spPr>
          <a:xfrm rot="5400000">
            <a:off x="7031217" y="972567"/>
            <a:ext cx="1729200" cy="30531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302" name="Google Shape;302;g214f17d90c6_0_297"/>
          <p:cNvSpPr/>
          <p:nvPr/>
        </p:nvSpPr>
        <p:spPr>
          <a:xfrm>
            <a:off x="8881941" y="5563263"/>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3" name="Google Shape;303;g214f17d90c6_0_297"/>
          <p:cNvSpPr/>
          <p:nvPr/>
        </p:nvSpPr>
        <p:spPr>
          <a:xfrm>
            <a:off x="6962469" y="5555300"/>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4" name="Google Shape;304;g214f17d90c6_0_297"/>
          <p:cNvSpPr/>
          <p:nvPr/>
        </p:nvSpPr>
        <p:spPr>
          <a:xfrm>
            <a:off x="7442337" y="5555300"/>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5" name="Google Shape;305;g214f17d90c6_0_297"/>
          <p:cNvSpPr/>
          <p:nvPr/>
        </p:nvSpPr>
        <p:spPr>
          <a:xfrm>
            <a:off x="7922205" y="5555300"/>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6" name="Google Shape;306;g214f17d90c6_0_297"/>
          <p:cNvSpPr/>
          <p:nvPr/>
        </p:nvSpPr>
        <p:spPr>
          <a:xfrm>
            <a:off x="8402073" y="5555300"/>
            <a:ext cx="411900" cy="384300"/>
          </a:xfrm>
          <a:prstGeom prst="ellipse">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7" name="Google Shape;307;g214f17d90c6_0_297"/>
          <p:cNvSpPr/>
          <p:nvPr/>
        </p:nvSpPr>
        <p:spPr>
          <a:xfrm>
            <a:off x="10068133" y="881233"/>
            <a:ext cx="1883100" cy="753300"/>
          </a:xfrm>
          <a:prstGeom prst="roundRect">
            <a:avLst>
              <a:gd fmla="val 16667" name="adj"/>
            </a:avLst>
          </a:prstGeom>
          <a:solidFill>
            <a:srgbClr val="B4A7D6"/>
          </a:solidFill>
          <a:ln cap="flat" cmpd="sng" w="19050">
            <a:solidFill>
              <a:srgbClr val="0000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100"/>
              <a:t>Direct contact with partner including alternative methods of communication</a:t>
            </a:r>
            <a:endParaRPr sz="1100"/>
          </a:p>
        </p:txBody>
      </p:sp>
      <p:cxnSp>
        <p:nvCxnSpPr>
          <p:cNvPr id="308" name="Google Shape;308;g214f17d90c6_0_297"/>
          <p:cNvCxnSpPr>
            <a:stCxn id="307" idx="2"/>
            <a:endCxn id="247" idx="0"/>
          </p:cNvCxnSpPr>
          <p:nvPr/>
        </p:nvCxnSpPr>
        <p:spPr>
          <a:xfrm rot="5400000">
            <a:off x="7824883" y="178933"/>
            <a:ext cx="1729200" cy="46404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09" name="Google Shape;309;g214f17d90c6_0_297"/>
          <p:cNvCxnSpPr>
            <a:stCxn id="261" idx="0"/>
            <a:endCxn id="245" idx="0"/>
          </p:cNvCxnSpPr>
          <p:nvPr/>
        </p:nvCxnSpPr>
        <p:spPr>
          <a:xfrm rot="5400000">
            <a:off x="4849467" y="-203833"/>
            <a:ext cx="600" cy="2170500"/>
          </a:xfrm>
          <a:prstGeom prst="curvedConnector3">
            <a:avLst>
              <a:gd fmla="val -17152083" name="adj1"/>
            </a:avLst>
          </a:prstGeom>
          <a:noFill/>
          <a:ln cap="flat" cmpd="sng" w="9525">
            <a:solidFill>
              <a:schemeClr val="dk2"/>
            </a:solidFill>
            <a:prstDash val="solid"/>
            <a:round/>
            <a:headEnd len="med" w="med" type="none"/>
            <a:tailEnd len="med" w="med" type="none"/>
          </a:ln>
        </p:spPr>
      </p:cxnSp>
      <p:cxnSp>
        <p:nvCxnSpPr>
          <p:cNvPr id="310" name="Google Shape;310;g214f17d90c6_0_297"/>
          <p:cNvCxnSpPr>
            <a:stCxn id="307" idx="0"/>
            <a:endCxn id="245" idx="0"/>
          </p:cNvCxnSpPr>
          <p:nvPr/>
        </p:nvCxnSpPr>
        <p:spPr>
          <a:xfrm rot="5400000">
            <a:off x="7386733" y="-2741117"/>
            <a:ext cx="600" cy="7245300"/>
          </a:xfrm>
          <a:prstGeom prst="curvedConnector3">
            <a:avLst>
              <a:gd fmla="val -31179167" name="adj1"/>
            </a:avLst>
          </a:prstGeom>
          <a:noFill/>
          <a:ln cap="flat" cmpd="sng" w="9525">
            <a:solidFill>
              <a:schemeClr val="dk2"/>
            </a:solidFill>
            <a:prstDash val="solid"/>
            <a:round/>
            <a:headEnd len="med" w="med" type="none"/>
            <a:tailEnd len="med" w="med" type="none"/>
          </a:ln>
        </p:spPr>
      </p:cxnSp>
      <p:sp>
        <p:nvSpPr>
          <p:cNvPr id="311" name="Google Shape;311;g214f17d90c6_0_297"/>
          <p:cNvSpPr/>
          <p:nvPr/>
        </p:nvSpPr>
        <p:spPr>
          <a:xfrm rot="5400000">
            <a:off x="4835517" y="4104117"/>
            <a:ext cx="624000" cy="1892100"/>
          </a:xfrm>
          <a:prstGeom prst="leftBrace">
            <a:avLst>
              <a:gd fmla="val 45846" name="adj1"/>
              <a:gd fmla="val 51567" name="adj2"/>
            </a:avLst>
          </a:prstGeom>
          <a:no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312" name="Google Shape;312;g214f17d90c6_0_297"/>
          <p:cNvCxnSpPr>
            <a:stCxn id="247" idx="2"/>
            <a:endCxn id="311" idx="1"/>
          </p:cNvCxnSpPr>
          <p:nvPr/>
        </p:nvCxnSpPr>
        <p:spPr>
          <a:xfrm rot="5400000">
            <a:off x="5433017" y="3801933"/>
            <a:ext cx="621300" cy="1251300"/>
          </a:xfrm>
          <a:prstGeom prst="curvedConnector3">
            <a:avLst>
              <a:gd fmla="val 50011" name="adj1"/>
            </a:avLst>
          </a:prstGeom>
          <a:noFill/>
          <a:ln cap="flat" cmpd="sng" w="9525">
            <a:solidFill>
              <a:schemeClr val="dk2"/>
            </a:solidFill>
            <a:prstDash val="solid"/>
            <a:round/>
            <a:headEnd len="med" w="med" type="none"/>
            <a:tailEnd len="med" w="med" type="none"/>
          </a:ln>
        </p:spPr>
      </p:cxnSp>
      <p:cxnSp>
        <p:nvCxnSpPr>
          <p:cNvPr id="313" name="Google Shape;313;g214f17d90c6_0_297"/>
          <p:cNvCxnSpPr>
            <a:stCxn id="247" idx="2"/>
            <a:endCxn id="285" idx="1"/>
          </p:cNvCxnSpPr>
          <p:nvPr/>
        </p:nvCxnSpPr>
        <p:spPr>
          <a:xfrm flipH="1" rot="-5400000">
            <a:off x="7581767" y="2904483"/>
            <a:ext cx="438000" cy="2862900"/>
          </a:xfrm>
          <a:prstGeom prst="curvedConnector3">
            <a:avLst>
              <a:gd fmla="val 50019" name="adj1"/>
            </a:avLst>
          </a:prstGeom>
          <a:noFill/>
          <a:ln cap="flat" cmpd="sng" w="9525">
            <a:solidFill>
              <a:schemeClr val="dk2"/>
            </a:solidFill>
            <a:prstDash val="solid"/>
            <a:round/>
            <a:headEnd len="med" w="med" type="none"/>
            <a:tailEnd len="med" w="med" type="none"/>
          </a:ln>
        </p:spPr>
      </p:cxnSp>
      <p:sp>
        <p:nvSpPr>
          <p:cNvPr id="314" name="Google Shape;314;g214f17d90c6_0_297"/>
          <p:cNvSpPr/>
          <p:nvPr/>
        </p:nvSpPr>
        <p:spPr>
          <a:xfrm>
            <a:off x="152867" y="4116833"/>
            <a:ext cx="1770900" cy="1354500"/>
          </a:xfrm>
          <a:prstGeom prst="roundRect">
            <a:avLst>
              <a:gd fmla="val 16667" name="adj"/>
            </a:avLst>
          </a:prstGeom>
          <a:solidFill>
            <a:schemeClr val="lt2"/>
          </a:solidFill>
          <a:ln cap="flat" cmpd="sng" w="19050">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 name="Google Shape;315;g214f17d90c6_0_297"/>
          <p:cNvSpPr txBox="1"/>
          <p:nvPr/>
        </p:nvSpPr>
        <p:spPr>
          <a:xfrm>
            <a:off x="782333" y="4116833"/>
            <a:ext cx="810300" cy="378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Key</a:t>
            </a:r>
            <a:endParaRPr sz="1100"/>
          </a:p>
        </p:txBody>
      </p:sp>
      <p:sp>
        <p:nvSpPr>
          <p:cNvPr id="316" name="Google Shape;316;g214f17d90c6_0_297"/>
          <p:cNvSpPr/>
          <p:nvPr/>
        </p:nvSpPr>
        <p:spPr>
          <a:xfrm>
            <a:off x="356667" y="4473500"/>
            <a:ext cx="276900" cy="294300"/>
          </a:xfrm>
          <a:prstGeom prst="rect">
            <a:avLst/>
          </a:prstGeom>
          <a:solidFill>
            <a:srgbClr val="8E7CC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 name="Google Shape;317;g214f17d90c6_0_297"/>
          <p:cNvSpPr/>
          <p:nvPr/>
        </p:nvSpPr>
        <p:spPr>
          <a:xfrm>
            <a:off x="356667" y="4879900"/>
            <a:ext cx="276900" cy="294300"/>
          </a:xfrm>
          <a:prstGeom prst="rect">
            <a:avLst/>
          </a:prstGeom>
          <a:solidFill>
            <a:srgbClr val="B4A7D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 name="Google Shape;318;g214f17d90c6_0_297"/>
          <p:cNvSpPr txBox="1"/>
          <p:nvPr/>
        </p:nvSpPr>
        <p:spPr>
          <a:xfrm>
            <a:off x="684767" y="4838100"/>
            <a:ext cx="1144800" cy="378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Other partners</a:t>
            </a:r>
            <a:endParaRPr sz="1100"/>
          </a:p>
        </p:txBody>
      </p:sp>
      <p:sp>
        <p:nvSpPr>
          <p:cNvPr id="319" name="Google Shape;319;g214f17d90c6_0_297"/>
          <p:cNvSpPr txBox="1"/>
          <p:nvPr/>
        </p:nvSpPr>
        <p:spPr>
          <a:xfrm>
            <a:off x="684767" y="4494833"/>
            <a:ext cx="1144800" cy="378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Nucleus</a:t>
            </a:r>
            <a:endParaRPr sz="1100"/>
          </a:p>
        </p:txBody>
      </p:sp>
      <p:sp>
        <p:nvSpPr>
          <p:cNvPr id="320" name="Google Shape;320;g214f17d90c6_0_297"/>
          <p:cNvSpPr txBox="1"/>
          <p:nvPr/>
        </p:nvSpPr>
        <p:spPr>
          <a:xfrm>
            <a:off x="2333" y="490367"/>
            <a:ext cx="1264500" cy="7533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Issue resolved at point of contact. (Enquiries)</a:t>
            </a:r>
            <a:endParaRPr sz="1100"/>
          </a:p>
        </p:txBody>
      </p:sp>
      <p:sp>
        <p:nvSpPr>
          <p:cNvPr id="321" name="Google Shape;321;g214f17d90c6_0_297"/>
          <p:cNvSpPr txBox="1"/>
          <p:nvPr/>
        </p:nvSpPr>
        <p:spPr>
          <a:xfrm>
            <a:off x="4381133" y="1567350"/>
            <a:ext cx="1663500" cy="72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1100"/>
              <a:t>Issue not resolved at point of contact (Cases)</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e4442064c0_0_0"/>
          <p:cNvSpPr txBox="1"/>
          <p:nvPr>
            <p:ph type="title"/>
          </p:nvPr>
        </p:nvSpPr>
        <p:spPr>
          <a:xfrm>
            <a:off x="838200" y="74025"/>
            <a:ext cx="10515600" cy="625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Advice projects linked to EAS partners</a:t>
            </a:r>
            <a:endParaRPr/>
          </a:p>
        </p:txBody>
      </p:sp>
      <p:sp>
        <p:nvSpPr>
          <p:cNvPr id="327" name="Google Shape;327;ge4442064c0_0_0"/>
          <p:cNvSpPr txBox="1"/>
          <p:nvPr>
            <p:ph idx="1" type="body"/>
          </p:nvPr>
        </p:nvSpPr>
        <p:spPr>
          <a:xfrm>
            <a:off x="236475" y="961525"/>
            <a:ext cx="11955600" cy="58965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None/>
            </a:pPr>
            <a:r>
              <a:t/>
            </a:r>
            <a:endParaRPr sz="1100"/>
          </a:p>
          <a:p>
            <a:pPr indent="0" lvl="0" marL="0" rtl="0" algn="l">
              <a:spcBef>
                <a:spcPts val="0"/>
              </a:spcBef>
              <a:spcAft>
                <a:spcPts val="0"/>
              </a:spcAft>
              <a:buNone/>
            </a:pPr>
            <a:r>
              <a:rPr b="1" lang="en-GB" sz="1500"/>
              <a:t>GLA Funded - Digital Social Welfare Advice Group Sessions (GOSAD, Ealing Law Centre, Nucleus, Ealing Mencap, Turn2Us)</a:t>
            </a:r>
            <a:endParaRPr b="1" sz="1500"/>
          </a:p>
          <a:p>
            <a:pPr indent="-298450" lvl="0" marL="457200" rtl="0" algn="l">
              <a:spcBef>
                <a:spcPts val="1000"/>
              </a:spcBef>
              <a:spcAft>
                <a:spcPts val="0"/>
              </a:spcAft>
              <a:buSzPts val="1100"/>
              <a:buChar char="•"/>
            </a:pPr>
            <a:r>
              <a:rPr lang="en-GB" sz="1100"/>
              <a:t>Advising groups of residents about how to access Locata, My Account, Council application, UC online journal etc.</a:t>
            </a:r>
            <a:endParaRPr sz="1100"/>
          </a:p>
          <a:p>
            <a:pPr indent="-298450" lvl="0" marL="457200" rtl="0" algn="l">
              <a:spcBef>
                <a:spcPts val="0"/>
              </a:spcBef>
              <a:spcAft>
                <a:spcPts val="0"/>
              </a:spcAft>
              <a:buSzPts val="1100"/>
              <a:buChar char="•"/>
            </a:pPr>
            <a:r>
              <a:rPr lang="en-GB" sz="1100"/>
              <a:t>Training front line staff in statutory services to support residents to use the Turn2Us online benefit calculator</a:t>
            </a:r>
            <a:endParaRPr sz="1100"/>
          </a:p>
          <a:p>
            <a:pPr indent="0" lvl="0" marL="457200" rtl="0" algn="l">
              <a:spcBef>
                <a:spcPts val="1000"/>
              </a:spcBef>
              <a:spcAft>
                <a:spcPts val="0"/>
              </a:spcAft>
              <a:buNone/>
            </a:pPr>
            <a:r>
              <a:t/>
            </a:r>
            <a:endParaRPr sz="1100"/>
          </a:p>
          <a:p>
            <a:pPr indent="0" lvl="0" marL="0" rtl="0" algn="l">
              <a:spcBef>
                <a:spcPts val="0"/>
              </a:spcBef>
              <a:spcAft>
                <a:spcPts val="0"/>
              </a:spcAft>
              <a:buNone/>
            </a:pPr>
            <a:r>
              <a:rPr b="1" lang="en-GB" sz="1500"/>
              <a:t>HMCTS Funded - We Are Digital online forms </a:t>
            </a:r>
            <a:endParaRPr b="1" sz="1500"/>
          </a:p>
          <a:p>
            <a:pPr indent="-298450" lvl="0" marL="457200" rtl="0" algn="l">
              <a:spcBef>
                <a:spcPts val="1000"/>
              </a:spcBef>
              <a:spcAft>
                <a:spcPts val="0"/>
              </a:spcAft>
              <a:buSzPts val="1100"/>
              <a:buChar char="•"/>
            </a:pPr>
            <a:r>
              <a:rPr lang="en-GB" sz="1100"/>
              <a:t>Providing assistance with online SSCS1 And fee waiver forms</a:t>
            </a:r>
            <a:endParaRPr sz="1100"/>
          </a:p>
          <a:p>
            <a:pPr indent="-298450" lvl="0" marL="457200" rtl="0" algn="l">
              <a:spcBef>
                <a:spcPts val="0"/>
              </a:spcBef>
              <a:spcAft>
                <a:spcPts val="0"/>
              </a:spcAft>
              <a:buSzPts val="1100"/>
              <a:buChar char="•"/>
            </a:pPr>
            <a:r>
              <a:rPr lang="en-GB" sz="1100"/>
              <a:t>Referrals have to come through ‘We Are Digital’</a:t>
            </a:r>
            <a:endParaRPr sz="1100"/>
          </a:p>
          <a:p>
            <a:pPr indent="0" lvl="0" marL="0" rtl="0" algn="l">
              <a:spcBef>
                <a:spcPts val="1000"/>
              </a:spcBef>
              <a:spcAft>
                <a:spcPts val="0"/>
              </a:spcAft>
              <a:buNone/>
            </a:pPr>
            <a:r>
              <a:t/>
            </a:r>
            <a:endParaRPr sz="1100"/>
          </a:p>
          <a:p>
            <a:pPr indent="0" lvl="0" marL="0" rtl="0" algn="l">
              <a:spcBef>
                <a:spcPts val="0"/>
              </a:spcBef>
              <a:spcAft>
                <a:spcPts val="0"/>
              </a:spcAft>
              <a:buClr>
                <a:schemeClr val="dk1"/>
              </a:buClr>
              <a:buSzPts val="1100"/>
              <a:buFont typeface="Arial"/>
              <a:buNone/>
            </a:pPr>
            <a:r>
              <a:rPr b="1" lang="en-GB" sz="1500"/>
              <a:t>Specialist Advice (Nucleus)</a:t>
            </a:r>
            <a:endParaRPr b="1" sz="1500"/>
          </a:p>
          <a:p>
            <a:pPr indent="-298450" lvl="0" marL="457200" rtl="0" algn="l">
              <a:spcBef>
                <a:spcPts val="1000"/>
              </a:spcBef>
              <a:spcAft>
                <a:spcPts val="0"/>
              </a:spcAft>
              <a:buSzPts val="1100"/>
              <a:buChar char="•"/>
            </a:pPr>
            <a:r>
              <a:rPr lang="en-GB" sz="1100"/>
              <a:t>Housing (eviction, possession orders); Debt; pro-bono legal advice on wills, immigration and family law</a:t>
            </a:r>
            <a:endParaRPr sz="1100"/>
          </a:p>
          <a:p>
            <a:pPr indent="0" lvl="0" marL="457200" rtl="0" algn="l">
              <a:spcBef>
                <a:spcPts val="1000"/>
              </a:spcBef>
              <a:spcAft>
                <a:spcPts val="0"/>
              </a:spcAft>
              <a:buNone/>
            </a:pPr>
            <a:r>
              <a:t/>
            </a:r>
            <a:endParaRPr sz="1100"/>
          </a:p>
          <a:p>
            <a:pPr indent="0" lvl="0" marL="0" rtl="0" algn="l">
              <a:spcBef>
                <a:spcPts val="0"/>
              </a:spcBef>
              <a:spcAft>
                <a:spcPts val="0"/>
              </a:spcAft>
              <a:buClr>
                <a:schemeClr val="dk1"/>
              </a:buClr>
              <a:buSzPts val="1100"/>
              <a:buFont typeface="Arial"/>
              <a:buNone/>
            </a:pPr>
            <a:r>
              <a:rPr b="1" lang="en-GB" sz="1500"/>
              <a:t>Deaf Plus Aids, Adaptations and Equipment advice service</a:t>
            </a:r>
            <a:endParaRPr b="1" sz="1500"/>
          </a:p>
          <a:p>
            <a:pPr indent="-298450" lvl="0" marL="457200" rtl="0" algn="l">
              <a:spcBef>
                <a:spcPts val="1000"/>
              </a:spcBef>
              <a:spcAft>
                <a:spcPts val="0"/>
              </a:spcAft>
              <a:buSzPts val="1100"/>
              <a:buChar char="•"/>
            </a:pPr>
            <a:r>
              <a:rPr lang="en-GB" sz="1100"/>
              <a:t>Advice relating to hearing aids, telephone equipment, alarms etc.</a:t>
            </a:r>
            <a:endParaRPr sz="1100"/>
          </a:p>
          <a:p>
            <a:pPr indent="0" lvl="0" marL="457200" rtl="0" algn="l">
              <a:spcBef>
                <a:spcPts val="1000"/>
              </a:spcBef>
              <a:spcAft>
                <a:spcPts val="0"/>
              </a:spcAft>
              <a:buNone/>
            </a:pPr>
            <a:r>
              <a:t/>
            </a:r>
            <a:endParaRPr sz="1100"/>
          </a:p>
          <a:p>
            <a:pPr indent="0" lvl="0" marL="0" rtl="0" algn="l">
              <a:spcBef>
                <a:spcPts val="0"/>
              </a:spcBef>
              <a:spcAft>
                <a:spcPts val="0"/>
              </a:spcAft>
              <a:buNone/>
            </a:pPr>
            <a:r>
              <a:rPr b="1" lang="en-GB" sz="1500"/>
              <a:t>Access Social Care membership</a:t>
            </a:r>
            <a:endParaRPr b="1" sz="1500"/>
          </a:p>
          <a:p>
            <a:pPr indent="-298450" lvl="0" marL="457200" rtl="0" algn="l">
              <a:spcBef>
                <a:spcPts val="1000"/>
              </a:spcBef>
              <a:spcAft>
                <a:spcPts val="0"/>
              </a:spcAft>
              <a:buSzPts val="1100"/>
              <a:buChar char="•"/>
            </a:pPr>
            <a:r>
              <a:rPr lang="en-GB" sz="1100"/>
              <a:t>Second tier specialist advice about adult social care matters</a:t>
            </a:r>
            <a:endParaRPr sz="1100"/>
          </a:p>
          <a:p>
            <a:pPr indent="0" lvl="0" marL="457200" rtl="0" algn="l">
              <a:spcBef>
                <a:spcPts val="1000"/>
              </a:spcBef>
              <a:spcAft>
                <a:spcPts val="0"/>
              </a:spcAft>
              <a:buNone/>
            </a:pPr>
            <a:r>
              <a:t/>
            </a:r>
            <a:endParaRPr sz="1100"/>
          </a:p>
          <a:p>
            <a:pPr indent="0" lvl="0" marL="0" rtl="0" algn="l">
              <a:spcBef>
                <a:spcPts val="0"/>
              </a:spcBef>
              <a:spcAft>
                <a:spcPts val="0"/>
              </a:spcAft>
              <a:buNone/>
            </a:pPr>
            <a:r>
              <a:rPr b="1" lang="en-GB" sz="1500"/>
              <a:t>WLNHST funded - BAME &amp; MH advice</a:t>
            </a:r>
            <a:endParaRPr b="1" sz="1500"/>
          </a:p>
          <a:p>
            <a:pPr indent="-298450" lvl="0" marL="457200" rtl="0" algn="l">
              <a:spcBef>
                <a:spcPts val="1000"/>
              </a:spcBef>
              <a:spcAft>
                <a:spcPts val="0"/>
              </a:spcAft>
              <a:buSzPts val="1100"/>
              <a:buChar char="•"/>
            </a:pPr>
            <a:r>
              <a:rPr lang="en-GB" sz="1100"/>
              <a:t>Dedicated advice for people who have mental health issues from BAME communities</a:t>
            </a:r>
            <a:endParaRPr sz="1100"/>
          </a:p>
          <a:p>
            <a:pPr indent="0" lvl="0" marL="0" rtl="0" algn="l">
              <a:spcBef>
                <a:spcPts val="1000"/>
              </a:spcBef>
              <a:spcAft>
                <a:spcPts val="0"/>
              </a:spcAft>
              <a:buNone/>
            </a:pPr>
            <a:r>
              <a:t/>
            </a:r>
            <a:endParaRPr b="1" sz="1800"/>
          </a:p>
          <a:p>
            <a:pPr indent="0" lvl="0" marL="0" rtl="0" algn="l">
              <a:spcBef>
                <a:spcPts val="1000"/>
              </a:spcBef>
              <a:spcAft>
                <a:spcPts val="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Effect filter="fade" transition="in">
                                      <p:cBhvr>
                                        <p:cTn dur="1000"/>
                                        <p:tgtEl>
                                          <p:spTgt spid="3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 st="1"/>
                                            </p:txEl>
                                          </p:spTgt>
                                        </p:tgtEl>
                                        <p:attrNameLst>
                                          <p:attrName>style.visibility</p:attrName>
                                        </p:attrNameLst>
                                      </p:cBhvr>
                                      <p:to>
                                        <p:strVal val="visible"/>
                                      </p:to>
                                    </p:set>
                                    <p:animEffect filter="fade" transition="in">
                                      <p:cBhvr>
                                        <p:cTn dur="1000"/>
                                        <p:tgtEl>
                                          <p:spTgt spid="3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2" st="2"/>
                                            </p:txEl>
                                          </p:spTgt>
                                        </p:tgtEl>
                                        <p:attrNameLst>
                                          <p:attrName>style.visibility</p:attrName>
                                        </p:attrNameLst>
                                      </p:cBhvr>
                                      <p:to>
                                        <p:strVal val="visible"/>
                                      </p:to>
                                    </p:set>
                                    <p:animEffect filter="fade" transition="in">
                                      <p:cBhvr>
                                        <p:cTn dur="1000"/>
                                        <p:tgtEl>
                                          <p:spTgt spid="3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3" st="3"/>
                                            </p:txEl>
                                          </p:spTgt>
                                        </p:tgtEl>
                                        <p:attrNameLst>
                                          <p:attrName>style.visibility</p:attrName>
                                        </p:attrNameLst>
                                      </p:cBhvr>
                                      <p:to>
                                        <p:strVal val="visible"/>
                                      </p:to>
                                    </p:set>
                                    <p:animEffect filter="fade" transition="in">
                                      <p:cBhvr>
                                        <p:cTn dur="1000"/>
                                        <p:tgtEl>
                                          <p:spTgt spid="3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4" st="4"/>
                                            </p:txEl>
                                          </p:spTgt>
                                        </p:tgtEl>
                                        <p:attrNameLst>
                                          <p:attrName>style.visibility</p:attrName>
                                        </p:attrNameLst>
                                      </p:cBhvr>
                                      <p:to>
                                        <p:strVal val="visible"/>
                                      </p:to>
                                    </p:set>
                                    <p:animEffect filter="fade" transition="in">
                                      <p:cBhvr>
                                        <p:cTn dur="1000"/>
                                        <p:tgtEl>
                                          <p:spTgt spid="3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5" st="5"/>
                                            </p:txEl>
                                          </p:spTgt>
                                        </p:tgtEl>
                                        <p:attrNameLst>
                                          <p:attrName>style.visibility</p:attrName>
                                        </p:attrNameLst>
                                      </p:cBhvr>
                                      <p:to>
                                        <p:strVal val="visible"/>
                                      </p:to>
                                    </p:set>
                                    <p:animEffect filter="fade" transition="in">
                                      <p:cBhvr>
                                        <p:cTn dur="1000"/>
                                        <p:tgtEl>
                                          <p:spTgt spid="3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6" st="6"/>
                                            </p:txEl>
                                          </p:spTgt>
                                        </p:tgtEl>
                                        <p:attrNameLst>
                                          <p:attrName>style.visibility</p:attrName>
                                        </p:attrNameLst>
                                      </p:cBhvr>
                                      <p:to>
                                        <p:strVal val="visible"/>
                                      </p:to>
                                    </p:set>
                                    <p:animEffect filter="fade" transition="in">
                                      <p:cBhvr>
                                        <p:cTn dur="1000"/>
                                        <p:tgtEl>
                                          <p:spTgt spid="32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7" st="7"/>
                                            </p:txEl>
                                          </p:spTgt>
                                        </p:tgtEl>
                                        <p:attrNameLst>
                                          <p:attrName>style.visibility</p:attrName>
                                        </p:attrNameLst>
                                      </p:cBhvr>
                                      <p:to>
                                        <p:strVal val="visible"/>
                                      </p:to>
                                    </p:set>
                                    <p:animEffect filter="fade" transition="in">
                                      <p:cBhvr>
                                        <p:cTn dur="1000"/>
                                        <p:tgtEl>
                                          <p:spTgt spid="32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8" st="8"/>
                                            </p:txEl>
                                          </p:spTgt>
                                        </p:tgtEl>
                                        <p:attrNameLst>
                                          <p:attrName>style.visibility</p:attrName>
                                        </p:attrNameLst>
                                      </p:cBhvr>
                                      <p:to>
                                        <p:strVal val="visible"/>
                                      </p:to>
                                    </p:set>
                                    <p:animEffect filter="fade" transition="in">
                                      <p:cBhvr>
                                        <p:cTn dur="1000"/>
                                        <p:tgtEl>
                                          <p:spTgt spid="32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9" st="9"/>
                                            </p:txEl>
                                          </p:spTgt>
                                        </p:tgtEl>
                                        <p:attrNameLst>
                                          <p:attrName>style.visibility</p:attrName>
                                        </p:attrNameLst>
                                      </p:cBhvr>
                                      <p:to>
                                        <p:strVal val="visible"/>
                                      </p:to>
                                    </p:set>
                                    <p:animEffect filter="fade" transition="in">
                                      <p:cBhvr>
                                        <p:cTn dur="1000"/>
                                        <p:tgtEl>
                                          <p:spTgt spid="32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0" st="10"/>
                                            </p:txEl>
                                          </p:spTgt>
                                        </p:tgtEl>
                                        <p:attrNameLst>
                                          <p:attrName>style.visibility</p:attrName>
                                        </p:attrNameLst>
                                      </p:cBhvr>
                                      <p:to>
                                        <p:strVal val="visible"/>
                                      </p:to>
                                    </p:set>
                                    <p:animEffect filter="fade" transition="in">
                                      <p:cBhvr>
                                        <p:cTn dur="1000"/>
                                        <p:tgtEl>
                                          <p:spTgt spid="32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1" st="11"/>
                                            </p:txEl>
                                          </p:spTgt>
                                        </p:tgtEl>
                                        <p:attrNameLst>
                                          <p:attrName>style.visibility</p:attrName>
                                        </p:attrNameLst>
                                      </p:cBhvr>
                                      <p:to>
                                        <p:strVal val="visible"/>
                                      </p:to>
                                    </p:set>
                                    <p:animEffect filter="fade" transition="in">
                                      <p:cBhvr>
                                        <p:cTn dur="1000"/>
                                        <p:tgtEl>
                                          <p:spTgt spid="32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2" st="12"/>
                                            </p:txEl>
                                          </p:spTgt>
                                        </p:tgtEl>
                                        <p:attrNameLst>
                                          <p:attrName>style.visibility</p:attrName>
                                        </p:attrNameLst>
                                      </p:cBhvr>
                                      <p:to>
                                        <p:strVal val="visible"/>
                                      </p:to>
                                    </p:set>
                                    <p:animEffect filter="fade" transition="in">
                                      <p:cBhvr>
                                        <p:cTn dur="1000"/>
                                        <p:tgtEl>
                                          <p:spTgt spid="32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3" st="13"/>
                                            </p:txEl>
                                          </p:spTgt>
                                        </p:tgtEl>
                                        <p:attrNameLst>
                                          <p:attrName>style.visibility</p:attrName>
                                        </p:attrNameLst>
                                      </p:cBhvr>
                                      <p:to>
                                        <p:strVal val="visible"/>
                                      </p:to>
                                    </p:set>
                                    <p:animEffect filter="fade" transition="in">
                                      <p:cBhvr>
                                        <p:cTn dur="1000"/>
                                        <p:tgtEl>
                                          <p:spTgt spid="32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4" st="14"/>
                                            </p:txEl>
                                          </p:spTgt>
                                        </p:tgtEl>
                                        <p:attrNameLst>
                                          <p:attrName>style.visibility</p:attrName>
                                        </p:attrNameLst>
                                      </p:cBhvr>
                                      <p:to>
                                        <p:strVal val="visible"/>
                                      </p:to>
                                    </p:set>
                                    <p:animEffect filter="fade" transition="in">
                                      <p:cBhvr>
                                        <p:cTn dur="1000"/>
                                        <p:tgtEl>
                                          <p:spTgt spid="32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5" st="15"/>
                                            </p:txEl>
                                          </p:spTgt>
                                        </p:tgtEl>
                                        <p:attrNameLst>
                                          <p:attrName>style.visibility</p:attrName>
                                        </p:attrNameLst>
                                      </p:cBhvr>
                                      <p:to>
                                        <p:strVal val="visible"/>
                                      </p:to>
                                    </p:set>
                                    <p:animEffect filter="fade" transition="in">
                                      <p:cBhvr>
                                        <p:cTn dur="1000"/>
                                        <p:tgtEl>
                                          <p:spTgt spid="327">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6" st="16"/>
                                            </p:txEl>
                                          </p:spTgt>
                                        </p:tgtEl>
                                        <p:attrNameLst>
                                          <p:attrName>style.visibility</p:attrName>
                                        </p:attrNameLst>
                                      </p:cBhvr>
                                      <p:to>
                                        <p:strVal val="visible"/>
                                      </p:to>
                                    </p:set>
                                    <p:animEffect filter="fade" transition="in">
                                      <p:cBhvr>
                                        <p:cTn dur="1000"/>
                                        <p:tgtEl>
                                          <p:spTgt spid="327">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7" st="17"/>
                                            </p:txEl>
                                          </p:spTgt>
                                        </p:tgtEl>
                                        <p:attrNameLst>
                                          <p:attrName>style.visibility</p:attrName>
                                        </p:attrNameLst>
                                      </p:cBhvr>
                                      <p:to>
                                        <p:strVal val="visible"/>
                                      </p:to>
                                    </p:set>
                                    <p:animEffect filter="fade" transition="in">
                                      <p:cBhvr>
                                        <p:cTn dur="1000"/>
                                        <p:tgtEl>
                                          <p:spTgt spid="327">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8" st="18"/>
                                            </p:txEl>
                                          </p:spTgt>
                                        </p:tgtEl>
                                        <p:attrNameLst>
                                          <p:attrName>style.visibility</p:attrName>
                                        </p:attrNameLst>
                                      </p:cBhvr>
                                      <p:to>
                                        <p:strVal val="visible"/>
                                      </p:to>
                                    </p:set>
                                    <p:animEffect filter="fade" transition="in">
                                      <p:cBhvr>
                                        <p:cTn dur="1000"/>
                                        <p:tgtEl>
                                          <p:spTgt spid="327">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9" st="19"/>
                                            </p:txEl>
                                          </p:spTgt>
                                        </p:tgtEl>
                                        <p:attrNameLst>
                                          <p:attrName>style.visibility</p:attrName>
                                        </p:attrNameLst>
                                      </p:cBhvr>
                                      <p:to>
                                        <p:strVal val="visible"/>
                                      </p:to>
                                    </p:set>
                                    <p:animEffect filter="fade" transition="in">
                                      <p:cBhvr>
                                        <p:cTn dur="1000"/>
                                        <p:tgtEl>
                                          <p:spTgt spid="327">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20" st="20"/>
                                            </p:txEl>
                                          </p:spTgt>
                                        </p:tgtEl>
                                        <p:attrNameLst>
                                          <p:attrName>style.visibility</p:attrName>
                                        </p:attrNameLst>
                                      </p:cBhvr>
                                      <p:to>
                                        <p:strVal val="visible"/>
                                      </p:to>
                                    </p:set>
                                    <p:animEffect filter="fade" transition="in">
                                      <p:cBhvr>
                                        <p:cTn dur="1000"/>
                                        <p:tgtEl>
                                          <p:spTgt spid="327">
                                            <p:txEl>
                                              <p:pRg end="20" st="2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21" st="21"/>
                                            </p:txEl>
                                          </p:spTgt>
                                        </p:tgtEl>
                                        <p:attrNameLst>
                                          <p:attrName>style.visibility</p:attrName>
                                        </p:attrNameLst>
                                      </p:cBhvr>
                                      <p:to>
                                        <p:strVal val="visible"/>
                                      </p:to>
                                    </p:set>
                                    <p:animEffect filter="fade" transition="in">
                                      <p:cBhvr>
                                        <p:cTn dur="1000"/>
                                        <p:tgtEl>
                                          <p:spTgt spid="327">
                                            <p:txEl>
                                              <p:pRg end="21" st="2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2020-10-07T08:45:32Z</dcterms:created>
  <dc:creator>Matt Coulam</dc:creator>
</cp:coreProperties>
</file>