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72" r:id="rId3"/>
  </p:sldMasterIdLst>
  <p:notesMasterIdLst>
    <p:notesMasterId r:id="rId20"/>
  </p:notesMasterIdLst>
  <p:sldIdLst>
    <p:sldId id="272" r:id="rId4"/>
    <p:sldId id="273" r:id="rId5"/>
    <p:sldId id="271" r:id="rId6"/>
    <p:sldId id="274" r:id="rId7"/>
    <p:sldId id="275" r:id="rId8"/>
    <p:sldId id="276" r:id="rId9"/>
    <p:sldId id="277" r:id="rId10"/>
    <p:sldId id="279" r:id="rId11"/>
    <p:sldId id="278" r:id="rId12"/>
    <p:sldId id="281" r:id="rId13"/>
    <p:sldId id="282" r:id="rId14"/>
    <p:sldId id="283" r:id="rId15"/>
    <p:sldId id="320" r:id="rId16"/>
    <p:sldId id="280" r:id="rId17"/>
    <p:sldId id="319" r:id="rId18"/>
    <p:sldId id="26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CFDAF1-63DA-4342-9045-424CF5F0DDF8}">
          <p14:sldIdLst>
            <p14:sldId id="272"/>
            <p14:sldId id="273"/>
            <p14:sldId id="271"/>
            <p14:sldId id="274"/>
            <p14:sldId id="275"/>
            <p14:sldId id="276"/>
            <p14:sldId id="277"/>
            <p14:sldId id="279"/>
            <p14:sldId id="278"/>
            <p14:sldId id="281"/>
            <p14:sldId id="282"/>
          </p14:sldIdLst>
        </p14:section>
        <p14:section name="Untitled Section" id="{DABE1A8C-031E-4A72-BBD3-D9B976139267}">
          <p14:sldIdLst>
            <p14:sldId id="283"/>
            <p14:sldId id="320"/>
            <p14:sldId id="280"/>
          </p14:sldIdLst>
        </p14:section>
        <p14:section name="Untitled Section" id="{7363AD77-0B7C-4495-AA11-0F174B8D8ADF}">
          <p14:sldIdLst>
            <p14:sldId id="319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939348-D86C-4F88-B6F6-5AC13D8C5D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8E3DAB-0EC5-4C7A-AAB5-10716ADD885A}">
      <dgm:prSet/>
      <dgm:spPr/>
      <dgm:t>
        <a:bodyPr/>
        <a:lstStyle/>
        <a:p>
          <a:r>
            <a:rPr lang="en-US" dirty="0"/>
            <a:t>Endometriosis Clinical Nurse Specialist - 1</a:t>
          </a:r>
        </a:p>
      </dgm:t>
    </dgm:pt>
    <dgm:pt modelId="{794A9823-51FB-4163-B87B-699E8CDE1346}" type="parTrans" cxnId="{FA0C8DD9-D831-4F5E-929B-1E097DFC9054}">
      <dgm:prSet/>
      <dgm:spPr/>
      <dgm:t>
        <a:bodyPr/>
        <a:lstStyle/>
        <a:p>
          <a:endParaRPr lang="en-US"/>
        </a:p>
      </dgm:t>
    </dgm:pt>
    <dgm:pt modelId="{E88BCAF6-0243-41FB-90AE-52FBF15A1B52}" type="sibTrans" cxnId="{FA0C8DD9-D831-4F5E-929B-1E097DFC9054}">
      <dgm:prSet/>
      <dgm:spPr/>
      <dgm:t>
        <a:bodyPr/>
        <a:lstStyle/>
        <a:p>
          <a:endParaRPr lang="en-US"/>
        </a:p>
      </dgm:t>
    </dgm:pt>
    <dgm:pt modelId="{D1F16CAC-854F-4D02-88EB-FAFAB6FF3785}">
      <dgm:prSet/>
      <dgm:spPr/>
      <dgm:t>
        <a:bodyPr/>
        <a:lstStyle/>
        <a:p>
          <a:r>
            <a:rPr lang="en-GB" dirty="0"/>
            <a:t>Multi-disciplinary team working with Colorectal, Urology, Radiology and Physiotherapy</a:t>
          </a:r>
          <a:endParaRPr lang="en-US" dirty="0"/>
        </a:p>
      </dgm:t>
    </dgm:pt>
    <dgm:pt modelId="{687CDDB9-6D67-403F-BF74-E7C84588471C}" type="parTrans" cxnId="{8911B0E2-E08C-482A-84D1-F16EB8673A09}">
      <dgm:prSet/>
      <dgm:spPr/>
      <dgm:t>
        <a:bodyPr/>
        <a:lstStyle/>
        <a:p>
          <a:endParaRPr lang="en-US"/>
        </a:p>
      </dgm:t>
    </dgm:pt>
    <dgm:pt modelId="{0F3CC5CC-1DFA-41AE-8FCF-929683146144}" type="sibTrans" cxnId="{8911B0E2-E08C-482A-84D1-F16EB8673A09}">
      <dgm:prSet/>
      <dgm:spPr/>
      <dgm:t>
        <a:bodyPr/>
        <a:lstStyle/>
        <a:p>
          <a:endParaRPr lang="en-US"/>
        </a:p>
      </dgm:t>
    </dgm:pt>
    <dgm:pt modelId="{0063A049-61DB-4ABB-B335-1B74A32D4A58}">
      <dgm:prSet/>
      <dgm:spPr/>
      <dgm:t>
        <a:bodyPr/>
        <a:lstStyle/>
        <a:p>
          <a:r>
            <a:rPr lang="en-US" dirty="0"/>
            <a:t>Dedicated Colorectal Surgeons - 2</a:t>
          </a:r>
        </a:p>
      </dgm:t>
    </dgm:pt>
    <dgm:pt modelId="{BDF376E0-589F-47DA-9D6B-BC97E001E3AA}" type="sibTrans" cxnId="{7B5D6E3C-FF5D-45A9-9C47-FA6C41A71043}">
      <dgm:prSet/>
      <dgm:spPr/>
      <dgm:t>
        <a:bodyPr/>
        <a:lstStyle/>
        <a:p>
          <a:endParaRPr lang="en-US"/>
        </a:p>
      </dgm:t>
    </dgm:pt>
    <dgm:pt modelId="{8DD136FB-92B0-469C-8A22-C5BF476D6B60}" type="parTrans" cxnId="{7B5D6E3C-FF5D-45A9-9C47-FA6C41A71043}">
      <dgm:prSet/>
      <dgm:spPr/>
      <dgm:t>
        <a:bodyPr/>
        <a:lstStyle/>
        <a:p>
          <a:endParaRPr lang="en-US"/>
        </a:p>
      </dgm:t>
    </dgm:pt>
    <dgm:pt modelId="{E482E148-7494-437D-A243-7ED88F40618F}">
      <dgm:prSet/>
      <dgm:spPr/>
      <dgm:t>
        <a:bodyPr/>
        <a:lstStyle/>
        <a:p>
          <a:r>
            <a:rPr lang="en-GB" dirty="0"/>
            <a:t>Endometriosis Specialist Consultants -2</a:t>
          </a:r>
          <a:endParaRPr lang="en-US" dirty="0"/>
        </a:p>
      </dgm:t>
    </dgm:pt>
    <dgm:pt modelId="{2EACA844-363D-4032-824A-9694E86042CE}" type="sibTrans" cxnId="{5422674C-0A01-4833-B368-14FBF112175D}">
      <dgm:prSet/>
      <dgm:spPr/>
      <dgm:t>
        <a:bodyPr/>
        <a:lstStyle/>
        <a:p>
          <a:endParaRPr lang="en-US"/>
        </a:p>
      </dgm:t>
    </dgm:pt>
    <dgm:pt modelId="{A9084BBC-109D-4AEE-B898-FA1C9C3819D8}" type="parTrans" cxnId="{5422674C-0A01-4833-B368-14FBF112175D}">
      <dgm:prSet/>
      <dgm:spPr/>
      <dgm:t>
        <a:bodyPr/>
        <a:lstStyle/>
        <a:p>
          <a:endParaRPr lang="en-US"/>
        </a:p>
      </dgm:t>
    </dgm:pt>
    <dgm:pt modelId="{78AFEE8C-A7F9-4222-A497-832CEB0D83FF}" type="pres">
      <dgm:prSet presAssocID="{74939348-D86C-4F88-B6F6-5AC13D8C5D4F}" presName="linear" presStyleCnt="0">
        <dgm:presLayoutVars>
          <dgm:animLvl val="lvl"/>
          <dgm:resizeHandles val="exact"/>
        </dgm:presLayoutVars>
      </dgm:prSet>
      <dgm:spPr/>
    </dgm:pt>
    <dgm:pt modelId="{9B6FB44C-D72E-403E-9698-1947562D0D13}" type="pres">
      <dgm:prSet presAssocID="{E482E148-7494-437D-A243-7ED88F40618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65E13E6-339A-43B0-BF58-0F5FA86E02FD}" type="pres">
      <dgm:prSet presAssocID="{2EACA844-363D-4032-824A-9694E86042CE}" presName="spacer" presStyleCnt="0"/>
      <dgm:spPr/>
    </dgm:pt>
    <dgm:pt modelId="{9DA0E857-8ABB-4572-8C25-1D62918650F3}" type="pres">
      <dgm:prSet presAssocID="{EA8E3DAB-0EC5-4C7A-AAB5-10716ADD885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77AF166-8F95-4F02-B0CC-B6FDE553AE69}" type="pres">
      <dgm:prSet presAssocID="{E88BCAF6-0243-41FB-90AE-52FBF15A1B52}" presName="spacer" presStyleCnt="0"/>
      <dgm:spPr/>
    </dgm:pt>
    <dgm:pt modelId="{CA2AB645-FF6D-4684-8369-DB63A282E0E1}" type="pres">
      <dgm:prSet presAssocID="{0063A049-61DB-4ABB-B335-1B74A32D4A5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1417FD9-A96D-4787-ACCA-EC007CF8C496}" type="pres">
      <dgm:prSet presAssocID="{BDF376E0-589F-47DA-9D6B-BC97E001E3AA}" presName="spacer" presStyleCnt="0"/>
      <dgm:spPr/>
    </dgm:pt>
    <dgm:pt modelId="{5DC9DEDD-4D05-4FCE-B2AB-18BE4AFA37D7}" type="pres">
      <dgm:prSet presAssocID="{D1F16CAC-854F-4D02-88EB-FAFAB6FF378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FB67B15-9699-494E-A589-EB7CBD1B1D9A}" type="presOf" srcId="{D1F16CAC-854F-4D02-88EB-FAFAB6FF3785}" destId="{5DC9DEDD-4D05-4FCE-B2AB-18BE4AFA37D7}" srcOrd="0" destOrd="0" presId="urn:microsoft.com/office/officeart/2005/8/layout/vList2"/>
    <dgm:cxn modelId="{078F7B3B-DBFE-4889-AFB5-520F6F3255DC}" type="presOf" srcId="{E482E148-7494-437D-A243-7ED88F40618F}" destId="{9B6FB44C-D72E-403E-9698-1947562D0D13}" srcOrd="0" destOrd="0" presId="urn:microsoft.com/office/officeart/2005/8/layout/vList2"/>
    <dgm:cxn modelId="{7B5D6E3C-FF5D-45A9-9C47-FA6C41A71043}" srcId="{74939348-D86C-4F88-B6F6-5AC13D8C5D4F}" destId="{0063A049-61DB-4ABB-B335-1B74A32D4A58}" srcOrd="2" destOrd="0" parTransId="{8DD136FB-92B0-469C-8A22-C5BF476D6B60}" sibTransId="{BDF376E0-589F-47DA-9D6B-BC97E001E3AA}"/>
    <dgm:cxn modelId="{5422674C-0A01-4833-B368-14FBF112175D}" srcId="{74939348-D86C-4F88-B6F6-5AC13D8C5D4F}" destId="{E482E148-7494-437D-A243-7ED88F40618F}" srcOrd="0" destOrd="0" parTransId="{A9084BBC-109D-4AEE-B898-FA1C9C3819D8}" sibTransId="{2EACA844-363D-4032-824A-9694E86042CE}"/>
    <dgm:cxn modelId="{C2E9F8AD-2B2C-4C39-9A19-D020172AFF93}" type="presOf" srcId="{0063A049-61DB-4ABB-B335-1B74A32D4A58}" destId="{CA2AB645-FF6D-4684-8369-DB63A282E0E1}" srcOrd="0" destOrd="0" presId="urn:microsoft.com/office/officeart/2005/8/layout/vList2"/>
    <dgm:cxn modelId="{4FC55AB0-5A68-4B7B-9B50-1A0614FB9A4A}" type="presOf" srcId="{74939348-D86C-4F88-B6F6-5AC13D8C5D4F}" destId="{78AFEE8C-A7F9-4222-A497-832CEB0D83FF}" srcOrd="0" destOrd="0" presId="urn:microsoft.com/office/officeart/2005/8/layout/vList2"/>
    <dgm:cxn modelId="{FA0C8DD9-D831-4F5E-929B-1E097DFC9054}" srcId="{74939348-D86C-4F88-B6F6-5AC13D8C5D4F}" destId="{EA8E3DAB-0EC5-4C7A-AAB5-10716ADD885A}" srcOrd="1" destOrd="0" parTransId="{794A9823-51FB-4163-B87B-699E8CDE1346}" sibTransId="{E88BCAF6-0243-41FB-90AE-52FBF15A1B52}"/>
    <dgm:cxn modelId="{A3A20FDA-39BA-4993-87EB-43DA1A754516}" type="presOf" srcId="{EA8E3DAB-0EC5-4C7A-AAB5-10716ADD885A}" destId="{9DA0E857-8ABB-4572-8C25-1D62918650F3}" srcOrd="0" destOrd="0" presId="urn:microsoft.com/office/officeart/2005/8/layout/vList2"/>
    <dgm:cxn modelId="{8911B0E2-E08C-482A-84D1-F16EB8673A09}" srcId="{74939348-D86C-4F88-B6F6-5AC13D8C5D4F}" destId="{D1F16CAC-854F-4D02-88EB-FAFAB6FF3785}" srcOrd="3" destOrd="0" parTransId="{687CDDB9-6D67-403F-BF74-E7C84588471C}" sibTransId="{0F3CC5CC-1DFA-41AE-8FCF-929683146144}"/>
    <dgm:cxn modelId="{6286E987-EB2F-4EE1-91B3-15B48A4E82F0}" type="presParOf" srcId="{78AFEE8C-A7F9-4222-A497-832CEB0D83FF}" destId="{9B6FB44C-D72E-403E-9698-1947562D0D13}" srcOrd="0" destOrd="0" presId="urn:microsoft.com/office/officeart/2005/8/layout/vList2"/>
    <dgm:cxn modelId="{9736F088-9038-4C01-BF85-BFFD93DC378C}" type="presParOf" srcId="{78AFEE8C-A7F9-4222-A497-832CEB0D83FF}" destId="{265E13E6-339A-43B0-BF58-0F5FA86E02FD}" srcOrd="1" destOrd="0" presId="urn:microsoft.com/office/officeart/2005/8/layout/vList2"/>
    <dgm:cxn modelId="{A7FB110C-3050-438C-BBDB-376F2CCB6CE4}" type="presParOf" srcId="{78AFEE8C-A7F9-4222-A497-832CEB0D83FF}" destId="{9DA0E857-8ABB-4572-8C25-1D62918650F3}" srcOrd="2" destOrd="0" presId="urn:microsoft.com/office/officeart/2005/8/layout/vList2"/>
    <dgm:cxn modelId="{B4355ECA-6D4B-46FD-AE7A-11F1975272EB}" type="presParOf" srcId="{78AFEE8C-A7F9-4222-A497-832CEB0D83FF}" destId="{577AF166-8F95-4F02-B0CC-B6FDE553AE69}" srcOrd="3" destOrd="0" presId="urn:microsoft.com/office/officeart/2005/8/layout/vList2"/>
    <dgm:cxn modelId="{00739690-17B0-4A23-A0A4-7D88CD1115B0}" type="presParOf" srcId="{78AFEE8C-A7F9-4222-A497-832CEB0D83FF}" destId="{CA2AB645-FF6D-4684-8369-DB63A282E0E1}" srcOrd="4" destOrd="0" presId="urn:microsoft.com/office/officeart/2005/8/layout/vList2"/>
    <dgm:cxn modelId="{49D7BE56-E1FD-4037-8788-A46AD85D14AE}" type="presParOf" srcId="{78AFEE8C-A7F9-4222-A497-832CEB0D83FF}" destId="{C1417FD9-A96D-4787-ACCA-EC007CF8C496}" srcOrd="5" destOrd="0" presId="urn:microsoft.com/office/officeart/2005/8/layout/vList2"/>
    <dgm:cxn modelId="{F4CD0DF2-EED9-4603-B3C7-677F5CCAE25E}" type="presParOf" srcId="{78AFEE8C-A7F9-4222-A497-832CEB0D83FF}" destId="{5DC9DEDD-4D05-4FCE-B2AB-18BE4AFA37D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8D033-0815-4236-B918-7506C45D512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D3E1FD-7FB3-4785-816B-7FAB0BC971A6}">
      <dgm:prSet/>
      <dgm:spPr/>
      <dgm:t>
        <a:bodyPr/>
        <a:lstStyle/>
        <a:p>
          <a:r>
            <a:rPr lang="en-US" dirty="0"/>
            <a:t>Consultation with Consultant and Endometriosis Clinical Nurse Specialist  </a:t>
          </a:r>
        </a:p>
      </dgm:t>
    </dgm:pt>
    <dgm:pt modelId="{2DFE4E22-1796-41C0-9B70-DFAE000C6EA4}" type="parTrans" cxnId="{A45A94ED-BE70-46BC-932D-EF153A30EB3A}">
      <dgm:prSet/>
      <dgm:spPr/>
      <dgm:t>
        <a:bodyPr/>
        <a:lstStyle/>
        <a:p>
          <a:endParaRPr lang="en-US"/>
        </a:p>
      </dgm:t>
    </dgm:pt>
    <dgm:pt modelId="{606BBF66-5C5A-46BD-A019-A7E364B076C9}" type="sibTrans" cxnId="{A45A94ED-BE70-46BC-932D-EF153A30EB3A}">
      <dgm:prSet/>
      <dgm:spPr/>
      <dgm:t>
        <a:bodyPr/>
        <a:lstStyle/>
        <a:p>
          <a:endParaRPr lang="en-US"/>
        </a:p>
      </dgm:t>
    </dgm:pt>
    <dgm:pt modelId="{755F2402-0F46-47BB-950A-9FBE54BC4A5E}">
      <dgm:prSet/>
      <dgm:spPr/>
      <dgm:t>
        <a:bodyPr/>
        <a:lstStyle/>
        <a:p>
          <a:r>
            <a:rPr lang="en-US" dirty="0"/>
            <a:t>Full medical and surgical history is taken as well as an in depth </a:t>
          </a:r>
          <a:r>
            <a:rPr lang="en-US" dirty="0" err="1"/>
            <a:t>gynaecological</a:t>
          </a:r>
          <a:r>
            <a:rPr lang="en-US" dirty="0"/>
            <a:t> history</a:t>
          </a:r>
        </a:p>
      </dgm:t>
    </dgm:pt>
    <dgm:pt modelId="{7C545267-4533-4AC4-9C54-DC2DD582C9FA}" type="parTrans" cxnId="{84479F15-D7A8-496F-A184-E2E9A7BF7BAD}">
      <dgm:prSet/>
      <dgm:spPr/>
      <dgm:t>
        <a:bodyPr/>
        <a:lstStyle/>
        <a:p>
          <a:endParaRPr lang="en-US"/>
        </a:p>
      </dgm:t>
    </dgm:pt>
    <dgm:pt modelId="{EE1ECFA5-82F9-4958-8A5E-CC8B5E8C5264}" type="sibTrans" cxnId="{84479F15-D7A8-496F-A184-E2E9A7BF7BAD}">
      <dgm:prSet/>
      <dgm:spPr/>
      <dgm:t>
        <a:bodyPr/>
        <a:lstStyle/>
        <a:p>
          <a:endParaRPr lang="en-US"/>
        </a:p>
      </dgm:t>
    </dgm:pt>
    <dgm:pt modelId="{5F83BBD9-E285-4610-8298-78DC66D14978}">
      <dgm:prSet/>
      <dgm:spPr/>
      <dgm:t>
        <a:bodyPr/>
        <a:lstStyle/>
        <a:p>
          <a:r>
            <a:rPr lang="en-US" dirty="0"/>
            <a:t>British Society of </a:t>
          </a:r>
          <a:r>
            <a:rPr lang="en-US" dirty="0" err="1"/>
            <a:t>Gynaecological</a:t>
          </a:r>
          <a:r>
            <a:rPr lang="en-US" dirty="0"/>
            <a:t> Endoscopy pelvic pain questionnaire is completed. This will be used as a baseline throughout patients care pathway</a:t>
          </a:r>
          <a:endParaRPr lang="en-GB" dirty="0"/>
        </a:p>
      </dgm:t>
    </dgm:pt>
    <dgm:pt modelId="{3CB12CB8-864E-4723-BFB9-6BDF62E3A5BA}" type="parTrans" cxnId="{6D80A2E4-83B1-4F04-A074-4422AE766F06}">
      <dgm:prSet/>
      <dgm:spPr/>
      <dgm:t>
        <a:bodyPr/>
        <a:lstStyle/>
        <a:p>
          <a:endParaRPr lang="en-GB"/>
        </a:p>
      </dgm:t>
    </dgm:pt>
    <dgm:pt modelId="{1AEA6F4D-F0CD-4698-8C88-3273E7E1D908}" type="sibTrans" cxnId="{6D80A2E4-83B1-4F04-A074-4422AE766F06}">
      <dgm:prSet/>
      <dgm:spPr/>
      <dgm:t>
        <a:bodyPr/>
        <a:lstStyle/>
        <a:p>
          <a:endParaRPr lang="en-GB"/>
        </a:p>
      </dgm:t>
    </dgm:pt>
    <dgm:pt modelId="{32A51B8C-C9B7-4ADA-95F3-31D52046F4D9}">
      <dgm:prSet/>
      <dgm:spPr/>
      <dgm:t>
        <a:bodyPr/>
        <a:lstStyle/>
        <a:p>
          <a:r>
            <a:rPr lang="en-GB" dirty="0"/>
            <a:t>Further diagnostics requested </a:t>
          </a:r>
          <a:r>
            <a:rPr lang="en-GB" dirty="0" err="1"/>
            <a:t>eg</a:t>
          </a:r>
          <a:r>
            <a:rPr lang="en-GB" dirty="0"/>
            <a:t> MRI</a:t>
          </a:r>
        </a:p>
      </dgm:t>
    </dgm:pt>
    <dgm:pt modelId="{BD18D5DA-4D81-4A0F-AE78-9F3245364F83}" type="parTrans" cxnId="{2D270B48-5E66-4655-8CAF-D8800F30282A}">
      <dgm:prSet/>
      <dgm:spPr/>
      <dgm:t>
        <a:bodyPr/>
        <a:lstStyle/>
        <a:p>
          <a:endParaRPr lang="en-GB"/>
        </a:p>
      </dgm:t>
    </dgm:pt>
    <dgm:pt modelId="{85155BFF-5C94-4F6C-A760-0D6B2264E12C}" type="sibTrans" cxnId="{2D270B48-5E66-4655-8CAF-D8800F30282A}">
      <dgm:prSet/>
      <dgm:spPr/>
      <dgm:t>
        <a:bodyPr/>
        <a:lstStyle/>
        <a:p>
          <a:endParaRPr lang="en-GB"/>
        </a:p>
      </dgm:t>
    </dgm:pt>
    <dgm:pt modelId="{04197AF4-E310-41A5-AA1A-719920DB0D6E}">
      <dgm:prSet/>
      <dgm:spPr/>
      <dgm:t>
        <a:bodyPr/>
        <a:lstStyle/>
        <a:p>
          <a:r>
            <a:rPr lang="en-GB" dirty="0"/>
            <a:t>Discuss at MDT if indicated</a:t>
          </a:r>
        </a:p>
      </dgm:t>
    </dgm:pt>
    <dgm:pt modelId="{2E2F0E78-EB6C-4701-A488-4780DE969BA2}" type="parTrans" cxnId="{CE2AA975-E05A-4870-959C-C099CFDB9E1A}">
      <dgm:prSet/>
      <dgm:spPr/>
      <dgm:t>
        <a:bodyPr/>
        <a:lstStyle/>
        <a:p>
          <a:endParaRPr lang="en-GB"/>
        </a:p>
      </dgm:t>
    </dgm:pt>
    <dgm:pt modelId="{D965EC45-115E-4CEC-9E30-6DCCD60D0F4D}" type="sibTrans" cxnId="{CE2AA975-E05A-4870-959C-C099CFDB9E1A}">
      <dgm:prSet/>
      <dgm:spPr/>
      <dgm:t>
        <a:bodyPr/>
        <a:lstStyle/>
        <a:p>
          <a:endParaRPr lang="en-GB"/>
        </a:p>
      </dgm:t>
    </dgm:pt>
    <dgm:pt modelId="{D1C38027-FE6D-427A-8B46-FA8FE52D39A2}">
      <dgm:prSet/>
      <dgm:spPr/>
      <dgm:t>
        <a:bodyPr/>
        <a:lstStyle/>
        <a:p>
          <a:r>
            <a:rPr lang="en-GB" dirty="0"/>
            <a:t>Surgical or medical management plan agreed following discussion and input from patient</a:t>
          </a:r>
        </a:p>
      </dgm:t>
    </dgm:pt>
    <dgm:pt modelId="{84B17279-F458-4524-9463-1968708B7F06}" type="parTrans" cxnId="{CCA1CAEE-2743-4BC8-9E7F-FAA381754460}">
      <dgm:prSet/>
      <dgm:spPr/>
      <dgm:t>
        <a:bodyPr/>
        <a:lstStyle/>
        <a:p>
          <a:endParaRPr lang="en-GB"/>
        </a:p>
      </dgm:t>
    </dgm:pt>
    <dgm:pt modelId="{DD1311EF-36E1-447D-A0FD-6C3E3E8AF934}" type="sibTrans" cxnId="{CCA1CAEE-2743-4BC8-9E7F-FAA381754460}">
      <dgm:prSet/>
      <dgm:spPr/>
      <dgm:t>
        <a:bodyPr/>
        <a:lstStyle/>
        <a:p>
          <a:endParaRPr lang="en-GB"/>
        </a:p>
      </dgm:t>
    </dgm:pt>
    <dgm:pt modelId="{149A5299-3E21-46AB-A5A6-7A8248CBC66E}" type="pres">
      <dgm:prSet presAssocID="{4598D033-0815-4236-B918-7506C45D5121}" presName="linear" presStyleCnt="0">
        <dgm:presLayoutVars>
          <dgm:animLvl val="lvl"/>
          <dgm:resizeHandles val="exact"/>
        </dgm:presLayoutVars>
      </dgm:prSet>
      <dgm:spPr/>
    </dgm:pt>
    <dgm:pt modelId="{3156F360-E437-4A71-B099-25E50A57F001}" type="pres">
      <dgm:prSet presAssocID="{F5D3E1FD-7FB3-4785-816B-7FAB0BC971A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910357A-BEE5-4D52-9AD6-57AC2B65F57B}" type="pres">
      <dgm:prSet presAssocID="{606BBF66-5C5A-46BD-A019-A7E364B076C9}" presName="spacer" presStyleCnt="0"/>
      <dgm:spPr/>
    </dgm:pt>
    <dgm:pt modelId="{D3BCFF79-EE12-4206-A374-3D6F98608D03}" type="pres">
      <dgm:prSet presAssocID="{755F2402-0F46-47BB-950A-9FBE54BC4A5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95A2784F-61FC-4F0F-9F2F-4E7515A9805A}" type="pres">
      <dgm:prSet presAssocID="{EE1ECFA5-82F9-4958-8A5E-CC8B5E8C5264}" presName="spacer" presStyleCnt="0"/>
      <dgm:spPr/>
    </dgm:pt>
    <dgm:pt modelId="{AD57A858-9E4A-40B7-9333-63673D813D97}" type="pres">
      <dgm:prSet presAssocID="{5F83BBD9-E285-4610-8298-78DC66D1497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0AA6A7A9-1B65-41BA-9BD2-1B5C12B97DEA}" type="pres">
      <dgm:prSet presAssocID="{1AEA6F4D-F0CD-4698-8C88-3273E7E1D908}" presName="spacer" presStyleCnt="0"/>
      <dgm:spPr/>
    </dgm:pt>
    <dgm:pt modelId="{44FAD090-AC7A-4B19-81F9-3C30624077DA}" type="pres">
      <dgm:prSet presAssocID="{32A51B8C-C9B7-4ADA-95F3-31D52046F4D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46D9D9D-BC25-4382-97F7-B68516B822F8}" type="pres">
      <dgm:prSet presAssocID="{85155BFF-5C94-4F6C-A760-0D6B2264E12C}" presName="spacer" presStyleCnt="0"/>
      <dgm:spPr/>
    </dgm:pt>
    <dgm:pt modelId="{48FC65EF-87F8-455A-ADC2-449E35BB553A}" type="pres">
      <dgm:prSet presAssocID="{04197AF4-E310-41A5-AA1A-719920DB0D6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C98DFB8-F04A-41FF-9331-AE69B3628CB1}" type="pres">
      <dgm:prSet presAssocID="{D965EC45-115E-4CEC-9E30-6DCCD60D0F4D}" presName="spacer" presStyleCnt="0"/>
      <dgm:spPr/>
    </dgm:pt>
    <dgm:pt modelId="{99960D52-E3DF-4022-8DE6-4FBE4DBC0098}" type="pres">
      <dgm:prSet presAssocID="{D1C38027-FE6D-427A-8B46-FA8FE52D39A2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84479F15-D7A8-496F-A184-E2E9A7BF7BAD}" srcId="{4598D033-0815-4236-B918-7506C45D5121}" destId="{755F2402-0F46-47BB-950A-9FBE54BC4A5E}" srcOrd="1" destOrd="0" parTransId="{7C545267-4533-4AC4-9C54-DC2DD582C9FA}" sibTransId="{EE1ECFA5-82F9-4958-8A5E-CC8B5E8C5264}"/>
    <dgm:cxn modelId="{2D270B48-5E66-4655-8CAF-D8800F30282A}" srcId="{4598D033-0815-4236-B918-7506C45D5121}" destId="{32A51B8C-C9B7-4ADA-95F3-31D52046F4D9}" srcOrd="3" destOrd="0" parTransId="{BD18D5DA-4D81-4A0F-AE78-9F3245364F83}" sibTransId="{85155BFF-5C94-4F6C-A760-0D6B2264E12C}"/>
    <dgm:cxn modelId="{7661174A-0E8A-4889-9165-23719C2A633B}" type="presOf" srcId="{4598D033-0815-4236-B918-7506C45D5121}" destId="{149A5299-3E21-46AB-A5A6-7A8248CBC66E}" srcOrd="0" destOrd="0" presId="urn:microsoft.com/office/officeart/2005/8/layout/vList2"/>
    <dgm:cxn modelId="{A6196054-E3A2-4999-BEEA-CAF7C971D58E}" type="presOf" srcId="{755F2402-0F46-47BB-950A-9FBE54BC4A5E}" destId="{D3BCFF79-EE12-4206-A374-3D6F98608D03}" srcOrd="0" destOrd="0" presId="urn:microsoft.com/office/officeart/2005/8/layout/vList2"/>
    <dgm:cxn modelId="{CE2AA975-E05A-4870-959C-C099CFDB9E1A}" srcId="{4598D033-0815-4236-B918-7506C45D5121}" destId="{04197AF4-E310-41A5-AA1A-719920DB0D6E}" srcOrd="4" destOrd="0" parTransId="{2E2F0E78-EB6C-4701-A488-4780DE969BA2}" sibTransId="{D965EC45-115E-4CEC-9E30-6DCCD60D0F4D}"/>
    <dgm:cxn modelId="{2401F18C-C18A-4C40-B949-477123CEF4E4}" type="presOf" srcId="{32A51B8C-C9B7-4ADA-95F3-31D52046F4D9}" destId="{44FAD090-AC7A-4B19-81F9-3C30624077DA}" srcOrd="0" destOrd="0" presId="urn:microsoft.com/office/officeart/2005/8/layout/vList2"/>
    <dgm:cxn modelId="{7AAF12AE-6A7C-405E-9453-1718C09E3876}" type="presOf" srcId="{5F83BBD9-E285-4610-8298-78DC66D14978}" destId="{AD57A858-9E4A-40B7-9333-63673D813D97}" srcOrd="0" destOrd="0" presId="urn:microsoft.com/office/officeart/2005/8/layout/vList2"/>
    <dgm:cxn modelId="{D5AEA8B1-D928-448B-9C01-37238AEDB93A}" type="presOf" srcId="{04197AF4-E310-41A5-AA1A-719920DB0D6E}" destId="{48FC65EF-87F8-455A-ADC2-449E35BB553A}" srcOrd="0" destOrd="0" presId="urn:microsoft.com/office/officeart/2005/8/layout/vList2"/>
    <dgm:cxn modelId="{A76D4FCE-2FCF-471B-9EFF-9572E0EC3DBA}" type="presOf" srcId="{D1C38027-FE6D-427A-8B46-FA8FE52D39A2}" destId="{99960D52-E3DF-4022-8DE6-4FBE4DBC0098}" srcOrd="0" destOrd="0" presId="urn:microsoft.com/office/officeart/2005/8/layout/vList2"/>
    <dgm:cxn modelId="{6D80A2E4-83B1-4F04-A074-4422AE766F06}" srcId="{4598D033-0815-4236-B918-7506C45D5121}" destId="{5F83BBD9-E285-4610-8298-78DC66D14978}" srcOrd="2" destOrd="0" parTransId="{3CB12CB8-864E-4723-BFB9-6BDF62E3A5BA}" sibTransId="{1AEA6F4D-F0CD-4698-8C88-3273E7E1D908}"/>
    <dgm:cxn modelId="{AC7BBEE7-E7A4-4A00-94B2-CFAB0468E2AF}" type="presOf" srcId="{F5D3E1FD-7FB3-4785-816B-7FAB0BC971A6}" destId="{3156F360-E437-4A71-B099-25E50A57F001}" srcOrd="0" destOrd="0" presId="urn:microsoft.com/office/officeart/2005/8/layout/vList2"/>
    <dgm:cxn modelId="{A45A94ED-BE70-46BC-932D-EF153A30EB3A}" srcId="{4598D033-0815-4236-B918-7506C45D5121}" destId="{F5D3E1FD-7FB3-4785-816B-7FAB0BC971A6}" srcOrd="0" destOrd="0" parTransId="{2DFE4E22-1796-41C0-9B70-DFAE000C6EA4}" sibTransId="{606BBF66-5C5A-46BD-A019-A7E364B076C9}"/>
    <dgm:cxn modelId="{CCA1CAEE-2743-4BC8-9E7F-FAA381754460}" srcId="{4598D033-0815-4236-B918-7506C45D5121}" destId="{D1C38027-FE6D-427A-8B46-FA8FE52D39A2}" srcOrd="5" destOrd="0" parTransId="{84B17279-F458-4524-9463-1968708B7F06}" sibTransId="{DD1311EF-36E1-447D-A0FD-6C3E3E8AF934}"/>
    <dgm:cxn modelId="{52102154-7E23-4924-A587-C575CC868ACE}" type="presParOf" srcId="{149A5299-3E21-46AB-A5A6-7A8248CBC66E}" destId="{3156F360-E437-4A71-B099-25E50A57F001}" srcOrd="0" destOrd="0" presId="urn:microsoft.com/office/officeart/2005/8/layout/vList2"/>
    <dgm:cxn modelId="{5CFBC856-DF62-44CE-A9DF-3E58DF35B7AD}" type="presParOf" srcId="{149A5299-3E21-46AB-A5A6-7A8248CBC66E}" destId="{4910357A-BEE5-4D52-9AD6-57AC2B65F57B}" srcOrd="1" destOrd="0" presId="urn:microsoft.com/office/officeart/2005/8/layout/vList2"/>
    <dgm:cxn modelId="{7A640D0C-2E34-4F47-80FE-0C6200DF9E07}" type="presParOf" srcId="{149A5299-3E21-46AB-A5A6-7A8248CBC66E}" destId="{D3BCFF79-EE12-4206-A374-3D6F98608D03}" srcOrd="2" destOrd="0" presId="urn:microsoft.com/office/officeart/2005/8/layout/vList2"/>
    <dgm:cxn modelId="{09C15674-E2E7-4B88-A3F0-01CFF05BF293}" type="presParOf" srcId="{149A5299-3E21-46AB-A5A6-7A8248CBC66E}" destId="{95A2784F-61FC-4F0F-9F2F-4E7515A9805A}" srcOrd="3" destOrd="0" presId="urn:microsoft.com/office/officeart/2005/8/layout/vList2"/>
    <dgm:cxn modelId="{2034F5A4-8DF4-4D3A-A4A9-21FD310568D3}" type="presParOf" srcId="{149A5299-3E21-46AB-A5A6-7A8248CBC66E}" destId="{AD57A858-9E4A-40B7-9333-63673D813D97}" srcOrd="4" destOrd="0" presId="urn:microsoft.com/office/officeart/2005/8/layout/vList2"/>
    <dgm:cxn modelId="{DAD50C11-D64E-466E-A0FD-2C5AAAF3C1B5}" type="presParOf" srcId="{149A5299-3E21-46AB-A5A6-7A8248CBC66E}" destId="{0AA6A7A9-1B65-41BA-9BD2-1B5C12B97DEA}" srcOrd="5" destOrd="0" presId="urn:microsoft.com/office/officeart/2005/8/layout/vList2"/>
    <dgm:cxn modelId="{2A3DEE1E-A744-4D83-A1F5-BE52C580AE8A}" type="presParOf" srcId="{149A5299-3E21-46AB-A5A6-7A8248CBC66E}" destId="{44FAD090-AC7A-4B19-81F9-3C30624077DA}" srcOrd="6" destOrd="0" presId="urn:microsoft.com/office/officeart/2005/8/layout/vList2"/>
    <dgm:cxn modelId="{A9F92660-EF62-4514-AF38-89181857B1EA}" type="presParOf" srcId="{149A5299-3E21-46AB-A5A6-7A8248CBC66E}" destId="{846D9D9D-BC25-4382-97F7-B68516B822F8}" srcOrd="7" destOrd="0" presId="urn:microsoft.com/office/officeart/2005/8/layout/vList2"/>
    <dgm:cxn modelId="{3C36816C-35EB-4710-8A26-E2B3A782493D}" type="presParOf" srcId="{149A5299-3E21-46AB-A5A6-7A8248CBC66E}" destId="{48FC65EF-87F8-455A-ADC2-449E35BB553A}" srcOrd="8" destOrd="0" presId="urn:microsoft.com/office/officeart/2005/8/layout/vList2"/>
    <dgm:cxn modelId="{F158E4EB-5E90-458D-A242-665780F7C22F}" type="presParOf" srcId="{149A5299-3E21-46AB-A5A6-7A8248CBC66E}" destId="{AC98DFB8-F04A-41FF-9331-AE69B3628CB1}" srcOrd="9" destOrd="0" presId="urn:microsoft.com/office/officeart/2005/8/layout/vList2"/>
    <dgm:cxn modelId="{4BF98DDB-9B45-4247-A7D1-D6F889C7A446}" type="presParOf" srcId="{149A5299-3E21-46AB-A5A6-7A8248CBC66E}" destId="{99960D52-E3DF-4022-8DE6-4FBE4DBC0098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6FB44C-D72E-403E-9698-1947562D0D13}">
      <dsp:nvSpPr>
        <dsp:cNvPr id="0" name=""/>
        <dsp:cNvSpPr/>
      </dsp:nvSpPr>
      <dsp:spPr>
        <a:xfrm>
          <a:off x="0" y="42048"/>
          <a:ext cx="1056586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Endometriosis Specialist Consultants -2</a:t>
          </a:r>
          <a:endParaRPr lang="en-US" sz="2400" kern="1200" dirty="0"/>
        </a:p>
      </dsp:txBody>
      <dsp:txXfrm>
        <a:off x="46541" y="88589"/>
        <a:ext cx="10472778" cy="860321"/>
      </dsp:txXfrm>
    </dsp:sp>
    <dsp:sp modelId="{9DA0E857-8ABB-4572-8C25-1D62918650F3}">
      <dsp:nvSpPr>
        <dsp:cNvPr id="0" name=""/>
        <dsp:cNvSpPr/>
      </dsp:nvSpPr>
      <dsp:spPr>
        <a:xfrm>
          <a:off x="0" y="1064571"/>
          <a:ext cx="1056586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Endometriosis Clinical Nurse Specialist - 1</a:t>
          </a:r>
        </a:p>
      </dsp:txBody>
      <dsp:txXfrm>
        <a:off x="46541" y="1111112"/>
        <a:ext cx="10472778" cy="860321"/>
      </dsp:txXfrm>
    </dsp:sp>
    <dsp:sp modelId="{CA2AB645-FF6D-4684-8369-DB63A282E0E1}">
      <dsp:nvSpPr>
        <dsp:cNvPr id="0" name=""/>
        <dsp:cNvSpPr/>
      </dsp:nvSpPr>
      <dsp:spPr>
        <a:xfrm>
          <a:off x="0" y="2087095"/>
          <a:ext cx="1056586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Dedicated Colorectal Surgeons - 2</a:t>
          </a:r>
        </a:p>
      </dsp:txBody>
      <dsp:txXfrm>
        <a:off x="46541" y="2133636"/>
        <a:ext cx="10472778" cy="860321"/>
      </dsp:txXfrm>
    </dsp:sp>
    <dsp:sp modelId="{5DC9DEDD-4D05-4FCE-B2AB-18BE4AFA37D7}">
      <dsp:nvSpPr>
        <dsp:cNvPr id="0" name=""/>
        <dsp:cNvSpPr/>
      </dsp:nvSpPr>
      <dsp:spPr>
        <a:xfrm>
          <a:off x="0" y="3109619"/>
          <a:ext cx="10565860" cy="9534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Multi-disciplinary team working with Colorectal, Urology, Radiology and Physiotherapy</a:t>
          </a:r>
          <a:endParaRPr lang="en-US" sz="2400" kern="1200" dirty="0"/>
        </a:p>
      </dsp:txBody>
      <dsp:txXfrm>
        <a:off x="46541" y="3156160"/>
        <a:ext cx="10472778" cy="8603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6F360-E437-4A71-B099-25E50A57F001}">
      <dsp:nvSpPr>
        <dsp:cNvPr id="0" name=""/>
        <dsp:cNvSpPr/>
      </dsp:nvSpPr>
      <dsp:spPr>
        <a:xfrm>
          <a:off x="0" y="19061"/>
          <a:ext cx="8543925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Consultation with Consultant and Endometriosis Clinical Nurse Specialist  </a:t>
          </a:r>
        </a:p>
      </dsp:txBody>
      <dsp:txXfrm>
        <a:off x="27149" y="46210"/>
        <a:ext cx="8489627" cy="501854"/>
      </dsp:txXfrm>
    </dsp:sp>
    <dsp:sp modelId="{D3BCFF79-EE12-4206-A374-3D6F98608D03}">
      <dsp:nvSpPr>
        <dsp:cNvPr id="0" name=""/>
        <dsp:cNvSpPr/>
      </dsp:nvSpPr>
      <dsp:spPr>
        <a:xfrm>
          <a:off x="0" y="615534"/>
          <a:ext cx="8543925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Full medical and surgical history is taken as well as an in depth </a:t>
          </a:r>
          <a:r>
            <a:rPr lang="en-US" sz="1400" kern="1200" dirty="0" err="1"/>
            <a:t>gynaecological</a:t>
          </a:r>
          <a:r>
            <a:rPr lang="en-US" sz="1400" kern="1200" dirty="0"/>
            <a:t> history</a:t>
          </a:r>
        </a:p>
      </dsp:txBody>
      <dsp:txXfrm>
        <a:off x="27149" y="642683"/>
        <a:ext cx="8489627" cy="501854"/>
      </dsp:txXfrm>
    </dsp:sp>
    <dsp:sp modelId="{AD57A858-9E4A-40B7-9333-63673D813D97}">
      <dsp:nvSpPr>
        <dsp:cNvPr id="0" name=""/>
        <dsp:cNvSpPr/>
      </dsp:nvSpPr>
      <dsp:spPr>
        <a:xfrm>
          <a:off x="0" y="1212006"/>
          <a:ext cx="8543925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British Society of </a:t>
          </a:r>
          <a:r>
            <a:rPr lang="en-US" sz="1400" kern="1200" dirty="0" err="1"/>
            <a:t>Gynaecological</a:t>
          </a:r>
          <a:r>
            <a:rPr lang="en-US" sz="1400" kern="1200" dirty="0"/>
            <a:t> Endoscopy pelvic pain questionnaire is completed. This will be used as a baseline throughout patients care pathway</a:t>
          </a:r>
          <a:endParaRPr lang="en-GB" sz="1400" kern="1200" dirty="0"/>
        </a:p>
      </dsp:txBody>
      <dsp:txXfrm>
        <a:off x="27149" y="1239155"/>
        <a:ext cx="8489627" cy="501854"/>
      </dsp:txXfrm>
    </dsp:sp>
    <dsp:sp modelId="{44FAD090-AC7A-4B19-81F9-3C30624077DA}">
      <dsp:nvSpPr>
        <dsp:cNvPr id="0" name=""/>
        <dsp:cNvSpPr/>
      </dsp:nvSpPr>
      <dsp:spPr>
        <a:xfrm>
          <a:off x="0" y="1808478"/>
          <a:ext cx="8543925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Further diagnostics requested </a:t>
          </a:r>
          <a:r>
            <a:rPr lang="en-GB" sz="1400" kern="1200" dirty="0" err="1"/>
            <a:t>eg</a:t>
          </a:r>
          <a:r>
            <a:rPr lang="en-GB" sz="1400" kern="1200" dirty="0"/>
            <a:t> MRI</a:t>
          </a:r>
        </a:p>
      </dsp:txBody>
      <dsp:txXfrm>
        <a:off x="27149" y="1835627"/>
        <a:ext cx="8489627" cy="501854"/>
      </dsp:txXfrm>
    </dsp:sp>
    <dsp:sp modelId="{48FC65EF-87F8-455A-ADC2-449E35BB553A}">
      <dsp:nvSpPr>
        <dsp:cNvPr id="0" name=""/>
        <dsp:cNvSpPr/>
      </dsp:nvSpPr>
      <dsp:spPr>
        <a:xfrm>
          <a:off x="0" y="2404950"/>
          <a:ext cx="8543925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Discuss at MDT if indicated</a:t>
          </a:r>
        </a:p>
      </dsp:txBody>
      <dsp:txXfrm>
        <a:off x="27149" y="2432099"/>
        <a:ext cx="8489627" cy="501854"/>
      </dsp:txXfrm>
    </dsp:sp>
    <dsp:sp modelId="{99960D52-E3DF-4022-8DE6-4FBE4DBC0098}">
      <dsp:nvSpPr>
        <dsp:cNvPr id="0" name=""/>
        <dsp:cNvSpPr/>
      </dsp:nvSpPr>
      <dsp:spPr>
        <a:xfrm>
          <a:off x="0" y="3001422"/>
          <a:ext cx="8543925" cy="55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Surgical or medical management plan agreed following discussion and input from patient</a:t>
          </a:r>
        </a:p>
      </dsp:txBody>
      <dsp:txXfrm>
        <a:off x="27149" y="3028571"/>
        <a:ext cx="8489627" cy="501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2E5FF-A7D9-4E5F-9828-E0EE12774B05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3C6A4-98BA-46EC-ABB3-F2B328BFD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28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848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6E4C7C-23CB-AA41-8912-D07FDFB329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81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6E4C7C-23CB-AA41-8912-D07FDFB3293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2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45C1E-5AE4-B456-70EC-5144AFFDE5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4A934E-2B13-5178-0F52-92B2C062D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35A13-71D6-422F-D953-B3A452164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D100E-B7DC-1313-6194-B121E2B9A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367DC-0E27-86E2-47C7-9F484CFF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1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C6B70-0DBB-A5D0-AD07-F556E311A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7C1EC3-5A57-FAC0-9C03-3ADF815CD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03DCD-68F8-CF60-9F4C-C925AC4B2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8DF0C0-2905-BB86-A59E-0A3F56A7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69C59-0477-0CE8-D66C-24358D30C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978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0528A2-5E9C-F332-3FAE-388EA2D490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02CC9-3D6B-42DA-8218-0E6B0DEA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C5002-1EB2-3025-433D-3E6C9D7C4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890B8-2E25-E6DF-0356-B417D6582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87C6E-ADFC-B530-FCCC-2BC0D51C0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669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BBE1C-CD5F-3043-938A-A51FDF55FC66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8257C-3823-2F4A-B38A-F9E471AE9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1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B293D0-E9E1-7C4B-B875-6D808F5698BB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8F2D3-A8CD-7C43-9AD7-8FB7BFCD7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20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506828"/>
            <a:ext cx="10515600" cy="83712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B293D0-E9E1-7C4B-B875-6D808F5698BB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8F2D3-A8CD-7C43-9AD7-8FB7BFCD7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9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4254"/>
            <a:ext cx="9144000" cy="1835709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rgbClr val="005E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57849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B293D0-E9E1-7C4B-B875-6D808F5698BB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8F2D3-A8CD-7C43-9AD7-8FB7BFCD7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168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1622739"/>
            <a:ext cx="10515600" cy="12492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5EB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3013657"/>
            <a:ext cx="10515600" cy="29363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B293D0-E9E1-7C4B-B875-6D808F5698BB}" type="datetimeFigureOut">
              <a:rPr lang="en-US" smtClean="0"/>
              <a:pPr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8F2D3-A8CD-7C43-9AD7-8FB7BFCD73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8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2F4AD-10A7-89B3-DFAE-4F52A8E5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0091-2497-A4B8-B48A-D03EDC675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20443E-344D-8E49-6D31-B34D91452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7D3F4-3130-FF2A-E1DD-9442E773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F1122-8D94-8BE9-2DC8-184DCCB2E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393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7124-D462-7EB2-EDDC-F3AF18734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DD7F9-E380-7DAF-46F7-F0E0C68E0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6337B-FC6F-20A7-6AFE-353CC4C1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830E0-0C28-04F6-3402-0BF867294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208D2-5730-95D9-92B7-6088CEBD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1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A958A-D328-A937-F3BE-FD9794478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1CC28-C60E-DF5F-2AD0-41823682E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56620C-AAB7-292B-7C62-B90E9CEA0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432A-8F66-C8B8-1EEF-33445E659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E7036-A9E9-3100-696D-92BDFF604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B49F9-487D-55A5-C968-C3C4E7A3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04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B0A10-A371-0FE5-076D-7D1E6D3B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A89FD0-86DF-5FE0-1A1E-E190D50F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C394AA-EF5D-2D64-92A8-241723627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35001F-38E6-8C36-421F-B60EF3615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E3EBA2-AE02-638C-D9EB-20390E2E83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5BD3CE-D96C-AFAD-A3D7-0ED0363B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F6979C-E258-C2A8-B765-73DBC338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EB1D9A-E1F2-C52E-6084-9F21E168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19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B5136-B9AF-6A22-4A53-F0969A2CC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8A13D8-43AD-FD8F-1545-137BB430A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B07B0A-6113-D362-1E2B-990212CE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C32001-5FB2-841E-3A13-7218B07CB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73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80596C-BE4C-1058-9E5E-B2986C54C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5C06B-5A9E-F81A-B8BB-7BAA575C5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92A8C-9AFD-5ABF-603F-F4927CEB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41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9521F-B6FB-CCE5-E070-EA04947C0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8459E-5153-39FC-010B-8C392DB98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0B144-EA64-E63D-ED44-EA2A092F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E7A05-BF19-9BFD-3E81-F831CBEAE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000B49-C955-6CEE-553E-1356B63E7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0E864-83E3-B3CA-06ED-416BB047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27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FAC5B-A7E1-5327-5FB9-FA92A392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F4ED9C-BF1C-374F-13F5-31F5D22C8E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FC5BF-E5D9-4217-AA81-5B34CB86D9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3ED5AC-27EC-A611-8060-8F6152612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D6305-028F-9D5F-5F9A-07F11CCD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A70E9-BDCE-D271-55C4-54E8F191D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0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2DC453-4767-1F08-A156-F28EE7208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BF68-C0E1-2079-C315-4AAFF35A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6EE5D-26E4-4470-A624-BCCB34A3E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E99CD-6B4E-4172-89E6-A37718A974E3}" type="datetimeFigureOut">
              <a:rPr lang="en-GB" smtClean="0"/>
              <a:t>10/04/2024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F265A-3554-04C9-2185-DF9871B769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C57CA-0E42-D6AE-CEA6-72505DAC65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B21B-2229-4805-A61F-60C3B10C40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66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1472107"/>
            <a:ext cx="10515600" cy="9886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2640169"/>
            <a:ext cx="10515600" cy="3536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BBE1C-CD5F-3043-938A-A51FDF55FC66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8257C-3823-2F4A-B38A-F9E471AE95A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21"/>
          <a:stretch/>
        </p:blipFill>
        <p:spPr>
          <a:xfrm>
            <a:off x="0" y="1"/>
            <a:ext cx="12192000" cy="1196788"/>
          </a:xfrm>
          <a:prstGeom prst="rect">
            <a:avLst/>
          </a:prstGeom>
          <a:ln>
            <a:noFill/>
          </a:ln>
        </p:spPr>
      </p:pic>
      <p:cxnSp>
        <p:nvCxnSpPr>
          <p:cNvPr id="11" name="Straight Connector 10"/>
          <p:cNvCxnSpPr/>
          <p:nvPr userDrawn="1"/>
        </p:nvCxnSpPr>
        <p:spPr>
          <a:xfrm>
            <a:off x="0" y="1296000"/>
            <a:ext cx="12192000" cy="0"/>
          </a:xfrm>
          <a:prstGeom prst="line">
            <a:avLst/>
          </a:prstGeom>
          <a:ln w="19050">
            <a:solidFill>
              <a:srgbClr val="0067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6264000"/>
            <a:ext cx="12192000" cy="0"/>
          </a:xfrm>
          <a:prstGeom prst="line">
            <a:avLst/>
          </a:prstGeom>
          <a:ln w="19050">
            <a:solidFill>
              <a:srgbClr val="0067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63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12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58784"/>
            <a:ext cx="12192000" cy="11876"/>
          </a:xfrm>
          <a:prstGeom prst="line">
            <a:avLst/>
          </a:prstGeom>
          <a:ln w="19050">
            <a:solidFill>
              <a:srgbClr val="0067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264000"/>
            <a:ext cx="12192000" cy="11876"/>
          </a:xfrm>
          <a:prstGeom prst="line">
            <a:avLst/>
          </a:prstGeom>
          <a:ln w="19050">
            <a:solidFill>
              <a:srgbClr val="005E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92"/>
            <a:ext cx="12190993" cy="123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0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3" r:id="rId3"/>
    <p:sldLayoutId id="214748367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accent6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/>
        </p:nvSpPr>
        <p:spPr>
          <a:xfrm>
            <a:off x="1524000" y="-2254"/>
            <a:ext cx="9144000" cy="501649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ctr" defTabSz="45714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6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8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4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29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5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67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1349952" y="6211669"/>
            <a:ext cx="7390374" cy="43088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8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4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29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5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67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>
                <a:solidFill>
                  <a:schemeClr val="bg1"/>
                </a:solidFill>
                <a:latin typeface="Arial"/>
                <a:cs typeface="Arial"/>
              </a:rPr>
              <a:t>Tracey McIlwraith</a:t>
            </a:r>
            <a:br>
              <a:rPr lang="en-US" sz="1100" b="1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US" sz="1100" b="1" dirty="0">
                <a:solidFill>
                  <a:schemeClr val="bg1"/>
                </a:solidFill>
                <a:latin typeface="Arial"/>
                <a:cs typeface="Arial"/>
              </a:rPr>
              <a:t>Endometriosis Clinical Nurse Specialist, Northwick Park Hospital</a:t>
            </a:r>
            <a:endParaRPr lang="en-GB" sz="11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D4461A-D43B-5853-3ADC-61AEDCAF5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4096" y="1610138"/>
            <a:ext cx="9703904" cy="1899825"/>
          </a:xfrm>
        </p:spPr>
        <p:txBody>
          <a:bodyPr/>
          <a:lstStyle/>
          <a:p>
            <a:r>
              <a:rPr lang="en-GB" sz="3200" dirty="0">
                <a:solidFill>
                  <a:schemeClr val="bg1"/>
                </a:solidFill>
              </a:rPr>
              <a:t>Gynaecology Update with clinicians:</a:t>
            </a:r>
            <a:br>
              <a:rPr lang="en-GB" sz="3200" dirty="0">
                <a:solidFill>
                  <a:schemeClr val="bg1"/>
                </a:solidFill>
              </a:rPr>
            </a:br>
            <a:r>
              <a:rPr lang="en-GB" sz="3200" dirty="0">
                <a:solidFill>
                  <a:schemeClr val="bg1"/>
                </a:solidFill>
              </a:rPr>
              <a:t>Specialist Endometriosis Service</a:t>
            </a:r>
            <a:br>
              <a:rPr lang="en-GB" sz="3200" dirty="0">
                <a:solidFill>
                  <a:schemeClr val="bg1"/>
                </a:solidFill>
              </a:rPr>
            </a:br>
            <a:r>
              <a:rPr lang="en-GB" sz="3200" dirty="0">
                <a:solidFill>
                  <a:schemeClr val="bg1"/>
                </a:solidFill>
              </a:rPr>
              <a:t>London North West University Hospitals NHS Trust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42F4F2-EBE7-CC30-C597-678E19A4E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Mr Stewart </a:t>
            </a:r>
            <a:r>
              <a:rPr lang="en-GB" dirty="0" err="1">
                <a:solidFill>
                  <a:schemeClr val="bg1"/>
                </a:solidFill>
              </a:rPr>
              <a:t>Disu</a:t>
            </a:r>
            <a:r>
              <a:rPr lang="en-GB" dirty="0">
                <a:solidFill>
                  <a:schemeClr val="bg1"/>
                </a:solidFill>
              </a:rPr>
              <a:t>, MRCOG, Consultant Obstetrician and Gynaecologist, Endometriosis Centre Lead </a:t>
            </a:r>
          </a:p>
          <a:p>
            <a:r>
              <a:rPr lang="en-GB" dirty="0">
                <a:solidFill>
                  <a:schemeClr val="bg1"/>
                </a:solidFill>
              </a:rPr>
              <a:t>Mr Nick Dixon, Consultant Obstetrician and Gynaecologist</a:t>
            </a:r>
          </a:p>
          <a:p>
            <a:r>
              <a:rPr lang="en-GB" dirty="0">
                <a:solidFill>
                  <a:schemeClr val="bg1"/>
                </a:solidFill>
              </a:rPr>
              <a:t>Tracey </a:t>
            </a:r>
            <a:r>
              <a:rPr lang="en-GB" dirty="0" err="1">
                <a:solidFill>
                  <a:schemeClr val="bg1"/>
                </a:solidFill>
              </a:rPr>
              <a:t>McIlwraith,</a:t>
            </a:r>
            <a:r>
              <a:rPr lang="en-GB" dirty="0">
                <a:solidFill>
                  <a:schemeClr val="bg1"/>
                </a:solidFill>
              </a:rPr>
              <a:t> Endometriosis Clinical Nurse Specialist</a:t>
            </a:r>
          </a:p>
          <a:p>
            <a:r>
              <a:rPr lang="en-GB" dirty="0">
                <a:solidFill>
                  <a:schemeClr val="bg1"/>
                </a:solidFill>
              </a:rPr>
              <a:t>Prabha </a:t>
            </a:r>
            <a:r>
              <a:rPr lang="en-GB" dirty="0" err="1">
                <a:solidFill>
                  <a:schemeClr val="bg1"/>
                </a:solidFill>
              </a:rPr>
              <a:t>Greedhun</a:t>
            </a:r>
            <a:r>
              <a:rPr lang="en-GB" dirty="0">
                <a:solidFill>
                  <a:schemeClr val="bg1"/>
                </a:solidFill>
              </a:rPr>
              <a:t>, General Manager Women’s Health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865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D9DDC-5B70-4CC8-8411-8DCA5FDB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Referral Pathway – Primary Care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D9EED8-74A4-47B2-A51F-5AF701D957FF}"/>
              </a:ext>
            </a:extLst>
          </p:cNvPr>
          <p:cNvSpPr txBox="1"/>
          <p:nvPr/>
        </p:nvSpPr>
        <p:spPr>
          <a:xfrm>
            <a:off x="324740" y="2674835"/>
            <a:ext cx="105967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On presentation to primary care please follow NHS North West London CCG Chronic Pelvic Pain pathway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/>
              <a:t>Only after all other investigations are completed should the patient be referred to secondary care.</a:t>
            </a:r>
          </a:p>
          <a:p>
            <a:r>
              <a:rPr lang="en-GB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15893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A0E5-567F-4B42-B036-94D88A83F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751958F-DDEA-4E29-8EB9-ED413B80DF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701393"/>
              </p:ext>
            </p:extLst>
          </p:nvPr>
        </p:nvGraphicFramePr>
        <p:xfrm>
          <a:off x="0" y="1241570"/>
          <a:ext cx="12192000" cy="5616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Acrobat Document" r:id="rId3" imgW="9144000" imgH="5143500" progId="AcroExch.Document.DC">
                  <p:embed/>
                </p:oleObj>
              </mc:Choice>
              <mc:Fallback>
                <p:oleObj name="Acrobat Document" r:id="rId3" imgW="9144000" imgH="51435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241570"/>
                        <a:ext cx="12192000" cy="5616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504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478D934-D1FD-44F3-A141-3330A9F43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4255"/>
            <a:ext cx="9144000" cy="817276"/>
          </a:xfrm>
        </p:spPr>
        <p:txBody>
          <a:bodyPr/>
          <a:lstStyle/>
          <a:p>
            <a:r>
              <a:rPr lang="en-GB" sz="4000" dirty="0"/>
              <a:t>Referral Pathway – Secondary Care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B7576F3D-B31C-4EA6-8906-56FF03099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0870" y="2726422"/>
            <a:ext cx="9144000" cy="3032797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Referrals to the Specialist Endometriosis Service can be accepted directly from GP once Chronic Pelvic Pain pathway has been followed and referral to Gynaecology is indicated.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Referrals will also be accepted internally from benign General Gynaecology and from other specialties such Colorectal or Urology.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Patients with suspected/identified endometriosis who present via ED or RAC must be directed back to primary care and       re-referred to the Specialist Endometriosis Service.</a:t>
            </a:r>
          </a:p>
        </p:txBody>
      </p:sp>
    </p:spTree>
    <p:extLst>
      <p:ext uri="{BB962C8B-B14F-4D97-AF65-F5344CB8AC3E}">
        <p14:creationId xmlns:p14="http://schemas.microsoft.com/office/powerpoint/2010/main" val="1036684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4C906-C890-44E9-A009-568DBE98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9" y="1622739"/>
            <a:ext cx="8543925" cy="727270"/>
          </a:xfrm>
        </p:spPr>
        <p:txBody>
          <a:bodyPr/>
          <a:lstStyle/>
          <a:p>
            <a:pPr algn="ctr"/>
            <a:r>
              <a:rPr lang="en-GB" sz="3200" dirty="0"/>
              <a:t>Indications for referral to specialist service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F5DC2B-4240-411C-A522-A84E2355E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159541"/>
            <a:ext cx="10515600" cy="3790500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/>
                </a:solidFill>
              </a:rPr>
              <a:t>Chronic pelvic pain likely due to endometriosis</a:t>
            </a:r>
          </a:p>
          <a:p>
            <a:r>
              <a:rPr lang="en-GB" dirty="0">
                <a:solidFill>
                  <a:schemeClr val="tx1"/>
                </a:solidFill>
              </a:rPr>
              <a:t>Suspected or identified endometriosis</a:t>
            </a:r>
          </a:p>
          <a:p>
            <a:r>
              <a:rPr lang="en-GB" dirty="0">
                <a:solidFill>
                  <a:schemeClr val="tx1"/>
                </a:solidFill>
              </a:rPr>
              <a:t>Deep dyspareunia</a:t>
            </a:r>
          </a:p>
          <a:p>
            <a:r>
              <a:rPr lang="en-GB" dirty="0">
                <a:solidFill>
                  <a:schemeClr val="tx1"/>
                </a:solidFill>
              </a:rPr>
              <a:t>Bowel/bladder pain – can be cyclical</a:t>
            </a:r>
          </a:p>
          <a:p>
            <a:r>
              <a:rPr lang="en-GB" dirty="0">
                <a:solidFill>
                  <a:schemeClr val="tx1"/>
                </a:solidFill>
              </a:rPr>
              <a:t>Imaging suggestive of endometriosis </a:t>
            </a:r>
            <a:r>
              <a:rPr lang="en-GB" dirty="0" err="1">
                <a:solidFill>
                  <a:schemeClr val="tx1"/>
                </a:solidFill>
              </a:rPr>
              <a:t>eg</a:t>
            </a:r>
            <a:r>
              <a:rPr lang="en-GB" dirty="0">
                <a:solidFill>
                  <a:schemeClr val="tx1"/>
                </a:solidFill>
              </a:rPr>
              <a:t> endometrioma, kissing ovaries</a:t>
            </a:r>
          </a:p>
          <a:p>
            <a:r>
              <a:rPr lang="en-GB" dirty="0">
                <a:solidFill>
                  <a:schemeClr val="tx1"/>
                </a:solidFill>
              </a:rPr>
              <a:t>Previous endometriosis surgery</a:t>
            </a:r>
          </a:p>
          <a:p>
            <a:r>
              <a:rPr lang="en-GB" dirty="0">
                <a:solidFill>
                  <a:schemeClr val="tx1"/>
                </a:solidFill>
              </a:rPr>
              <a:t>Post complex endometriosis surgery</a:t>
            </a:r>
          </a:p>
        </p:txBody>
      </p:sp>
    </p:spTree>
    <p:extLst>
      <p:ext uri="{BB962C8B-B14F-4D97-AF65-F5344CB8AC3E}">
        <p14:creationId xmlns:p14="http://schemas.microsoft.com/office/powerpoint/2010/main" val="41584119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86261C-7CA4-4C7B-8A40-C1DD544051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396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4C906-C890-44E9-A009-568DBE98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9" y="1622739"/>
            <a:ext cx="8543925" cy="727270"/>
          </a:xfrm>
        </p:spPr>
        <p:txBody>
          <a:bodyPr/>
          <a:lstStyle/>
          <a:p>
            <a:pPr algn="ctr"/>
            <a:r>
              <a:rPr lang="en-GB" dirty="0"/>
              <a:t>Specialist Endometriosis Service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6119F0E9-A2DD-4D52-BABB-55444BC0E8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1870055"/>
              </p:ext>
            </p:extLst>
          </p:nvPr>
        </p:nvGraphicFramePr>
        <p:xfrm>
          <a:off x="1824038" y="2373313"/>
          <a:ext cx="8543925" cy="357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121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CBC2-079A-597C-46A5-2B65689E9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Thank you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                  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F11B41-6A31-8504-58AD-3887580E25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4562475"/>
            <a:ext cx="10515600" cy="1500187"/>
          </a:xfrm>
        </p:spPr>
        <p:txBody>
          <a:bodyPr>
            <a:normAutofit/>
          </a:bodyPr>
          <a:lstStyle/>
          <a:p>
            <a:r>
              <a:rPr lang="en-GB" sz="6000">
                <a:solidFill>
                  <a:schemeClr val="tx1"/>
                </a:solidFill>
              </a:rPr>
              <a:t>Any Questions?</a:t>
            </a:r>
            <a:endParaRPr lang="en-GB" sz="600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6CD010-0F11-16D6-48E9-9F66F8798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0805" y="216653"/>
            <a:ext cx="3419475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59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F8ECE33-0806-4D38-8CED-DDA9E1F23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GB" sz="2800" dirty="0"/>
            </a:br>
            <a:br>
              <a:rPr lang="en-GB" sz="2800" dirty="0"/>
            </a:br>
            <a:r>
              <a:rPr lang="en-GB" sz="4900" dirty="0">
                <a:solidFill>
                  <a:srgbClr val="005EB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ENDOMETRIOSIS</a:t>
            </a:r>
            <a:br>
              <a:rPr lang="en-GB" sz="2800" dirty="0"/>
            </a:br>
            <a:br>
              <a:rPr lang="en-GB" sz="2800" dirty="0"/>
            </a:br>
            <a:endParaRPr lang="en-GB" sz="28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4C65964-38FF-4409-B49A-F943DBFE0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Endometriosis is a condition where tissue similar to the uterus lining (endometrium) is present outside the uterus.</a:t>
            </a:r>
          </a:p>
          <a:p>
            <a:r>
              <a:rPr lang="en-GB" dirty="0"/>
              <a:t>This can cause a chronic, inflammatory response and formation of internal scar tissue.</a:t>
            </a:r>
          </a:p>
          <a:p>
            <a:r>
              <a:rPr lang="en-GB" dirty="0"/>
              <a:t>Although a benign condition, symptoms can be extreme and can have a huge impact on a patients’ quality of life.</a:t>
            </a:r>
          </a:p>
        </p:txBody>
      </p:sp>
    </p:spTree>
    <p:extLst>
      <p:ext uri="{BB962C8B-B14F-4D97-AF65-F5344CB8AC3E}">
        <p14:creationId xmlns:p14="http://schemas.microsoft.com/office/powerpoint/2010/main" val="206166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C4969-8462-4F9F-BA7B-FC13330BB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ENDOMETRIOSIS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1FB602C-EEC4-4A20-B236-C16633CCE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39" y="2480554"/>
            <a:ext cx="8543925" cy="3469487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tx1"/>
                </a:solidFill>
              </a:rPr>
              <a:t>affects 1 in 10 women in the UK. </a:t>
            </a:r>
          </a:p>
          <a:p>
            <a:r>
              <a:rPr lang="en-GB" dirty="0">
                <a:solidFill>
                  <a:schemeClr val="tx1"/>
                </a:solidFill>
              </a:rPr>
              <a:t>a long-term, chronic condition that can affect anyone of reproductive age who has a uterus.</a:t>
            </a:r>
          </a:p>
          <a:p>
            <a:r>
              <a:rPr lang="en-GB" dirty="0">
                <a:solidFill>
                  <a:schemeClr val="tx1"/>
                </a:solidFill>
              </a:rPr>
              <a:t>can be difficult to diagnose and takes on average 8 years to get a confirmed diagnosis.</a:t>
            </a:r>
          </a:p>
          <a:p>
            <a:r>
              <a:rPr lang="en-GB" dirty="0">
                <a:solidFill>
                  <a:schemeClr val="tx1"/>
                </a:solidFill>
              </a:rPr>
              <a:t>symptoms can include heavy and painful periods, chronic pelvic pain, </a:t>
            </a:r>
            <a:r>
              <a:rPr lang="en-GB" dirty="0" err="1">
                <a:solidFill>
                  <a:schemeClr val="tx1"/>
                </a:solidFill>
              </a:rPr>
              <a:t>dyschezia</a:t>
            </a:r>
            <a:r>
              <a:rPr lang="en-GB" dirty="0">
                <a:solidFill>
                  <a:schemeClr val="tx1"/>
                </a:solidFill>
              </a:rPr>
              <a:t>, dyspareunia, dysuria, chronic fatigue, anxiety and depression.   </a:t>
            </a:r>
          </a:p>
          <a:p>
            <a:r>
              <a:rPr lang="en-GB" dirty="0">
                <a:solidFill>
                  <a:schemeClr val="tx1"/>
                </a:solidFill>
              </a:rPr>
              <a:t>can lead to fertility problems</a:t>
            </a:r>
          </a:p>
        </p:txBody>
      </p:sp>
    </p:spTree>
    <p:extLst>
      <p:ext uri="{BB962C8B-B14F-4D97-AF65-F5344CB8AC3E}">
        <p14:creationId xmlns:p14="http://schemas.microsoft.com/office/powerpoint/2010/main" val="44779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57152-73F9-4888-BCF2-586F4CE39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9" y="1622739"/>
            <a:ext cx="8543925" cy="731356"/>
          </a:xfrm>
        </p:spPr>
        <p:txBody>
          <a:bodyPr/>
          <a:lstStyle/>
          <a:p>
            <a:pPr algn="ctr"/>
            <a:r>
              <a:rPr lang="en-GB" dirty="0"/>
              <a:t>Aetiology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32E40-60BB-42D1-BFF4-A285A7A1E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39" y="2354096"/>
            <a:ext cx="8543925" cy="3595944"/>
          </a:xfrm>
        </p:spPr>
        <p:txBody>
          <a:bodyPr>
            <a:normAutofit fontScale="92500"/>
          </a:bodyPr>
          <a:lstStyle/>
          <a:p>
            <a:r>
              <a:rPr lang="en-GB" dirty="0">
                <a:solidFill>
                  <a:schemeClr val="tx1"/>
                </a:solidFill>
              </a:rPr>
              <a:t>exact cause unknown</a:t>
            </a:r>
          </a:p>
          <a:p>
            <a:r>
              <a:rPr lang="en-GB" dirty="0">
                <a:solidFill>
                  <a:schemeClr val="tx1"/>
                </a:solidFill>
              </a:rPr>
              <a:t>known to be hormone dependent </a:t>
            </a:r>
          </a:p>
          <a:p>
            <a:r>
              <a:rPr lang="en-GB" dirty="0">
                <a:solidFill>
                  <a:schemeClr val="tx1"/>
                </a:solidFill>
              </a:rPr>
              <a:t>Retrograde Menstruation identified by John Sampson, 1920. Most common theory but not conclusive.</a:t>
            </a:r>
          </a:p>
          <a:p>
            <a:r>
              <a:rPr lang="en-GB" dirty="0">
                <a:solidFill>
                  <a:schemeClr val="tx1"/>
                </a:solidFill>
              </a:rPr>
              <a:t>inflammatory or immune dysfunction.</a:t>
            </a:r>
          </a:p>
          <a:p>
            <a:r>
              <a:rPr lang="en-GB" dirty="0">
                <a:solidFill>
                  <a:schemeClr val="tx1"/>
                </a:solidFill>
              </a:rPr>
              <a:t>genetic predisposition, more likely to develop if a family member has it, accepted but no definitive research.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0207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25CE-A889-441E-BCCF-3037DB342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42EC3-8F31-4BB2-8866-412896593E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39" y="2256818"/>
            <a:ext cx="8543925" cy="3693222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/>
                </a:solidFill>
              </a:rPr>
              <a:t>can be difficult to diagnosis as symptoms vary from patient to patient</a:t>
            </a:r>
          </a:p>
          <a:p>
            <a:r>
              <a:rPr lang="en-GB" dirty="0">
                <a:solidFill>
                  <a:schemeClr val="tx1"/>
                </a:solidFill>
              </a:rPr>
              <a:t>can often be similar to Irritable Bowel Syndrome or Pelvic Inflammatory Disease.</a:t>
            </a:r>
          </a:p>
          <a:p>
            <a:r>
              <a:rPr lang="en-GB" dirty="0">
                <a:solidFill>
                  <a:schemeClr val="tx1"/>
                </a:solidFill>
              </a:rPr>
              <a:t>ultrasound is usually preformed to check the uterus and ovaries and can identify the presence of Endometrioma (chocolate cyst).</a:t>
            </a:r>
          </a:p>
          <a:p>
            <a:r>
              <a:rPr lang="en-GB" dirty="0">
                <a:solidFill>
                  <a:schemeClr val="tx1"/>
                </a:solidFill>
              </a:rPr>
              <a:t>laparoscopy is the only way to get a definitive diagnosis.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544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5F16A-2B77-4CB8-8C25-1B4E2178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9" y="1622739"/>
            <a:ext cx="8543925" cy="779994"/>
          </a:xfrm>
        </p:spPr>
        <p:txBody>
          <a:bodyPr/>
          <a:lstStyle/>
          <a:p>
            <a:pPr algn="ctr"/>
            <a:r>
              <a:rPr lang="en-GB" dirty="0"/>
              <a:t>Treatment Options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A252AA-2FDC-44D5-B73A-B7BAA16E2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39" y="2315184"/>
            <a:ext cx="8543925" cy="3634856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tx1"/>
                </a:solidFill>
              </a:rPr>
              <a:t>Analgesia</a:t>
            </a:r>
          </a:p>
          <a:p>
            <a:r>
              <a:rPr lang="en-GB" b="1" dirty="0">
                <a:solidFill>
                  <a:schemeClr val="tx1"/>
                </a:solidFill>
              </a:rPr>
              <a:t>Hormonal treatments </a:t>
            </a:r>
            <a:r>
              <a:rPr lang="en-GB" b="1" dirty="0" err="1">
                <a:solidFill>
                  <a:schemeClr val="tx1"/>
                </a:solidFill>
              </a:rPr>
              <a:t>eg</a:t>
            </a:r>
            <a:r>
              <a:rPr lang="en-GB" b="1" dirty="0">
                <a:solidFill>
                  <a:schemeClr val="tx1"/>
                </a:solidFill>
              </a:rPr>
              <a:t> COCP, POP, Mirena coil</a:t>
            </a:r>
          </a:p>
          <a:p>
            <a:r>
              <a:rPr lang="en-GB" sz="2800" b="1" dirty="0" err="1">
                <a:solidFill>
                  <a:schemeClr val="tx1"/>
                </a:solidFill>
              </a:rPr>
              <a:t>GnRHa</a:t>
            </a:r>
            <a:endParaRPr lang="en-GB" sz="2800" b="1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Surgery</a:t>
            </a:r>
          </a:p>
          <a:p>
            <a:r>
              <a:rPr lang="en-GB" b="1" dirty="0">
                <a:solidFill>
                  <a:schemeClr val="tx1"/>
                </a:solidFill>
              </a:rPr>
              <a:t>Complementary therapies</a:t>
            </a:r>
          </a:p>
          <a:p>
            <a:r>
              <a:rPr lang="en-GB" b="1" dirty="0">
                <a:solidFill>
                  <a:schemeClr val="tx1"/>
                </a:solidFill>
              </a:rPr>
              <a:t>Other options </a:t>
            </a:r>
            <a:r>
              <a:rPr lang="en-GB" b="1" dirty="0" err="1">
                <a:solidFill>
                  <a:schemeClr val="tx1"/>
                </a:solidFill>
              </a:rPr>
              <a:t>eg</a:t>
            </a:r>
            <a:r>
              <a:rPr lang="en-GB" b="1" dirty="0">
                <a:solidFill>
                  <a:schemeClr val="tx1"/>
                </a:solidFill>
              </a:rPr>
              <a:t> diet, exercise, counselling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19065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D984-38B5-42EB-B9C0-574DF2A2E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 dirty="0"/>
              <a:t>London North West Endometriosis Centre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3DCE64-EEDE-1AE8-74A6-F73667A148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9965635" cy="1665701"/>
          </a:xfrm>
        </p:spPr>
        <p:txBody>
          <a:bodyPr>
            <a:normAutofit/>
          </a:bodyPr>
          <a:lstStyle/>
          <a:p>
            <a:r>
              <a:rPr lang="en-GB" b="1" dirty="0"/>
              <a:t>British Society of Gynaecological Endoscopy accredited centre since 2014 </a:t>
            </a:r>
          </a:p>
        </p:txBody>
      </p:sp>
    </p:spTree>
    <p:extLst>
      <p:ext uri="{BB962C8B-B14F-4D97-AF65-F5344CB8AC3E}">
        <p14:creationId xmlns:p14="http://schemas.microsoft.com/office/powerpoint/2010/main" val="2867654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204C906-C890-44E9-A009-568DBE989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9" y="1622739"/>
            <a:ext cx="8543925" cy="727270"/>
          </a:xfrm>
        </p:spPr>
        <p:txBody>
          <a:bodyPr/>
          <a:lstStyle/>
          <a:p>
            <a:pPr algn="ctr"/>
            <a:r>
              <a:rPr lang="en-GB" dirty="0"/>
              <a:t>BSGE Accreditation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B1F860-400C-476F-A7FA-D6DBAD4711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39" y="2372549"/>
            <a:ext cx="8543925" cy="3577491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In order to achieve accreditation a minimum of 12 complex pararectal space dissections must be performed annually by each accredited surgeon. 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Exemplar videos of the procedure must be provided to ensure surgeon skills meet the criteria.</a:t>
            </a:r>
          </a:p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Patients undergoing this complex surgery are followed up for 2 years, completing a PPQ at 6, 12 and 24 months post op.   </a:t>
            </a:r>
          </a:p>
        </p:txBody>
      </p:sp>
    </p:spTree>
    <p:extLst>
      <p:ext uri="{BB962C8B-B14F-4D97-AF65-F5344CB8AC3E}">
        <p14:creationId xmlns:p14="http://schemas.microsoft.com/office/powerpoint/2010/main" val="439800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4D984-38B5-42EB-B9C0-574DF2A2E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4039" y="1284051"/>
            <a:ext cx="8543925" cy="953311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GB" dirty="0"/>
              <a:t>The Team</a:t>
            </a:r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ED45F428-A25F-AB88-1A74-9AD7360B8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987377"/>
              </p:ext>
            </p:extLst>
          </p:nvPr>
        </p:nvGraphicFramePr>
        <p:xfrm>
          <a:off x="787940" y="1955260"/>
          <a:ext cx="10565860" cy="4105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2949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680</Words>
  <Application>Microsoft Office PowerPoint</Application>
  <PresentationFormat>Widescreen</PresentationFormat>
  <Paragraphs>72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1_Custom Design</vt:lpstr>
      <vt:lpstr>Custom Design</vt:lpstr>
      <vt:lpstr>Acrobat Document</vt:lpstr>
      <vt:lpstr>Gynaecology Update with clinicians: Specialist Endometriosis Service London North West University Hospitals NHS Trust</vt:lpstr>
      <vt:lpstr>  ENDOMETRIOSIS  </vt:lpstr>
      <vt:lpstr>ENDOMETRIOSIS</vt:lpstr>
      <vt:lpstr>Aetiology</vt:lpstr>
      <vt:lpstr>Diagnosis</vt:lpstr>
      <vt:lpstr>Treatment Options</vt:lpstr>
      <vt:lpstr>London North West Endometriosis Centre</vt:lpstr>
      <vt:lpstr>BSGE Accreditation</vt:lpstr>
      <vt:lpstr>The Team</vt:lpstr>
      <vt:lpstr>Referral Pathway – Primary Care</vt:lpstr>
      <vt:lpstr>PowerPoint Presentation</vt:lpstr>
      <vt:lpstr>Referral Pathway – Secondary Care</vt:lpstr>
      <vt:lpstr>Indications for referral to specialist service</vt:lpstr>
      <vt:lpstr>PowerPoint Presentation</vt:lpstr>
      <vt:lpstr>Specialist Endometriosis Service</vt:lpstr>
      <vt:lpstr>Thank you          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DUTTA, Seema (LONDON NORTH WEST UNIVERSITY HEALTHCARE NHS TRUST)</dc:creator>
  <cp:lastModifiedBy>Tracey Mcilwraith</cp:lastModifiedBy>
  <cp:revision>32</cp:revision>
  <dcterms:created xsi:type="dcterms:W3CDTF">2024-03-13T22:08:57Z</dcterms:created>
  <dcterms:modified xsi:type="dcterms:W3CDTF">2024-04-10T12:02:43Z</dcterms:modified>
</cp:coreProperties>
</file>