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 id="2147483668" r:id="rId5"/>
    <p:sldMasterId id="2147483670" r:id="rId6"/>
  </p:sldMasterIdLst>
  <p:notesMasterIdLst>
    <p:notesMasterId r:id="rId31"/>
  </p:notesMasterIdLst>
  <p:sldIdLst>
    <p:sldId id="510" r:id="rId7"/>
    <p:sldId id="488" r:id="rId8"/>
    <p:sldId id="496" r:id="rId9"/>
    <p:sldId id="403" r:id="rId10"/>
    <p:sldId id="404" r:id="rId11"/>
    <p:sldId id="405" r:id="rId12"/>
    <p:sldId id="505" r:id="rId13"/>
    <p:sldId id="506" r:id="rId14"/>
    <p:sldId id="491" r:id="rId15"/>
    <p:sldId id="507" r:id="rId16"/>
    <p:sldId id="508" r:id="rId17"/>
    <p:sldId id="509" r:id="rId18"/>
    <p:sldId id="492" r:id="rId19"/>
    <p:sldId id="515" r:id="rId20"/>
    <p:sldId id="497" r:id="rId21"/>
    <p:sldId id="511" r:id="rId22"/>
    <p:sldId id="512" r:id="rId23"/>
    <p:sldId id="499" r:id="rId24"/>
    <p:sldId id="500" r:id="rId25"/>
    <p:sldId id="501" r:id="rId26"/>
    <p:sldId id="516" r:id="rId27"/>
    <p:sldId id="494" r:id="rId28"/>
    <p:sldId id="375" r:id="rId29"/>
    <p:sldId id="48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0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ORE, Nina (ROYAL FREE LONDON NHS FOUNDATION TRUST)" initials="SN(FLNFT" lastIdx="1" clrIdx="0">
    <p:extLst>
      <p:ext uri="{19B8F6BF-5375-455C-9EA6-DF929625EA0E}">
        <p15:presenceInfo xmlns:p15="http://schemas.microsoft.com/office/powerpoint/2012/main" userId="SHORE, Nina (ROYAL FREE LONDON NHS FOUNDATION TRUS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F73F4A-D572-934B-A84A-C916ED420D79}" v="1" dt="2023-08-23T11:20:27.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31" autoAdjust="0"/>
    <p:restoredTop sz="95850"/>
  </p:normalViewPr>
  <p:slideViewPr>
    <p:cSldViewPr snapToGrid="0">
      <p:cViewPr varScale="1">
        <p:scale>
          <a:sx n="63" d="100"/>
          <a:sy n="63" d="100"/>
        </p:scale>
        <p:origin x="692" y="56"/>
      </p:cViewPr>
      <p:guideLst>
        <p:guide orient="horz" pos="2115"/>
        <p:guide pos="30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687306672694261"/>
          <c:y val="0.26693562369027929"/>
          <c:w val="0.36874580791465705"/>
          <c:h val="0.63369911171876248"/>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7B-4EDD-8C64-B80F147416E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17B-4EDD-8C64-B80F147416E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17B-4EDD-8C64-B80F147416E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17B-4EDD-8C64-B80F147416E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17B-4EDD-8C64-B80F147416E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17B-4EDD-8C64-B80F147416E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17B-4EDD-8C64-B80F147416EB}"/>
              </c:ext>
            </c:extLst>
          </c:dPt>
          <c:dLbls>
            <c:dLbl>
              <c:idx val="0"/>
              <c:tx>
                <c:rich>
                  <a:bodyPr/>
                  <a:lstStyle/>
                  <a:p>
                    <a:r>
                      <a:rPr lang="en-US" dirty="0"/>
                      <a:t>Resources</a:t>
                    </a:r>
                  </a:p>
                </c:rich>
              </c:tx>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17B-4EDD-8C64-B80F147416EB}"/>
                </c:ext>
              </c:extLst>
            </c:dLbl>
            <c:dLbl>
              <c:idx val="1"/>
              <c:tx>
                <c:rich>
                  <a:bodyPr/>
                  <a:lstStyle/>
                  <a:p>
                    <a:r>
                      <a:rPr lang="en-US" b="1"/>
                      <a:t>Expertise</a:t>
                    </a:r>
                    <a:endParaRPr lang="en-US" b="1" dirty="0"/>
                  </a:p>
                </c:rich>
              </c:tx>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F17B-4EDD-8C64-B80F147416EB}"/>
                </c:ext>
              </c:extLst>
            </c:dLbl>
            <c:dLbl>
              <c:idx val="2"/>
              <c:tx>
                <c:rich>
                  <a:bodyPr/>
                  <a:lstStyle/>
                  <a:p>
                    <a:r>
                      <a:rPr lang="en-US" b="1" dirty="0"/>
                      <a:t>Information</a:t>
                    </a:r>
                    <a:r>
                      <a:rPr lang="en-US" b="1" baseline="0" dirty="0"/>
                      <a:t> / insight</a:t>
                    </a:r>
                    <a:endParaRPr lang="en-US" b="1" dirty="0"/>
                  </a:p>
                </c:rich>
              </c:tx>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F17B-4EDD-8C64-B80F147416EB}"/>
                </c:ext>
              </c:extLst>
            </c:dLbl>
            <c:dLbl>
              <c:idx val="3"/>
              <c:tx>
                <c:rich>
                  <a:bodyPr/>
                  <a:lstStyle/>
                  <a:p>
                    <a:r>
                      <a:rPr lang="en-US" b="1"/>
                      <a:t>Convening</a:t>
                    </a:r>
                    <a:endParaRPr lang="en-US" b="1" dirty="0"/>
                  </a:p>
                </c:rich>
              </c:tx>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F17B-4EDD-8C64-B80F147416EB}"/>
                </c:ext>
              </c:extLst>
            </c:dLbl>
            <c:dLbl>
              <c:idx val="4"/>
              <c:layout>
                <c:manualLayout>
                  <c:x val="9.7233705298894385E-2"/>
                  <c:y val="-9.8439086818907479E-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r>
                      <a:rPr lang="en-US" b="1" dirty="0">
                        <a:solidFill>
                          <a:schemeClr val="bg1"/>
                        </a:solidFill>
                      </a:rPr>
                      <a:t>Capacity building</a:t>
                    </a:r>
                  </a:p>
                </c:rich>
              </c:tx>
              <c:spPr>
                <a:noFill/>
                <a:ln>
                  <a:noFill/>
                </a:ln>
                <a:effectLst/>
              </c:spPr>
              <c:showLegendKey val="0"/>
              <c:showVal val="0"/>
              <c:showCatName val="1"/>
              <c:showSerName val="0"/>
              <c:showPercent val="0"/>
              <c:showBubbleSize val="0"/>
              <c:extLst>
                <c:ext xmlns:c15="http://schemas.microsoft.com/office/drawing/2012/chart" uri="{CE6537A1-D6FC-4f65-9D91-7224C49458BB}">
                  <c15:layout>
                    <c:manualLayout>
                      <c:w val="0.11518692152207033"/>
                      <c:h val="9.821444543805273E-2"/>
                    </c:manualLayout>
                  </c15:layout>
                  <c15:showDataLabelsRange val="0"/>
                </c:ext>
                <c:ext xmlns:c16="http://schemas.microsoft.com/office/drawing/2014/chart" uri="{C3380CC4-5D6E-409C-BE32-E72D297353CC}">
                  <c16:uniqueId val="{00000009-F17B-4EDD-8C64-B80F147416EB}"/>
                </c:ext>
              </c:extLst>
            </c:dLbl>
            <c:dLbl>
              <c:idx val="5"/>
              <c:tx>
                <c:rich>
                  <a:bodyPr/>
                  <a:lstStyle/>
                  <a:p>
                    <a:r>
                      <a:rPr lang="en-US" b="1"/>
                      <a:t>Advocacy / holding to account</a:t>
                    </a:r>
                  </a:p>
                </c:rich>
              </c:tx>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F17B-4EDD-8C64-B80F147416EB}"/>
                </c:ext>
              </c:extLst>
            </c:dLbl>
            <c:dLbl>
              <c:idx val="6"/>
              <c:tx>
                <c:rich>
                  <a:bodyPr/>
                  <a:lstStyle/>
                  <a:p>
                    <a:r>
                      <a:rPr lang="en-US"/>
                      <a:t>Commissioning cycle</a:t>
                    </a:r>
                  </a:p>
                </c:rich>
              </c:tx>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F17B-4EDD-8C64-B80F147416EB}"/>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extLst>
          </c:dLbls>
          <c:cat>
            <c:strRef>
              <c:f>Sheet1!$A$2:$A$8</c:f>
              <c:strCache>
                <c:ptCount val="7"/>
                <c:pt idx="0">
                  <c:v>Money</c:v>
                </c:pt>
                <c:pt idx="1">
                  <c:v>Convene</c:v>
                </c:pt>
                <c:pt idx="2">
                  <c:v>3rd Qtr</c:v>
                </c:pt>
                <c:pt idx="3">
                  <c:v>4th Qtr</c:v>
                </c:pt>
                <c:pt idx="4">
                  <c:v>4</c:v>
                </c:pt>
                <c:pt idx="5">
                  <c:v>5</c:v>
                </c:pt>
                <c:pt idx="6">
                  <c:v>6</c:v>
                </c:pt>
              </c:strCache>
            </c:strRef>
          </c:cat>
          <c:val>
            <c:numRef>
              <c:f>Sheet1!$B$2:$B$8</c:f>
              <c:numCache>
                <c:formatCode>0.00%</c:formatCode>
                <c:ptCount val="7"/>
                <c:pt idx="0">
                  <c:v>0.14199999999999999</c:v>
                </c:pt>
                <c:pt idx="1">
                  <c:v>0.14199999999999999</c:v>
                </c:pt>
                <c:pt idx="2">
                  <c:v>0.14199999999999999</c:v>
                </c:pt>
                <c:pt idx="3">
                  <c:v>0.14199999999999999</c:v>
                </c:pt>
                <c:pt idx="4">
                  <c:v>0.14199999999999999</c:v>
                </c:pt>
                <c:pt idx="5">
                  <c:v>0.14199999999999999</c:v>
                </c:pt>
                <c:pt idx="6">
                  <c:v>0.14199999999999999</c:v>
                </c:pt>
              </c:numCache>
            </c:numRef>
          </c:val>
          <c:extLst>
            <c:ext xmlns:c16="http://schemas.microsoft.com/office/drawing/2014/chart" uri="{C3380CC4-5D6E-409C-BE32-E72D297353CC}">
              <c16:uniqueId val="{0000000E-F17B-4EDD-8C64-B80F147416EB}"/>
            </c:ext>
          </c:extLst>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0-F17B-4EDD-8C64-B80F147416E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2-F17B-4EDD-8C64-B80F147416E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4-F17B-4EDD-8C64-B80F147416E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6-F17B-4EDD-8C64-B80F147416E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8-F17B-4EDD-8C64-B80F147416E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A-F17B-4EDD-8C64-B80F147416E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1C-F17B-4EDD-8C64-B80F147416EB}"/>
              </c:ext>
            </c:extLst>
          </c:dPt>
          <c:cat>
            <c:strRef>
              <c:f>Sheet1!$A$2:$A$8</c:f>
              <c:strCache>
                <c:ptCount val="7"/>
                <c:pt idx="0">
                  <c:v>Money</c:v>
                </c:pt>
                <c:pt idx="1">
                  <c:v>Convene</c:v>
                </c:pt>
                <c:pt idx="2">
                  <c:v>3rd Qtr</c:v>
                </c:pt>
                <c:pt idx="3">
                  <c:v>4th Qtr</c:v>
                </c:pt>
                <c:pt idx="4">
                  <c:v>4</c:v>
                </c:pt>
                <c:pt idx="5">
                  <c:v>5</c:v>
                </c:pt>
                <c:pt idx="6">
                  <c:v>6</c:v>
                </c:pt>
              </c:strCache>
            </c:strRef>
          </c:cat>
          <c:val>
            <c:numRef>
              <c:f>Sheet1!$C$2:$C$8</c:f>
              <c:numCache>
                <c:formatCode>General</c:formatCode>
                <c:ptCount val="7"/>
                <c:pt idx="0">
                  <c:v>0.14285714285714285</c:v>
                </c:pt>
                <c:pt idx="1">
                  <c:v>0.14285714285714285</c:v>
                </c:pt>
                <c:pt idx="2">
                  <c:v>0.14285714285714285</c:v>
                </c:pt>
                <c:pt idx="3">
                  <c:v>0.14285714285714285</c:v>
                </c:pt>
                <c:pt idx="4">
                  <c:v>0.14285714285714285</c:v>
                </c:pt>
                <c:pt idx="5">
                  <c:v>0.14285714285714285</c:v>
                </c:pt>
                <c:pt idx="6">
                  <c:v>0.14285714285714285</c:v>
                </c:pt>
              </c:numCache>
            </c:numRef>
          </c:val>
          <c:extLst>
            <c:ext xmlns:c16="http://schemas.microsoft.com/office/drawing/2014/chart" uri="{C3380CC4-5D6E-409C-BE32-E72D297353CC}">
              <c16:uniqueId val="{0000001D-F17B-4EDD-8C64-B80F147416E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0.87597</cdr:x>
      <cdr:y>0.2608</cdr:y>
    </cdr:from>
    <cdr:to>
      <cdr:x>1</cdr:x>
      <cdr:y>0.36711</cdr:y>
    </cdr:to>
    <cdr:sp macro="" textlink="">
      <cdr:nvSpPr>
        <cdr:cNvPr id="2" name="TextBox 1"/>
        <cdr:cNvSpPr txBox="1"/>
      </cdr:nvSpPr>
      <cdr:spPr>
        <a:xfrm xmlns:a="http://schemas.openxmlformats.org/drawingml/2006/main">
          <a:off x="7119888" y="1413190"/>
          <a:ext cx="1008112"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dirty="0"/>
        </a:p>
      </cdr:txBody>
    </cdr:sp>
  </cdr:relSizeAnchor>
  <cdr:relSizeAnchor xmlns:cdr="http://schemas.openxmlformats.org/drawingml/2006/chartDrawing">
    <cdr:from>
      <cdr:x>0.47445</cdr:x>
      <cdr:y>0.07469</cdr:y>
    </cdr:from>
    <cdr:to>
      <cdr:x>0.80531</cdr:x>
      <cdr:y>0.34855</cdr:y>
    </cdr:to>
    <cdr:sp macro="" textlink="">
      <cdr:nvSpPr>
        <cdr:cNvPr id="3" name="TextBox 2"/>
        <cdr:cNvSpPr txBox="1"/>
      </cdr:nvSpPr>
      <cdr:spPr>
        <a:xfrm xmlns:a="http://schemas.openxmlformats.org/drawingml/2006/main">
          <a:off x="4680520" y="379855"/>
          <a:ext cx="3263936" cy="139280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171450" indent="-171450">
            <a:buFontTx/>
            <a:buChar char="-"/>
          </a:pPr>
          <a:r>
            <a:rPr lang="en-GB" sz="1050" dirty="0"/>
            <a:t>Deploying </a:t>
          </a:r>
          <a:r>
            <a:rPr lang="en-GB" sz="1050" b="1" dirty="0"/>
            <a:t>dedicated health inequalities funding </a:t>
          </a:r>
          <a:r>
            <a:rPr lang="en-GB" sz="1050" dirty="0"/>
            <a:t>(including £7m)</a:t>
          </a:r>
        </a:p>
        <a:p xmlns:a="http://schemas.openxmlformats.org/drawingml/2006/main">
          <a:pPr marL="171450" indent="-171450">
            <a:buFontTx/>
            <a:buChar char="-"/>
          </a:pPr>
          <a:r>
            <a:rPr lang="en-GB" sz="1050" dirty="0"/>
            <a:t>Supporting </a:t>
          </a:r>
          <a:r>
            <a:rPr lang="en-GB" sz="1050" b="1" dirty="0"/>
            <a:t>redirection of the full NWL funding allocation </a:t>
          </a:r>
          <a:r>
            <a:rPr lang="en-GB" sz="1050" dirty="0"/>
            <a:t>towards inequalities</a:t>
          </a:r>
        </a:p>
        <a:p xmlns:a="http://schemas.openxmlformats.org/drawingml/2006/main">
          <a:pPr marL="171450" indent="-171450">
            <a:buFontTx/>
            <a:buChar char="-"/>
          </a:pPr>
          <a:r>
            <a:rPr lang="en-GB" sz="1050" dirty="0"/>
            <a:t>Supporting </a:t>
          </a:r>
          <a:r>
            <a:rPr lang="en-GB" sz="1050" b="1" dirty="0"/>
            <a:t>allocation of growth funding </a:t>
          </a:r>
          <a:r>
            <a:rPr lang="en-GB" sz="1050" dirty="0"/>
            <a:t>in line with inequalities, including across teams / Boroughs</a:t>
          </a:r>
        </a:p>
      </cdr:txBody>
    </cdr:sp>
  </cdr:relSizeAnchor>
  <cdr:relSizeAnchor xmlns:cdr="http://schemas.openxmlformats.org/drawingml/2006/chartDrawing">
    <cdr:from>
      <cdr:x>0.62044</cdr:x>
      <cdr:y>0.34855</cdr:y>
    </cdr:from>
    <cdr:to>
      <cdr:x>0.92701</cdr:x>
      <cdr:y>0.65129</cdr:y>
    </cdr:to>
    <cdr:sp macro="" textlink="">
      <cdr:nvSpPr>
        <cdr:cNvPr id="4" name="TextBox 3"/>
        <cdr:cNvSpPr txBox="1"/>
      </cdr:nvSpPr>
      <cdr:spPr>
        <a:xfrm xmlns:a="http://schemas.openxmlformats.org/drawingml/2006/main">
          <a:off x="6120700" y="1772686"/>
          <a:ext cx="3024316" cy="15396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171450" indent="-171450">
            <a:buFontTx/>
            <a:buChar char="-"/>
          </a:pPr>
          <a:r>
            <a:rPr lang="en-GB" sz="1050" dirty="0"/>
            <a:t>Deploying </a:t>
          </a:r>
          <a:r>
            <a:rPr lang="en-GB" sz="1050" b="1" dirty="0"/>
            <a:t>specialist expertise </a:t>
          </a:r>
          <a:r>
            <a:rPr lang="en-GB" sz="1050" dirty="0"/>
            <a:t>and being a trusted adviser</a:t>
          </a:r>
        </a:p>
        <a:p xmlns:a="http://schemas.openxmlformats.org/drawingml/2006/main">
          <a:pPr marL="171450" indent="-171450">
            <a:buFontTx/>
            <a:buChar char="-"/>
          </a:pPr>
          <a:r>
            <a:rPr lang="en-GB" sz="1050" dirty="0"/>
            <a:t>Providing </a:t>
          </a:r>
          <a:r>
            <a:rPr lang="en-GB" sz="1050" b="1" dirty="0"/>
            <a:t>case studies / stories </a:t>
          </a:r>
          <a:r>
            <a:rPr lang="en-GB" sz="1050" dirty="0"/>
            <a:t>to help share best practice</a:t>
          </a:r>
        </a:p>
        <a:p xmlns:a="http://schemas.openxmlformats.org/drawingml/2006/main">
          <a:pPr marL="171450" indent="-171450">
            <a:buFontTx/>
            <a:buChar char="-"/>
          </a:pPr>
          <a:r>
            <a:rPr lang="en-GB" sz="1050" dirty="0"/>
            <a:t>Bringing </a:t>
          </a:r>
          <a:r>
            <a:rPr lang="en-GB" sz="1050" b="1" dirty="0"/>
            <a:t>QI</a:t>
          </a:r>
          <a:r>
            <a:rPr lang="en-GB" sz="1050" dirty="0"/>
            <a:t> skills and </a:t>
          </a:r>
          <a:r>
            <a:rPr lang="en-GB" sz="1050" b="1" dirty="0"/>
            <a:t>expertise in Focus-on </a:t>
          </a:r>
          <a:r>
            <a:rPr lang="en-GB" sz="1050" dirty="0"/>
            <a:t>methodology</a:t>
          </a:r>
        </a:p>
        <a:p xmlns:a="http://schemas.openxmlformats.org/drawingml/2006/main">
          <a:pPr marL="171450" indent="-171450">
            <a:buFontTx/>
            <a:buChar char="-"/>
          </a:pPr>
          <a:r>
            <a:rPr lang="en-GB" sz="1050" dirty="0"/>
            <a:t>Bringing in </a:t>
          </a:r>
          <a:r>
            <a:rPr lang="en-GB" sz="1050" b="1" dirty="0"/>
            <a:t>specialist</a:t>
          </a:r>
          <a:r>
            <a:rPr lang="en-GB" sz="1050" dirty="0"/>
            <a:t> </a:t>
          </a:r>
          <a:r>
            <a:rPr lang="en-GB" sz="1050" b="1" dirty="0"/>
            <a:t>expertise and support </a:t>
          </a:r>
          <a:r>
            <a:rPr lang="en-GB" sz="1050" dirty="0"/>
            <a:t>from outside the system and horizon/environment scanning for new policies and practice</a:t>
          </a:r>
        </a:p>
      </cdr:txBody>
    </cdr:sp>
  </cdr:relSizeAnchor>
  <cdr:relSizeAnchor xmlns:cdr="http://schemas.openxmlformats.org/drawingml/2006/chartDrawing">
    <cdr:from>
      <cdr:x>0.60465</cdr:x>
      <cdr:y>0.6959</cdr:y>
    </cdr:from>
    <cdr:to>
      <cdr:x>1</cdr:x>
      <cdr:y>1</cdr:y>
    </cdr:to>
    <cdr:sp macro="" textlink="">
      <cdr:nvSpPr>
        <cdr:cNvPr id="5" name="TextBox 4"/>
        <cdr:cNvSpPr txBox="1"/>
      </cdr:nvSpPr>
      <cdr:spPr>
        <a:xfrm xmlns:a="http://schemas.openxmlformats.org/drawingml/2006/main">
          <a:off x="5964930" y="3539268"/>
          <a:ext cx="3900166" cy="15466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171450" indent="-171450">
            <a:buFontTx/>
            <a:buChar char="-"/>
          </a:pPr>
          <a:r>
            <a:rPr lang="en-GB" sz="1050" dirty="0">
              <a:latin typeface="Calibri" panose="020F0502020204030204" pitchFamily="34" charset="0"/>
              <a:ea typeface="Calibri" panose="020F0502020204030204" pitchFamily="34" charset="0"/>
            </a:rPr>
            <a:t>Building </a:t>
          </a:r>
          <a:r>
            <a:rPr lang="en-GB" sz="1050" b="1" dirty="0">
              <a:latin typeface="Calibri" panose="020F0502020204030204" pitchFamily="34" charset="0"/>
              <a:ea typeface="Calibri" panose="020F0502020204030204" pitchFamily="34" charset="0"/>
            </a:rPr>
            <a:t>evaluation approach and evidence base </a:t>
          </a:r>
          <a:r>
            <a:rPr lang="en-GB" sz="1050" dirty="0">
              <a:latin typeface="Calibri" panose="020F0502020204030204" pitchFamily="34" charset="0"/>
              <a:ea typeface="Calibri" panose="020F0502020204030204" pitchFamily="34" charset="0"/>
            </a:rPr>
            <a:t>on what works</a:t>
          </a:r>
        </a:p>
        <a:p xmlns:a="http://schemas.openxmlformats.org/drawingml/2006/main">
          <a:pPr marL="171450" indent="-171450">
            <a:buFontTx/>
            <a:buChar char="-"/>
          </a:pPr>
          <a:r>
            <a:rPr lang="en-GB" sz="1050" dirty="0">
              <a:latin typeface="Calibri" panose="020F0502020204030204" pitchFamily="34" charset="0"/>
              <a:ea typeface="Calibri" panose="020F0502020204030204" pitchFamily="34" charset="0"/>
            </a:rPr>
            <a:t>Building </a:t>
          </a:r>
          <a:r>
            <a:rPr lang="en-GB" sz="1050" b="1" dirty="0">
              <a:latin typeface="Calibri" panose="020F0502020204030204" pitchFamily="34" charset="0"/>
              <a:ea typeface="Calibri" panose="020F0502020204030204" pitchFamily="34" charset="0"/>
            </a:rPr>
            <a:t>population health data driven insights</a:t>
          </a:r>
          <a:r>
            <a:rPr lang="en-GB" sz="1050" dirty="0">
              <a:latin typeface="Calibri" panose="020F0502020204030204" pitchFamily="34" charset="0"/>
              <a:ea typeface="Calibri" panose="020F0502020204030204" pitchFamily="34" charset="0"/>
            </a:rPr>
            <a:t>, and providing analytical tools</a:t>
          </a:r>
        </a:p>
        <a:p xmlns:a="http://schemas.openxmlformats.org/drawingml/2006/main">
          <a:pPr marL="171450" indent="-171450">
            <a:buFontTx/>
            <a:buChar char="-"/>
          </a:pPr>
          <a:r>
            <a:rPr lang="en-GB" sz="1050" dirty="0">
              <a:latin typeface="Calibri" panose="020F0502020204030204" pitchFamily="34" charset="0"/>
              <a:ea typeface="Calibri" panose="020F0502020204030204" pitchFamily="34" charset="0"/>
            </a:rPr>
            <a:t>Building </a:t>
          </a:r>
          <a:r>
            <a:rPr lang="en-GB" sz="1050" b="1" dirty="0">
              <a:latin typeface="Calibri" panose="020F0502020204030204" pitchFamily="34" charset="0"/>
              <a:ea typeface="Calibri" panose="020F0502020204030204" pitchFamily="34" charset="0"/>
            </a:rPr>
            <a:t>qualitative insights </a:t>
          </a:r>
          <a:r>
            <a:rPr lang="en-GB" sz="1050" dirty="0">
              <a:latin typeface="Calibri" panose="020F0502020204030204" pitchFamily="34" charset="0"/>
              <a:ea typeface="Calibri" panose="020F0502020204030204" pitchFamily="34" charset="0"/>
            </a:rPr>
            <a:t>from communities</a:t>
          </a:r>
          <a:endParaRPr lang="en-GB" sz="1050" b="1" dirty="0"/>
        </a:p>
        <a:p xmlns:a="http://schemas.openxmlformats.org/drawingml/2006/main">
          <a:pPr marL="171450" indent="-171450">
            <a:buFontTx/>
            <a:buChar char="-"/>
          </a:pPr>
          <a:r>
            <a:rPr lang="en-GB" sz="1050" b="1" dirty="0"/>
            <a:t>Sharing insights </a:t>
          </a:r>
          <a:r>
            <a:rPr lang="en-GB" sz="1050" dirty="0"/>
            <a:t>across the system</a:t>
          </a:r>
        </a:p>
        <a:p xmlns:a="http://schemas.openxmlformats.org/drawingml/2006/main">
          <a:pPr marL="171450" indent="-171450">
            <a:buFontTx/>
            <a:buChar char="-"/>
          </a:pPr>
          <a:r>
            <a:rPr lang="en-GB" sz="1050" dirty="0"/>
            <a:t>Targeting change on best value impact, through </a:t>
          </a:r>
          <a:r>
            <a:rPr lang="en-GB" sz="1050" b="1" dirty="0"/>
            <a:t>health economics, </a:t>
          </a:r>
          <a:r>
            <a:rPr lang="en-GB" sz="1050" dirty="0"/>
            <a:t>including forecasting spend and activity</a:t>
          </a:r>
        </a:p>
        <a:p xmlns:a="http://schemas.openxmlformats.org/drawingml/2006/main">
          <a:pPr marL="171450" indent="-171450">
            <a:buFontTx/>
            <a:buChar char="-"/>
          </a:pPr>
          <a:r>
            <a:rPr lang="en-GB" sz="1050" b="1" dirty="0"/>
            <a:t>Performance comparisons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A2F26-0C38-A14E-842E-E1B38EEAD9F4}" type="datetimeFigureOut">
              <a:rPr lang="en-GB" smtClean="0"/>
              <a:t>24/08/2023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EC230F-9CF6-F141-A0D7-469026DB9E6B}" type="slidenum">
              <a:rPr lang="en-GB" smtClean="0"/>
              <a:t>‹#›</a:t>
            </a:fld>
            <a:endParaRPr lang="en-GB"/>
          </a:p>
        </p:txBody>
      </p:sp>
    </p:spTree>
    <p:extLst>
      <p:ext uri="{BB962C8B-B14F-4D97-AF65-F5344CB8AC3E}">
        <p14:creationId xmlns:p14="http://schemas.microsoft.com/office/powerpoint/2010/main" val="3832540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Clarity of roles and responsibilities</a:t>
            </a:r>
          </a:p>
          <a:p>
            <a:endParaRPr lang="en-GB"/>
          </a:p>
          <a:p>
            <a:r>
              <a:rPr lang="en-GB"/>
              <a:t>What will be different?  Being more specific about what it means to do Anchors work at the ICS level – and where and how organisations will collaborate</a:t>
            </a:r>
          </a:p>
        </p:txBody>
      </p:sp>
      <p:sp>
        <p:nvSpPr>
          <p:cNvPr id="4" name="Slide Number Placeholder 3"/>
          <p:cNvSpPr>
            <a:spLocks noGrp="1"/>
          </p:cNvSpPr>
          <p:nvPr>
            <p:ph type="sldNum" sz="quarter" idx="5"/>
          </p:nvPr>
        </p:nvSpPr>
        <p:spPr/>
        <p:txBody>
          <a:bodyPr/>
          <a:lstStyle/>
          <a:p>
            <a:fld id="{64EC230F-9CF6-F141-A0D7-469026DB9E6B}" type="slidenum">
              <a:rPr lang="en-GB" smtClean="0"/>
              <a:t>4</a:t>
            </a:fld>
            <a:endParaRPr lang="en-GB"/>
          </a:p>
        </p:txBody>
      </p:sp>
    </p:spTree>
    <p:extLst>
      <p:ext uri="{BB962C8B-B14F-4D97-AF65-F5344CB8AC3E}">
        <p14:creationId xmlns:p14="http://schemas.microsoft.com/office/powerpoint/2010/main" val="2295184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EC230F-9CF6-F141-A0D7-469026DB9E6B}" type="slidenum">
              <a:rPr lang="en-GB" smtClean="0"/>
              <a:t>24</a:t>
            </a:fld>
            <a:endParaRPr lang="en-GB"/>
          </a:p>
        </p:txBody>
      </p:sp>
    </p:spTree>
    <p:extLst>
      <p:ext uri="{BB962C8B-B14F-4D97-AF65-F5344CB8AC3E}">
        <p14:creationId xmlns:p14="http://schemas.microsoft.com/office/powerpoint/2010/main" val="3871793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pic>
        <p:nvPicPr>
          <p:cNvPr id="33" name="Picture 32"/>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768408" y="219066"/>
            <a:ext cx="2233639" cy="687273"/>
          </a:xfrm>
          <a:prstGeom prst="rect">
            <a:avLst/>
          </a:prstGeom>
          <a:noFill/>
          <a:ln>
            <a:noFill/>
          </a:ln>
        </p:spPr>
      </p:pic>
    </p:spTree>
    <p:extLst>
      <p:ext uri="{BB962C8B-B14F-4D97-AF65-F5344CB8AC3E}">
        <p14:creationId xmlns:p14="http://schemas.microsoft.com/office/powerpoint/2010/main" val="14554126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D0CFD-AD6B-185B-5323-0496653E7D5D}"/>
              </a:ext>
            </a:extLst>
          </p:cNvPr>
          <p:cNvSpPr>
            <a:spLocks noGrp="1"/>
          </p:cNvSpPr>
          <p:nvPr>
            <p:ph type="title"/>
          </p:nvPr>
        </p:nvSpPr>
        <p:spPr>
          <a:xfrm>
            <a:off x="839788" y="365125"/>
            <a:ext cx="10515600" cy="1325563"/>
          </a:xfrm>
          <a:prstGeom prst="rect">
            <a:avLst/>
          </a:prstGeom>
        </p:spPr>
        <p:txBody>
          <a:bodyPr/>
          <a:lstStyle/>
          <a:p>
            <a:r>
              <a:rPr lang="en-GB"/>
              <a:t>Click to edit Master title style</a:t>
            </a:r>
          </a:p>
        </p:txBody>
      </p:sp>
      <p:sp>
        <p:nvSpPr>
          <p:cNvPr id="3" name="Text Placeholder 2">
            <a:extLst>
              <a:ext uri="{FF2B5EF4-FFF2-40B4-BE49-F238E27FC236}">
                <a16:creationId xmlns:a16="http://schemas.microsoft.com/office/drawing/2014/main" id="{F09B8327-A0B0-3E08-BC3B-BF253E4BEBB5}"/>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DFA2C56-18E8-C055-A74D-2702CEC82D60}"/>
              </a:ext>
            </a:extLst>
          </p:cNvPr>
          <p:cNvSpPr>
            <a:spLocks noGrp="1"/>
          </p:cNvSpPr>
          <p:nvPr>
            <p:ph sz="half" idx="2"/>
          </p:nvPr>
        </p:nvSpPr>
        <p:spPr>
          <a:xfrm>
            <a:off x="839788" y="2505075"/>
            <a:ext cx="5157787"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16D54D0-636A-40D5-8985-ECC18561FFF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73F67EC-4E06-1AE8-2C5C-8870D0481472}"/>
              </a:ext>
            </a:extLst>
          </p:cNvPr>
          <p:cNvSpPr>
            <a:spLocks noGrp="1"/>
          </p:cNvSpPr>
          <p:nvPr>
            <p:ph sz="quarter" idx="4"/>
          </p:nvPr>
        </p:nvSpPr>
        <p:spPr>
          <a:xfrm>
            <a:off x="6172200" y="2505075"/>
            <a:ext cx="5183188"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0A21BB4-CD1C-37D8-EDCE-4B5F1F2D6458}"/>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8" name="Footer Placeholder 7">
            <a:extLst>
              <a:ext uri="{FF2B5EF4-FFF2-40B4-BE49-F238E27FC236}">
                <a16:creationId xmlns:a16="http://schemas.microsoft.com/office/drawing/2014/main" id="{134B7960-34B5-C8E1-6997-4AC2699E41D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B1586C64-D4B1-EEFE-0B8F-7124AF1185C7}"/>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374339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ED134-B1CA-0351-09A6-9421AFCDAFD0}"/>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Date Placeholder 2">
            <a:extLst>
              <a:ext uri="{FF2B5EF4-FFF2-40B4-BE49-F238E27FC236}">
                <a16:creationId xmlns:a16="http://schemas.microsoft.com/office/drawing/2014/main" id="{B3F0848E-4A48-1ACA-9844-2AAA1939E6A9}"/>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4" name="Footer Placeholder 3">
            <a:extLst>
              <a:ext uri="{FF2B5EF4-FFF2-40B4-BE49-F238E27FC236}">
                <a16:creationId xmlns:a16="http://schemas.microsoft.com/office/drawing/2014/main" id="{E60502DD-2FCA-3D9C-3CEA-A7D9B7A6A2CE}"/>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4C99021-EE04-43BC-A1BF-F38575CBA536}"/>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1644400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443AC4-681E-D10E-96C5-5A9927DF21B4}"/>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3" name="Footer Placeholder 2">
            <a:extLst>
              <a:ext uri="{FF2B5EF4-FFF2-40B4-BE49-F238E27FC236}">
                <a16:creationId xmlns:a16="http://schemas.microsoft.com/office/drawing/2014/main" id="{6FAC44DD-7473-5780-7DD8-B43C270B3A8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D177EC9B-E8F0-AAF9-03E2-1FE64352C277}"/>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2206733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89A4B-9190-764A-2AA5-1CBE73BB118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6D6E12D8-2597-A223-E7DA-68C32F4B0CE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2A362EC-C249-4D5A-61E0-42EAEFCCB6A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CD88544-52B2-F54E-1E8D-5E45A74433BC}"/>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6" name="Footer Placeholder 5">
            <a:extLst>
              <a:ext uri="{FF2B5EF4-FFF2-40B4-BE49-F238E27FC236}">
                <a16:creationId xmlns:a16="http://schemas.microsoft.com/office/drawing/2014/main" id="{42D2B688-550C-2731-E3C0-BF55C5EF93E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48B412FD-A665-8161-AB7A-478EB7C524E3}"/>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584269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531E-0B4A-447D-7FF9-E3A84A8A449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590C82E-CC5B-4E2E-EADD-D90F185C803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8DAD454-AD68-4A9D-6009-DB165DCD577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3BD3B7-79F2-4E66-E7D4-EBB2AD1ECB22}"/>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6" name="Footer Placeholder 5">
            <a:extLst>
              <a:ext uri="{FF2B5EF4-FFF2-40B4-BE49-F238E27FC236}">
                <a16:creationId xmlns:a16="http://schemas.microsoft.com/office/drawing/2014/main" id="{58B82CC3-FDA7-9872-F4AD-C04A496E37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FF23C1D9-E11D-4032-4914-DD6D33FA1BF7}"/>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3850302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E4F84-BD69-55EC-6E9F-DFAEAD06ADD4}"/>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078D1CB-4C23-9284-FB00-C5ECF24774CD}"/>
              </a:ext>
            </a:extLst>
          </p:cNvPr>
          <p:cNvSpPr>
            <a:spLocks noGrp="1"/>
          </p:cNvSpPr>
          <p:nvPr>
            <p:ph type="body" orient="vert" idx="1"/>
          </p:nvPr>
        </p:nvSpPr>
        <p:spPr>
          <a:xfrm>
            <a:off x="838200" y="1825625"/>
            <a:ext cx="10515600" cy="43513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F9AB8F7-52BA-531B-BD0D-0C4E2A738DEC}"/>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5" name="Footer Placeholder 4">
            <a:extLst>
              <a:ext uri="{FF2B5EF4-FFF2-40B4-BE49-F238E27FC236}">
                <a16:creationId xmlns:a16="http://schemas.microsoft.com/office/drawing/2014/main" id="{DB3BCA3E-CB83-AE8B-D151-A9827AE96A2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CE1EED9-2B97-843C-8A2D-FF235BF222A2}"/>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583980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8450E6-5BA7-EE08-F900-AC7C10D33615}"/>
              </a:ext>
            </a:extLst>
          </p:cNvPr>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3EBAB3C-D8B5-37F5-352A-2D62DC6EFD11}"/>
              </a:ext>
            </a:extLst>
          </p:cNvPr>
          <p:cNvSpPr>
            <a:spLocks noGrp="1"/>
          </p:cNvSpPr>
          <p:nvPr>
            <p:ph type="body" orient="vert" idx="1"/>
          </p:nvPr>
        </p:nvSpPr>
        <p:spPr>
          <a:xfrm>
            <a:off x="838200" y="365125"/>
            <a:ext cx="7734300" cy="58118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D9B466E-B765-D511-989F-C101A3CC613B}"/>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5" name="Footer Placeholder 4">
            <a:extLst>
              <a:ext uri="{FF2B5EF4-FFF2-40B4-BE49-F238E27FC236}">
                <a16:creationId xmlns:a16="http://schemas.microsoft.com/office/drawing/2014/main" id="{D4CE14AC-1EC4-4B64-9428-254E139B759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A265262-D935-46E6-03B0-B49EBDA7FFCC}"/>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241663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a:t>Click to edit title</a:t>
            </a:r>
            <a:endParaRPr lang="en-GB"/>
          </a:p>
        </p:txBody>
      </p:sp>
    </p:spTree>
    <p:extLst>
      <p:ext uri="{BB962C8B-B14F-4D97-AF65-F5344CB8AC3E}">
        <p14:creationId xmlns:p14="http://schemas.microsoft.com/office/powerpoint/2010/main" val="1629932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a:t>Click to add sub-heading</a:t>
            </a:r>
            <a:endParaRPr lang="en-GB"/>
          </a:p>
        </p:txBody>
      </p:sp>
    </p:spTree>
    <p:extLst>
      <p:ext uri="{BB962C8B-B14F-4D97-AF65-F5344CB8AC3E}">
        <p14:creationId xmlns:p14="http://schemas.microsoft.com/office/powerpoint/2010/main" val="201473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443AC4-681E-D10E-96C5-5A9927DF21B4}"/>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3" name="Footer Placeholder 2">
            <a:extLst>
              <a:ext uri="{FF2B5EF4-FFF2-40B4-BE49-F238E27FC236}">
                <a16:creationId xmlns:a16="http://schemas.microsoft.com/office/drawing/2014/main" id="{6FAC44DD-7473-5780-7DD8-B43C270B3A8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D177EC9B-E8F0-AAF9-03E2-1FE64352C277}"/>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289208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CONTENT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54AC7-92E1-F04B-A42E-5E0CA4EE0B3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044625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289BD-B310-B1EC-A3DF-F62760B86BE5}"/>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D0DE2C74-3D2D-5675-9562-4E336CEA8A5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54C0960-1E23-6658-EBDD-71BC4CE67A09}"/>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5" name="Footer Placeholder 4">
            <a:extLst>
              <a:ext uri="{FF2B5EF4-FFF2-40B4-BE49-F238E27FC236}">
                <a16:creationId xmlns:a16="http://schemas.microsoft.com/office/drawing/2014/main" id="{03CFE874-74B7-6AAE-94F6-75C48F8E13F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3564AFD6-6CBC-8F5E-C7FA-66E1CF4FC7A5}"/>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382986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F2E-445B-DEC8-57BB-91E0B433B252}"/>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3FBCB1D-B546-1834-D51B-01704C7F04E4}"/>
              </a:ext>
            </a:extLst>
          </p:cNvPr>
          <p:cNvSpPr>
            <a:spLocks noGrp="1"/>
          </p:cNvSpPr>
          <p:nvPr>
            <p:ph idx="1"/>
          </p:nvPr>
        </p:nvSpPr>
        <p:spPr>
          <a:xfrm>
            <a:off x="838200" y="1825625"/>
            <a:ext cx="10515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1200737-67D8-DAD2-F574-763227E67EF9}"/>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5" name="Footer Placeholder 4">
            <a:extLst>
              <a:ext uri="{FF2B5EF4-FFF2-40B4-BE49-F238E27FC236}">
                <a16:creationId xmlns:a16="http://schemas.microsoft.com/office/drawing/2014/main" id="{AD0F8792-C410-0FF1-B63D-9DAAAA842CC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171C156-3CC5-18FE-236D-BB2D866564D0}"/>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395885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01C68-62EF-9BF6-4961-CE15ABC43E9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72C66EE-F6B4-7B9D-9F77-18EF53F6C4BC}"/>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116D7EB-CBD1-554C-B0AD-8E5CC1A9B655}"/>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5" name="Footer Placeholder 4">
            <a:extLst>
              <a:ext uri="{FF2B5EF4-FFF2-40B4-BE49-F238E27FC236}">
                <a16:creationId xmlns:a16="http://schemas.microsoft.com/office/drawing/2014/main" id="{D373B728-B3CB-EE4C-9196-45BF77C667BF}"/>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1E2792D-13D6-2EBA-A0C1-7C84A806F438}"/>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251842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1208-FC8E-5C78-B264-C4FDBF8712C9}"/>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9F6AADEF-8FCB-DFBA-F3B0-7C656D012FFC}"/>
              </a:ext>
            </a:extLst>
          </p:cNvPr>
          <p:cNvSpPr>
            <a:spLocks noGrp="1"/>
          </p:cNvSpPr>
          <p:nvPr>
            <p:ph sz="half" idx="1"/>
          </p:nvPr>
        </p:nvSpPr>
        <p:spPr>
          <a:xfrm>
            <a:off x="838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2458871-ECA2-E770-50A7-49BFCD702751}"/>
              </a:ext>
            </a:extLst>
          </p:cNvPr>
          <p:cNvSpPr>
            <a:spLocks noGrp="1"/>
          </p:cNvSpPr>
          <p:nvPr>
            <p:ph sz="half" idx="2"/>
          </p:nvPr>
        </p:nvSpPr>
        <p:spPr>
          <a:xfrm>
            <a:off x="6172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7CC1692F-4679-A5B2-E1FD-C27FDC5D25E7}"/>
              </a:ext>
            </a:extLst>
          </p:cNvPr>
          <p:cNvSpPr>
            <a:spLocks noGrp="1"/>
          </p:cNvSpPr>
          <p:nvPr>
            <p:ph type="dt" sz="half" idx="10"/>
          </p:nvPr>
        </p:nvSpPr>
        <p:spPr>
          <a:xfrm>
            <a:off x="838200" y="6356350"/>
            <a:ext cx="2743200" cy="365125"/>
          </a:xfrm>
          <a:prstGeom prst="rect">
            <a:avLst/>
          </a:prstGeom>
        </p:spPr>
        <p:txBody>
          <a:bodyPr/>
          <a:lstStyle/>
          <a:p>
            <a:fld id="{D13AB9FD-3A83-7945-AA33-FAB3357C274A}" type="datetimeFigureOut">
              <a:rPr lang="en-GB" smtClean="0"/>
              <a:t>24/08/2023</a:t>
            </a:fld>
            <a:endParaRPr lang="en-GB"/>
          </a:p>
        </p:txBody>
      </p:sp>
      <p:sp>
        <p:nvSpPr>
          <p:cNvPr id="6" name="Footer Placeholder 5">
            <a:extLst>
              <a:ext uri="{FF2B5EF4-FFF2-40B4-BE49-F238E27FC236}">
                <a16:creationId xmlns:a16="http://schemas.microsoft.com/office/drawing/2014/main" id="{199CA193-3A0D-4244-CAD2-69219A2C9E2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4EAB3C65-724E-B888-7EBE-62DE43C7B4FF}"/>
              </a:ext>
            </a:extLst>
          </p:cNvPr>
          <p:cNvSpPr>
            <a:spLocks noGrp="1"/>
          </p:cNvSpPr>
          <p:nvPr>
            <p:ph type="sldNum" sz="quarter" idx="12"/>
          </p:nvPr>
        </p:nvSpPr>
        <p:spPr>
          <a:xfrm>
            <a:off x="8610600" y="6356350"/>
            <a:ext cx="2743200" cy="365125"/>
          </a:xfrm>
          <a:prstGeom prst="rect">
            <a:avLst/>
          </a:prstGeom>
        </p:spPr>
        <p:txBody>
          <a:bodyPr/>
          <a:lstStyle/>
          <a:p>
            <a:fld id="{1A0595E6-AB47-DA4C-BFF2-13B27468C995}" type="slidenum">
              <a:rPr lang="en-GB" smtClean="0"/>
              <a:t>‹#›</a:t>
            </a:fld>
            <a:endParaRPr lang="en-GB"/>
          </a:p>
        </p:txBody>
      </p:sp>
    </p:spTree>
    <p:extLst>
      <p:ext uri="{BB962C8B-B14F-4D97-AF65-F5344CB8AC3E}">
        <p14:creationId xmlns:p14="http://schemas.microsoft.com/office/powerpoint/2010/main" val="11467497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8" name="Picture 7"/>
          <p:cNvPicPr/>
          <p:nvPr userDrawn="1"/>
        </p:nvPicPr>
        <p:blipFill>
          <a:blip r:embed="rId6" cstate="print">
            <a:extLst>
              <a:ext uri="{28A0092B-C50C-407E-A947-70E740481C1C}">
                <a14:useLocalDpi xmlns:a14="http://schemas.microsoft.com/office/drawing/2010/main" val="0"/>
              </a:ext>
            </a:extLst>
          </a:blip>
          <a:stretch>
            <a:fillRect/>
          </a:stretch>
        </p:blipFill>
        <p:spPr bwMode="auto">
          <a:xfrm>
            <a:off x="10200456" y="6178552"/>
            <a:ext cx="1784228" cy="548992"/>
          </a:xfrm>
          <a:prstGeom prst="rect">
            <a:avLst/>
          </a:prstGeom>
          <a:noFill/>
          <a:ln>
            <a:noFill/>
          </a:ln>
        </p:spPr>
      </p:pic>
    </p:spTree>
    <p:extLst>
      <p:ext uri="{BB962C8B-B14F-4D97-AF65-F5344CB8AC3E}">
        <p14:creationId xmlns:p14="http://schemas.microsoft.com/office/powerpoint/2010/main" val="98587040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82"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27" name="Rectangle 10"/>
          <p:cNvSpPr>
            <a:spLocks noGrp="1" noChangeArrowheads="1"/>
          </p:cNvSpPr>
          <p:nvPr>
            <p:ph type="title"/>
          </p:nvPr>
        </p:nvSpPr>
        <p:spPr bwMode="auto">
          <a:xfrm>
            <a:off x="480000" y="450661"/>
            <a:ext cx="11232000" cy="4383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bodyPr>
          <a:lstStyle/>
          <a:p>
            <a:pPr lvl="0"/>
            <a:r>
              <a:rPr lang="en-US" altLang="en-US"/>
              <a:t>Click to edit Master title style</a:t>
            </a:r>
            <a:endParaRPr lang="en-GB" altLang="en-US"/>
          </a:p>
        </p:txBody>
      </p:sp>
      <p:cxnSp>
        <p:nvCxnSpPr>
          <p:cNvPr id="22" name="Straight Connector 21">
            <a:extLst>
              <a:ext uri="{FF2B5EF4-FFF2-40B4-BE49-F238E27FC236}">
                <a16:creationId xmlns:a16="http://schemas.microsoft.com/office/drawing/2014/main" id="{A6CDE202-C458-6246-B5DB-EA1FAEA8BDCA}"/>
              </a:ext>
            </a:extLst>
          </p:cNvPr>
          <p:cNvCxnSpPr>
            <a:cxnSpLocks/>
          </p:cNvCxnSpPr>
          <p:nvPr userDrawn="1"/>
        </p:nvCxnSpPr>
        <p:spPr bwMode="auto">
          <a:xfrm>
            <a:off x="480000" y="889000"/>
            <a:ext cx="11232000" cy="0"/>
          </a:xfrm>
          <a:prstGeom prst="line">
            <a:avLst/>
          </a:prstGeom>
          <a:noFill/>
          <a:ln w="9525" cap="flat" cmpd="sng" algn="ctr">
            <a:solidFill>
              <a:srgbClr val="005CB9"/>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 name="Text Box 15">
            <a:extLst>
              <a:ext uri="{FF2B5EF4-FFF2-40B4-BE49-F238E27FC236}">
                <a16:creationId xmlns:a16="http://schemas.microsoft.com/office/drawing/2014/main" id="{13458241-1C24-EA47-A81E-DE1CCD3E382F}"/>
              </a:ext>
            </a:extLst>
          </p:cNvPr>
          <p:cNvSpPr txBox="1">
            <a:spLocks noChangeArrowheads="1"/>
          </p:cNvSpPr>
          <p:nvPr userDrawn="1"/>
        </p:nvSpPr>
        <p:spPr bwMode="auto">
          <a:xfrm>
            <a:off x="203200" y="6375400"/>
            <a:ext cx="2540000" cy="3479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40000" tIns="0" rIns="0" bIns="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spcBef>
                <a:spcPct val="50000"/>
              </a:spcBef>
            </a:pPr>
            <a:fld id="{D51F534E-3A19-43F7-A182-097320033CA7}" type="slidenum">
              <a:rPr lang="en-GB" altLang="en-US" sz="1200" smtClean="0">
                <a:solidFill>
                  <a:srgbClr val="005CB9"/>
                </a:solidFill>
              </a:rPr>
              <a:pPr eaLnBrk="1" hangingPunct="1">
                <a:spcBef>
                  <a:spcPct val="50000"/>
                </a:spcBef>
              </a:pPr>
              <a:t>‹#›</a:t>
            </a:fld>
            <a:r>
              <a:rPr lang="en-GB" altLang="en-US" sz="1200">
                <a:solidFill>
                  <a:srgbClr val="005CB9"/>
                </a:solidFill>
              </a:rPr>
              <a:t> Presentation </a:t>
            </a:r>
            <a:r>
              <a:rPr lang="en-GB" altLang="en-US" sz="1200">
                <a:solidFill>
                  <a:srgbClr val="FFFFFF"/>
                </a:solidFill>
              </a:rPr>
              <a:t>Title </a:t>
            </a:r>
          </a:p>
        </p:txBody>
      </p:sp>
    </p:spTree>
    <p:extLst>
      <p:ext uri="{BB962C8B-B14F-4D97-AF65-F5344CB8AC3E}">
        <p14:creationId xmlns:p14="http://schemas.microsoft.com/office/powerpoint/2010/main" val="356383198"/>
      </p:ext>
    </p:extLst>
  </p:cSld>
  <p:clrMap bg1="lt1" tx1="dk1" bg2="lt2" tx2="dk2" accent1="accent1" accent2="accent2" accent3="accent3" accent4="accent4" accent5="accent5" accent6="accent6" hlink="hlink" folHlink="folHlink"/>
  <p:sldLayoutIdLst>
    <p:sldLayoutId id="2147483669" r:id="rId1"/>
  </p:sldLayoutIdLst>
  <p:hf sldNum="0" hdr="0" dt="0"/>
  <p:txStyles>
    <p:titleStyle>
      <a:lvl1pPr algn="l" rtl="0" eaLnBrk="1" fontAlgn="base" hangingPunct="1">
        <a:spcBef>
          <a:spcPct val="0"/>
        </a:spcBef>
        <a:spcAft>
          <a:spcPct val="0"/>
        </a:spcAft>
        <a:defRPr sz="2667" b="1">
          <a:solidFill>
            <a:srgbClr val="005CB9"/>
          </a:solidFill>
          <a:latin typeface="+mj-lt"/>
          <a:ea typeface="+mj-ea"/>
          <a:cs typeface="+mj-cs"/>
        </a:defRPr>
      </a:lvl1pPr>
      <a:lvl2pPr algn="l" rtl="0" eaLnBrk="1" fontAlgn="base" hangingPunct="1">
        <a:spcBef>
          <a:spcPct val="0"/>
        </a:spcBef>
        <a:spcAft>
          <a:spcPct val="0"/>
        </a:spcAft>
        <a:defRPr sz="4800">
          <a:solidFill>
            <a:schemeClr val="tx1"/>
          </a:solidFill>
          <a:latin typeface="Arial" charset="0"/>
        </a:defRPr>
      </a:lvl2pPr>
      <a:lvl3pPr algn="l" rtl="0" eaLnBrk="1" fontAlgn="base" hangingPunct="1">
        <a:spcBef>
          <a:spcPct val="0"/>
        </a:spcBef>
        <a:spcAft>
          <a:spcPct val="0"/>
        </a:spcAft>
        <a:defRPr sz="4800">
          <a:solidFill>
            <a:schemeClr val="tx1"/>
          </a:solidFill>
          <a:latin typeface="Arial" charset="0"/>
        </a:defRPr>
      </a:lvl3pPr>
      <a:lvl4pPr algn="l" rtl="0" eaLnBrk="1" fontAlgn="base" hangingPunct="1">
        <a:spcBef>
          <a:spcPct val="0"/>
        </a:spcBef>
        <a:spcAft>
          <a:spcPct val="0"/>
        </a:spcAft>
        <a:defRPr sz="4800">
          <a:solidFill>
            <a:schemeClr val="tx1"/>
          </a:solidFill>
          <a:latin typeface="Arial" charset="0"/>
        </a:defRPr>
      </a:lvl4pPr>
      <a:lvl5pPr algn="l" rtl="0" eaLnBrk="1" fontAlgn="base" hangingPunct="1">
        <a:spcBef>
          <a:spcPct val="0"/>
        </a:spcBef>
        <a:spcAft>
          <a:spcPct val="0"/>
        </a:spcAft>
        <a:defRPr sz="4800">
          <a:solidFill>
            <a:schemeClr val="tx1"/>
          </a:solidFill>
          <a:latin typeface="Arial" charset="0"/>
        </a:defRPr>
      </a:lvl5pPr>
      <a:lvl6pPr marL="609585" algn="l" rtl="0" eaLnBrk="1" fontAlgn="base" hangingPunct="1">
        <a:spcBef>
          <a:spcPct val="0"/>
        </a:spcBef>
        <a:spcAft>
          <a:spcPct val="0"/>
        </a:spcAft>
        <a:defRPr sz="4800">
          <a:solidFill>
            <a:schemeClr val="tx1"/>
          </a:solidFill>
          <a:latin typeface="Arial" charset="0"/>
        </a:defRPr>
      </a:lvl6pPr>
      <a:lvl7pPr marL="1219170" algn="l" rtl="0" eaLnBrk="1" fontAlgn="base" hangingPunct="1">
        <a:spcBef>
          <a:spcPct val="0"/>
        </a:spcBef>
        <a:spcAft>
          <a:spcPct val="0"/>
        </a:spcAft>
        <a:defRPr sz="4800">
          <a:solidFill>
            <a:schemeClr val="tx1"/>
          </a:solidFill>
          <a:latin typeface="Arial" charset="0"/>
        </a:defRPr>
      </a:lvl7pPr>
      <a:lvl8pPr marL="1828754" algn="l" rtl="0" eaLnBrk="1" fontAlgn="base" hangingPunct="1">
        <a:spcBef>
          <a:spcPct val="0"/>
        </a:spcBef>
        <a:spcAft>
          <a:spcPct val="0"/>
        </a:spcAft>
        <a:defRPr sz="4800">
          <a:solidFill>
            <a:schemeClr val="tx1"/>
          </a:solidFill>
          <a:latin typeface="Arial" charset="0"/>
        </a:defRPr>
      </a:lvl8pPr>
      <a:lvl9pPr marL="2438339" algn="l" rtl="0" eaLnBrk="1" fontAlgn="base" hangingPunct="1">
        <a:spcBef>
          <a:spcPct val="0"/>
        </a:spcBef>
        <a:spcAft>
          <a:spcPct val="0"/>
        </a:spcAft>
        <a:defRPr sz="4800">
          <a:solidFill>
            <a:schemeClr val="tx1"/>
          </a:solidFill>
          <a:latin typeface="Arial" charset="0"/>
        </a:defRPr>
      </a:lvl9pPr>
    </p:titleStyle>
    <p:bodyStyle>
      <a:lvl1pPr marL="457189" indent="-457189" algn="l" rtl="0" eaLnBrk="1" fontAlgn="base" hangingPunct="1">
        <a:spcBef>
          <a:spcPct val="20000"/>
        </a:spcBef>
        <a:spcAft>
          <a:spcPct val="0"/>
        </a:spcAft>
        <a:buClr>
          <a:schemeClr val="tx1"/>
        </a:buClr>
        <a:buChar char="•"/>
        <a:defRPr sz="1600">
          <a:solidFill>
            <a:srgbClr val="000000"/>
          </a:solidFill>
          <a:latin typeface="+mn-lt"/>
          <a:ea typeface="+mn-ea"/>
          <a:cs typeface="+mn-cs"/>
        </a:defRPr>
      </a:lvl1pPr>
      <a:lvl2pPr marL="478355" indent="-476239" algn="l" rtl="0" eaLnBrk="1" fontAlgn="base" hangingPunct="1">
        <a:spcBef>
          <a:spcPct val="20000"/>
        </a:spcBef>
        <a:spcAft>
          <a:spcPct val="0"/>
        </a:spcAft>
        <a:buClr>
          <a:schemeClr val="tx2"/>
        </a:buClr>
        <a:buAutoNum type="arabicPeriod"/>
        <a:defRPr sz="1600">
          <a:solidFill>
            <a:srgbClr val="000000"/>
          </a:solidFill>
          <a:latin typeface="+mn-lt"/>
        </a:defRPr>
      </a:lvl2pPr>
      <a:lvl3pPr marL="827597" indent="-347125" algn="l" rtl="0" eaLnBrk="1" fontAlgn="base" hangingPunct="1">
        <a:spcBef>
          <a:spcPct val="20000"/>
        </a:spcBef>
        <a:spcAft>
          <a:spcPct val="0"/>
        </a:spcAft>
        <a:buClr>
          <a:schemeClr val="tx2"/>
        </a:buClr>
        <a:buFont typeface="Arial" charset="0"/>
        <a:buChar char="–"/>
        <a:defRPr sz="1600">
          <a:solidFill>
            <a:srgbClr val="000000"/>
          </a:solidFill>
          <a:latin typeface="+mn-lt"/>
        </a:defRPr>
      </a:lvl3pPr>
      <a:lvl4pPr marL="1174721" indent="-345009" algn="l" rtl="0" eaLnBrk="1" fontAlgn="base" hangingPunct="1">
        <a:spcBef>
          <a:spcPct val="20000"/>
        </a:spcBef>
        <a:spcAft>
          <a:spcPct val="0"/>
        </a:spcAft>
        <a:buClr>
          <a:schemeClr val="tx2"/>
        </a:buClr>
        <a:buFont typeface="Arial" charset="0"/>
        <a:buChar char="–"/>
        <a:defRPr sz="1600">
          <a:solidFill>
            <a:srgbClr val="000000"/>
          </a:solidFill>
          <a:latin typeface="+mn-lt"/>
        </a:defRPr>
      </a:lvl4pPr>
      <a:lvl5pPr marL="1494329" indent="-317492" algn="l" rtl="0" eaLnBrk="1" fontAlgn="base" hangingPunct="1">
        <a:spcBef>
          <a:spcPct val="20000"/>
        </a:spcBef>
        <a:spcAft>
          <a:spcPct val="0"/>
        </a:spcAft>
        <a:buClr>
          <a:schemeClr val="tx2"/>
        </a:buClr>
        <a:buFont typeface="Arial" charset="0"/>
        <a:buChar char="–"/>
        <a:defRPr sz="1600">
          <a:solidFill>
            <a:srgbClr val="000000"/>
          </a:solidFill>
          <a:latin typeface="+mn-lt"/>
        </a:defRPr>
      </a:lvl5pPr>
      <a:lvl6pPr marL="2103914" indent="-317492" algn="l" rtl="0" eaLnBrk="1" fontAlgn="base" hangingPunct="1">
        <a:spcBef>
          <a:spcPct val="20000"/>
        </a:spcBef>
        <a:spcAft>
          <a:spcPct val="0"/>
        </a:spcAft>
        <a:buFont typeface="Arial" charset="0"/>
        <a:buChar char="–"/>
        <a:defRPr sz="2133">
          <a:solidFill>
            <a:schemeClr val="tx1"/>
          </a:solidFill>
          <a:latin typeface="+mn-lt"/>
        </a:defRPr>
      </a:lvl6pPr>
      <a:lvl7pPr marL="2713499" indent="-317492" algn="l" rtl="0" eaLnBrk="1" fontAlgn="base" hangingPunct="1">
        <a:spcBef>
          <a:spcPct val="20000"/>
        </a:spcBef>
        <a:spcAft>
          <a:spcPct val="0"/>
        </a:spcAft>
        <a:buFont typeface="Arial" charset="0"/>
        <a:buChar char="–"/>
        <a:defRPr sz="2133">
          <a:solidFill>
            <a:schemeClr val="tx1"/>
          </a:solidFill>
          <a:latin typeface="+mn-lt"/>
        </a:defRPr>
      </a:lvl7pPr>
      <a:lvl8pPr marL="3323084" indent="-317492" algn="l" rtl="0" eaLnBrk="1" fontAlgn="base" hangingPunct="1">
        <a:spcBef>
          <a:spcPct val="20000"/>
        </a:spcBef>
        <a:spcAft>
          <a:spcPct val="0"/>
        </a:spcAft>
        <a:buFont typeface="Arial" charset="0"/>
        <a:buChar char="–"/>
        <a:defRPr sz="2133">
          <a:solidFill>
            <a:schemeClr val="tx1"/>
          </a:solidFill>
          <a:latin typeface="+mn-lt"/>
        </a:defRPr>
      </a:lvl8pPr>
      <a:lvl9pPr marL="3932668" indent="-317492" algn="l" rtl="0" eaLnBrk="1" fontAlgn="base" hangingPunct="1">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39841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wlondonicb.nhs.uk/application/files/9216/5761/6109/NW_London_ICS_-_Addressing_Inequalities_across_NW_London_July_202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nwlondonicb.nhs.uk/about-us/Sustainabil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iro.com/app/board/uXjVMrrnmm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0E973-BB66-805D-11BC-D38131AFD551}"/>
              </a:ext>
            </a:extLst>
          </p:cNvPr>
          <p:cNvSpPr>
            <a:spLocks noGrp="1"/>
          </p:cNvSpPr>
          <p:nvPr>
            <p:ph type="ctrTitle"/>
          </p:nvPr>
        </p:nvSpPr>
        <p:spPr>
          <a:xfrm>
            <a:off x="1524000" y="1621369"/>
            <a:ext cx="9144000" cy="2387600"/>
          </a:xfrm>
        </p:spPr>
        <p:txBody>
          <a:bodyPr>
            <a:noAutofit/>
          </a:bodyPr>
          <a:lstStyle/>
          <a:p>
            <a:pPr>
              <a:spcBef>
                <a:spcPts val="600"/>
              </a:spcBef>
            </a:pPr>
            <a:r>
              <a:rPr lang="en-GB" sz="3600" dirty="0"/>
              <a:t>Refreshing our ambitions for Anchors / economic regeneration work in North West London ICS</a:t>
            </a:r>
          </a:p>
        </p:txBody>
      </p:sp>
      <p:sp>
        <p:nvSpPr>
          <p:cNvPr id="3" name="Subtitle 2">
            <a:extLst>
              <a:ext uri="{FF2B5EF4-FFF2-40B4-BE49-F238E27FC236}">
                <a16:creationId xmlns:a16="http://schemas.microsoft.com/office/drawing/2014/main" id="{EBB18AB4-A485-13B5-E199-D15B3CA58006}"/>
              </a:ext>
            </a:extLst>
          </p:cNvPr>
          <p:cNvSpPr>
            <a:spLocks noGrp="1"/>
          </p:cNvSpPr>
          <p:nvPr>
            <p:ph type="subTitle" idx="1"/>
          </p:nvPr>
        </p:nvSpPr>
        <p:spPr>
          <a:xfrm>
            <a:off x="1524000" y="5396922"/>
            <a:ext cx="9144000" cy="907082"/>
          </a:xfrm>
        </p:spPr>
        <p:txBody>
          <a:bodyPr/>
          <a:lstStyle/>
          <a:p>
            <a:r>
              <a:rPr lang="en-GB" dirty="0"/>
              <a:t>Thursday 24</a:t>
            </a:r>
            <a:r>
              <a:rPr lang="en-GB" baseline="30000" dirty="0"/>
              <a:t>th</a:t>
            </a:r>
            <a:r>
              <a:rPr lang="en-GB" dirty="0"/>
              <a:t> August 2023, 1pm – 4pm</a:t>
            </a:r>
          </a:p>
          <a:p>
            <a:r>
              <a:rPr lang="en-GB" dirty="0"/>
              <a:t>Pre-reading and background slides</a:t>
            </a:r>
          </a:p>
        </p:txBody>
      </p:sp>
      <p:pic>
        <p:nvPicPr>
          <p:cNvPr id="4" name="Picture 3">
            <a:extLst>
              <a:ext uri="{FF2B5EF4-FFF2-40B4-BE49-F238E27FC236}">
                <a16:creationId xmlns:a16="http://schemas.microsoft.com/office/drawing/2014/main" id="{27727538-D559-B878-F795-59A531F4D1B4}"/>
              </a:ext>
            </a:extLst>
          </p:cNvPr>
          <p:cNvPicPr>
            <a:picLocks noChangeAspect="1"/>
          </p:cNvPicPr>
          <p:nvPr/>
        </p:nvPicPr>
        <p:blipFill>
          <a:blip r:embed="rId2"/>
          <a:stretch>
            <a:fillRect/>
          </a:stretch>
        </p:blipFill>
        <p:spPr>
          <a:xfrm>
            <a:off x="193515" y="185241"/>
            <a:ext cx="2467382" cy="704446"/>
          </a:xfrm>
          <a:prstGeom prst="rect">
            <a:avLst/>
          </a:prstGeom>
        </p:spPr>
      </p:pic>
      <p:sp>
        <p:nvSpPr>
          <p:cNvPr id="5" name="Subtitle 2">
            <a:extLst>
              <a:ext uri="{FF2B5EF4-FFF2-40B4-BE49-F238E27FC236}">
                <a16:creationId xmlns:a16="http://schemas.microsoft.com/office/drawing/2014/main" id="{A77B34E7-368E-41B3-1EB2-2209D6D7CCF8}"/>
              </a:ext>
            </a:extLst>
          </p:cNvPr>
          <p:cNvSpPr txBox="1">
            <a:spLocks/>
          </p:cNvSpPr>
          <p:nvPr/>
        </p:nvSpPr>
        <p:spPr>
          <a:xfrm>
            <a:off x="1524000" y="4287110"/>
            <a:ext cx="9345828" cy="907200"/>
          </a:xfrm>
          <a:prstGeom prst="rect">
            <a:avLst/>
          </a:prstGeom>
        </p:spPr>
        <p:txBody>
          <a:bodyPr vert="horz" lIns="91440" tIns="45720" rIns="91440" bIns="45720" rtlCol="0">
            <a:no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bg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dirty="0"/>
              <a:t>A workshop to agree a collective alignment of Anchor Institution development work between partners in NWL ICS, in order to reduce specific identified health inequalities</a:t>
            </a:r>
            <a:endParaRPr lang="en-GB" dirty="0"/>
          </a:p>
        </p:txBody>
      </p:sp>
    </p:spTree>
    <p:extLst>
      <p:ext uri="{BB962C8B-B14F-4D97-AF65-F5344CB8AC3E}">
        <p14:creationId xmlns:p14="http://schemas.microsoft.com/office/powerpoint/2010/main" val="516278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960D382-DC59-214A-E08A-CF99235DC8AB}"/>
              </a:ext>
            </a:extLst>
          </p:cNvPr>
          <p:cNvSpPr>
            <a:spLocks noGrp="1"/>
          </p:cNvSpPr>
          <p:nvPr>
            <p:ph type="sldNum" sz="quarter" idx="12"/>
          </p:nvPr>
        </p:nvSpPr>
        <p:spPr/>
        <p:txBody>
          <a:bodyPr/>
          <a:lstStyle/>
          <a:p>
            <a:fld id="{E76F84FA-B8EB-462F-97BA-032CB76B4E3A}" type="slidenum">
              <a:rPr lang="en-GB" smtClean="0"/>
              <a:t>10</a:t>
            </a:fld>
            <a:endParaRPr lang="en-GB" dirty="0"/>
          </a:p>
        </p:txBody>
      </p:sp>
      <p:sp>
        <p:nvSpPr>
          <p:cNvPr id="4" name="Title 3">
            <a:extLst>
              <a:ext uri="{FF2B5EF4-FFF2-40B4-BE49-F238E27FC236}">
                <a16:creationId xmlns:a16="http://schemas.microsoft.com/office/drawing/2014/main" id="{142E2AD3-5650-0A3F-9BFC-6A351479E1E8}"/>
              </a:ext>
            </a:extLst>
          </p:cNvPr>
          <p:cNvSpPr>
            <a:spLocks noGrp="1"/>
          </p:cNvSpPr>
          <p:nvPr>
            <p:ph type="title"/>
          </p:nvPr>
        </p:nvSpPr>
        <p:spPr/>
        <p:txBody>
          <a:bodyPr>
            <a:normAutofit fontScale="90000"/>
          </a:bodyPr>
          <a:lstStyle/>
          <a:p>
            <a:r>
              <a:rPr lang="en-GB" dirty="0"/>
              <a:t>The outputs from our first workshop…</a:t>
            </a:r>
          </a:p>
        </p:txBody>
      </p:sp>
      <p:pic>
        <p:nvPicPr>
          <p:cNvPr id="5" name="Picture 4">
            <a:extLst>
              <a:ext uri="{FF2B5EF4-FFF2-40B4-BE49-F238E27FC236}">
                <a16:creationId xmlns:a16="http://schemas.microsoft.com/office/drawing/2014/main" id="{CE661980-EF55-E60B-E7D4-75C2378312A4}"/>
              </a:ext>
            </a:extLst>
          </p:cNvPr>
          <p:cNvPicPr>
            <a:picLocks noChangeAspect="1"/>
          </p:cNvPicPr>
          <p:nvPr/>
        </p:nvPicPr>
        <p:blipFill>
          <a:blip r:embed="rId2"/>
          <a:stretch>
            <a:fillRect/>
          </a:stretch>
        </p:blipFill>
        <p:spPr>
          <a:xfrm>
            <a:off x="193515" y="5992649"/>
            <a:ext cx="2467382" cy="704446"/>
          </a:xfrm>
          <a:prstGeom prst="rect">
            <a:avLst/>
          </a:prstGeom>
        </p:spPr>
      </p:pic>
      <p:pic>
        <p:nvPicPr>
          <p:cNvPr id="6" name="Picture 2">
            <a:extLst>
              <a:ext uri="{FF2B5EF4-FFF2-40B4-BE49-F238E27FC236}">
                <a16:creationId xmlns:a16="http://schemas.microsoft.com/office/drawing/2014/main" id="{7C2B7A33-4CB3-A740-0B25-81ADEC4EEF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 y="2525184"/>
            <a:ext cx="3600450" cy="238422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1">
            <a:extLst>
              <a:ext uri="{FF2B5EF4-FFF2-40B4-BE49-F238E27FC236}">
                <a16:creationId xmlns:a16="http://schemas.microsoft.com/office/drawing/2014/main" id="{75295630-F511-F7CE-D78A-F8BD94762BFB}"/>
              </a:ext>
            </a:extLst>
          </p:cNvPr>
          <p:cNvSpPr txBox="1">
            <a:spLocks/>
          </p:cNvSpPr>
          <p:nvPr/>
        </p:nvSpPr>
        <p:spPr>
          <a:xfrm>
            <a:off x="4724400" y="1428750"/>
            <a:ext cx="7060232" cy="4833554"/>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a:t>Nature of education </a:t>
            </a:r>
          </a:p>
          <a:p>
            <a:r>
              <a:rPr lang="en-GB" sz="1800" dirty="0"/>
              <a:t>Focus on results neglects other important aspects of character development</a:t>
            </a:r>
          </a:p>
          <a:p>
            <a:r>
              <a:rPr lang="en-GB" sz="1800" dirty="0"/>
              <a:t>Young people not building the skills they need to access work during their education</a:t>
            </a:r>
          </a:p>
          <a:p>
            <a:r>
              <a:rPr lang="en-GB" sz="1800" dirty="0"/>
              <a:t>Teachers can communicate low expectations to children</a:t>
            </a:r>
          </a:p>
          <a:p>
            <a:r>
              <a:rPr lang="en-GB" sz="1800" dirty="0"/>
              <a:t>Encouraging education after school</a:t>
            </a:r>
          </a:p>
          <a:p>
            <a:pPr marL="0" indent="0">
              <a:buNone/>
            </a:pPr>
            <a:r>
              <a:rPr lang="en-GB" sz="1800" b="1" dirty="0"/>
              <a:t>Specific inequalities should be tackled</a:t>
            </a:r>
          </a:p>
          <a:p>
            <a:r>
              <a:rPr lang="en-GB" sz="1800" dirty="0"/>
              <a:t>School exclusions: young people who are NEET are often "warehoused" in PRUs instead of meaningfully engaged and there are a disproportionate number of black boys making up the number of excluded pupils</a:t>
            </a:r>
          </a:p>
          <a:p>
            <a:r>
              <a:rPr lang="en-GB" sz="1800" dirty="0"/>
              <a:t>People with learning disabilities: targeted education awareness programmes for those with LD and families/carers (life expectancy is 20 years less than others)</a:t>
            </a:r>
          </a:p>
          <a:p>
            <a:pPr marL="0" indent="0">
              <a:buNone/>
            </a:pPr>
            <a:endParaRPr lang="en-GB" sz="1800" b="1" dirty="0"/>
          </a:p>
          <a:p>
            <a:endParaRPr lang="en-GB" sz="1800" dirty="0"/>
          </a:p>
        </p:txBody>
      </p:sp>
      <p:sp>
        <p:nvSpPr>
          <p:cNvPr id="9" name="TextBox 8">
            <a:extLst>
              <a:ext uri="{FF2B5EF4-FFF2-40B4-BE49-F238E27FC236}">
                <a16:creationId xmlns:a16="http://schemas.microsoft.com/office/drawing/2014/main" id="{0D6E87BA-9BA4-E8FA-2A50-2EFBE71FD3A4}"/>
              </a:ext>
            </a:extLst>
          </p:cNvPr>
          <p:cNvSpPr txBox="1"/>
          <p:nvPr/>
        </p:nvSpPr>
        <p:spPr>
          <a:xfrm>
            <a:off x="623737" y="1428750"/>
            <a:ext cx="4074319" cy="369332"/>
          </a:xfrm>
          <a:prstGeom prst="rect">
            <a:avLst/>
          </a:prstGeom>
          <a:noFill/>
        </p:spPr>
        <p:txBody>
          <a:bodyPr wrap="square">
            <a:spAutoFit/>
          </a:bodyPr>
          <a:lstStyle/>
          <a:p>
            <a:pPr marL="0" indent="0" algn="ctr">
              <a:buNone/>
            </a:pPr>
            <a:r>
              <a:rPr lang="en-GB" sz="1800" b="1" dirty="0">
                <a:latin typeface="Arial" panose="020B0604020202020204" pitchFamily="34" charset="0"/>
                <a:cs typeface="Arial" panose="020B0604020202020204" pitchFamily="34" charset="0"/>
              </a:rPr>
              <a:t>Education and skills</a:t>
            </a:r>
          </a:p>
        </p:txBody>
      </p:sp>
    </p:spTree>
    <p:extLst>
      <p:ext uri="{BB962C8B-B14F-4D97-AF65-F5344CB8AC3E}">
        <p14:creationId xmlns:p14="http://schemas.microsoft.com/office/powerpoint/2010/main" val="1364280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48B91-B4F6-DE40-2703-BF90496B2224}"/>
              </a:ext>
            </a:extLst>
          </p:cNvPr>
          <p:cNvSpPr>
            <a:spLocks noGrp="1"/>
          </p:cNvSpPr>
          <p:nvPr>
            <p:ph idx="1"/>
          </p:nvPr>
        </p:nvSpPr>
        <p:spPr>
          <a:xfrm>
            <a:off x="397989" y="1397238"/>
            <a:ext cx="11386643" cy="5089048"/>
          </a:xfrm>
        </p:spPr>
        <p:txBody>
          <a:bodyPr>
            <a:normAutofit fontScale="62500" lnSpcReduction="20000"/>
          </a:bodyPr>
          <a:lstStyle/>
          <a:p>
            <a:r>
              <a:rPr lang="en-GB" b="1" dirty="0"/>
              <a:t>Support people into quality work</a:t>
            </a:r>
          </a:p>
          <a:p>
            <a:pPr lvl="1"/>
            <a:r>
              <a:rPr lang="en-GB" dirty="0"/>
              <a:t>Commit to being an equal opportunities employer and bringing underrepresented groups into roles</a:t>
            </a:r>
          </a:p>
          <a:p>
            <a:pPr lvl="1"/>
            <a:r>
              <a:rPr lang="en-GB" dirty="0"/>
              <a:t>Create entry level jobs for most disadvantaged people</a:t>
            </a:r>
          </a:p>
          <a:p>
            <a:pPr lvl="2"/>
            <a:r>
              <a:rPr lang="en-GB" dirty="0"/>
              <a:t>Paid ambassador roles</a:t>
            </a:r>
          </a:p>
          <a:p>
            <a:pPr lvl="2"/>
            <a:r>
              <a:rPr lang="en-GB" dirty="0"/>
              <a:t>Apprenticeships (e.g., via ABC Picture Palace)</a:t>
            </a:r>
          </a:p>
          <a:p>
            <a:pPr lvl="2"/>
            <a:r>
              <a:rPr lang="en-GB" dirty="0"/>
              <a:t>Access to volunteering</a:t>
            </a:r>
          </a:p>
          <a:p>
            <a:pPr lvl="1"/>
            <a:r>
              <a:rPr lang="en-GB" dirty="0"/>
              <a:t>Consider apprenticeships at senior level as well, thinking about transferrable skills</a:t>
            </a:r>
          </a:p>
          <a:p>
            <a:pPr lvl="1"/>
            <a:r>
              <a:rPr lang="en-GB" dirty="0"/>
              <a:t>Adjust recruitment processes to remove barriers, including preparation support (e.g., interviews) and flexibility around interview times</a:t>
            </a:r>
          </a:p>
          <a:p>
            <a:pPr lvl="1"/>
            <a:r>
              <a:rPr lang="en-GB" dirty="0"/>
              <a:t>Target local people</a:t>
            </a:r>
          </a:p>
          <a:p>
            <a:pPr lvl="1"/>
            <a:r>
              <a:rPr lang="en-GB" dirty="0"/>
              <a:t>Recruit black leaders in organisations </a:t>
            </a:r>
          </a:p>
          <a:p>
            <a:r>
              <a:rPr lang="en-GB" sz="2400" b="1" dirty="0"/>
              <a:t>Revisit employment terms and conditions</a:t>
            </a:r>
          </a:p>
          <a:p>
            <a:pPr lvl="1"/>
            <a:r>
              <a:rPr lang="en-GB" dirty="0"/>
              <a:t>Pay London living wage</a:t>
            </a:r>
          </a:p>
          <a:p>
            <a:pPr lvl="1"/>
            <a:r>
              <a:rPr lang="en-GB" dirty="0"/>
              <a:t>C</a:t>
            </a:r>
            <a:r>
              <a:rPr lang="en-GB" sz="2000" dirty="0"/>
              <a:t>are workers pay parity with health workers</a:t>
            </a:r>
            <a:endParaRPr lang="en-GB" dirty="0"/>
          </a:p>
          <a:p>
            <a:pPr lvl="1"/>
            <a:r>
              <a:rPr lang="en-GB" dirty="0"/>
              <a:t>Remove insecure employment terms (e.g., zero hours contracts)</a:t>
            </a:r>
          </a:p>
          <a:p>
            <a:pPr lvl="1"/>
            <a:r>
              <a:rPr lang="en-GB" dirty="0"/>
              <a:t>Support staff wellbeing</a:t>
            </a:r>
          </a:p>
          <a:p>
            <a:r>
              <a:rPr lang="en-GB" b="1" dirty="0"/>
              <a:t>Use purchasing power to deliver social value for local communities</a:t>
            </a:r>
          </a:p>
          <a:p>
            <a:pPr lvl="1"/>
            <a:r>
              <a:rPr lang="en-GB" dirty="0"/>
              <a:t>Define what providers must bring to the local community as a value </a:t>
            </a:r>
          </a:p>
          <a:p>
            <a:pPr lvl="1"/>
            <a:r>
              <a:rPr lang="en-GB" dirty="0"/>
              <a:t>Seek community input on the social value they want</a:t>
            </a:r>
          </a:p>
          <a:p>
            <a:pPr lvl="1"/>
            <a:r>
              <a:rPr lang="en-GB" dirty="0"/>
              <a:t>Ensure contracts are attainable by a wide range of providers </a:t>
            </a:r>
          </a:p>
          <a:p>
            <a:pPr lvl="2"/>
            <a:r>
              <a:rPr lang="en-GB" dirty="0"/>
              <a:t>Ensure contracts are not so large so that few contractors can bid</a:t>
            </a:r>
          </a:p>
          <a:p>
            <a:pPr lvl="2"/>
            <a:r>
              <a:rPr lang="en-GB" dirty="0"/>
              <a:t>Make tenders less complicated </a:t>
            </a:r>
          </a:p>
          <a:p>
            <a:pPr lvl="2"/>
            <a:r>
              <a:rPr lang="en-GB" dirty="0"/>
              <a:t>Provide information about how to tender</a:t>
            </a:r>
          </a:p>
          <a:p>
            <a:pPr lvl="2"/>
            <a:r>
              <a:rPr lang="en-GB" dirty="0"/>
              <a:t>Offer coaching to support organisations to bid</a:t>
            </a:r>
          </a:p>
          <a:p>
            <a:pPr lvl="2"/>
            <a:r>
              <a:rPr lang="en-GB" dirty="0"/>
              <a:t>Set timeframes that recognise the amount of time it takes to respond to tenders</a:t>
            </a:r>
          </a:p>
          <a:p>
            <a:pPr lvl="2"/>
            <a:r>
              <a:rPr lang="en-GB" dirty="0"/>
              <a:t>Tender for outcomes, not methods</a:t>
            </a:r>
          </a:p>
          <a:p>
            <a:pPr lvl="1"/>
            <a:endParaRPr lang="en-GB" dirty="0"/>
          </a:p>
          <a:p>
            <a:endParaRPr lang="en-GB" dirty="0"/>
          </a:p>
        </p:txBody>
      </p:sp>
      <p:sp>
        <p:nvSpPr>
          <p:cNvPr id="3" name="Slide Number Placeholder 2">
            <a:extLst>
              <a:ext uri="{FF2B5EF4-FFF2-40B4-BE49-F238E27FC236}">
                <a16:creationId xmlns:a16="http://schemas.microsoft.com/office/drawing/2014/main" id="{4004C1AD-C354-DDB5-8EE6-D47C47C0E029}"/>
              </a:ext>
            </a:extLst>
          </p:cNvPr>
          <p:cNvSpPr>
            <a:spLocks noGrp="1"/>
          </p:cNvSpPr>
          <p:nvPr>
            <p:ph type="sldNum" sz="quarter" idx="12"/>
          </p:nvPr>
        </p:nvSpPr>
        <p:spPr/>
        <p:txBody>
          <a:bodyPr/>
          <a:lstStyle/>
          <a:p>
            <a:fld id="{E76F84FA-B8EB-462F-97BA-032CB76B4E3A}" type="slidenum">
              <a:rPr lang="en-GB" smtClean="0"/>
              <a:t>11</a:t>
            </a:fld>
            <a:endParaRPr lang="en-GB"/>
          </a:p>
        </p:txBody>
      </p:sp>
      <p:sp>
        <p:nvSpPr>
          <p:cNvPr id="4" name="Title 3">
            <a:extLst>
              <a:ext uri="{FF2B5EF4-FFF2-40B4-BE49-F238E27FC236}">
                <a16:creationId xmlns:a16="http://schemas.microsoft.com/office/drawing/2014/main" id="{B9D203E6-2A4C-437C-8A0E-1615FDF7EA78}"/>
              </a:ext>
            </a:extLst>
          </p:cNvPr>
          <p:cNvSpPr>
            <a:spLocks noGrp="1"/>
          </p:cNvSpPr>
          <p:nvPr>
            <p:ph type="title"/>
          </p:nvPr>
        </p:nvSpPr>
        <p:spPr/>
        <p:txBody>
          <a:bodyPr>
            <a:normAutofit fontScale="90000"/>
          </a:bodyPr>
          <a:lstStyle/>
          <a:p>
            <a:r>
              <a:rPr lang="en-GB" dirty="0"/>
              <a:t>What should Anchor institutions do?</a:t>
            </a:r>
          </a:p>
        </p:txBody>
      </p:sp>
    </p:spTree>
    <p:extLst>
      <p:ext uri="{BB962C8B-B14F-4D97-AF65-F5344CB8AC3E}">
        <p14:creationId xmlns:p14="http://schemas.microsoft.com/office/powerpoint/2010/main" val="1643689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48B91-B4F6-DE40-2703-BF90496B2224}"/>
              </a:ext>
            </a:extLst>
          </p:cNvPr>
          <p:cNvSpPr>
            <a:spLocks noGrp="1"/>
          </p:cNvSpPr>
          <p:nvPr>
            <p:ph idx="1"/>
          </p:nvPr>
        </p:nvSpPr>
        <p:spPr>
          <a:xfrm>
            <a:off x="397989" y="1397238"/>
            <a:ext cx="11386643" cy="5089048"/>
          </a:xfrm>
        </p:spPr>
        <p:txBody>
          <a:bodyPr>
            <a:normAutofit fontScale="92500" lnSpcReduction="10000"/>
          </a:bodyPr>
          <a:lstStyle/>
          <a:p>
            <a:r>
              <a:rPr lang="en-GB" sz="1800" b="1" dirty="0"/>
              <a:t>Reconfigure healthcare and other support services to improve accessibility</a:t>
            </a:r>
          </a:p>
          <a:p>
            <a:pPr lvl="1"/>
            <a:r>
              <a:rPr lang="en-GB" sz="1600" dirty="0"/>
              <a:t>People need to feel more welcomed when received in health care settings</a:t>
            </a:r>
          </a:p>
          <a:p>
            <a:pPr lvl="1"/>
            <a:r>
              <a:rPr lang="en-GB" sz="1600" dirty="0"/>
              <a:t>Bring services to where people already are (as much as possible) </a:t>
            </a:r>
          </a:p>
          <a:p>
            <a:pPr lvl="1"/>
            <a:r>
              <a:rPr lang="en-GB" sz="1600" dirty="0"/>
              <a:t>Take an asset-based approach to disadvantaged communities </a:t>
            </a:r>
          </a:p>
          <a:p>
            <a:pPr lvl="1"/>
            <a:r>
              <a:rPr lang="en-GB" sz="1600" dirty="0"/>
              <a:t>See the whole person not just the disease</a:t>
            </a:r>
          </a:p>
          <a:p>
            <a:pPr lvl="1"/>
            <a:r>
              <a:rPr lang="en-GB" sz="1600" dirty="0"/>
              <a:t>Ensure access to generic advocacy services</a:t>
            </a:r>
          </a:p>
          <a:p>
            <a:r>
              <a:rPr lang="en-GB" sz="1800" b="1" dirty="0"/>
              <a:t>Target specific groups who are disproportionately affected</a:t>
            </a:r>
          </a:p>
          <a:p>
            <a:pPr lvl="1"/>
            <a:r>
              <a:rPr lang="en-GB" sz="1600" dirty="0"/>
              <a:t>Disabled people, carers and those with LTCs</a:t>
            </a:r>
          </a:p>
          <a:p>
            <a:pPr lvl="1"/>
            <a:r>
              <a:rPr lang="en-GB" sz="1600" dirty="0"/>
              <a:t>Young people</a:t>
            </a:r>
          </a:p>
          <a:p>
            <a:pPr lvl="1"/>
            <a:r>
              <a:rPr lang="en-GB" sz="1600" dirty="0"/>
              <a:t>Older people</a:t>
            </a:r>
          </a:p>
          <a:p>
            <a:pPr lvl="1"/>
            <a:r>
              <a:rPr lang="en-GB" sz="1600" dirty="0"/>
              <a:t>Ethnic minorities </a:t>
            </a:r>
          </a:p>
          <a:p>
            <a:pPr lvl="1"/>
            <a:r>
              <a:rPr lang="en-GB" sz="1600" dirty="0"/>
              <a:t>People in more deprived communities</a:t>
            </a:r>
          </a:p>
          <a:p>
            <a:r>
              <a:rPr lang="en-GB" sz="1800" b="1" dirty="0"/>
              <a:t>Strengthen partnership working </a:t>
            </a:r>
          </a:p>
          <a:p>
            <a:pPr lvl="1"/>
            <a:r>
              <a:rPr lang="en-GB" sz="1600" dirty="0"/>
              <a:t>Harness the opportunity for increased collaboration between the formal and informal sectors</a:t>
            </a:r>
          </a:p>
          <a:p>
            <a:pPr lvl="1"/>
            <a:r>
              <a:rPr lang="en-GB" sz="1600" dirty="0"/>
              <a:t>Schools need to be on board as key partners (e.g., form part of wider ICS governance and decision making)</a:t>
            </a:r>
          </a:p>
          <a:p>
            <a:pPr lvl="1"/>
            <a:r>
              <a:rPr lang="en-GB" sz="1600" dirty="0"/>
              <a:t>Remember other institutions - religious, youth clubs, scouts etc - are also vital in a young person's development</a:t>
            </a:r>
          </a:p>
          <a:p>
            <a:r>
              <a:rPr lang="en-GB" sz="1800" b="1" dirty="0"/>
              <a:t>Monitor outcomes</a:t>
            </a:r>
          </a:p>
          <a:p>
            <a:pPr lvl="1"/>
            <a:r>
              <a:rPr lang="en-GB" sz="1600" dirty="0"/>
              <a:t>Deploy a standard approach to data collection so that we can understand if inequalities are being reduced or not</a:t>
            </a:r>
          </a:p>
          <a:p>
            <a:pPr lvl="1"/>
            <a:endParaRPr lang="en-GB" sz="1600" dirty="0"/>
          </a:p>
          <a:p>
            <a:pPr lvl="1"/>
            <a:endParaRPr lang="en-GB" sz="1600" dirty="0"/>
          </a:p>
          <a:p>
            <a:endParaRPr lang="en-GB" sz="1800" dirty="0"/>
          </a:p>
        </p:txBody>
      </p:sp>
      <p:sp>
        <p:nvSpPr>
          <p:cNvPr id="3" name="Slide Number Placeholder 2">
            <a:extLst>
              <a:ext uri="{FF2B5EF4-FFF2-40B4-BE49-F238E27FC236}">
                <a16:creationId xmlns:a16="http://schemas.microsoft.com/office/drawing/2014/main" id="{4004C1AD-C354-DDB5-8EE6-D47C47C0E029}"/>
              </a:ext>
            </a:extLst>
          </p:cNvPr>
          <p:cNvSpPr>
            <a:spLocks noGrp="1"/>
          </p:cNvSpPr>
          <p:nvPr>
            <p:ph type="sldNum" sz="quarter" idx="12"/>
          </p:nvPr>
        </p:nvSpPr>
        <p:spPr/>
        <p:txBody>
          <a:bodyPr/>
          <a:lstStyle/>
          <a:p>
            <a:fld id="{E76F84FA-B8EB-462F-97BA-032CB76B4E3A}" type="slidenum">
              <a:rPr lang="en-GB" smtClean="0"/>
              <a:t>12</a:t>
            </a:fld>
            <a:endParaRPr lang="en-GB"/>
          </a:p>
        </p:txBody>
      </p:sp>
      <p:sp>
        <p:nvSpPr>
          <p:cNvPr id="4" name="Title 3">
            <a:extLst>
              <a:ext uri="{FF2B5EF4-FFF2-40B4-BE49-F238E27FC236}">
                <a16:creationId xmlns:a16="http://schemas.microsoft.com/office/drawing/2014/main" id="{B9D203E6-2A4C-437C-8A0E-1615FDF7EA78}"/>
              </a:ext>
            </a:extLst>
          </p:cNvPr>
          <p:cNvSpPr>
            <a:spLocks noGrp="1"/>
          </p:cNvSpPr>
          <p:nvPr>
            <p:ph type="title"/>
          </p:nvPr>
        </p:nvSpPr>
        <p:spPr/>
        <p:txBody>
          <a:bodyPr>
            <a:normAutofit fontScale="90000"/>
          </a:bodyPr>
          <a:lstStyle/>
          <a:p>
            <a:r>
              <a:rPr lang="en-GB" dirty="0"/>
              <a:t>What should Anchor institutions do?</a:t>
            </a:r>
          </a:p>
        </p:txBody>
      </p:sp>
    </p:spTree>
    <p:extLst>
      <p:ext uri="{BB962C8B-B14F-4D97-AF65-F5344CB8AC3E}">
        <p14:creationId xmlns:p14="http://schemas.microsoft.com/office/powerpoint/2010/main" val="230692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FEBE0-D8DD-6EBF-DA48-F1DE978FD1A9}"/>
              </a:ext>
            </a:extLst>
          </p:cNvPr>
          <p:cNvSpPr>
            <a:spLocks noGrp="1"/>
          </p:cNvSpPr>
          <p:nvPr>
            <p:ph type="ctrTitle"/>
          </p:nvPr>
        </p:nvSpPr>
        <p:spPr/>
        <p:txBody>
          <a:bodyPr>
            <a:noAutofit/>
          </a:bodyPr>
          <a:lstStyle/>
          <a:p>
            <a:r>
              <a:rPr lang="en-GB" sz="4400" dirty="0"/>
              <a:t>Refreshing the ambitions and reaffirming the purpose of Anchors / economic regeneration work at NWL level </a:t>
            </a:r>
          </a:p>
        </p:txBody>
      </p:sp>
      <p:sp>
        <p:nvSpPr>
          <p:cNvPr id="3" name="Subtitle 2">
            <a:extLst>
              <a:ext uri="{FF2B5EF4-FFF2-40B4-BE49-F238E27FC236}">
                <a16:creationId xmlns:a16="http://schemas.microsoft.com/office/drawing/2014/main" id="{6C3A1936-DF0C-00A9-E5CF-6C8BABCE32A8}"/>
              </a:ext>
            </a:extLst>
          </p:cNvPr>
          <p:cNvSpPr>
            <a:spLocks noGrp="1"/>
          </p:cNvSpPr>
          <p:nvPr>
            <p:ph type="subTitle" idx="1"/>
          </p:nvPr>
        </p:nvSpPr>
        <p:spPr/>
        <p:txBody>
          <a:bodyPr/>
          <a:lstStyle/>
          <a:p>
            <a:r>
              <a:rPr lang="en-GB" dirty="0"/>
              <a:t>Charlene Alfred and Nic Ib</a:t>
            </a:r>
          </a:p>
        </p:txBody>
      </p:sp>
      <p:pic>
        <p:nvPicPr>
          <p:cNvPr id="4" name="Picture 3">
            <a:extLst>
              <a:ext uri="{FF2B5EF4-FFF2-40B4-BE49-F238E27FC236}">
                <a16:creationId xmlns:a16="http://schemas.microsoft.com/office/drawing/2014/main" id="{BC7CDD61-0D34-A040-2BDF-6812AC73A7EF}"/>
              </a:ext>
            </a:extLst>
          </p:cNvPr>
          <p:cNvPicPr>
            <a:picLocks noChangeAspect="1"/>
          </p:cNvPicPr>
          <p:nvPr/>
        </p:nvPicPr>
        <p:blipFill>
          <a:blip r:embed="rId2"/>
          <a:stretch>
            <a:fillRect/>
          </a:stretch>
        </p:blipFill>
        <p:spPr>
          <a:xfrm>
            <a:off x="242943" y="184973"/>
            <a:ext cx="2467382" cy="704446"/>
          </a:xfrm>
          <a:prstGeom prst="rect">
            <a:avLst/>
          </a:prstGeom>
        </p:spPr>
      </p:pic>
    </p:spTree>
    <p:extLst>
      <p:ext uri="{BB962C8B-B14F-4D97-AF65-F5344CB8AC3E}">
        <p14:creationId xmlns:p14="http://schemas.microsoft.com/office/powerpoint/2010/main" val="853244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DD798E-FB5F-BB6D-7C9A-625B3282A305}"/>
              </a:ext>
            </a:extLst>
          </p:cNvPr>
          <p:cNvSpPr>
            <a:spLocks noGrp="1"/>
          </p:cNvSpPr>
          <p:nvPr>
            <p:ph idx="1"/>
          </p:nvPr>
        </p:nvSpPr>
        <p:spPr>
          <a:xfrm>
            <a:off x="952500" y="2959100"/>
            <a:ext cx="10832132" cy="2918172"/>
          </a:xfrm>
        </p:spPr>
        <p:txBody>
          <a:bodyPr>
            <a:normAutofit/>
          </a:bodyPr>
          <a:lstStyle/>
          <a:p>
            <a:pPr marL="0" indent="0">
              <a:buNone/>
            </a:pPr>
            <a:r>
              <a:rPr lang="en-GB" sz="3200" dirty="0"/>
              <a:t>A quick recap on what we’ve achieved through Anchors work at the ICS level in the past eighteen months…</a:t>
            </a:r>
          </a:p>
        </p:txBody>
      </p:sp>
      <p:sp>
        <p:nvSpPr>
          <p:cNvPr id="3" name="Slide Number Placeholder 2">
            <a:extLst>
              <a:ext uri="{FF2B5EF4-FFF2-40B4-BE49-F238E27FC236}">
                <a16:creationId xmlns:a16="http://schemas.microsoft.com/office/drawing/2014/main" id="{DBAFA902-9AAB-2FBE-4484-B399E2B60B2E}"/>
              </a:ext>
            </a:extLst>
          </p:cNvPr>
          <p:cNvSpPr>
            <a:spLocks noGrp="1"/>
          </p:cNvSpPr>
          <p:nvPr>
            <p:ph type="sldNum" sz="quarter" idx="12"/>
          </p:nvPr>
        </p:nvSpPr>
        <p:spPr/>
        <p:txBody>
          <a:bodyPr/>
          <a:lstStyle/>
          <a:p>
            <a:fld id="{E76F84FA-B8EB-462F-97BA-032CB76B4E3A}" type="slidenum">
              <a:rPr lang="en-GB" smtClean="0"/>
              <a:t>14</a:t>
            </a:fld>
            <a:endParaRPr lang="en-GB"/>
          </a:p>
        </p:txBody>
      </p:sp>
    </p:spTree>
    <p:extLst>
      <p:ext uri="{BB962C8B-B14F-4D97-AF65-F5344CB8AC3E}">
        <p14:creationId xmlns:p14="http://schemas.microsoft.com/office/powerpoint/2010/main" val="2196209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15</a:t>
            </a:fld>
            <a:endParaRPr lang="en-GB"/>
          </a:p>
        </p:txBody>
      </p:sp>
      <p:sp>
        <p:nvSpPr>
          <p:cNvPr id="4" name="Title 3"/>
          <p:cNvSpPr>
            <a:spLocks noGrp="1"/>
          </p:cNvSpPr>
          <p:nvPr>
            <p:ph type="title"/>
          </p:nvPr>
        </p:nvSpPr>
        <p:spPr/>
        <p:txBody>
          <a:bodyPr>
            <a:noAutofit/>
          </a:bodyPr>
          <a:lstStyle/>
          <a:p>
            <a:r>
              <a:rPr lang="en-GB" sz="2800" dirty="0"/>
              <a:t>Our journey as a system in the past 18 months</a:t>
            </a:r>
          </a:p>
        </p:txBody>
      </p:sp>
      <p:grpSp>
        <p:nvGrpSpPr>
          <p:cNvPr id="5" name="Group 4">
            <a:extLst>
              <a:ext uri="{FF2B5EF4-FFF2-40B4-BE49-F238E27FC236}">
                <a16:creationId xmlns:a16="http://schemas.microsoft.com/office/drawing/2014/main" id="{F108CDA0-50DA-475E-9489-E45366D879C9}"/>
              </a:ext>
            </a:extLst>
          </p:cNvPr>
          <p:cNvGrpSpPr/>
          <p:nvPr/>
        </p:nvGrpSpPr>
        <p:grpSpPr>
          <a:xfrm>
            <a:off x="543116" y="1460741"/>
            <a:ext cx="3896612" cy="4366668"/>
            <a:chOff x="3807203" y="1038178"/>
            <a:chExt cx="1739734" cy="3543289"/>
          </a:xfrm>
          <a:solidFill>
            <a:srgbClr val="0070C0"/>
          </a:solidFill>
        </p:grpSpPr>
        <p:grpSp>
          <p:nvGrpSpPr>
            <p:cNvPr id="6" name="Group 5">
              <a:extLst>
                <a:ext uri="{FF2B5EF4-FFF2-40B4-BE49-F238E27FC236}">
                  <a16:creationId xmlns:a16="http://schemas.microsoft.com/office/drawing/2014/main" id="{1C7CF18E-F089-457D-8504-0BABCA7B1C0C}"/>
                </a:ext>
              </a:extLst>
            </p:cNvPr>
            <p:cNvGrpSpPr/>
            <p:nvPr/>
          </p:nvGrpSpPr>
          <p:grpSpPr>
            <a:xfrm>
              <a:off x="4336294" y="1038178"/>
              <a:ext cx="1210643" cy="3543289"/>
              <a:chOff x="4371240" y="1346861"/>
              <a:chExt cx="1039445" cy="3543289"/>
            </a:xfrm>
            <a:grpFill/>
          </p:grpSpPr>
          <p:sp>
            <p:nvSpPr>
              <p:cNvPr id="12" name="Arrow: Pentagon 2">
                <a:extLst>
                  <a:ext uri="{FF2B5EF4-FFF2-40B4-BE49-F238E27FC236}">
                    <a16:creationId xmlns:a16="http://schemas.microsoft.com/office/drawing/2014/main" id="{F2E21967-B1F3-4CF7-A05F-F166F6206FE5}"/>
                  </a:ext>
                </a:extLst>
              </p:cNvPr>
              <p:cNvSpPr/>
              <p:nvPr/>
            </p:nvSpPr>
            <p:spPr>
              <a:xfrm>
                <a:off x="4371240" y="1346861"/>
                <a:ext cx="1039445" cy="626576"/>
              </a:xfrm>
              <a:prstGeom prst="homePlat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r>
                  <a:rPr lang="en-GB" sz="1600" b="1" dirty="0">
                    <a:solidFill>
                      <a:prstClr val="white"/>
                    </a:solidFill>
                    <a:latin typeface="Arial" panose="020B0604020202020204" pitchFamily="34" charset="0"/>
                    <a:cs typeface="Arial" panose="020B0604020202020204" pitchFamily="34" charset="0"/>
                  </a:rPr>
                  <a:t>Health Inequalities </a:t>
                </a:r>
              </a:p>
              <a:p>
                <a:pPr algn="ctr"/>
                <a:r>
                  <a:rPr lang="en-GB" sz="1600" b="1" dirty="0">
                    <a:solidFill>
                      <a:prstClr val="white"/>
                    </a:solidFill>
                    <a:latin typeface="Arial" panose="020B0604020202020204" pitchFamily="34" charset="0"/>
                    <a:cs typeface="Arial" panose="020B0604020202020204" pitchFamily="34" charset="0"/>
                  </a:rPr>
                  <a:t>Strategy paper</a:t>
                </a:r>
              </a:p>
            </p:txBody>
          </p:sp>
          <p:sp>
            <p:nvSpPr>
              <p:cNvPr id="13" name="Arrow: Pentagon 9">
                <a:extLst>
                  <a:ext uri="{FF2B5EF4-FFF2-40B4-BE49-F238E27FC236}">
                    <a16:creationId xmlns:a16="http://schemas.microsoft.com/office/drawing/2014/main" id="{49D00764-6F76-4C6B-A7BE-B40350CA0314}"/>
                  </a:ext>
                </a:extLst>
              </p:cNvPr>
              <p:cNvSpPr/>
              <p:nvPr/>
            </p:nvSpPr>
            <p:spPr>
              <a:xfrm>
                <a:off x="4371240" y="2073083"/>
                <a:ext cx="1039445" cy="693387"/>
              </a:xfrm>
              <a:prstGeom prst="homePlat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r>
                  <a:rPr lang="en-GB" sz="1600" b="1" dirty="0">
                    <a:solidFill>
                      <a:prstClr val="white"/>
                    </a:solidFill>
                    <a:latin typeface="Arial" panose="020B0604020202020204" pitchFamily="34" charset="0"/>
                    <a:cs typeface="Arial" panose="020B0604020202020204" pitchFamily="34" charset="0"/>
                  </a:rPr>
                  <a:t>NWL Anchor Charter </a:t>
                </a:r>
              </a:p>
            </p:txBody>
          </p:sp>
          <p:sp>
            <p:nvSpPr>
              <p:cNvPr id="14" name="Arrow: Pentagon 13">
                <a:extLst>
                  <a:ext uri="{FF2B5EF4-FFF2-40B4-BE49-F238E27FC236}">
                    <a16:creationId xmlns:a16="http://schemas.microsoft.com/office/drawing/2014/main" id="{1A292EEE-0D8D-4D34-8C5F-BB522E48D0EF}"/>
                  </a:ext>
                </a:extLst>
              </p:cNvPr>
              <p:cNvSpPr/>
              <p:nvPr/>
            </p:nvSpPr>
            <p:spPr>
              <a:xfrm>
                <a:off x="4371240" y="2843962"/>
                <a:ext cx="1039445" cy="626576"/>
              </a:xfrm>
              <a:prstGeom prst="homePlat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r>
                  <a:rPr lang="en-GB" sz="1600" b="1" dirty="0">
                    <a:solidFill>
                      <a:prstClr val="white"/>
                    </a:solidFill>
                    <a:latin typeface="Arial" panose="020B0604020202020204" pitchFamily="34" charset="0"/>
                    <a:cs typeface="Arial" panose="020B0604020202020204" pitchFamily="34" charset="0"/>
                  </a:rPr>
                  <a:t>NWL Top 3 Anchor Focus </a:t>
                </a:r>
              </a:p>
            </p:txBody>
          </p:sp>
          <p:sp>
            <p:nvSpPr>
              <p:cNvPr id="15" name="Arrow: Pentagon 17">
                <a:extLst>
                  <a:ext uri="{FF2B5EF4-FFF2-40B4-BE49-F238E27FC236}">
                    <a16:creationId xmlns:a16="http://schemas.microsoft.com/office/drawing/2014/main" id="{D15336A7-066D-4B5D-B371-13BD881F5385}"/>
                  </a:ext>
                </a:extLst>
              </p:cNvPr>
              <p:cNvSpPr/>
              <p:nvPr/>
            </p:nvSpPr>
            <p:spPr>
              <a:xfrm>
                <a:off x="4371240" y="3548030"/>
                <a:ext cx="1039445" cy="626576"/>
              </a:xfrm>
              <a:prstGeom prst="homePlat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r>
                  <a:rPr lang="en-GB" sz="1600" b="1" dirty="0">
                    <a:solidFill>
                      <a:prstClr val="white"/>
                    </a:solidFill>
                    <a:latin typeface="Arial" panose="020B0604020202020204" pitchFamily="34" charset="0"/>
                    <a:cs typeface="Arial" panose="020B0604020202020204" pitchFamily="34" charset="0"/>
                  </a:rPr>
                  <a:t>Partnership &amp; Co-production  </a:t>
                </a:r>
              </a:p>
            </p:txBody>
          </p:sp>
          <p:sp>
            <p:nvSpPr>
              <p:cNvPr id="16" name="Arrow: Pentagon 21">
                <a:extLst>
                  <a:ext uri="{FF2B5EF4-FFF2-40B4-BE49-F238E27FC236}">
                    <a16:creationId xmlns:a16="http://schemas.microsoft.com/office/drawing/2014/main" id="{E859FF51-4088-4F64-BAF1-0668E5FF8420}"/>
                  </a:ext>
                </a:extLst>
              </p:cNvPr>
              <p:cNvSpPr/>
              <p:nvPr/>
            </p:nvSpPr>
            <p:spPr>
              <a:xfrm>
                <a:off x="4371240" y="4263574"/>
                <a:ext cx="1039445" cy="626576"/>
              </a:xfrm>
              <a:prstGeom prst="homePlat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r>
                  <a:rPr lang="en-GB" sz="1600" b="1" dirty="0">
                    <a:solidFill>
                      <a:prstClr val="white"/>
                    </a:solidFill>
                    <a:latin typeface="Arial" panose="020B0604020202020204" pitchFamily="34" charset="0"/>
                    <a:cs typeface="Arial" panose="020B0604020202020204" pitchFamily="34" charset="0"/>
                  </a:rPr>
                  <a:t>London Metrics and </a:t>
                </a:r>
              </a:p>
              <a:p>
                <a:pPr algn="ctr"/>
                <a:r>
                  <a:rPr lang="en-GB" sz="1600" b="1" dirty="0">
                    <a:solidFill>
                      <a:prstClr val="white"/>
                    </a:solidFill>
                    <a:latin typeface="Arial" panose="020B0604020202020204" pitchFamily="34" charset="0"/>
                    <a:cs typeface="Arial" panose="020B0604020202020204" pitchFamily="34" charset="0"/>
                  </a:rPr>
                  <a:t>Cost of Living </a:t>
                </a:r>
              </a:p>
            </p:txBody>
          </p:sp>
        </p:grpSp>
        <p:sp>
          <p:nvSpPr>
            <p:cNvPr id="7" name="Oval 6">
              <a:extLst>
                <a:ext uri="{FF2B5EF4-FFF2-40B4-BE49-F238E27FC236}">
                  <a16:creationId xmlns:a16="http://schemas.microsoft.com/office/drawing/2014/main" id="{FDFF7658-5ABC-48A9-B653-CD3998C7BD4B}"/>
                </a:ext>
              </a:extLst>
            </p:cNvPr>
            <p:cNvSpPr/>
            <p:nvPr/>
          </p:nvSpPr>
          <p:spPr>
            <a:xfrm>
              <a:off x="3836618" y="1086295"/>
              <a:ext cx="553299" cy="553299"/>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prstClr val="white"/>
                  </a:solidFill>
                  <a:latin typeface="Arial" panose="020B0604020202020204" pitchFamily="34" charset="0"/>
                  <a:cs typeface="Arial" panose="020B0604020202020204" pitchFamily="34" charset="0"/>
                </a:rPr>
                <a:t>1</a:t>
              </a:r>
            </a:p>
          </p:txBody>
        </p:sp>
        <p:sp>
          <p:nvSpPr>
            <p:cNvPr id="8" name="Oval 7">
              <a:extLst>
                <a:ext uri="{FF2B5EF4-FFF2-40B4-BE49-F238E27FC236}">
                  <a16:creationId xmlns:a16="http://schemas.microsoft.com/office/drawing/2014/main" id="{96B35ACC-9FCB-4846-82B7-3D31B5C938D6}"/>
                </a:ext>
              </a:extLst>
            </p:cNvPr>
            <p:cNvSpPr/>
            <p:nvPr/>
          </p:nvSpPr>
          <p:spPr>
            <a:xfrm>
              <a:off x="3836618" y="1824007"/>
              <a:ext cx="553299" cy="553299"/>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prstClr val="white"/>
                  </a:solidFill>
                  <a:latin typeface="Arial" panose="020B0604020202020204" pitchFamily="34" charset="0"/>
                  <a:cs typeface="Arial" panose="020B0604020202020204" pitchFamily="34" charset="0"/>
                </a:rPr>
                <a:t>2</a:t>
              </a:r>
            </a:p>
          </p:txBody>
        </p:sp>
        <p:sp>
          <p:nvSpPr>
            <p:cNvPr id="9" name="Oval 8">
              <a:extLst>
                <a:ext uri="{FF2B5EF4-FFF2-40B4-BE49-F238E27FC236}">
                  <a16:creationId xmlns:a16="http://schemas.microsoft.com/office/drawing/2014/main" id="{2A9297D7-443C-4BB8-9A75-EC33DBBBCBDC}"/>
                </a:ext>
              </a:extLst>
            </p:cNvPr>
            <p:cNvSpPr/>
            <p:nvPr/>
          </p:nvSpPr>
          <p:spPr>
            <a:xfrm>
              <a:off x="3807203" y="2584678"/>
              <a:ext cx="553299" cy="553299"/>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prstClr val="white"/>
                  </a:solidFill>
                  <a:latin typeface="Arial" panose="020B0604020202020204" pitchFamily="34" charset="0"/>
                  <a:cs typeface="Arial" panose="020B0604020202020204" pitchFamily="34" charset="0"/>
                </a:rPr>
                <a:t>3</a:t>
              </a:r>
            </a:p>
          </p:txBody>
        </p:sp>
        <p:sp>
          <p:nvSpPr>
            <p:cNvPr id="10" name="Oval 9">
              <a:extLst>
                <a:ext uri="{FF2B5EF4-FFF2-40B4-BE49-F238E27FC236}">
                  <a16:creationId xmlns:a16="http://schemas.microsoft.com/office/drawing/2014/main" id="{9C982EC8-EFEF-45D4-95E8-9201708056D6}"/>
                </a:ext>
              </a:extLst>
            </p:cNvPr>
            <p:cNvSpPr/>
            <p:nvPr/>
          </p:nvSpPr>
          <p:spPr>
            <a:xfrm>
              <a:off x="3836618" y="3287967"/>
              <a:ext cx="553299" cy="553299"/>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prstClr val="white"/>
                  </a:solidFill>
                  <a:latin typeface="Arial" panose="020B0604020202020204" pitchFamily="34" charset="0"/>
                  <a:cs typeface="Arial" panose="020B0604020202020204" pitchFamily="34" charset="0"/>
                </a:rPr>
                <a:t>4</a:t>
              </a:r>
            </a:p>
          </p:txBody>
        </p:sp>
        <p:sp>
          <p:nvSpPr>
            <p:cNvPr id="11" name="Oval 10">
              <a:extLst>
                <a:ext uri="{FF2B5EF4-FFF2-40B4-BE49-F238E27FC236}">
                  <a16:creationId xmlns:a16="http://schemas.microsoft.com/office/drawing/2014/main" id="{9B9DA121-5E3E-4976-A4AB-626CDFDA08E9}"/>
                </a:ext>
              </a:extLst>
            </p:cNvPr>
            <p:cNvSpPr/>
            <p:nvPr/>
          </p:nvSpPr>
          <p:spPr>
            <a:xfrm>
              <a:off x="3836618" y="4014207"/>
              <a:ext cx="553299" cy="553299"/>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prstClr val="white"/>
                  </a:solidFill>
                  <a:latin typeface="Arial" panose="020B0604020202020204" pitchFamily="34" charset="0"/>
                  <a:cs typeface="Arial" panose="020B0604020202020204" pitchFamily="34" charset="0"/>
                </a:rPr>
                <a:t>5</a:t>
              </a:r>
            </a:p>
          </p:txBody>
        </p:sp>
      </p:grpSp>
      <p:sp>
        <p:nvSpPr>
          <p:cNvPr id="17" name="Content Placeholder 16"/>
          <p:cNvSpPr>
            <a:spLocks noGrp="1"/>
          </p:cNvSpPr>
          <p:nvPr>
            <p:ph idx="1"/>
          </p:nvPr>
        </p:nvSpPr>
        <p:spPr>
          <a:xfrm>
            <a:off x="4439726" y="1337940"/>
            <a:ext cx="7182931" cy="853681"/>
          </a:xfrm>
          <a:prstGeom prst="rect">
            <a:avLst/>
          </a:prstGeom>
        </p:spPr>
        <p:txBody>
          <a:bodyPr wrap="square">
            <a:spAutoFit/>
          </a:bodyPr>
          <a:lstStyle/>
          <a:p>
            <a:r>
              <a:rPr lang="en-GB" sz="1400" dirty="0"/>
              <a:t>We developed and published a NWL health inequalities strategy paper to address health inequalities and improve health outcomes that aligns to anchor institutions in reducing the wider determinants of health in communities </a:t>
            </a:r>
            <a:r>
              <a:rPr lang="en-GB" sz="1100" dirty="0">
                <a:hlinkClick r:id="rId2"/>
              </a:rPr>
              <a:t>NW_London_ICS_-_Addressing_Inequalities_across_NW_London_July_2022.pdf (nwlondonicb.nhs.uk)</a:t>
            </a:r>
            <a:endParaRPr lang="en-GB" sz="1100" dirty="0"/>
          </a:p>
        </p:txBody>
      </p:sp>
      <p:sp>
        <p:nvSpPr>
          <p:cNvPr id="19" name="Rectangle 18"/>
          <p:cNvSpPr/>
          <p:nvPr/>
        </p:nvSpPr>
        <p:spPr>
          <a:xfrm flipH="1">
            <a:off x="4439726" y="2201913"/>
            <a:ext cx="7602747" cy="1169551"/>
          </a:xfrm>
          <a:prstGeom prst="rect">
            <a:avLst/>
          </a:prstGeom>
        </p:spPr>
        <p:txBody>
          <a:bodyPr wrap="square">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We launched the NWL Anchor Charter at the 2</a:t>
            </a:r>
            <a:r>
              <a:rPr lang="en-GB" sz="1400" baseline="30000" dirty="0">
                <a:latin typeface="Arial" panose="020B0604020202020204" pitchFamily="34" charset="0"/>
                <a:cs typeface="Arial" panose="020B0604020202020204" pitchFamily="34" charset="0"/>
              </a:rPr>
              <a:t>nd</a:t>
            </a:r>
            <a:r>
              <a:rPr lang="en-GB" sz="1400" dirty="0">
                <a:latin typeface="Arial" panose="020B0604020202020204" pitchFamily="34" charset="0"/>
                <a:cs typeface="Arial" panose="020B0604020202020204" pitchFamily="34" charset="0"/>
              </a:rPr>
              <a:t> Anchor Institution workshop on the 08</a:t>
            </a:r>
            <a:r>
              <a:rPr lang="en-GB" sz="1400" baseline="30000" dirty="0">
                <a:latin typeface="Arial" panose="020B0604020202020204" pitchFamily="34" charset="0"/>
                <a:cs typeface="Arial" panose="020B0604020202020204" pitchFamily="34" charset="0"/>
              </a:rPr>
              <a:t>th</a:t>
            </a:r>
            <a:r>
              <a:rPr lang="en-GB" sz="1400" dirty="0">
                <a:latin typeface="Arial" panose="020B0604020202020204" pitchFamily="34" charset="0"/>
                <a:cs typeface="Arial" panose="020B0604020202020204" pitchFamily="34" charset="0"/>
              </a:rPr>
              <a:t> June 2021 with commitments to narrow social, economic and health inequalities, address the unemployment gap and support our communities to flourish due to the impact of the pandemic </a:t>
            </a:r>
          </a:p>
          <a:p>
            <a:r>
              <a:rPr lang="en-GB" sz="1400" dirty="0">
                <a:latin typeface="Arial" panose="020B0604020202020204" pitchFamily="34" charset="0"/>
                <a:cs typeface="Arial" panose="020B0604020202020204" pitchFamily="34" charset="0"/>
              </a:rPr>
              <a:t> </a:t>
            </a:r>
          </a:p>
        </p:txBody>
      </p:sp>
      <p:sp>
        <p:nvSpPr>
          <p:cNvPr id="21" name="Rectangle 20"/>
          <p:cNvSpPr/>
          <p:nvPr/>
        </p:nvSpPr>
        <p:spPr>
          <a:xfrm flipH="1">
            <a:off x="4450814" y="3131768"/>
            <a:ext cx="7602749" cy="1169551"/>
          </a:xfrm>
          <a:prstGeom prst="rect">
            <a:avLst/>
          </a:prstGeom>
        </p:spPr>
        <p:txBody>
          <a:bodyPr wrap="square">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We identified 3 anchor priority areas as a result of a series of anchor workshops to tackle health inequalities and make progress on areas such as Employment, Social Value, Procurement and Sustainability &amp; the Green Agenda to reduce the wider determinants of health and improve health outcomes in our local communities </a:t>
            </a:r>
          </a:p>
          <a:p>
            <a:r>
              <a:rPr lang="en-GB" sz="1400" dirty="0">
                <a:latin typeface="Arial" panose="020B0604020202020204" pitchFamily="34" charset="0"/>
                <a:cs typeface="Arial" panose="020B0604020202020204" pitchFamily="34" charset="0"/>
              </a:rPr>
              <a:t> </a:t>
            </a:r>
          </a:p>
        </p:txBody>
      </p:sp>
      <p:sp>
        <p:nvSpPr>
          <p:cNvPr id="22" name="Rectangle 21"/>
          <p:cNvSpPr/>
          <p:nvPr/>
        </p:nvSpPr>
        <p:spPr>
          <a:xfrm flipH="1">
            <a:off x="4396594" y="4125661"/>
            <a:ext cx="7602747" cy="1169551"/>
          </a:xfrm>
          <a:prstGeom prst="rect">
            <a:avLst/>
          </a:prstGeom>
        </p:spPr>
        <p:txBody>
          <a:bodyPr wrap="square">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We developed a set of principles to embed partnership working and co-production into ways of working. e.g meaningful partnership and co-production to achieve common outcomes with partners such as voluntary sector, local authority, acute providers colleges and lay members</a:t>
            </a:r>
          </a:p>
          <a:p>
            <a:r>
              <a:rPr lang="en-GB" sz="1400" dirty="0">
                <a:latin typeface="Arial" panose="020B0604020202020204" pitchFamily="34" charset="0"/>
                <a:cs typeface="Arial" panose="020B0604020202020204" pitchFamily="34" charset="0"/>
              </a:rPr>
              <a:t> </a:t>
            </a:r>
          </a:p>
        </p:txBody>
      </p:sp>
      <p:sp>
        <p:nvSpPr>
          <p:cNvPr id="23" name="Rectangle 22"/>
          <p:cNvSpPr/>
          <p:nvPr/>
        </p:nvSpPr>
        <p:spPr>
          <a:xfrm flipH="1">
            <a:off x="4396594" y="5007376"/>
            <a:ext cx="7602747" cy="1169551"/>
          </a:xfrm>
          <a:prstGeom prst="rect">
            <a:avLst/>
          </a:prstGeom>
        </p:spPr>
        <p:txBody>
          <a:bodyPr wrap="square">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We participated in the development of the newly published London Anchor Metrics with 56 indicators which can be used for measuring progress on local anchor priorities and have a positive impact on our deprived communities within the core20plus. We have also teamed up the  Healthy London Board to address the COL crisis though increasing the uptake of benefits and social welfare legal advice</a:t>
            </a:r>
          </a:p>
        </p:txBody>
      </p:sp>
    </p:spTree>
    <p:extLst>
      <p:ext uri="{BB962C8B-B14F-4D97-AF65-F5344CB8AC3E}">
        <p14:creationId xmlns:p14="http://schemas.microsoft.com/office/powerpoint/2010/main" val="3972064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5184" y="273691"/>
            <a:ext cx="11377264" cy="543595"/>
          </a:xfrm>
        </p:spPr>
        <p:txBody>
          <a:bodyPr>
            <a:noAutofit/>
          </a:bodyPr>
          <a:lstStyle/>
          <a:p>
            <a:pPr>
              <a:lnSpc>
                <a:spcPct val="120000"/>
              </a:lnSpc>
            </a:pPr>
            <a:r>
              <a:rPr lang="en-GB" sz="2800" dirty="0"/>
              <a:t>Our journey as a system in the past 18 months:</a:t>
            </a:r>
            <a:br>
              <a:rPr lang="en-GB" sz="2800" dirty="0"/>
            </a:br>
            <a:r>
              <a:rPr lang="en-GB" sz="2800" dirty="0"/>
              <a:t>PPHMI programme levers </a:t>
            </a:r>
          </a:p>
        </p:txBody>
      </p:sp>
      <p:graphicFrame>
        <p:nvGraphicFramePr>
          <p:cNvPr id="8" name="Chart 7"/>
          <p:cNvGraphicFramePr/>
          <p:nvPr/>
        </p:nvGraphicFramePr>
        <p:xfrm>
          <a:off x="1419300" y="987317"/>
          <a:ext cx="10081120" cy="508588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1"/>
          <p:cNvSpPr txBox="1"/>
          <p:nvPr/>
        </p:nvSpPr>
        <p:spPr>
          <a:xfrm>
            <a:off x="4515644" y="5512226"/>
            <a:ext cx="3096344" cy="79739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Facilitation of conversations with communities</a:t>
            </a: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including co-production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Building </a:t>
            </a:r>
            <a:r>
              <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connections and relationships with</a:t>
            </a:r>
            <a:r>
              <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ICS partners</a:t>
            </a: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including LAs and public health, third sector and volunteers</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Building </a:t>
            </a: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joint plans</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 including through delivering workshops </a:t>
            </a: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and action learning sets</a:t>
            </a:r>
          </a:p>
        </p:txBody>
      </p:sp>
      <p:sp>
        <p:nvSpPr>
          <p:cNvPr id="10" name="TextBox 1"/>
          <p:cNvSpPr txBox="1"/>
          <p:nvPr/>
        </p:nvSpPr>
        <p:spPr>
          <a:xfrm>
            <a:off x="1201552" y="4395256"/>
            <a:ext cx="3312368" cy="118433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Building </a:t>
            </a: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capacity and capability </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across the ICS, in the ICB, Borough Based Partnerships, Integrated Neighbourhood teams in the methodology, including:</a:t>
            </a:r>
          </a:p>
          <a:p>
            <a:pPr marL="358775" marR="0" lvl="1" indent="98425"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Analytical / data interpretation</a:t>
            </a:r>
          </a:p>
          <a:p>
            <a:pPr marL="358775" marR="0" lvl="1" indent="98425"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Communications and engagement</a:t>
            </a:r>
          </a:p>
          <a:p>
            <a:pPr marL="358775" marR="0" lvl="1" indent="98425"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Co-production</a:t>
            </a:r>
          </a:p>
          <a:p>
            <a:pPr marL="358775" marR="0" lvl="1" indent="98425"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Leadership and facilitation</a:t>
            </a:r>
          </a:p>
          <a:p>
            <a:pPr marL="358775" marR="0" lvl="1" indent="98425"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Health economics</a:t>
            </a:r>
          </a:p>
          <a:p>
            <a:pPr marL="0" marR="0" lvl="1" indent="98425"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Building capability in the third sector to effectively interface with the ICS</a:t>
            </a:r>
          </a:p>
          <a:p>
            <a:pPr marL="358775" marR="0" lvl="1" indent="98425" algn="l" defTabSz="914400" rtl="0" eaLnBrk="1" fontAlgn="auto" latinLnBrk="0" hangingPunct="1">
              <a:lnSpc>
                <a:spcPct val="100000"/>
              </a:lnSpc>
              <a:spcBef>
                <a:spcPts val="0"/>
              </a:spcBef>
              <a:spcAft>
                <a:spcPts val="0"/>
              </a:spcAft>
              <a:buClrTx/>
              <a:buSzTx/>
              <a:buFontTx/>
              <a:buChar char="-"/>
              <a:tabLst/>
              <a:defRPr/>
            </a:pPr>
            <a:endPar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TextBox 1"/>
          <p:cNvSpPr txBox="1"/>
          <p:nvPr/>
        </p:nvSpPr>
        <p:spPr>
          <a:xfrm>
            <a:off x="1817068" y="2807943"/>
            <a:ext cx="2736304" cy="95637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Celebrating success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Setting appropriate performance </a:t>
            </a: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targets and metrics</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 and monitoring progress against these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Developing a </a:t>
            </a: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compelling narrative </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for change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Embedding in </a:t>
            </a:r>
            <a:r>
              <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ICB governance and system planning </a:t>
            </a: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and strategy development</a:t>
            </a:r>
            <a:endPar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sp>
        <p:nvSpPr>
          <p:cNvPr id="14" name="TextBox 1"/>
          <p:cNvSpPr txBox="1"/>
          <p:nvPr/>
        </p:nvSpPr>
        <p:spPr>
          <a:xfrm>
            <a:off x="3075484" y="1562247"/>
            <a:ext cx="2876872" cy="98057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Navigating commissioning, including embedding inequalities in </a:t>
            </a: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business cases, service specifications and consultations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Robust approach to </a:t>
            </a: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EHIAs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Contracts and financial incentives</a:t>
            </a:r>
            <a:r>
              <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e.g. primary care DES, QOF</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3971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17</a:t>
            </a:fld>
            <a:endParaRPr lang="en-GB"/>
          </a:p>
        </p:txBody>
      </p:sp>
      <p:sp>
        <p:nvSpPr>
          <p:cNvPr id="4" name="Title 3"/>
          <p:cNvSpPr>
            <a:spLocks noGrp="1"/>
          </p:cNvSpPr>
          <p:nvPr>
            <p:ph type="title"/>
          </p:nvPr>
        </p:nvSpPr>
        <p:spPr>
          <a:xfrm>
            <a:off x="407366" y="241540"/>
            <a:ext cx="11577599" cy="594131"/>
          </a:xfrm>
        </p:spPr>
        <p:txBody>
          <a:bodyPr>
            <a:noAutofit/>
          </a:bodyPr>
          <a:lstStyle/>
          <a:p>
            <a:pPr>
              <a:lnSpc>
                <a:spcPct val="120000"/>
              </a:lnSpc>
              <a:spcBef>
                <a:spcPts val="1200"/>
              </a:spcBef>
            </a:pPr>
            <a:r>
              <a:rPr lang="en-GB" sz="2800" dirty="0"/>
              <a:t>Our journey as a system in the past 18 months:</a:t>
            </a:r>
            <a:br>
              <a:rPr lang="en-GB" sz="2800" dirty="0"/>
            </a:br>
            <a:r>
              <a:rPr lang="en-GB" sz="2000" dirty="0"/>
              <a:t>SEND Employment case studies: internship at acute hospitals leads to permanent employment  </a:t>
            </a:r>
            <a:endParaRPr lang="en-GB" sz="2800" dirty="0"/>
          </a:p>
        </p:txBody>
      </p:sp>
      <p:sp>
        <p:nvSpPr>
          <p:cNvPr id="5" name="TextBox 4"/>
          <p:cNvSpPr txBox="1"/>
          <p:nvPr/>
        </p:nvSpPr>
        <p:spPr>
          <a:xfrm>
            <a:off x="407367" y="1393512"/>
            <a:ext cx="5100752" cy="369332"/>
          </a:xfrm>
          <a:prstGeom prst="rect">
            <a:avLst/>
          </a:prstGeom>
          <a:solidFill>
            <a:srgbClr val="0070C0"/>
          </a:solidFill>
        </p:spPr>
        <p:txBody>
          <a:bodyPr wrap="square" rtlCol="0">
            <a:spAutoFit/>
          </a:bodyPr>
          <a:lstStyle/>
          <a:p>
            <a:pPr algn="ctr"/>
            <a:r>
              <a:rPr lang="en-GB" dirty="0">
                <a:solidFill>
                  <a:schemeClr val="bg1"/>
                </a:solidFill>
              </a:rPr>
              <a:t>Jason’s Employment </a:t>
            </a:r>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658" y="1775642"/>
            <a:ext cx="5089461" cy="1554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le 8"/>
          <p:cNvGraphicFramePr>
            <a:graphicFrameLocks noGrp="1"/>
          </p:cNvGraphicFramePr>
          <p:nvPr/>
        </p:nvGraphicFramePr>
        <p:xfrm>
          <a:off x="429950" y="3912276"/>
          <a:ext cx="5085205" cy="2661686"/>
        </p:xfrm>
        <a:graphic>
          <a:graphicData uri="http://schemas.openxmlformats.org/drawingml/2006/table">
            <a:tbl>
              <a:tblPr/>
              <a:tblGrid>
                <a:gridCol w="5085205">
                  <a:extLst>
                    <a:ext uri="{9D8B030D-6E8A-4147-A177-3AD203B41FA5}">
                      <a16:colId xmlns:a16="http://schemas.microsoft.com/office/drawing/2014/main" val="1536308426"/>
                    </a:ext>
                  </a:extLst>
                </a:gridCol>
              </a:tblGrid>
              <a:tr h="2661686">
                <a:tc>
                  <a:txBody>
                    <a:bodyPr/>
                    <a:lstStyle/>
                    <a:p>
                      <a:pPr marL="213995" algn="just">
                        <a:lnSpc>
                          <a:spcPct val="107000"/>
                        </a:lnSpc>
                        <a:spcAft>
                          <a:spcPts val="800"/>
                        </a:spcAft>
                      </a:pPr>
                      <a:endParaRPr lang="en-GB" sz="1200" dirty="0">
                        <a:effectLst/>
                        <a:latin typeface="Segoe UI" panose="020B0502040204020203" pitchFamily="34" charset="0"/>
                        <a:ea typeface="Calibri" panose="020F0502020204030204" pitchFamily="34" charset="0"/>
                        <a:cs typeface="Times New Roman" panose="02020603050405020304" pitchFamily="18" charset="0"/>
                      </a:endParaRPr>
                    </a:p>
                    <a:p>
                      <a:pPr marL="213995" algn="just">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Rohan's Case Study: Rohan joined the programme in September 2020 but faced delays due to Covid-19. He completed rotations at Central Middlesex Hospital from April 2021 to July 2022. Initially focused on pharmacy, he aimed to secure a job in that field. During his first rotation in the distribution department, Rohan was engaged and received support from mentors. In his second rotation in the dispensing department, he showcased a can-do attitude and gained responsibility to operate the dispensing robot independently. Rohan's performance led to a job offer as a pharmacy assistant technical officer, which he accepted. He is now employed full-time and pursuing a butterfly qualification.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151698"/>
                  </a:ext>
                </a:extLst>
              </a:tr>
            </a:tbl>
          </a:graphicData>
        </a:graphic>
      </p:graphicFrame>
      <p:sp>
        <p:nvSpPr>
          <p:cNvPr id="10" name="TextBox 9"/>
          <p:cNvSpPr txBox="1"/>
          <p:nvPr/>
        </p:nvSpPr>
        <p:spPr>
          <a:xfrm>
            <a:off x="429950" y="3520150"/>
            <a:ext cx="5119710" cy="369332"/>
          </a:xfrm>
          <a:prstGeom prst="rect">
            <a:avLst/>
          </a:prstGeom>
          <a:solidFill>
            <a:srgbClr val="0070C0"/>
          </a:solidFill>
        </p:spPr>
        <p:txBody>
          <a:bodyPr wrap="square" rtlCol="0">
            <a:spAutoFit/>
          </a:bodyPr>
          <a:lstStyle/>
          <a:p>
            <a:pPr algn="ctr"/>
            <a:r>
              <a:rPr lang="en-GB" dirty="0">
                <a:solidFill>
                  <a:schemeClr val="bg1"/>
                </a:solidFill>
              </a:rPr>
              <a:t>Rohan’s Employment </a:t>
            </a:r>
          </a:p>
        </p:txBody>
      </p:sp>
      <p:sp>
        <p:nvSpPr>
          <p:cNvPr id="11" name="TextBox 10"/>
          <p:cNvSpPr txBox="1"/>
          <p:nvPr/>
        </p:nvSpPr>
        <p:spPr>
          <a:xfrm>
            <a:off x="7148423" y="1393512"/>
            <a:ext cx="4232693" cy="369332"/>
          </a:xfrm>
          <a:prstGeom prst="rect">
            <a:avLst/>
          </a:prstGeom>
          <a:solidFill>
            <a:srgbClr val="0070C0"/>
          </a:solidFill>
        </p:spPr>
        <p:txBody>
          <a:bodyPr wrap="square" rtlCol="0">
            <a:spAutoFit/>
          </a:bodyPr>
          <a:lstStyle/>
          <a:p>
            <a:pPr algn="ctr"/>
            <a:r>
              <a:rPr lang="en-GB" dirty="0">
                <a:solidFill>
                  <a:schemeClr val="bg1"/>
                </a:solidFill>
              </a:rPr>
              <a:t>Kat’ Employment </a:t>
            </a:r>
          </a:p>
        </p:txBody>
      </p:sp>
      <p:sp>
        <p:nvSpPr>
          <p:cNvPr id="12" name="TextBox 11"/>
          <p:cNvSpPr txBox="1"/>
          <p:nvPr/>
        </p:nvSpPr>
        <p:spPr>
          <a:xfrm>
            <a:off x="7148423" y="1775642"/>
            <a:ext cx="4232693" cy="2602764"/>
          </a:xfrm>
          <a:prstGeom prst="rect">
            <a:avLst/>
          </a:prstGeom>
          <a:noFill/>
          <a:ln>
            <a:solidFill>
              <a:srgbClr val="0070C0"/>
            </a:solidFill>
          </a:ln>
        </p:spPr>
        <p:txBody>
          <a:bodyPr wrap="square" rtlCol="0">
            <a:spAutoFit/>
          </a:bodyPr>
          <a:lstStyle/>
          <a:p>
            <a:endParaRPr lang="en-GB" sz="1200" dirty="0">
              <a:solidFill>
                <a:prstClr val="black"/>
              </a:solidFill>
              <a:cs typeface="Arial" panose="020B0604020202020204" pitchFamily="34" charset="0"/>
            </a:endParaRPr>
          </a:p>
          <a:p>
            <a:pPr lvl="0">
              <a:defRPr/>
            </a:pPr>
            <a:r>
              <a:rPr lang="en-GB" sz="1200" dirty="0">
                <a:solidFill>
                  <a:prstClr val="black"/>
                </a:solidFill>
                <a:cs typeface="Arial" panose="020B0604020202020204" pitchFamily="34" charset="0"/>
              </a:rPr>
              <a:t>Kat joined the C19 workforce team from the C19 vaccination delivery team. Kat worked in Human Resources as an assistant. She later started a payroll apprenticeship scheme. Kat was later promoted to HR Administrator supporting payroll and recruitment within the workforce team. Kate was nervous initially starting an full time apprenticeship scheme because is a single parent. However, Kat felt guided and supported by her mentor to learn a new skill in payroll, as well as to prioritise in a more effective way so she was able to work, study and be with her family at the same time. </a:t>
            </a:r>
          </a:p>
          <a:p>
            <a:pPr marL="228594" lvl="0" indent="-228594" defTabSz="914377">
              <a:lnSpc>
                <a:spcPct val="90000"/>
              </a:lnSpc>
              <a:spcBef>
                <a:spcPts val="1000"/>
              </a:spcBef>
              <a:buFont typeface="Arial" panose="020B0604020202020204" pitchFamily="34" charset="0"/>
              <a:buChar char="•"/>
            </a:pPr>
            <a:endParaRPr lang="en-GB" sz="1200" dirty="0">
              <a:solidFill>
                <a:prstClr val="black"/>
              </a:solidFill>
              <a:cs typeface="Arial" panose="020B0604020202020204" pitchFamily="34" charset="0"/>
            </a:endParaRPr>
          </a:p>
          <a:p>
            <a:endParaRPr lang="en-GB" sz="1200" dirty="0"/>
          </a:p>
        </p:txBody>
      </p:sp>
    </p:spTree>
    <p:extLst>
      <p:ext uri="{BB962C8B-B14F-4D97-AF65-F5344CB8AC3E}">
        <p14:creationId xmlns:p14="http://schemas.microsoft.com/office/powerpoint/2010/main" val="2454562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9307EF54-B48E-9776-FC30-C15813DCCC1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494" r="2" b="2"/>
          <a:stretch/>
        </p:blipFill>
        <p:spPr>
          <a:xfrm>
            <a:off x="6788891" y="1435109"/>
            <a:ext cx="4929098" cy="4756870"/>
          </a:xfrm>
          <a:prstGeom prst="rect">
            <a:avLst/>
          </a:prstGeom>
        </p:spPr>
      </p:pic>
      <p:sp>
        <p:nvSpPr>
          <p:cNvPr id="2" name="Title 1">
            <a:extLst>
              <a:ext uri="{FF2B5EF4-FFF2-40B4-BE49-F238E27FC236}">
                <a16:creationId xmlns:a16="http://schemas.microsoft.com/office/drawing/2014/main" id="{FC2D3033-B86A-4610-BA10-0C3BC6FDE455}"/>
              </a:ext>
            </a:extLst>
          </p:cNvPr>
          <p:cNvSpPr>
            <a:spLocks noGrp="1"/>
          </p:cNvSpPr>
          <p:nvPr>
            <p:ph type="title"/>
          </p:nvPr>
        </p:nvSpPr>
        <p:spPr>
          <a:xfrm>
            <a:off x="813189" y="103517"/>
            <a:ext cx="10556426" cy="947328"/>
          </a:xfrm>
        </p:spPr>
        <p:txBody>
          <a:bodyPr anchor="b">
            <a:normAutofit/>
          </a:bodyPr>
          <a:lstStyle/>
          <a:p>
            <a:r>
              <a:rPr lang="en-GB" b="1" dirty="0">
                <a:solidFill>
                  <a:srgbClr val="A32835"/>
                </a:solidFill>
                <a:latin typeface="Montserrat" panose="00000500000000000000" pitchFamily="2" charset="0"/>
                <a:ea typeface="+mn-ea"/>
                <a:cs typeface="+mn-cs"/>
              </a:rPr>
              <a:t> </a:t>
            </a:r>
          </a:p>
        </p:txBody>
      </p:sp>
      <p:pic>
        <p:nvPicPr>
          <p:cNvPr id="5" name="Picture 4" descr="Logo&#10;&#10;Description automatically generated">
            <a:extLst>
              <a:ext uri="{FF2B5EF4-FFF2-40B4-BE49-F238E27FC236}">
                <a16:creationId xmlns:a16="http://schemas.microsoft.com/office/drawing/2014/main" id="{1F355C35-7D47-43F5-BF5F-9FCFDC13D44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494" r="2" b="2"/>
          <a:stretch/>
        </p:blipFill>
        <p:spPr>
          <a:xfrm>
            <a:off x="6788891" y="1486480"/>
            <a:ext cx="4929098" cy="4756870"/>
          </a:xfrm>
          <a:prstGeom prst="rect">
            <a:avLst/>
          </a:prstGeom>
        </p:spPr>
      </p:pic>
      <p:sp>
        <p:nvSpPr>
          <p:cNvPr id="4" name="TextBox 3"/>
          <p:cNvSpPr txBox="1"/>
          <p:nvPr/>
        </p:nvSpPr>
        <p:spPr>
          <a:xfrm>
            <a:off x="487263" y="68667"/>
            <a:ext cx="11541664" cy="1091966"/>
          </a:xfrm>
          <a:prstGeom prst="rect">
            <a:avLst/>
          </a:prstGeom>
          <a:noFill/>
        </p:spPr>
        <p:txBody>
          <a:bodyPr wrap="square" rtlCol="0">
            <a:spAutoFit/>
          </a:bodyPr>
          <a:lstStyle/>
          <a:p>
            <a:pPr>
              <a:lnSpc>
                <a:spcPct val="120000"/>
              </a:lnSpc>
            </a:pPr>
            <a:r>
              <a:rPr lang="en-GB" sz="2800" dirty="0">
                <a:solidFill>
                  <a:schemeClr val="bg1"/>
                </a:solidFill>
                <a:latin typeface="Arial" panose="020B0604020202020204" pitchFamily="34" charset="0"/>
                <a:cs typeface="Arial" panose="020B0604020202020204" pitchFamily="34" charset="0"/>
              </a:rPr>
              <a:t>Our journey as a system in the past 18 months: </a:t>
            </a:r>
            <a:br>
              <a:rPr lang="en-GB" sz="2800" dirty="0">
                <a:solidFill>
                  <a:schemeClr val="bg1"/>
                </a:solidFill>
                <a:latin typeface="Arial" panose="020B0604020202020204" pitchFamily="34" charset="0"/>
                <a:cs typeface="Arial" panose="020B0604020202020204" pitchFamily="34" charset="0"/>
              </a:rPr>
            </a:br>
            <a:r>
              <a:rPr lang="en-GB" sz="2800" dirty="0">
                <a:solidFill>
                  <a:schemeClr val="bg1"/>
                </a:solidFill>
                <a:latin typeface="Arial" panose="020B0604020202020204" pitchFamily="34" charset="0"/>
                <a:cs typeface="Arial" panose="020B0604020202020204" pitchFamily="34" charset="0"/>
              </a:rPr>
              <a:t>Social Value case study –Ealing Soup Kitchen</a:t>
            </a:r>
          </a:p>
        </p:txBody>
      </p:sp>
      <p:sp>
        <p:nvSpPr>
          <p:cNvPr id="3" name="Content Placeholder 2">
            <a:extLst>
              <a:ext uri="{FF2B5EF4-FFF2-40B4-BE49-F238E27FC236}">
                <a16:creationId xmlns:a16="http://schemas.microsoft.com/office/drawing/2014/main" id="{8B6688FC-0968-41C1-B0A8-FF179AB4CEBB}"/>
              </a:ext>
            </a:extLst>
          </p:cNvPr>
          <p:cNvSpPr>
            <a:spLocks noGrp="1"/>
          </p:cNvSpPr>
          <p:nvPr>
            <p:ph idx="1"/>
          </p:nvPr>
        </p:nvSpPr>
        <p:spPr>
          <a:xfrm>
            <a:off x="553878" y="1612753"/>
            <a:ext cx="6442823" cy="4756870"/>
          </a:xfrm>
        </p:spPr>
        <p:txBody>
          <a:bodyPr anchor="ctr">
            <a:normAutofit/>
          </a:bodyPr>
          <a:lstStyle/>
          <a:p>
            <a:pPr>
              <a:lnSpc>
                <a:spcPct val="110000"/>
              </a:lnSpc>
            </a:pPr>
            <a:r>
              <a:rPr kumimoji="0" lang="en-GB" sz="2000" b="1" i="0" u="none" strike="noStrike" kern="1200" cap="none" spc="0" normalizeH="0" baseline="0" noProof="0" dirty="0">
                <a:ln>
                  <a:noFill/>
                </a:ln>
                <a:solidFill>
                  <a:srgbClr val="A32835"/>
                </a:solidFill>
                <a:effectLst/>
                <a:uLnTx/>
                <a:uFillTx/>
                <a:latin typeface="Arial" panose="020B0604020202020204" pitchFamily="34" charset="0"/>
                <a:ea typeface="Microsoft Sans Serif" panose="020B0604020202020204" pitchFamily="34" charset="0"/>
                <a:cs typeface="Arial" panose="020B0604020202020204" pitchFamily="34" charset="0"/>
              </a:rPr>
              <a:t>Ealing Soup Kitchen </a:t>
            </a:r>
            <a:r>
              <a:rPr kumimoji="0" lang="en-GB" sz="2000" b="0" i="0" u="none" strike="noStrike" kern="1200" cap="none" spc="0" normalizeH="0" baseline="0" noProof="0" dirty="0">
                <a:ln>
                  <a:noFill/>
                </a:ln>
                <a:solidFill>
                  <a:srgbClr val="404040"/>
                </a:solidFill>
                <a:effectLst/>
                <a:uLnTx/>
                <a:uFillTx/>
                <a:latin typeface="Arial" panose="020B0604020202020204" pitchFamily="34" charset="0"/>
                <a:ea typeface="Microsoft Sans Serif" panose="020B0604020202020204" pitchFamily="34" charset="0"/>
                <a:cs typeface="Arial" panose="020B0604020202020204" pitchFamily="34" charset="0"/>
              </a:rPr>
              <a:t>is a Christian charity that helps </a:t>
            </a:r>
            <a:r>
              <a:rPr lang="en-GB" sz="2000" dirty="0">
                <a:solidFill>
                  <a:srgbClr val="404040"/>
                </a:solidFill>
                <a:latin typeface="Arial" panose="020B0604020202020204" pitchFamily="34" charset="0"/>
                <a:ea typeface="Microsoft Sans Serif" panose="020B0604020202020204" pitchFamily="34" charset="0"/>
                <a:cs typeface="Arial" panose="020B0604020202020204" pitchFamily="34" charset="0"/>
              </a:rPr>
              <a:t>the homeless, vulnerable and impoverished</a:t>
            </a:r>
          </a:p>
          <a:p>
            <a:pPr>
              <a:lnSpc>
                <a:spcPct val="110000"/>
              </a:lnSpc>
            </a:pPr>
            <a:r>
              <a:rPr lang="en-GB" sz="2000" dirty="0">
                <a:solidFill>
                  <a:srgbClr val="404040"/>
                </a:solidFill>
                <a:latin typeface="Arial" panose="020B0604020202020204" pitchFamily="34" charset="0"/>
                <a:ea typeface="Microsoft Sans Serif" panose="020B0604020202020204" pitchFamily="34" charset="0"/>
                <a:cs typeface="Arial" panose="020B0604020202020204" pitchFamily="34" charset="0"/>
              </a:rPr>
              <a:t>We open our doors 4 times a week, welcoming up to 150 people each time at a cost of £150 per session</a:t>
            </a:r>
          </a:p>
          <a:p>
            <a:pPr>
              <a:lnSpc>
                <a:spcPct val="110000"/>
              </a:lnSpc>
            </a:pPr>
            <a:r>
              <a:rPr lang="en-GB" sz="2000" dirty="0">
                <a:solidFill>
                  <a:srgbClr val="404040"/>
                </a:solidFill>
                <a:latin typeface="Arial" panose="020B0604020202020204" pitchFamily="34" charset="0"/>
                <a:ea typeface="Microsoft Sans Serif" panose="020B0604020202020204" pitchFamily="34" charset="0"/>
                <a:cs typeface="Arial" panose="020B0604020202020204" pitchFamily="34" charset="0"/>
              </a:rPr>
              <a:t>Provide hot, nutritious food and a helping hand to anyone that needs it, as well as advocacy, showers, clothes, haircuts, foot care workshops</a:t>
            </a:r>
          </a:p>
          <a:p>
            <a:pPr>
              <a:lnSpc>
                <a:spcPct val="110000"/>
              </a:lnSpc>
            </a:pPr>
            <a:r>
              <a:rPr lang="en-GB" altLang="en-US" sz="2000" dirty="0">
                <a:solidFill>
                  <a:srgbClr val="404040"/>
                </a:solidFill>
                <a:latin typeface="Arial" panose="020B0604020202020204" pitchFamily="34" charset="0"/>
                <a:ea typeface="Microsoft Sans Serif" panose="020B0604020202020204" pitchFamily="34" charset="0"/>
                <a:cs typeface="Arial" panose="020B0604020202020204" pitchFamily="34" charset="0"/>
              </a:rPr>
              <a:t>We see ourselves as more than a soup kitchen, we are here to listen, give advice and say prayers in order to help people to help themselves physically and mentally</a:t>
            </a:r>
            <a:endParaRPr lang="en-GB" sz="2000" dirty="0">
              <a:solidFill>
                <a:srgbClr val="404040"/>
              </a:solidFill>
              <a:latin typeface="Arial" panose="020B0604020202020204" pitchFamily="34" charset="0"/>
              <a:ea typeface="Microsoft Sans Serif" panose="020B0604020202020204" pitchFamily="34" charset="0"/>
              <a:cs typeface="Arial" panose="020B0604020202020204" pitchFamily="34" charset="0"/>
            </a:endParaRPr>
          </a:p>
          <a:p>
            <a:pPr>
              <a:lnSpc>
                <a:spcPct val="110000"/>
              </a:lnSpc>
            </a:pPr>
            <a:r>
              <a:rPr lang="en-GB" sz="2000" dirty="0">
                <a:solidFill>
                  <a:srgbClr val="404040"/>
                </a:solidFill>
                <a:latin typeface="Arial" panose="020B0604020202020204" pitchFamily="34" charset="0"/>
                <a:ea typeface="Microsoft Sans Serif" panose="020B0604020202020204" pitchFamily="34" charset="0"/>
                <a:cs typeface="Arial" panose="020B0604020202020204" pitchFamily="34" charset="0"/>
              </a:rPr>
              <a:t>Serving meals to homeless for nearly 50 years</a:t>
            </a:r>
            <a:endParaRPr lang="en-GB" sz="2000" dirty="0">
              <a:latin typeface="Arial" panose="020B0604020202020204" pitchFamily="34" charset="0"/>
              <a:ea typeface="Microsoft Sans Serif" panose="020B0604020202020204" pitchFamily="34" charset="0"/>
              <a:cs typeface="Arial" panose="020B0604020202020204" pitchFamily="34" charset="0"/>
            </a:endParaRPr>
          </a:p>
        </p:txBody>
      </p:sp>
      <p:sp>
        <p:nvSpPr>
          <p:cNvPr id="7" name="Slide Number Placeholder 2">
            <a:extLst>
              <a:ext uri="{FF2B5EF4-FFF2-40B4-BE49-F238E27FC236}">
                <a16:creationId xmlns:a16="http://schemas.microsoft.com/office/drawing/2014/main" id="{55BA6CC2-3984-43D8-BBF5-15413CB94C65}"/>
              </a:ext>
            </a:extLst>
          </p:cNvPr>
          <p:cNvSpPr>
            <a:spLocks noGrp="1"/>
          </p:cNvSpPr>
          <p:nvPr>
            <p:ph type="sldNum" sz="quarter" idx="12"/>
          </p:nvPr>
        </p:nvSpPr>
        <p:spPr>
          <a:xfrm>
            <a:off x="4724400" y="6486286"/>
            <a:ext cx="2743200" cy="365125"/>
          </a:xfrm>
        </p:spPr>
        <p:txBody>
          <a:bodyPr/>
          <a:lstStyle/>
          <a:p>
            <a:fld id="{E76F84FA-B8EB-462F-97BA-032CB76B4E3A}" type="slidenum">
              <a:rPr lang="en-GB" smtClean="0"/>
              <a:t>18</a:t>
            </a:fld>
            <a:endParaRPr lang="en-GB"/>
          </a:p>
        </p:txBody>
      </p:sp>
    </p:spTree>
    <p:extLst>
      <p:ext uri="{BB962C8B-B14F-4D97-AF65-F5344CB8AC3E}">
        <p14:creationId xmlns:p14="http://schemas.microsoft.com/office/powerpoint/2010/main" val="2072593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D3033-B86A-4610-BA10-0C3BC6FDE455}"/>
              </a:ext>
            </a:extLst>
          </p:cNvPr>
          <p:cNvSpPr>
            <a:spLocks noGrp="1"/>
          </p:cNvSpPr>
          <p:nvPr>
            <p:ph type="title"/>
          </p:nvPr>
        </p:nvSpPr>
        <p:spPr>
          <a:xfrm>
            <a:off x="709672" y="76390"/>
            <a:ext cx="10890062" cy="962953"/>
          </a:xfrm>
        </p:spPr>
        <p:txBody>
          <a:bodyPr anchor="b">
            <a:normAutofit/>
          </a:bodyPr>
          <a:lstStyle/>
          <a:p>
            <a:r>
              <a:rPr lang="en-GB" sz="2800" b="1" dirty="0">
                <a:solidFill>
                  <a:srgbClr val="A32835"/>
                </a:solidFill>
                <a:latin typeface="Montserrat" panose="00000500000000000000" pitchFamily="2" charset="0"/>
                <a:ea typeface="+mn-ea"/>
                <a:cs typeface="+mn-cs"/>
              </a:rPr>
              <a:t> </a:t>
            </a:r>
          </a:p>
        </p:txBody>
      </p:sp>
      <p:pic>
        <p:nvPicPr>
          <p:cNvPr id="6" name="Picture 5" descr="Logo&#10;&#10;Description automatically generated">
            <a:extLst>
              <a:ext uri="{FF2B5EF4-FFF2-40B4-BE49-F238E27FC236}">
                <a16:creationId xmlns:a16="http://schemas.microsoft.com/office/drawing/2014/main" id="{37A59F8F-A089-99E0-CE26-79BC9554F0C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494" r="2" b="2"/>
          <a:stretch/>
        </p:blipFill>
        <p:spPr>
          <a:xfrm>
            <a:off x="6788891" y="1486480"/>
            <a:ext cx="4929098" cy="4756870"/>
          </a:xfrm>
          <a:prstGeom prst="rect">
            <a:avLst/>
          </a:prstGeom>
        </p:spPr>
      </p:pic>
      <p:sp>
        <p:nvSpPr>
          <p:cNvPr id="3" name="Content Placeholder 2">
            <a:extLst>
              <a:ext uri="{FF2B5EF4-FFF2-40B4-BE49-F238E27FC236}">
                <a16:creationId xmlns:a16="http://schemas.microsoft.com/office/drawing/2014/main" id="{8B6688FC-0968-41C1-B0A8-FF179AB4CEBB}"/>
              </a:ext>
            </a:extLst>
          </p:cNvPr>
          <p:cNvSpPr>
            <a:spLocks noGrp="1"/>
          </p:cNvSpPr>
          <p:nvPr>
            <p:ph idx="1"/>
          </p:nvPr>
        </p:nvSpPr>
        <p:spPr>
          <a:xfrm>
            <a:off x="474011" y="1486480"/>
            <a:ext cx="10714545" cy="4901795"/>
          </a:xfrm>
        </p:spPr>
        <p:txBody>
          <a:bodyPr anchor="ctr">
            <a:normAutofit/>
          </a:bodyPr>
          <a:lstStyle/>
          <a:p>
            <a:pPr marL="0" indent="0">
              <a:lnSpc>
                <a:spcPct val="120000"/>
              </a:lnSpc>
              <a:buNone/>
            </a:pPr>
            <a:r>
              <a:rPr lang="en-GB" sz="1600" b="1" dirty="0">
                <a:solidFill>
                  <a:srgbClr val="404040"/>
                </a:solidFill>
                <a:latin typeface="Arial" panose="020B0604020202020204" pitchFamily="34" charset="0"/>
                <a:cs typeface="Arial" panose="020B0604020202020204" pitchFamily="34" charset="0"/>
              </a:rPr>
              <a:t>Our workshops are developing to help the whole person’s health &amp; wellbeing. Each </a:t>
            </a:r>
            <a:r>
              <a:rPr lang="en-GB" sz="1600" b="1" dirty="0">
                <a:solidFill>
                  <a:srgbClr val="404040"/>
                </a:solidFill>
              </a:rPr>
              <a:t>i</a:t>
            </a:r>
            <a:r>
              <a:rPr lang="en-GB" sz="1600" b="1" dirty="0">
                <a:solidFill>
                  <a:srgbClr val="404040"/>
                </a:solidFill>
                <a:latin typeface="Arial" panose="020B0604020202020204" pitchFamily="34" charset="0"/>
                <a:cs typeface="Arial" panose="020B0604020202020204" pitchFamily="34" charset="0"/>
              </a:rPr>
              <a:t>nitiative reduces the need for the most vulnerable to rely on Health and Social Care </a:t>
            </a:r>
          </a:p>
          <a:p>
            <a:pPr>
              <a:lnSpc>
                <a:spcPct val="120000"/>
              </a:lnSpc>
            </a:pPr>
            <a:r>
              <a:rPr lang="en-US" sz="1600" dirty="0">
                <a:latin typeface="Arial" panose="020B0604020202020204" pitchFamily="34" charset="0"/>
                <a:cs typeface="Arial" panose="020B0604020202020204" pitchFamily="34" charset="0"/>
              </a:rPr>
              <a:t>In caring about our clients’ wellbeing we are delivering social value and dignity into their lives</a:t>
            </a:r>
          </a:p>
          <a:p>
            <a:pPr marL="0" indent="0">
              <a:lnSpc>
                <a:spcPct val="120000"/>
              </a:lnSpc>
              <a:buNone/>
            </a:pPr>
            <a:r>
              <a:rPr lang="en-US" sz="1600" b="1" dirty="0">
                <a:latin typeface="Arial" panose="020B0604020202020204" pitchFamily="34" charset="0"/>
                <a:cs typeface="Arial" panose="020B0604020202020204" pitchFamily="34" charset="0"/>
              </a:rPr>
              <a:t>Not just a Soup Kitchen </a:t>
            </a:r>
          </a:p>
          <a:p>
            <a:pPr>
              <a:lnSpc>
                <a:spcPct val="120000"/>
              </a:lnSpc>
            </a:pPr>
            <a:r>
              <a:rPr lang="en-GB" sz="1600" dirty="0">
                <a:solidFill>
                  <a:srgbClr val="404040"/>
                </a:solidFill>
                <a:latin typeface="Arial" panose="020B0604020202020204" pitchFamily="34" charset="0"/>
                <a:cs typeface="Arial" panose="020B0604020202020204" pitchFamily="34" charset="0"/>
              </a:rPr>
              <a:t>Counselling service dealing with early childhood trauma</a:t>
            </a:r>
          </a:p>
          <a:p>
            <a:pPr>
              <a:lnSpc>
                <a:spcPct val="120000"/>
              </a:lnSpc>
            </a:pPr>
            <a:r>
              <a:rPr lang="en-GB" sz="1600" dirty="0">
                <a:solidFill>
                  <a:srgbClr val="404040"/>
                </a:solidFill>
                <a:latin typeface="Arial" panose="020B0604020202020204" pitchFamily="34" charset="0"/>
                <a:cs typeface="Arial" panose="020B0604020202020204" pitchFamily="34" charset="0"/>
              </a:rPr>
              <a:t>Mentoring sessions</a:t>
            </a:r>
          </a:p>
          <a:p>
            <a:pPr>
              <a:lnSpc>
                <a:spcPct val="120000"/>
              </a:lnSpc>
            </a:pPr>
            <a:r>
              <a:rPr lang="en-GB" sz="1600" dirty="0">
                <a:solidFill>
                  <a:srgbClr val="404040"/>
                </a:solidFill>
                <a:latin typeface="Arial" panose="020B0604020202020204" pitchFamily="34" charset="0"/>
                <a:cs typeface="Arial" panose="020B0604020202020204" pitchFamily="34" charset="0"/>
              </a:rPr>
              <a:t>Access to IT and the Internet </a:t>
            </a:r>
          </a:p>
          <a:p>
            <a:pPr>
              <a:lnSpc>
                <a:spcPct val="120000"/>
              </a:lnSpc>
            </a:pPr>
            <a:r>
              <a:rPr lang="en-GB" sz="1600" dirty="0">
                <a:solidFill>
                  <a:srgbClr val="404040"/>
                </a:solidFill>
                <a:latin typeface="Arial" panose="020B0604020202020204" pitchFamily="34" charset="0"/>
                <a:cs typeface="Arial" panose="020B0604020202020204" pitchFamily="34" charset="0"/>
              </a:rPr>
              <a:t>Career Advice </a:t>
            </a:r>
          </a:p>
          <a:p>
            <a:pPr>
              <a:lnSpc>
                <a:spcPct val="120000"/>
              </a:lnSpc>
            </a:pPr>
            <a:r>
              <a:rPr lang="en-GB" sz="1600" dirty="0">
                <a:solidFill>
                  <a:srgbClr val="404040"/>
                </a:solidFill>
                <a:latin typeface="Arial" panose="020B0604020202020204" pitchFamily="34" charset="0"/>
                <a:cs typeface="Arial" panose="020B0604020202020204" pitchFamily="34" charset="0"/>
              </a:rPr>
              <a:t>Interview preparation training</a:t>
            </a:r>
          </a:p>
          <a:p>
            <a:pPr>
              <a:lnSpc>
                <a:spcPct val="120000"/>
              </a:lnSpc>
            </a:pPr>
            <a:r>
              <a:rPr lang="en-GB" sz="1600" dirty="0">
                <a:solidFill>
                  <a:srgbClr val="404040"/>
                </a:solidFill>
                <a:latin typeface="Arial" panose="020B0604020202020204" pitchFamily="34" charset="0"/>
                <a:cs typeface="Arial" panose="020B0604020202020204" pitchFamily="34" charset="0"/>
              </a:rPr>
              <a:t>Skills training such as pottery classes, gardening, painting and decorating </a:t>
            </a:r>
          </a:p>
          <a:p>
            <a:pPr>
              <a:lnSpc>
                <a:spcPct val="120000"/>
              </a:lnSpc>
            </a:pPr>
            <a:r>
              <a:rPr lang="en-GB" sz="1600" dirty="0">
                <a:solidFill>
                  <a:srgbClr val="404040"/>
                </a:solidFill>
                <a:latin typeface="Arial" panose="020B0604020202020204" pitchFamily="34" charset="0"/>
                <a:cs typeface="Arial" panose="020B0604020202020204" pitchFamily="34" charset="0"/>
              </a:rPr>
              <a:t>English as a second language</a:t>
            </a:r>
          </a:p>
          <a:p>
            <a:pPr>
              <a:lnSpc>
                <a:spcPct val="120000"/>
              </a:lnSpc>
            </a:pPr>
            <a:r>
              <a:rPr lang="en-GB" sz="1600" dirty="0">
                <a:solidFill>
                  <a:srgbClr val="404040"/>
                </a:solidFill>
                <a:latin typeface="Arial" panose="020B0604020202020204" pitchFamily="34" charset="0"/>
                <a:cs typeface="Arial" panose="020B0604020202020204" pitchFamily="34" charset="0"/>
              </a:rPr>
              <a:t>Assistance with housing and benefits application</a:t>
            </a:r>
            <a:endParaRPr lang="en-GB" sz="1600" dirty="0">
              <a:latin typeface="Arial" panose="020B0604020202020204" pitchFamily="34" charset="0"/>
              <a:ea typeface="Microsoft Sans Serif" panose="020B0604020202020204" pitchFamily="34" charset="0"/>
              <a:cs typeface="Arial" panose="020B0604020202020204" pitchFamily="34" charset="0"/>
            </a:endParaRPr>
          </a:p>
        </p:txBody>
      </p:sp>
      <p:sp>
        <p:nvSpPr>
          <p:cNvPr id="7" name="Slide Number Placeholder 2">
            <a:extLst>
              <a:ext uri="{FF2B5EF4-FFF2-40B4-BE49-F238E27FC236}">
                <a16:creationId xmlns:a16="http://schemas.microsoft.com/office/drawing/2014/main" id="{664D4D1E-4D94-B52B-053B-3781B735AA10}"/>
              </a:ext>
            </a:extLst>
          </p:cNvPr>
          <p:cNvSpPr>
            <a:spLocks noGrp="1"/>
          </p:cNvSpPr>
          <p:nvPr>
            <p:ph type="sldNum" sz="quarter" idx="12"/>
          </p:nvPr>
        </p:nvSpPr>
        <p:spPr>
          <a:xfrm>
            <a:off x="4724400" y="6486286"/>
            <a:ext cx="2743200" cy="365125"/>
          </a:xfrm>
        </p:spPr>
        <p:txBody>
          <a:bodyPr/>
          <a:lstStyle/>
          <a:p>
            <a:fld id="{E76F84FA-B8EB-462F-97BA-032CB76B4E3A}" type="slidenum">
              <a:rPr lang="en-GB" smtClean="0"/>
              <a:t>19</a:t>
            </a:fld>
            <a:endParaRPr lang="en-GB"/>
          </a:p>
        </p:txBody>
      </p:sp>
      <p:sp>
        <p:nvSpPr>
          <p:cNvPr id="8" name="TextBox 7">
            <a:extLst>
              <a:ext uri="{FF2B5EF4-FFF2-40B4-BE49-F238E27FC236}">
                <a16:creationId xmlns:a16="http://schemas.microsoft.com/office/drawing/2014/main" id="{E0E1FF79-DCEE-9EE8-DE38-E18ABDE73DE6}"/>
              </a:ext>
            </a:extLst>
          </p:cNvPr>
          <p:cNvSpPr txBox="1"/>
          <p:nvPr/>
        </p:nvSpPr>
        <p:spPr>
          <a:xfrm>
            <a:off x="487263" y="68667"/>
            <a:ext cx="11541664" cy="1091966"/>
          </a:xfrm>
          <a:prstGeom prst="rect">
            <a:avLst/>
          </a:prstGeom>
          <a:noFill/>
        </p:spPr>
        <p:txBody>
          <a:bodyPr wrap="square" rtlCol="0">
            <a:spAutoFit/>
          </a:bodyPr>
          <a:lstStyle/>
          <a:p>
            <a:pPr>
              <a:lnSpc>
                <a:spcPct val="120000"/>
              </a:lnSpc>
            </a:pPr>
            <a:r>
              <a:rPr lang="en-GB" sz="2800" dirty="0">
                <a:solidFill>
                  <a:schemeClr val="bg1"/>
                </a:solidFill>
                <a:latin typeface="Arial" panose="020B0604020202020204" pitchFamily="34" charset="0"/>
                <a:cs typeface="Arial" panose="020B0604020202020204" pitchFamily="34" charset="0"/>
              </a:rPr>
              <a:t>Our journey as a system in the past 18 months: </a:t>
            </a:r>
            <a:br>
              <a:rPr lang="en-GB" sz="2800" dirty="0">
                <a:solidFill>
                  <a:schemeClr val="bg1"/>
                </a:solidFill>
                <a:latin typeface="Arial" panose="020B0604020202020204" pitchFamily="34" charset="0"/>
                <a:cs typeface="Arial" panose="020B0604020202020204" pitchFamily="34" charset="0"/>
              </a:rPr>
            </a:br>
            <a:r>
              <a:rPr lang="en-GB" sz="2800" dirty="0">
                <a:solidFill>
                  <a:schemeClr val="bg1"/>
                </a:solidFill>
                <a:latin typeface="Arial" panose="020B0604020202020204" pitchFamily="34" charset="0"/>
                <a:cs typeface="Arial" panose="020B0604020202020204" pitchFamily="34" charset="0"/>
              </a:rPr>
              <a:t>Social Value case study –Ealing Soup Kitchen</a:t>
            </a:r>
          </a:p>
        </p:txBody>
      </p:sp>
    </p:spTree>
    <p:extLst>
      <p:ext uri="{BB962C8B-B14F-4D97-AF65-F5344CB8AC3E}">
        <p14:creationId xmlns:p14="http://schemas.microsoft.com/office/powerpoint/2010/main" val="3398132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F7D621-B4B3-AB57-8ECC-F4FF1ED33740}"/>
              </a:ext>
            </a:extLst>
          </p:cNvPr>
          <p:cNvPicPr>
            <a:picLocks noChangeAspect="1"/>
          </p:cNvPicPr>
          <p:nvPr/>
        </p:nvPicPr>
        <p:blipFill>
          <a:blip r:embed="rId2"/>
          <a:stretch>
            <a:fillRect/>
          </a:stretch>
        </p:blipFill>
        <p:spPr>
          <a:xfrm>
            <a:off x="226172" y="5964402"/>
            <a:ext cx="2467382" cy="704446"/>
          </a:xfrm>
          <a:prstGeom prst="rect">
            <a:avLst/>
          </a:prstGeom>
        </p:spPr>
      </p:pic>
      <p:sp>
        <p:nvSpPr>
          <p:cNvPr id="2" name="Content Placeholder 1">
            <a:extLst>
              <a:ext uri="{FF2B5EF4-FFF2-40B4-BE49-F238E27FC236}">
                <a16:creationId xmlns:a16="http://schemas.microsoft.com/office/drawing/2014/main" id="{299F0696-F778-F579-7E47-0231686C4342}"/>
              </a:ext>
            </a:extLst>
          </p:cNvPr>
          <p:cNvSpPr>
            <a:spLocks noGrp="1"/>
          </p:cNvSpPr>
          <p:nvPr>
            <p:ph idx="1"/>
          </p:nvPr>
        </p:nvSpPr>
        <p:spPr>
          <a:xfrm>
            <a:off x="397989" y="1438214"/>
            <a:ext cx="11386643" cy="4480034"/>
          </a:xfrm>
        </p:spPr>
        <p:txBody>
          <a:bodyPr>
            <a:noAutofit/>
          </a:bodyPr>
          <a:lstStyle/>
          <a:p>
            <a:pPr marL="0" indent="0">
              <a:lnSpc>
                <a:spcPct val="100000"/>
              </a:lnSpc>
              <a:buNone/>
            </a:pPr>
            <a:r>
              <a:rPr lang="en-GB" sz="1600" b="1" dirty="0">
                <a:solidFill>
                  <a:schemeClr val="accent5"/>
                </a:solidFill>
              </a:rPr>
              <a:t>Today’s workshop will:</a:t>
            </a:r>
          </a:p>
          <a:p>
            <a:pPr>
              <a:lnSpc>
                <a:spcPct val="100000"/>
              </a:lnSpc>
            </a:pPr>
            <a:r>
              <a:rPr lang="en-GB" sz="1600" b="1" dirty="0"/>
              <a:t>Refresh our collective ambition for work by NHS Anchor Institutions at the North West London ICS level</a:t>
            </a:r>
          </a:p>
          <a:p>
            <a:pPr>
              <a:lnSpc>
                <a:spcPct val="100000"/>
              </a:lnSpc>
            </a:pPr>
            <a:r>
              <a:rPr lang="en-GB" sz="1600" b="1" dirty="0"/>
              <a:t>Agree on the improvements in health inequalities in NWL that we wish to collectively address through this work</a:t>
            </a:r>
            <a:endParaRPr lang="en-GB" sz="1600" dirty="0"/>
          </a:p>
          <a:p>
            <a:pPr>
              <a:lnSpc>
                <a:spcPct val="100000"/>
              </a:lnSpc>
            </a:pPr>
            <a:r>
              <a:rPr lang="en-GB" sz="1600" dirty="0"/>
              <a:t>Establish better links and a community of practice </a:t>
            </a:r>
            <a:r>
              <a:rPr lang="en-GB" sz="1600" b="1" dirty="0"/>
              <a:t>to assist NHS Anchor Institutions in NWL to further drive this work</a:t>
            </a:r>
          </a:p>
          <a:p>
            <a:pPr marL="0" indent="0">
              <a:lnSpc>
                <a:spcPct val="100000"/>
              </a:lnSpc>
              <a:spcBef>
                <a:spcPts val="1600"/>
              </a:spcBef>
              <a:buNone/>
            </a:pPr>
            <a:r>
              <a:rPr lang="en-GB" sz="1600" b="1" dirty="0">
                <a:solidFill>
                  <a:schemeClr val="accent5"/>
                </a:solidFill>
              </a:rPr>
              <a:t>The outputs will be:</a:t>
            </a:r>
          </a:p>
          <a:p>
            <a:pPr marL="342900" lvl="2" indent="-342900">
              <a:lnSpc>
                <a:spcPct val="100000"/>
              </a:lnSpc>
              <a:spcBef>
                <a:spcPts val="1000"/>
              </a:spcBef>
            </a:pPr>
            <a:r>
              <a:rPr lang="en-GB" sz="1600" dirty="0"/>
              <a:t>Clarity on the health inequalities we wish to focus collective Anchors work on addressing</a:t>
            </a:r>
          </a:p>
          <a:p>
            <a:pPr marL="342900" lvl="2" indent="-342900">
              <a:lnSpc>
                <a:spcPct val="100000"/>
              </a:lnSpc>
              <a:spcBef>
                <a:spcPts val="1000"/>
              </a:spcBef>
            </a:pPr>
            <a:r>
              <a:rPr lang="en-GB" sz="1600" dirty="0"/>
              <a:t>Agreement of a framework for NWL Anchors activity and some high level pledges to guide this work</a:t>
            </a:r>
          </a:p>
          <a:p>
            <a:pPr marL="342900" lvl="2" indent="-342900">
              <a:lnSpc>
                <a:spcPct val="100000"/>
              </a:lnSpc>
              <a:spcBef>
                <a:spcPts val="1000"/>
              </a:spcBef>
            </a:pPr>
            <a:r>
              <a:rPr lang="en-GB" sz="1600" dirty="0"/>
              <a:t>Agreement of metrics and ways of working to ensure that NWL Anchors work stays on target and gets delivered</a:t>
            </a:r>
          </a:p>
          <a:p>
            <a:pPr marL="0" indent="0">
              <a:lnSpc>
                <a:spcPct val="100000"/>
              </a:lnSpc>
              <a:spcBef>
                <a:spcPts val="1600"/>
              </a:spcBef>
              <a:buNone/>
            </a:pPr>
            <a:r>
              <a:rPr lang="en-GB" sz="1600" b="1" dirty="0">
                <a:solidFill>
                  <a:schemeClr val="accent5"/>
                </a:solidFill>
              </a:rPr>
              <a:t>Where the outputs from today will go next:</a:t>
            </a:r>
          </a:p>
          <a:p>
            <a:pPr>
              <a:lnSpc>
                <a:spcPct val="100000"/>
              </a:lnSpc>
            </a:pPr>
            <a:r>
              <a:rPr lang="en-GB" sz="1600" dirty="0"/>
              <a:t>Outputs will be shared with a new NWL Anchors Community of Practice (which this workshop is representative of) ready for finalising into a renewed Charter that will be put to executives for committing to in September</a:t>
            </a:r>
          </a:p>
        </p:txBody>
      </p:sp>
      <p:sp>
        <p:nvSpPr>
          <p:cNvPr id="3" name="Slide Number Placeholder 2">
            <a:extLst>
              <a:ext uri="{FF2B5EF4-FFF2-40B4-BE49-F238E27FC236}">
                <a16:creationId xmlns:a16="http://schemas.microsoft.com/office/drawing/2014/main" id="{054832B8-6921-4DC4-876C-37D04BA9B1C7}"/>
              </a:ext>
            </a:extLst>
          </p:cNvPr>
          <p:cNvSpPr>
            <a:spLocks noGrp="1"/>
          </p:cNvSpPr>
          <p:nvPr>
            <p:ph type="sldNum" sz="quarter" idx="12"/>
          </p:nvPr>
        </p:nvSpPr>
        <p:spPr/>
        <p:txBody>
          <a:bodyPr/>
          <a:lstStyle/>
          <a:p>
            <a:fld id="{E76F84FA-B8EB-462F-97BA-032CB76B4E3A}" type="slidenum">
              <a:rPr lang="en-GB" smtClean="0"/>
              <a:t>2</a:t>
            </a:fld>
            <a:endParaRPr lang="en-GB" dirty="0"/>
          </a:p>
        </p:txBody>
      </p:sp>
      <p:sp>
        <p:nvSpPr>
          <p:cNvPr id="4" name="Title 3">
            <a:extLst>
              <a:ext uri="{FF2B5EF4-FFF2-40B4-BE49-F238E27FC236}">
                <a16:creationId xmlns:a16="http://schemas.microsoft.com/office/drawing/2014/main" id="{F425595F-6A6B-74AE-3D90-89FD908CC14D}"/>
              </a:ext>
            </a:extLst>
          </p:cNvPr>
          <p:cNvSpPr>
            <a:spLocks noGrp="1"/>
          </p:cNvSpPr>
          <p:nvPr>
            <p:ph type="title"/>
          </p:nvPr>
        </p:nvSpPr>
        <p:spPr/>
        <p:txBody>
          <a:bodyPr>
            <a:normAutofit fontScale="90000"/>
          </a:bodyPr>
          <a:lstStyle/>
          <a:p>
            <a:r>
              <a:rPr lang="en-GB" dirty="0"/>
              <a:t>The outcomes from today</a:t>
            </a:r>
          </a:p>
        </p:txBody>
      </p:sp>
    </p:spTree>
    <p:extLst>
      <p:ext uri="{BB962C8B-B14F-4D97-AF65-F5344CB8AC3E}">
        <p14:creationId xmlns:p14="http://schemas.microsoft.com/office/powerpoint/2010/main" val="3412290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7367" y="1448608"/>
            <a:ext cx="11386643" cy="4480034"/>
          </a:xfrm>
        </p:spPr>
        <p:txBody>
          <a:bodyPr>
            <a:noAutofit/>
          </a:bodyPr>
          <a:lstStyle/>
          <a:p>
            <a:pPr>
              <a:spcBef>
                <a:spcPts val="900"/>
              </a:spcBef>
            </a:pPr>
            <a:r>
              <a:rPr lang="en-GB" sz="2000" dirty="0"/>
              <a:t>The sustainability and Green Agenda aim to reduce carbon emission by 2040 and progress on the workstream is led by each organisation locally and reports into the Sustainability Board.</a:t>
            </a:r>
          </a:p>
          <a:p>
            <a:pPr>
              <a:spcBef>
                <a:spcPts val="900"/>
              </a:spcBef>
            </a:pPr>
            <a:r>
              <a:rPr lang="en-GB" sz="2000" dirty="0"/>
              <a:t> Travel and Transport workstream has made considerable progress: </a:t>
            </a:r>
          </a:p>
          <a:p>
            <a:pPr>
              <a:spcBef>
                <a:spcPts val="900"/>
              </a:spcBef>
            </a:pPr>
            <a:r>
              <a:rPr lang="en-GB" sz="2000" dirty="0"/>
              <a:t> LAS has converted their vehicle fleet from petrol to electric vehicles </a:t>
            </a:r>
          </a:p>
          <a:p>
            <a:pPr>
              <a:spcBef>
                <a:spcPts val="900"/>
              </a:spcBef>
            </a:pPr>
            <a:r>
              <a:rPr lang="en-GB" sz="2000" dirty="0"/>
              <a:t> Installations of electric car chargers for staff to charge their electric cars </a:t>
            </a:r>
          </a:p>
          <a:p>
            <a:pPr defTabSz="914400">
              <a:lnSpc>
                <a:spcPct val="100000"/>
              </a:lnSpc>
              <a:spcBef>
                <a:spcPts val="900"/>
              </a:spcBef>
            </a:pPr>
            <a:r>
              <a:rPr lang="en-GB" sz="2000" dirty="0"/>
              <a:t>Launch of an active travel and transport landing page on the ICS public website:</a:t>
            </a:r>
            <a:br>
              <a:rPr lang="en-GB" sz="2000" dirty="0"/>
            </a:br>
            <a:r>
              <a:rPr lang="en-GB" sz="1600" dirty="0">
                <a:hlinkClick r:id="rId2"/>
              </a:rPr>
              <a:t>Sustainability :: North West London ICS (nwlondonicb.nhs.uk)</a:t>
            </a:r>
            <a:endParaRPr lang="en-GB" sz="1600" dirty="0"/>
          </a:p>
          <a:p>
            <a:pPr defTabSz="914400">
              <a:lnSpc>
                <a:spcPct val="100000"/>
              </a:lnSpc>
              <a:spcBef>
                <a:spcPts val="900"/>
              </a:spcBef>
            </a:pPr>
            <a:r>
              <a:rPr lang="en-GB" sz="2000" dirty="0">
                <a:solidFill>
                  <a:prstClr val="black"/>
                </a:solidFill>
              </a:rPr>
              <a:t>Target audience are primarily Trust staff but public can also find as useful information</a:t>
            </a:r>
          </a:p>
          <a:p>
            <a:pPr defTabSz="914400">
              <a:lnSpc>
                <a:spcPct val="100000"/>
              </a:lnSpc>
              <a:spcBef>
                <a:spcPts val="900"/>
              </a:spcBef>
            </a:pPr>
            <a:r>
              <a:rPr lang="en-GB" sz="2000" dirty="0">
                <a:solidFill>
                  <a:prstClr val="black"/>
                </a:solidFill>
              </a:rPr>
              <a:t>Content include:</a:t>
            </a:r>
          </a:p>
          <a:p>
            <a:pPr marL="800100" lvl="1" indent="-342900" defTabSz="914400">
              <a:lnSpc>
                <a:spcPct val="100000"/>
              </a:lnSpc>
              <a:spcBef>
                <a:spcPts val="0"/>
              </a:spcBef>
            </a:pPr>
            <a:r>
              <a:rPr lang="en-GB" dirty="0">
                <a:solidFill>
                  <a:prstClr val="black"/>
                </a:solidFill>
              </a:rPr>
              <a:t>Cycle routes</a:t>
            </a:r>
          </a:p>
          <a:p>
            <a:pPr marL="800100" lvl="1" indent="-342900" defTabSz="914400">
              <a:lnSpc>
                <a:spcPct val="100000"/>
              </a:lnSpc>
              <a:spcBef>
                <a:spcPts val="0"/>
              </a:spcBef>
            </a:pPr>
            <a:r>
              <a:rPr lang="en-GB" dirty="0">
                <a:solidFill>
                  <a:prstClr val="black"/>
                </a:solidFill>
              </a:rPr>
              <a:t>Health </a:t>
            </a:r>
          </a:p>
          <a:p>
            <a:pPr marL="800100" lvl="1" indent="-342900" defTabSz="914400">
              <a:lnSpc>
                <a:spcPct val="100000"/>
              </a:lnSpc>
              <a:spcBef>
                <a:spcPts val="0"/>
              </a:spcBef>
            </a:pPr>
            <a:r>
              <a:rPr lang="en-GB" dirty="0">
                <a:solidFill>
                  <a:prstClr val="black"/>
                </a:solidFill>
              </a:rPr>
              <a:t>Cycle schemes, repair and safety</a:t>
            </a:r>
          </a:p>
          <a:p>
            <a:pPr marL="800100" lvl="1" indent="-342900" defTabSz="914400">
              <a:lnSpc>
                <a:spcPct val="100000"/>
              </a:lnSpc>
              <a:spcBef>
                <a:spcPts val="0"/>
              </a:spcBef>
            </a:pPr>
            <a:r>
              <a:rPr lang="en-GB" dirty="0">
                <a:solidFill>
                  <a:prstClr val="black"/>
                </a:solidFill>
              </a:rPr>
              <a:t>Apps </a:t>
            </a:r>
          </a:p>
          <a:p>
            <a:pPr marL="800100" lvl="1" indent="-342900" defTabSz="914400">
              <a:lnSpc>
                <a:spcPct val="100000"/>
              </a:lnSpc>
              <a:spcBef>
                <a:spcPts val="0"/>
              </a:spcBef>
            </a:pPr>
            <a:r>
              <a:rPr lang="en-GB" dirty="0">
                <a:solidFill>
                  <a:prstClr val="black"/>
                </a:solidFill>
              </a:rPr>
              <a:t>Funding </a:t>
            </a:r>
          </a:p>
          <a:p>
            <a:pPr marL="800100" lvl="1" indent="-342900" defTabSz="914400">
              <a:lnSpc>
                <a:spcPct val="100000"/>
              </a:lnSpc>
              <a:spcBef>
                <a:spcPts val="0"/>
              </a:spcBef>
            </a:pPr>
            <a:r>
              <a:rPr lang="en-GB" dirty="0">
                <a:solidFill>
                  <a:prstClr val="black"/>
                </a:solidFill>
              </a:rPr>
              <a:t>Links to Trust level schemes </a:t>
            </a:r>
          </a:p>
          <a:p>
            <a:pPr marL="0" indent="0">
              <a:buNone/>
            </a:pPr>
            <a:r>
              <a:rPr lang="en-GB" sz="2000" dirty="0"/>
              <a:t>          </a:t>
            </a:r>
          </a:p>
          <a:p>
            <a:pPr marL="0" indent="0">
              <a:buNone/>
            </a:pPr>
            <a:endParaRPr lang="en-GB" sz="2000" dirty="0"/>
          </a:p>
          <a:p>
            <a:pPr marL="0" indent="0">
              <a:buNone/>
            </a:pPr>
            <a:endParaRPr lang="en-GB" sz="2000" dirty="0"/>
          </a:p>
        </p:txBody>
      </p:sp>
      <p:sp>
        <p:nvSpPr>
          <p:cNvPr id="3" name="Slide Number Placeholder 2"/>
          <p:cNvSpPr>
            <a:spLocks noGrp="1"/>
          </p:cNvSpPr>
          <p:nvPr>
            <p:ph type="sldNum" sz="quarter" idx="12"/>
          </p:nvPr>
        </p:nvSpPr>
        <p:spPr/>
        <p:txBody>
          <a:bodyPr/>
          <a:lstStyle/>
          <a:p>
            <a:fld id="{E76F84FA-B8EB-462F-97BA-032CB76B4E3A}" type="slidenum">
              <a:rPr lang="en-GB" smtClean="0"/>
              <a:t>20</a:t>
            </a:fld>
            <a:endParaRPr lang="en-GB"/>
          </a:p>
        </p:txBody>
      </p:sp>
      <p:sp>
        <p:nvSpPr>
          <p:cNvPr id="4" name="Title 3"/>
          <p:cNvSpPr>
            <a:spLocks noGrp="1"/>
          </p:cNvSpPr>
          <p:nvPr>
            <p:ph type="title"/>
          </p:nvPr>
        </p:nvSpPr>
        <p:spPr>
          <a:xfrm>
            <a:off x="407367" y="86264"/>
            <a:ext cx="11548843" cy="1023668"/>
          </a:xfrm>
        </p:spPr>
        <p:txBody>
          <a:bodyPr>
            <a:noAutofit/>
          </a:bodyPr>
          <a:lstStyle/>
          <a:p>
            <a:pPr>
              <a:lnSpc>
                <a:spcPct val="120000"/>
              </a:lnSpc>
            </a:pPr>
            <a:r>
              <a:rPr lang="en-GB" sz="2800" dirty="0">
                <a:solidFill>
                  <a:schemeClr val="bg1"/>
                </a:solidFill>
                <a:latin typeface="Arial" panose="020B0604020202020204" pitchFamily="34" charset="0"/>
                <a:cs typeface="Arial" panose="020B0604020202020204" pitchFamily="34" charset="0"/>
              </a:rPr>
              <a:t>Our journey as a system in the past 18 months: </a:t>
            </a:r>
            <a:br>
              <a:rPr lang="en-GB" sz="3200" dirty="0">
                <a:solidFill>
                  <a:schemeClr val="bg1"/>
                </a:solidFill>
                <a:latin typeface="Arial" panose="020B0604020202020204" pitchFamily="34" charset="0"/>
                <a:cs typeface="Arial" panose="020B0604020202020204" pitchFamily="34" charset="0"/>
              </a:rPr>
            </a:br>
            <a:r>
              <a:rPr lang="en-GB" sz="2200" dirty="0"/>
              <a:t>Sustainability initiatives to support better air quality to reduce impact on health outcomes  </a:t>
            </a:r>
          </a:p>
        </p:txBody>
      </p:sp>
    </p:spTree>
    <p:extLst>
      <p:ext uri="{BB962C8B-B14F-4D97-AF65-F5344CB8AC3E}">
        <p14:creationId xmlns:p14="http://schemas.microsoft.com/office/powerpoint/2010/main" val="20931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DD798E-FB5F-BB6D-7C9A-625B3282A305}"/>
              </a:ext>
            </a:extLst>
          </p:cNvPr>
          <p:cNvSpPr>
            <a:spLocks noGrp="1"/>
          </p:cNvSpPr>
          <p:nvPr>
            <p:ph idx="1"/>
          </p:nvPr>
        </p:nvSpPr>
        <p:spPr>
          <a:xfrm>
            <a:off x="679934" y="1539702"/>
            <a:ext cx="11143766" cy="2918172"/>
          </a:xfrm>
        </p:spPr>
        <p:txBody>
          <a:bodyPr>
            <a:noAutofit/>
          </a:bodyPr>
          <a:lstStyle/>
          <a:p>
            <a:pPr marL="0" indent="0">
              <a:lnSpc>
                <a:spcPct val="110000"/>
              </a:lnSpc>
              <a:spcBef>
                <a:spcPts val="1600"/>
              </a:spcBef>
              <a:buNone/>
            </a:pPr>
            <a:r>
              <a:rPr lang="en-GB" sz="2800" dirty="0"/>
              <a:t>So how do we refocus and clarify what we want to achieve in partnership over the next few years?</a:t>
            </a:r>
          </a:p>
          <a:p>
            <a:pPr>
              <a:lnSpc>
                <a:spcPct val="110000"/>
              </a:lnSpc>
              <a:spcBef>
                <a:spcPts val="1600"/>
              </a:spcBef>
            </a:pPr>
            <a:r>
              <a:rPr lang="en-GB" dirty="0">
                <a:latin typeface="Arial" panose="020B0604020202020204" pitchFamily="34" charset="0"/>
                <a:cs typeface="Arial" panose="020B0604020202020204" pitchFamily="34" charset="0"/>
              </a:rPr>
              <a:t>A revised charter and framework should be specific to the NWL population and ambitions of NWL ICS, Anchor Institutions and their partners in relation to health inequalities.  Examples of an overarching objective could be:</a:t>
            </a:r>
          </a:p>
          <a:p>
            <a:pPr>
              <a:lnSpc>
                <a:spcPct val="110000"/>
              </a:lnSpc>
              <a:spcBef>
                <a:spcPts val="1600"/>
              </a:spcBef>
            </a:pPr>
            <a:r>
              <a:rPr lang="en-GB" sz="2800" i="1" dirty="0">
                <a:solidFill>
                  <a:schemeClr val="accent5"/>
                </a:solidFill>
              </a:rPr>
              <a:t>“</a:t>
            </a:r>
            <a:r>
              <a:rPr lang="en-GB" sz="2800" i="1" dirty="0">
                <a:solidFill>
                  <a:schemeClr val="accent5"/>
                </a:solidFill>
                <a:latin typeface="Arial" panose="020B0604020202020204" pitchFamily="34" charset="0"/>
                <a:cs typeface="Arial" panose="020B0604020202020204" pitchFamily="34" charset="0"/>
              </a:rPr>
              <a:t>We will support broader social and economic development in NWL to improve health and wellbeing, reduce inequality, and promote equity within our local communities and work collectively where there is benefit to working at scale”</a:t>
            </a:r>
          </a:p>
          <a:p>
            <a:pPr marL="0" indent="0">
              <a:lnSpc>
                <a:spcPct val="110000"/>
              </a:lnSpc>
              <a:spcBef>
                <a:spcPts val="1600"/>
              </a:spcBef>
              <a:buNone/>
            </a:pPr>
            <a:endParaRPr lang="en-GB" sz="2800" dirty="0"/>
          </a:p>
        </p:txBody>
      </p:sp>
      <p:sp>
        <p:nvSpPr>
          <p:cNvPr id="3" name="Slide Number Placeholder 2">
            <a:extLst>
              <a:ext uri="{FF2B5EF4-FFF2-40B4-BE49-F238E27FC236}">
                <a16:creationId xmlns:a16="http://schemas.microsoft.com/office/drawing/2014/main" id="{DBAFA902-9AAB-2FBE-4484-B399E2B60B2E}"/>
              </a:ext>
            </a:extLst>
          </p:cNvPr>
          <p:cNvSpPr>
            <a:spLocks noGrp="1"/>
          </p:cNvSpPr>
          <p:nvPr>
            <p:ph type="sldNum" sz="quarter" idx="12"/>
          </p:nvPr>
        </p:nvSpPr>
        <p:spPr/>
        <p:txBody>
          <a:bodyPr/>
          <a:lstStyle/>
          <a:p>
            <a:fld id="{E76F84FA-B8EB-462F-97BA-032CB76B4E3A}" type="slidenum">
              <a:rPr lang="en-GB" smtClean="0"/>
              <a:t>21</a:t>
            </a:fld>
            <a:endParaRPr lang="en-GB"/>
          </a:p>
        </p:txBody>
      </p:sp>
    </p:spTree>
    <p:extLst>
      <p:ext uri="{BB962C8B-B14F-4D97-AF65-F5344CB8AC3E}">
        <p14:creationId xmlns:p14="http://schemas.microsoft.com/office/powerpoint/2010/main" val="843635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960D382-DC59-214A-E08A-CF99235DC8AB}"/>
              </a:ext>
            </a:extLst>
          </p:cNvPr>
          <p:cNvSpPr>
            <a:spLocks noGrp="1"/>
          </p:cNvSpPr>
          <p:nvPr>
            <p:ph type="sldNum" sz="quarter" idx="12"/>
          </p:nvPr>
        </p:nvSpPr>
        <p:spPr/>
        <p:txBody>
          <a:bodyPr/>
          <a:lstStyle/>
          <a:p>
            <a:fld id="{E76F84FA-B8EB-462F-97BA-032CB76B4E3A}" type="slidenum">
              <a:rPr lang="en-GB" smtClean="0"/>
              <a:t>22</a:t>
            </a:fld>
            <a:endParaRPr lang="en-GB" dirty="0"/>
          </a:p>
        </p:txBody>
      </p:sp>
      <p:sp>
        <p:nvSpPr>
          <p:cNvPr id="4" name="Title 3">
            <a:extLst>
              <a:ext uri="{FF2B5EF4-FFF2-40B4-BE49-F238E27FC236}">
                <a16:creationId xmlns:a16="http://schemas.microsoft.com/office/drawing/2014/main" id="{142E2AD3-5650-0A3F-9BFC-6A351479E1E8}"/>
              </a:ext>
            </a:extLst>
          </p:cNvPr>
          <p:cNvSpPr>
            <a:spLocks noGrp="1"/>
          </p:cNvSpPr>
          <p:nvPr>
            <p:ph type="title"/>
          </p:nvPr>
        </p:nvSpPr>
        <p:spPr/>
        <p:txBody>
          <a:bodyPr>
            <a:noAutofit/>
          </a:bodyPr>
          <a:lstStyle/>
          <a:p>
            <a:r>
              <a:rPr lang="en-GB" sz="3600" dirty="0"/>
              <a:t>Examples of Anchors mission / purpose statements</a:t>
            </a:r>
          </a:p>
        </p:txBody>
      </p:sp>
      <p:pic>
        <p:nvPicPr>
          <p:cNvPr id="5" name="Picture 4">
            <a:extLst>
              <a:ext uri="{FF2B5EF4-FFF2-40B4-BE49-F238E27FC236}">
                <a16:creationId xmlns:a16="http://schemas.microsoft.com/office/drawing/2014/main" id="{CE661980-EF55-E60B-E7D4-75C2378312A4}"/>
              </a:ext>
            </a:extLst>
          </p:cNvPr>
          <p:cNvPicPr>
            <a:picLocks noChangeAspect="1"/>
          </p:cNvPicPr>
          <p:nvPr/>
        </p:nvPicPr>
        <p:blipFill>
          <a:blip r:embed="rId2"/>
          <a:stretch>
            <a:fillRect/>
          </a:stretch>
        </p:blipFill>
        <p:spPr>
          <a:xfrm>
            <a:off x="193515" y="5992649"/>
            <a:ext cx="2467382" cy="704446"/>
          </a:xfrm>
          <a:prstGeom prst="rect">
            <a:avLst/>
          </a:prstGeom>
        </p:spPr>
      </p:pic>
      <p:sp>
        <p:nvSpPr>
          <p:cNvPr id="8" name="TextBox 1">
            <a:extLst>
              <a:ext uri="{FF2B5EF4-FFF2-40B4-BE49-F238E27FC236}">
                <a16:creationId xmlns:a16="http://schemas.microsoft.com/office/drawing/2014/main" id="{14527FFB-20D6-8DDC-D289-70F09898D4CA}"/>
              </a:ext>
            </a:extLst>
          </p:cNvPr>
          <p:cNvSpPr txBox="1"/>
          <p:nvPr/>
        </p:nvSpPr>
        <p:spPr>
          <a:xfrm>
            <a:off x="571501" y="1437716"/>
            <a:ext cx="11097680" cy="3108543"/>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400" b="1" i="1" dirty="0">
              <a:solidFill>
                <a:schemeClr val="accent5"/>
              </a:solidFill>
              <a:latin typeface="Arial" panose="020B0604020202020204" pitchFamily="34" charset="0"/>
              <a:cs typeface="Arial" panose="020B0604020202020204" pitchFamily="34" charset="0"/>
            </a:endParaRPr>
          </a:p>
          <a:p>
            <a:pPr indent="-11"/>
            <a:r>
              <a:rPr lang="en-GB" sz="1400" b="1" i="0" dirty="0">
                <a:solidFill>
                  <a:srgbClr val="0D9C93"/>
                </a:solidFill>
                <a:effectLst/>
                <a:latin typeface="Arial" panose="020B0604020202020204" pitchFamily="34" charset="0"/>
                <a:cs typeface="Arial" panose="020B0604020202020204" pitchFamily="34" charset="0"/>
              </a:rPr>
              <a:t>Our Ambition: People Living in Suffolk and North East Essex Benefit in Full from the Role of their Local Anchor Institutions</a:t>
            </a:r>
          </a:p>
          <a:p>
            <a:pPr indent="-11"/>
            <a:endParaRPr lang="en-GB" sz="1400" i="1" dirty="0">
              <a:solidFill>
                <a:schemeClr val="accent5"/>
              </a:solidFill>
              <a:latin typeface="Arial" panose="020B0604020202020204" pitchFamily="34" charset="0"/>
              <a:cs typeface="Arial" panose="020B0604020202020204" pitchFamily="34" charset="0"/>
            </a:endParaRPr>
          </a:p>
          <a:p>
            <a:pPr indent="-11"/>
            <a:r>
              <a:rPr lang="en-GB" sz="1400" b="0" i="0" dirty="0">
                <a:solidFill>
                  <a:srgbClr val="0A0A0A"/>
                </a:solidFill>
                <a:effectLst/>
                <a:latin typeface="Arial" panose="020B0604020202020204" pitchFamily="34" charset="0"/>
                <a:cs typeface="Arial" panose="020B0604020202020204" pitchFamily="34" charset="0"/>
              </a:rPr>
              <a:t>Lancashire Teaching Hospitals will carry out value-based actions and activities to help tackle health and socio-economic inequalities, making lives fairer with improved quality and inclusivity for our communities, businesses, patients, and workforce.</a:t>
            </a:r>
          </a:p>
          <a:p>
            <a:pPr indent="-11"/>
            <a:endParaRPr lang="en-GB" sz="1400" dirty="0">
              <a:solidFill>
                <a:srgbClr val="0A0A0A"/>
              </a:solidFill>
              <a:latin typeface="Arial" panose="020B0604020202020204" pitchFamily="34" charset="0"/>
              <a:cs typeface="Arial" panose="020B0604020202020204" pitchFamily="34" charset="0"/>
            </a:endParaRPr>
          </a:p>
          <a:p>
            <a:pPr indent="-11"/>
            <a:r>
              <a:rPr lang="en-GB" sz="1400" i="1" dirty="0" err="1">
                <a:solidFill>
                  <a:srgbClr val="0A0A0A"/>
                </a:solidFill>
                <a:latin typeface="Arial" panose="020B0604020202020204" pitchFamily="34" charset="0"/>
                <a:cs typeface="Arial" panose="020B0604020202020204" pitchFamily="34" charset="0"/>
              </a:rPr>
              <a:t>Shellford</a:t>
            </a:r>
            <a:r>
              <a:rPr lang="en-GB" sz="1400" i="1" dirty="0">
                <a:solidFill>
                  <a:srgbClr val="0A0A0A"/>
                </a:solidFill>
                <a:latin typeface="Arial" panose="020B0604020202020204" pitchFamily="34" charset="0"/>
                <a:cs typeface="Arial" panose="020B0604020202020204" pitchFamily="34" charset="0"/>
              </a:rPr>
              <a:t> group: As major public sector organisations in our city-regions we embrace our role as anchor institutions, working with public sector partners within and beyond the NHS to reduce inequality, improve population health outcomes and drive regional economic development.</a:t>
            </a:r>
          </a:p>
          <a:p>
            <a:pPr indent="-11"/>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As one of the largest employers in the Liverpool City Region, and in our role as an anchor organisation, we have a responsibility to: </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Create high-quality job opportunities </a:t>
            </a:r>
          </a:p>
          <a:p>
            <a:pPr marL="285739"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Use our purchasing power locally for social and economic benefit </a:t>
            </a:r>
          </a:p>
          <a:p>
            <a:pPr marL="285739"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Act as an ethical and environmentally responsible organisation.</a:t>
            </a:r>
            <a:endParaRPr lang="en-GB" sz="1400" i="1" dirty="0">
              <a:solidFill>
                <a:srgbClr val="0A0A0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173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56F4D5C-5204-15E7-FF09-15FA579A24DF}"/>
              </a:ext>
            </a:extLst>
          </p:cNvPr>
          <p:cNvSpPr>
            <a:spLocks noGrp="1"/>
          </p:cNvSpPr>
          <p:nvPr>
            <p:ph type="sldNum" sz="quarter" idx="12"/>
          </p:nvPr>
        </p:nvSpPr>
        <p:spPr>
          <a:xfrm>
            <a:off x="5795585" y="6512414"/>
            <a:ext cx="1852723" cy="365125"/>
          </a:xfrm>
        </p:spPr>
        <p:txBody>
          <a:bodyPr/>
          <a:lstStyle/>
          <a:p>
            <a:fld id="{E76F84FA-B8EB-462F-97BA-032CB76B4E3A}" type="slidenum">
              <a:rPr lang="en-GB" sz="1100" smtClean="0">
                <a:latin typeface="Arial" panose="020B0604020202020204" pitchFamily="34" charset="0"/>
                <a:cs typeface="Arial" panose="020B0604020202020204" pitchFamily="34" charset="0"/>
              </a:rPr>
              <a:t>23</a:t>
            </a:fld>
            <a:endParaRPr lang="en-GB" sz="1100">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48F6D7DB-598D-AE4B-76F2-26785F6D3FFB}"/>
              </a:ext>
            </a:extLst>
          </p:cNvPr>
          <p:cNvSpPr>
            <a:spLocks noGrp="1"/>
          </p:cNvSpPr>
          <p:nvPr>
            <p:ph type="title"/>
          </p:nvPr>
        </p:nvSpPr>
        <p:spPr>
          <a:xfrm>
            <a:off x="407368" y="410477"/>
            <a:ext cx="11377264" cy="452161"/>
          </a:xfrm>
        </p:spPr>
        <p:txBody>
          <a:bodyPr>
            <a:noAutofit/>
          </a:bodyPr>
          <a:lstStyle/>
          <a:p>
            <a:r>
              <a:rPr lang="en-GB" sz="3600" dirty="0">
                <a:latin typeface="Arial"/>
                <a:cs typeface="Arial"/>
              </a:rPr>
              <a:t>A framework for Anchors work in North West London</a:t>
            </a:r>
            <a:endParaRPr lang="en-GB" sz="3600" dirty="0"/>
          </a:p>
        </p:txBody>
      </p:sp>
      <p:grpSp>
        <p:nvGrpSpPr>
          <p:cNvPr id="50" name="Group 49">
            <a:extLst>
              <a:ext uri="{FF2B5EF4-FFF2-40B4-BE49-F238E27FC236}">
                <a16:creationId xmlns:a16="http://schemas.microsoft.com/office/drawing/2014/main" id="{1097576D-F834-2951-E2F9-C9652DB7E3C7}"/>
              </a:ext>
            </a:extLst>
          </p:cNvPr>
          <p:cNvGrpSpPr/>
          <p:nvPr/>
        </p:nvGrpSpPr>
        <p:grpSpPr>
          <a:xfrm>
            <a:off x="1188841" y="1723029"/>
            <a:ext cx="9814318" cy="4122599"/>
            <a:chOff x="407368" y="1668601"/>
            <a:chExt cx="6967427" cy="2628411"/>
          </a:xfrm>
        </p:grpSpPr>
        <p:cxnSp>
          <p:nvCxnSpPr>
            <p:cNvPr id="11" name="Straight Arrow Connector 10">
              <a:extLst>
                <a:ext uri="{FF2B5EF4-FFF2-40B4-BE49-F238E27FC236}">
                  <a16:creationId xmlns:a16="http://schemas.microsoft.com/office/drawing/2014/main" id="{C83307BF-CD9A-9AD9-CB93-7102C29D2B77}"/>
                </a:ext>
              </a:extLst>
            </p:cNvPr>
            <p:cNvCxnSpPr>
              <a:cxnSpLocks/>
            </p:cNvCxnSpPr>
            <p:nvPr/>
          </p:nvCxnSpPr>
          <p:spPr>
            <a:xfrm>
              <a:off x="983552" y="2502661"/>
              <a:ext cx="0" cy="41619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498118B-811C-F82B-E44A-5AD298C07A29}"/>
                </a:ext>
              </a:extLst>
            </p:cNvPr>
            <p:cNvCxnSpPr>
              <a:cxnSpLocks/>
            </p:cNvCxnSpPr>
            <p:nvPr/>
          </p:nvCxnSpPr>
          <p:spPr>
            <a:xfrm>
              <a:off x="2433424" y="2501255"/>
              <a:ext cx="0" cy="41619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FC43-7E96-E121-EFDA-78EDF5BFF33D}"/>
                </a:ext>
              </a:extLst>
            </p:cNvPr>
            <p:cNvCxnSpPr>
              <a:cxnSpLocks/>
            </p:cNvCxnSpPr>
            <p:nvPr/>
          </p:nvCxnSpPr>
          <p:spPr>
            <a:xfrm>
              <a:off x="3883296" y="2501255"/>
              <a:ext cx="0" cy="41619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57C0943-B779-B86A-DBBA-19C0A8B6A231}"/>
                </a:ext>
              </a:extLst>
            </p:cNvPr>
            <p:cNvCxnSpPr>
              <a:cxnSpLocks/>
            </p:cNvCxnSpPr>
            <p:nvPr/>
          </p:nvCxnSpPr>
          <p:spPr>
            <a:xfrm>
              <a:off x="6783038" y="2490817"/>
              <a:ext cx="0" cy="41619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5134C85-52C8-13E6-7985-5FE4604E5622}"/>
                </a:ext>
              </a:extLst>
            </p:cNvPr>
            <p:cNvCxnSpPr>
              <a:cxnSpLocks/>
            </p:cNvCxnSpPr>
            <p:nvPr/>
          </p:nvCxnSpPr>
          <p:spPr>
            <a:xfrm>
              <a:off x="5333168" y="2490816"/>
              <a:ext cx="0" cy="41619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74A8F1A7-D65D-A451-EA35-ACE7730BEE6A}"/>
                </a:ext>
              </a:extLst>
            </p:cNvPr>
            <p:cNvSpPr/>
            <p:nvPr/>
          </p:nvSpPr>
          <p:spPr>
            <a:xfrm>
              <a:off x="407368" y="1668601"/>
              <a:ext cx="6946549" cy="95791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002060"/>
                  </a:solidFill>
                  <a:latin typeface="Arial" panose="020B0604020202020204" pitchFamily="34" charset="0"/>
                  <a:cs typeface="Arial" panose="020B0604020202020204" pitchFamily="34" charset="0"/>
                </a:rPr>
                <a:t>We will maximise our impact as ‘anchor’ organisations by focussing on wider social determinants of health, focusing on the most deprived 20% of the population</a:t>
              </a:r>
            </a:p>
          </p:txBody>
        </p:sp>
        <p:sp>
          <p:nvSpPr>
            <p:cNvPr id="8" name="Rectangle 7">
              <a:extLst>
                <a:ext uri="{FF2B5EF4-FFF2-40B4-BE49-F238E27FC236}">
                  <a16:creationId xmlns:a16="http://schemas.microsoft.com/office/drawing/2014/main" id="{47F150B8-6257-7098-B2FD-2C5BB0471139}"/>
                </a:ext>
              </a:extLst>
            </p:cNvPr>
            <p:cNvSpPr/>
            <p:nvPr/>
          </p:nvSpPr>
          <p:spPr>
            <a:xfrm>
              <a:off x="418555" y="2938324"/>
              <a:ext cx="1176264" cy="1357282"/>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solidFill>
                    <a:srgbClr val="002060"/>
                  </a:solidFill>
                  <a:latin typeface="Arial"/>
                  <a:cs typeface="Arial"/>
                </a:rPr>
                <a:t>Access to quality employment</a:t>
              </a:r>
            </a:p>
          </p:txBody>
        </p:sp>
        <p:sp>
          <p:nvSpPr>
            <p:cNvPr id="9" name="Rectangle 8">
              <a:extLst>
                <a:ext uri="{FF2B5EF4-FFF2-40B4-BE49-F238E27FC236}">
                  <a16:creationId xmlns:a16="http://schemas.microsoft.com/office/drawing/2014/main" id="{4A6C4354-D55C-B281-A541-018906F6956E}"/>
                </a:ext>
              </a:extLst>
            </p:cNvPr>
            <p:cNvSpPr/>
            <p:nvPr/>
          </p:nvSpPr>
          <p:spPr>
            <a:xfrm>
              <a:off x="1863567" y="2939730"/>
              <a:ext cx="1176263" cy="1357282"/>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dirty="0">
                  <a:solidFill>
                    <a:srgbClr val="002060"/>
                  </a:solidFill>
                  <a:latin typeface="Arial"/>
                  <a:cs typeface="Arial"/>
                </a:rPr>
                <a:t>Using estate to support communities and reduce </a:t>
              </a:r>
              <a:br>
                <a:rPr lang="en-GB" sz="1600" dirty="0">
                  <a:solidFill>
                    <a:srgbClr val="002060"/>
                  </a:solidFill>
                  <a:latin typeface="Arial"/>
                  <a:cs typeface="Arial"/>
                </a:rPr>
              </a:br>
              <a:r>
                <a:rPr lang="en-GB" sz="1600" dirty="0">
                  <a:solidFill>
                    <a:srgbClr val="002060"/>
                  </a:solidFill>
                  <a:latin typeface="Arial"/>
                  <a:cs typeface="Arial"/>
                </a:rPr>
                <a:t>environmental impact </a:t>
              </a:r>
            </a:p>
          </p:txBody>
        </p:sp>
        <p:sp>
          <p:nvSpPr>
            <p:cNvPr id="10" name="Rectangle 9">
              <a:extLst>
                <a:ext uri="{FF2B5EF4-FFF2-40B4-BE49-F238E27FC236}">
                  <a16:creationId xmlns:a16="http://schemas.microsoft.com/office/drawing/2014/main" id="{90DE08E3-6877-5CE9-AC59-FB9BFB2D442C}"/>
                </a:ext>
              </a:extLst>
            </p:cNvPr>
            <p:cNvSpPr/>
            <p:nvPr/>
          </p:nvSpPr>
          <p:spPr>
            <a:xfrm>
              <a:off x="3308578" y="2938324"/>
              <a:ext cx="1176243" cy="1357282"/>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solidFill>
                    <a:srgbClr val="002060"/>
                  </a:solidFill>
                  <a:latin typeface="Arial"/>
                  <a:cs typeface="Arial"/>
                </a:rPr>
                <a:t>Making purchases locally and for social benefit</a:t>
              </a:r>
            </a:p>
          </p:txBody>
        </p:sp>
        <p:sp>
          <p:nvSpPr>
            <p:cNvPr id="18" name="Rectangle 17">
              <a:extLst>
                <a:ext uri="{FF2B5EF4-FFF2-40B4-BE49-F238E27FC236}">
                  <a16:creationId xmlns:a16="http://schemas.microsoft.com/office/drawing/2014/main" id="{1CF1BD9A-9D4C-F276-AD65-395EB4A318A2}"/>
                </a:ext>
              </a:extLst>
            </p:cNvPr>
            <p:cNvSpPr/>
            <p:nvPr/>
          </p:nvSpPr>
          <p:spPr>
            <a:xfrm>
              <a:off x="6198552" y="2927886"/>
              <a:ext cx="1176243" cy="1357282"/>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solidFill>
                    <a:srgbClr val="002060"/>
                  </a:solidFill>
                  <a:latin typeface="Arial"/>
                  <a:cs typeface="Arial"/>
                </a:rPr>
                <a:t>Focussing on our staff as a key part of our local population</a:t>
              </a:r>
            </a:p>
          </p:txBody>
        </p:sp>
        <p:sp>
          <p:nvSpPr>
            <p:cNvPr id="5" name="Rectangle 4">
              <a:extLst>
                <a:ext uri="{FF2B5EF4-FFF2-40B4-BE49-F238E27FC236}">
                  <a16:creationId xmlns:a16="http://schemas.microsoft.com/office/drawing/2014/main" id="{9856FA5F-23DC-3E13-7EAA-90E9B5F0F315}"/>
                </a:ext>
              </a:extLst>
            </p:cNvPr>
            <p:cNvSpPr/>
            <p:nvPr/>
          </p:nvSpPr>
          <p:spPr>
            <a:xfrm>
              <a:off x="4753569" y="2927885"/>
              <a:ext cx="1176237" cy="1357282"/>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dirty="0">
                  <a:solidFill>
                    <a:srgbClr val="002060"/>
                  </a:solidFill>
                  <a:latin typeface="Arial"/>
                  <a:cs typeface="Arial"/>
                </a:rPr>
                <a:t>Considering service delivery to reach and benefit the local population</a:t>
              </a:r>
              <a:endParaRPr lang="en-US" sz="3600" dirty="0"/>
            </a:p>
          </p:txBody>
        </p:sp>
      </p:grpSp>
    </p:spTree>
    <p:extLst>
      <p:ext uri="{BB962C8B-B14F-4D97-AF65-F5344CB8AC3E}">
        <p14:creationId xmlns:p14="http://schemas.microsoft.com/office/powerpoint/2010/main" val="1527816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7EC69F-61BB-2296-65C3-DF37EC4062ED}"/>
              </a:ext>
            </a:extLst>
          </p:cNvPr>
          <p:cNvSpPr>
            <a:spLocks noGrp="1"/>
          </p:cNvSpPr>
          <p:nvPr>
            <p:ph type="title" idx="4294967295"/>
          </p:nvPr>
        </p:nvSpPr>
        <p:spPr>
          <a:xfrm>
            <a:off x="223024" y="272797"/>
            <a:ext cx="11376025" cy="542925"/>
          </a:xfrm>
          <a:prstGeom prst="rect">
            <a:avLst/>
          </a:prstGeom>
        </p:spPr>
        <p:txBody>
          <a:bodyPr>
            <a:noAutofit/>
          </a:bodyPr>
          <a:lstStyle/>
          <a:p>
            <a:r>
              <a:rPr lang="en-GB" sz="2800" dirty="0">
                <a:solidFill>
                  <a:srgbClr val="002060"/>
                </a:solidFill>
                <a:latin typeface="Arial" panose="020B0604020202020204" pitchFamily="34" charset="0"/>
                <a:cs typeface="Arial" panose="020B0604020202020204" pitchFamily="34" charset="0"/>
              </a:rPr>
              <a:t>Actions that Anchor Institutions can take to reduce inequalities…</a:t>
            </a:r>
          </a:p>
        </p:txBody>
      </p:sp>
      <p:sp>
        <p:nvSpPr>
          <p:cNvPr id="7" name="Rounded Rectangle 6">
            <a:extLst>
              <a:ext uri="{FF2B5EF4-FFF2-40B4-BE49-F238E27FC236}">
                <a16:creationId xmlns:a16="http://schemas.microsoft.com/office/drawing/2014/main" id="{C9838C02-621C-4B88-D3B5-A46587957943}"/>
              </a:ext>
            </a:extLst>
          </p:cNvPr>
          <p:cNvSpPr/>
          <p:nvPr/>
        </p:nvSpPr>
        <p:spPr>
          <a:xfrm>
            <a:off x="309561" y="1022671"/>
            <a:ext cx="2160225" cy="320473"/>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i="0" u="none" strike="noStrike" dirty="0">
                <a:solidFill>
                  <a:srgbClr val="000000"/>
                </a:solidFill>
                <a:effectLst/>
                <a:latin typeface="Arial" panose="020B0604020202020204" pitchFamily="34" charset="0"/>
                <a:cs typeface="Arial" panose="020B0604020202020204" pitchFamily="34" charset="0"/>
              </a:rPr>
              <a:t>Employer</a:t>
            </a:r>
            <a:endParaRPr lang="en-GB" sz="1600" b="0" i="0" u="none" strike="noStrike" dirty="0">
              <a:solidFill>
                <a:srgbClr val="000000"/>
              </a:solidFill>
              <a:effectLst/>
              <a:latin typeface="Arial" panose="020B0604020202020204" pitchFamily="34" charset="0"/>
              <a:cs typeface="Arial" panose="020B0604020202020204" pitchFamily="34" charset="0"/>
            </a:endParaRPr>
          </a:p>
        </p:txBody>
      </p:sp>
      <p:sp>
        <p:nvSpPr>
          <p:cNvPr id="2" name="Rounded Rectangle 1">
            <a:extLst>
              <a:ext uri="{FF2B5EF4-FFF2-40B4-BE49-F238E27FC236}">
                <a16:creationId xmlns:a16="http://schemas.microsoft.com/office/drawing/2014/main" id="{D887EB8D-5242-F4A7-5385-2181734FAD2B}"/>
              </a:ext>
            </a:extLst>
          </p:cNvPr>
          <p:cNvSpPr/>
          <p:nvPr/>
        </p:nvSpPr>
        <p:spPr>
          <a:xfrm>
            <a:off x="2647600" y="1022671"/>
            <a:ext cx="2160225" cy="320473"/>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i="0" u="none" strike="noStrike" dirty="0">
                <a:solidFill>
                  <a:srgbClr val="000000"/>
                </a:solidFill>
                <a:effectLst/>
                <a:latin typeface="Arial" panose="020B0604020202020204" pitchFamily="34" charset="0"/>
                <a:cs typeface="Arial" panose="020B0604020202020204" pitchFamily="34" charset="0"/>
              </a:rPr>
              <a:t>Purchaser</a:t>
            </a:r>
            <a:endParaRPr lang="en-GB" sz="1600" b="0" i="0" u="none" strike="noStrike" dirty="0">
              <a:solidFill>
                <a:srgbClr val="000000"/>
              </a:solidFill>
              <a:effectLst/>
              <a:latin typeface="Arial" panose="020B0604020202020204" pitchFamily="34" charset="0"/>
              <a:cs typeface="Arial" panose="020B0604020202020204" pitchFamily="34" charset="0"/>
            </a:endParaRPr>
          </a:p>
        </p:txBody>
      </p:sp>
      <p:sp>
        <p:nvSpPr>
          <p:cNvPr id="5" name="Rounded Rectangle 4">
            <a:extLst>
              <a:ext uri="{FF2B5EF4-FFF2-40B4-BE49-F238E27FC236}">
                <a16:creationId xmlns:a16="http://schemas.microsoft.com/office/drawing/2014/main" id="{935980E0-A3E8-896A-977F-6FA2CADE1707}"/>
              </a:ext>
            </a:extLst>
          </p:cNvPr>
          <p:cNvSpPr/>
          <p:nvPr/>
        </p:nvSpPr>
        <p:spPr>
          <a:xfrm>
            <a:off x="4985639" y="1022671"/>
            <a:ext cx="2160225" cy="320473"/>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i="0" u="none" strike="noStrike" dirty="0">
                <a:solidFill>
                  <a:srgbClr val="000000"/>
                </a:solidFill>
                <a:effectLst/>
                <a:latin typeface="Arial" panose="020B0604020202020204" pitchFamily="34" charset="0"/>
                <a:cs typeface="Arial" panose="020B0604020202020204" pitchFamily="34" charset="0"/>
              </a:rPr>
              <a:t>Bricks and mortar</a:t>
            </a:r>
            <a:endParaRPr lang="en-GB" sz="1600" b="0" i="0" u="none" strike="noStrike" dirty="0">
              <a:solidFill>
                <a:srgbClr val="000000"/>
              </a:solidFill>
              <a:effectLst/>
              <a:latin typeface="Arial" panose="020B0604020202020204" pitchFamily="34" charset="0"/>
              <a:cs typeface="Arial" panose="020B0604020202020204" pitchFamily="34" charset="0"/>
            </a:endParaRPr>
          </a:p>
        </p:txBody>
      </p:sp>
      <p:sp>
        <p:nvSpPr>
          <p:cNvPr id="8" name="Rounded Rectangle 7">
            <a:extLst>
              <a:ext uri="{FF2B5EF4-FFF2-40B4-BE49-F238E27FC236}">
                <a16:creationId xmlns:a16="http://schemas.microsoft.com/office/drawing/2014/main" id="{8C8A20AE-D3E0-54DC-CCDE-6E3B1DFB7D50}"/>
              </a:ext>
            </a:extLst>
          </p:cNvPr>
          <p:cNvSpPr/>
          <p:nvPr/>
        </p:nvSpPr>
        <p:spPr>
          <a:xfrm>
            <a:off x="7323678" y="1022671"/>
            <a:ext cx="2160225" cy="320473"/>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i="0" u="none" strike="noStrike" dirty="0">
                <a:solidFill>
                  <a:srgbClr val="000000"/>
                </a:solidFill>
                <a:effectLst/>
                <a:latin typeface="Arial" panose="020B0604020202020204" pitchFamily="34" charset="0"/>
                <a:cs typeface="Arial" panose="020B0604020202020204" pitchFamily="34" charset="0"/>
              </a:rPr>
              <a:t>Service delivery</a:t>
            </a:r>
            <a:endParaRPr lang="en-GB" sz="1600" b="0" i="0" u="none" strike="noStrike" dirty="0">
              <a:solidFill>
                <a:srgbClr val="000000"/>
              </a:solidFill>
              <a:effectLst/>
              <a:latin typeface="Arial" panose="020B0604020202020204" pitchFamily="34" charset="0"/>
              <a:cs typeface="Arial" panose="020B0604020202020204" pitchFamily="34" charset="0"/>
            </a:endParaRPr>
          </a:p>
        </p:txBody>
      </p:sp>
      <p:sp>
        <p:nvSpPr>
          <p:cNvPr id="9" name="Rounded Rectangle 8">
            <a:extLst>
              <a:ext uri="{FF2B5EF4-FFF2-40B4-BE49-F238E27FC236}">
                <a16:creationId xmlns:a16="http://schemas.microsoft.com/office/drawing/2014/main" id="{4A961805-EEA4-3CC6-4184-E996F158D613}"/>
              </a:ext>
            </a:extLst>
          </p:cNvPr>
          <p:cNvSpPr/>
          <p:nvPr/>
        </p:nvSpPr>
        <p:spPr>
          <a:xfrm>
            <a:off x="9661719" y="1022671"/>
            <a:ext cx="2160225" cy="320473"/>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i="0" u="none" strike="noStrike" dirty="0">
                <a:solidFill>
                  <a:srgbClr val="000000"/>
                </a:solidFill>
                <a:effectLst/>
                <a:latin typeface="Arial" panose="020B0604020202020204" pitchFamily="34" charset="0"/>
                <a:cs typeface="Arial" panose="020B0604020202020204" pitchFamily="34" charset="0"/>
              </a:rPr>
              <a:t>Corporate and civic</a:t>
            </a:r>
            <a:endParaRPr lang="en-GB" sz="1600" b="0" i="0" u="none" strike="noStrike" dirty="0">
              <a:solidFill>
                <a:srgbClr val="000000"/>
              </a:solidFill>
              <a:effectLst/>
              <a:latin typeface="Arial" panose="020B0604020202020204" pitchFamily="34" charset="0"/>
              <a:cs typeface="Arial" panose="020B0604020202020204" pitchFamily="34" charset="0"/>
            </a:endParaRPr>
          </a:p>
        </p:txBody>
      </p:sp>
      <p:sp>
        <p:nvSpPr>
          <p:cNvPr id="10" name="Rounded Rectangle 9">
            <a:extLst>
              <a:ext uri="{FF2B5EF4-FFF2-40B4-BE49-F238E27FC236}">
                <a16:creationId xmlns:a16="http://schemas.microsoft.com/office/drawing/2014/main" id="{6F9B536C-BE43-7BE8-AE6B-2D85B0950CBD}"/>
              </a:ext>
            </a:extLst>
          </p:cNvPr>
          <p:cNvSpPr/>
          <p:nvPr/>
        </p:nvSpPr>
        <p:spPr>
          <a:xfrm>
            <a:off x="305396" y="1444138"/>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Recruitment</a:t>
            </a:r>
          </a:p>
        </p:txBody>
      </p:sp>
      <p:sp>
        <p:nvSpPr>
          <p:cNvPr id="11" name="Rounded Rectangle 10">
            <a:extLst>
              <a:ext uri="{FF2B5EF4-FFF2-40B4-BE49-F238E27FC236}">
                <a16:creationId xmlns:a16="http://schemas.microsoft.com/office/drawing/2014/main" id="{5442DAF9-EC34-ED59-45FB-24CB40FC5D13}"/>
              </a:ext>
            </a:extLst>
          </p:cNvPr>
          <p:cNvSpPr/>
          <p:nvPr/>
        </p:nvSpPr>
        <p:spPr>
          <a:xfrm>
            <a:off x="2647599" y="1440535"/>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Local supply chains</a:t>
            </a:r>
          </a:p>
        </p:txBody>
      </p:sp>
      <p:sp>
        <p:nvSpPr>
          <p:cNvPr id="12" name="Rounded Rectangle 11">
            <a:extLst>
              <a:ext uri="{FF2B5EF4-FFF2-40B4-BE49-F238E27FC236}">
                <a16:creationId xmlns:a16="http://schemas.microsoft.com/office/drawing/2014/main" id="{7D7CD818-38F3-9916-8BB1-F5E05B7221E7}"/>
              </a:ext>
            </a:extLst>
          </p:cNvPr>
          <p:cNvSpPr/>
          <p:nvPr/>
        </p:nvSpPr>
        <p:spPr>
          <a:xfrm>
            <a:off x="4985638" y="1444138"/>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New development</a:t>
            </a:r>
          </a:p>
        </p:txBody>
      </p:sp>
      <p:sp>
        <p:nvSpPr>
          <p:cNvPr id="13" name="Rounded Rectangle 12">
            <a:extLst>
              <a:ext uri="{FF2B5EF4-FFF2-40B4-BE49-F238E27FC236}">
                <a16:creationId xmlns:a16="http://schemas.microsoft.com/office/drawing/2014/main" id="{11A79CA6-122F-5C72-5FDD-A7042B385965}"/>
              </a:ext>
            </a:extLst>
          </p:cNvPr>
          <p:cNvSpPr/>
          <p:nvPr/>
        </p:nvSpPr>
        <p:spPr>
          <a:xfrm>
            <a:off x="7365628" y="1440534"/>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50" b="0" i="0" u="none" strike="noStrike" dirty="0">
                <a:solidFill>
                  <a:srgbClr val="000000"/>
                </a:solidFill>
                <a:effectLst/>
                <a:latin typeface="Arial" panose="020B0604020202020204" pitchFamily="34" charset="0"/>
                <a:cs typeface="Arial" panose="020B0604020202020204" pitchFamily="34" charset="0"/>
              </a:rPr>
              <a:t>Core service delivery and disadvantaged communities</a:t>
            </a:r>
          </a:p>
        </p:txBody>
      </p:sp>
      <p:sp>
        <p:nvSpPr>
          <p:cNvPr id="14" name="Rounded Rectangle 13">
            <a:extLst>
              <a:ext uri="{FF2B5EF4-FFF2-40B4-BE49-F238E27FC236}">
                <a16:creationId xmlns:a16="http://schemas.microsoft.com/office/drawing/2014/main" id="{7FEF9050-01C8-EA85-1381-E888CEB7496B}"/>
              </a:ext>
            </a:extLst>
          </p:cNvPr>
          <p:cNvSpPr/>
          <p:nvPr/>
        </p:nvSpPr>
        <p:spPr>
          <a:xfrm>
            <a:off x="9661718" y="1440534"/>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Internal anchor ownership</a:t>
            </a:r>
          </a:p>
        </p:txBody>
      </p:sp>
      <p:sp>
        <p:nvSpPr>
          <p:cNvPr id="15" name="TextBox 14">
            <a:extLst>
              <a:ext uri="{FF2B5EF4-FFF2-40B4-BE49-F238E27FC236}">
                <a16:creationId xmlns:a16="http://schemas.microsoft.com/office/drawing/2014/main" id="{793898D7-76E5-A725-05CA-5903D3FD0D6C}"/>
              </a:ext>
            </a:extLst>
          </p:cNvPr>
          <p:cNvSpPr txBox="1"/>
          <p:nvPr/>
        </p:nvSpPr>
        <p:spPr>
          <a:xfrm>
            <a:off x="321843" y="1831103"/>
            <a:ext cx="2143396" cy="707886"/>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Recruit in ways that provide equality of opportunity and maximise scope for local people to secure good jobs</a:t>
            </a:r>
          </a:p>
        </p:txBody>
      </p:sp>
      <p:sp>
        <p:nvSpPr>
          <p:cNvPr id="16" name="TextBox 15">
            <a:extLst>
              <a:ext uri="{FF2B5EF4-FFF2-40B4-BE49-F238E27FC236}">
                <a16:creationId xmlns:a16="http://schemas.microsoft.com/office/drawing/2014/main" id="{E08EEC19-578F-0955-7153-A3E06C545498}"/>
              </a:ext>
            </a:extLst>
          </p:cNvPr>
          <p:cNvSpPr txBox="1"/>
          <p:nvPr/>
        </p:nvSpPr>
        <p:spPr>
          <a:xfrm>
            <a:off x="2566637" y="1866752"/>
            <a:ext cx="2239942" cy="553998"/>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Engage with local suppliers and increase the proportion of spend with them</a:t>
            </a:r>
          </a:p>
        </p:txBody>
      </p:sp>
      <p:sp>
        <p:nvSpPr>
          <p:cNvPr id="17" name="TextBox 16">
            <a:extLst>
              <a:ext uri="{FF2B5EF4-FFF2-40B4-BE49-F238E27FC236}">
                <a16:creationId xmlns:a16="http://schemas.microsoft.com/office/drawing/2014/main" id="{1069339D-9CF0-898F-C2B6-3D28FCB748DF}"/>
              </a:ext>
            </a:extLst>
          </p:cNvPr>
          <p:cNvSpPr txBox="1"/>
          <p:nvPr/>
        </p:nvSpPr>
        <p:spPr>
          <a:xfrm>
            <a:off x="4985638" y="1841666"/>
            <a:ext cx="2183565" cy="861774"/>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Procure developments in ways which create local jobs, skills and apprenticeships, with focus on young people and those facing disadvantage</a:t>
            </a:r>
          </a:p>
        </p:txBody>
      </p:sp>
      <p:sp>
        <p:nvSpPr>
          <p:cNvPr id="18" name="TextBox 17">
            <a:extLst>
              <a:ext uri="{FF2B5EF4-FFF2-40B4-BE49-F238E27FC236}">
                <a16:creationId xmlns:a16="http://schemas.microsoft.com/office/drawing/2014/main" id="{71203A82-8C41-DF99-6420-7D1677766E7D}"/>
              </a:ext>
            </a:extLst>
          </p:cNvPr>
          <p:cNvSpPr txBox="1"/>
          <p:nvPr/>
        </p:nvSpPr>
        <p:spPr>
          <a:xfrm>
            <a:off x="9634494" y="1829249"/>
            <a:ext cx="2160225" cy="861774"/>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Recognise the organisation as an anchor; embed anchor dimensions into organisational vision / mission, values, culture / behaviour, leadership, planning and budgeting</a:t>
            </a:r>
          </a:p>
        </p:txBody>
      </p:sp>
      <p:sp>
        <p:nvSpPr>
          <p:cNvPr id="19" name="TextBox 18">
            <a:extLst>
              <a:ext uri="{FF2B5EF4-FFF2-40B4-BE49-F238E27FC236}">
                <a16:creationId xmlns:a16="http://schemas.microsoft.com/office/drawing/2014/main" id="{49F0FFAA-021F-A709-0215-38E957658D28}"/>
              </a:ext>
            </a:extLst>
          </p:cNvPr>
          <p:cNvSpPr txBox="1"/>
          <p:nvPr/>
        </p:nvSpPr>
        <p:spPr>
          <a:xfrm>
            <a:off x="7312525" y="1864155"/>
            <a:ext cx="2260186" cy="553998"/>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Design and deliver services so that they reach and benefit disadvantaged communities</a:t>
            </a:r>
          </a:p>
        </p:txBody>
      </p:sp>
      <p:sp>
        <p:nvSpPr>
          <p:cNvPr id="20" name="Rounded Rectangle 19">
            <a:extLst>
              <a:ext uri="{FF2B5EF4-FFF2-40B4-BE49-F238E27FC236}">
                <a16:creationId xmlns:a16="http://schemas.microsoft.com/office/drawing/2014/main" id="{072C4C07-5B9F-99CE-6E62-1BD29C8F02DC}"/>
              </a:ext>
            </a:extLst>
          </p:cNvPr>
          <p:cNvSpPr/>
          <p:nvPr/>
        </p:nvSpPr>
        <p:spPr>
          <a:xfrm>
            <a:off x="305014" y="2734810"/>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Pay and conditions</a:t>
            </a:r>
          </a:p>
        </p:txBody>
      </p:sp>
      <p:sp>
        <p:nvSpPr>
          <p:cNvPr id="21" name="Rounded Rectangle 20">
            <a:extLst>
              <a:ext uri="{FF2B5EF4-FFF2-40B4-BE49-F238E27FC236}">
                <a16:creationId xmlns:a16="http://schemas.microsoft.com/office/drawing/2014/main" id="{5D7A88F4-423D-5B42-6011-70E0ACE9B556}"/>
              </a:ext>
            </a:extLst>
          </p:cNvPr>
          <p:cNvSpPr/>
          <p:nvPr/>
        </p:nvSpPr>
        <p:spPr>
          <a:xfrm>
            <a:off x="2643232" y="2734810"/>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50" b="0" i="0" u="none" strike="noStrike" dirty="0">
                <a:solidFill>
                  <a:srgbClr val="000000"/>
                </a:solidFill>
                <a:effectLst/>
                <a:latin typeface="Arial" panose="020B0604020202020204" pitchFamily="34" charset="0"/>
                <a:cs typeface="Arial" panose="020B0604020202020204" pitchFamily="34" charset="0"/>
              </a:rPr>
              <a:t>Social value from procuring goods and services</a:t>
            </a:r>
          </a:p>
        </p:txBody>
      </p:sp>
      <p:sp>
        <p:nvSpPr>
          <p:cNvPr id="22" name="Rounded Rectangle 21">
            <a:extLst>
              <a:ext uri="{FF2B5EF4-FFF2-40B4-BE49-F238E27FC236}">
                <a16:creationId xmlns:a16="http://schemas.microsoft.com/office/drawing/2014/main" id="{AE502EEB-2531-5F2A-C157-623E3ABD2348}"/>
              </a:ext>
            </a:extLst>
          </p:cNvPr>
          <p:cNvSpPr/>
          <p:nvPr/>
        </p:nvSpPr>
        <p:spPr>
          <a:xfrm>
            <a:off x="4981094" y="2734810"/>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Best use of land and assets</a:t>
            </a:r>
          </a:p>
        </p:txBody>
      </p:sp>
      <p:sp>
        <p:nvSpPr>
          <p:cNvPr id="23" name="Rounded Rectangle 22">
            <a:extLst>
              <a:ext uri="{FF2B5EF4-FFF2-40B4-BE49-F238E27FC236}">
                <a16:creationId xmlns:a16="http://schemas.microsoft.com/office/drawing/2014/main" id="{DA56B9F5-A6DC-E488-439F-A3EBD098ABF4}"/>
              </a:ext>
            </a:extLst>
          </p:cNvPr>
          <p:cNvSpPr/>
          <p:nvPr/>
        </p:nvSpPr>
        <p:spPr>
          <a:xfrm>
            <a:off x="7362506" y="2734809"/>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Links to community anchors</a:t>
            </a:r>
          </a:p>
        </p:txBody>
      </p:sp>
      <p:sp>
        <p:nvSpPr>
          <p:cNvPr id="24" name="Rounded Rectangle 23">
            <a:extLst>
              <a:ext uri="{FF2B5EF4-FFF2-40B4-BE49-F238E27FC236}">
                <a16:creationId xmlns:a16="http://schemas.microsoft.com/office/drawing/2014/main" id="{F30D735E-8B1F-7D2A-CA9D-71B179521749}"/>
              </a:ext>
            </a:extLst>
          </p:cNvPr>
          <p:cNvSpPr/>
          <p:nvPr/>
        </p:nvSpPr>
        <p:spPr>
          <a:xfrm>
            <a:off x="9659657" y="2734809"/>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50" b="0" i="0" u="none" strike="noStrike" dirty="0">
                <a:solidFill>
                  <a:srgbClr val="000000"/>
                </a:solidFill>
                <a:effectLst/>
                <a:latin typeface="Arial" panose="020B0604020202020204" pitchFamily="34" charset="0"/>
                <a:cs typeface="Arial" panose="020B0604020202020204" pitchFamily="34" charset="0"/>
              </a:rPr>
              <a:t>External civic role and partnerships</a:t>
            </a:r>
          </a:p>
        </p:txBody>
      </p:sp>
      <p:sp>
        <p:nvSpPr>
          <p:cNvPr id="25" name="TextBox 24">
            <a:extLst>
              <a:ext uri="{FF2B5EF4-FFF2-40B4-BE49-F238E27FC236}">
                <a16:creationId xmlns:a16="http://schemas.microsoft.com/office/drawing/2014/main" id="{03C403CB-3755-7F7D-6348-11E9D6AA3EA5}"/>
              </a:ext>
            </a:extLst>
          </p:cNvPr>
          <p:cNvSpPr txBox="1"/>
          <p:nvPr/>
        </p:nvSpPr>
        <p:spPr>
          <a:xfrm>
            <a:off x="266568" y="3168216"/>
            <a:ext cx="2159845" cy="861774"/>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Pay the living wage, and go further to support people in stretching take home pay, e.g. via pensions, non-pay benefits and poverty proofed HR policies</a:t>
            </a:r>
          </a:p>
        </p:txBody>
      </p:sp>
      <p:sp>
        <p:nvSpPr>
          <p:cNvPr id="26" name="TextBox 25">
            <a:extLst>
              <a:ext uri="{FF2B5EF4-FFF2-40B4-BE49-F238E27FC236}">
                <a16:creationId xmlns:a16="http://schemas.microsoft.com/office/drawing/2014/main" id="{FCCC22DC-AD70-CFBF-0B5B-7BBCBAB2E0A8}"/>
              </a:ext>
            </a:extLst>
          </p:cNvPr>
          <p:cNvSpPr txBox="1"/>
          <p:nvPr/>
        </p:nvSpPr>
        <p:spPr>
          <a:xfrm>
            <a:off x="4981094" y="3168216"/>
            <a:ext cx="2209418" cy="1015663"/>
          </a:xfrm>
          <a:prstGeom prst="rect">
            <a:avLst/>
          </a:prstGeom>
          <a:noFill/>
        </p:spPr>
        <p:txBody>
          <a:bodyPr wrap="square" rtlCol="0">
            <a:spAutoFit/>
          </a:bodyPr>
          <a:lstStyle/>
          <a:p>
            <a:pPr marL="142875" indent="-142875">
              <a:buFont typeface="Arial" panose="020B0604020202020204" pitchFamily="34" charset="0"/>
              <a:buChar char="•"/>
            </a:pPr>
            <a:r>
              <a:rPr lang="en-GB" sz="1000" b="0" i="0" u="none" strike="noStrike" dirty="0">
                <a:solidFill>
                  <a:srgbClr val="000000"/>
                </a:solidFill>
                <a:effectLst/>
                <a:latin typeface="Arial" panose="020B0604020202020204" pitchFamily="34" charset="0"/>
                <a:cs typeface="Arial" panose="020B0604020202020204" pitchFamily="34" charset="0"/>
              </a:rPr>
              <a:t>Design buildings / spaces to create vibrant places with community, health and environmental benefits</a:t>
            </a:r>
          </a:p>
          <a:p>
            <a:pPr marL="142875" indent="-142875">
              <a:buFont typeface="Arial" panose="020B0604020202020204" pitchFamily="34" charset="0"/>
              <a:buChar char="•"/>
            </a:pPr>
            <a:r>
              <a:rPr lang="en-GB" sz="1000" b="0" i="0" u="none" strike="noStrike" dirty="0">
                <a:solidFill>
                  <a:srgbClr val="000000"/>
                </a:solidFill>
                <a:effectLst/>
                <a:latin typeface="Arial" panose="020B0604020202020204" pitchFamily="34" charset="0"/>
                <a:cs typeface="Arial" panose="020B0604020202020204" pitchFamily="34" charset="0"/>
              </a:rPr>
              <a:t>Enable access and use by local communities</a:t>
            </a:r>
          </a:p>
        </p:txBody>
      </p:sp>
      <p:sp>
        <p:nvSpPr>
          <p:cNvPr id="28" name="TextBox 27">
            <a:extLst>
              <a:ext uri="{FF2B5EF4-FFF2-40B4-BE49-F238E27FC236}">
                <a16:creationId xmlns:a16="http://schemas.microsoft.com/office/drawing/2014/main" id="{A2043C0B-64C3-A180-6D2E-C4833B3FD829}"/>
              </a:ext>
            </a:extLst>
          </p:cNvPr>
          <p:cNvSpPr txBox="1"/>
          <p:nvPr/>
        </p:nvSpPr>
        <p:spPr>
          <a:xfrm>
            <a:off x="7323678" y="3140613"/>
            <a:ext cx="2160225" cy="707886"/>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Work with local 'community anchor' organisations to better deliver and gain uptake of services, especially by disadvantaged communities</a:t>
            </a:r>
          </a:p>
        </p:txBody>
      </p:sp>
      <p:sp>
        <p:nvSpPr>
          <p:cNvPr id="29" name="TextBox 28">
            <a:extLst>
              <a:ext uri="{FF2B5EF4-FFF2-40B4-BE49-F238E27FC236}">
                <a16:creationId xmlns:a16="http://schemas.microsoft.com/office/drawing/2014/main" id="{808C2278-EEAB-02F6-96FD-41A92F33CFE6}"/>
              </a:ext>
            </a:extLst>
          </p:cNvPr>
          <p:cNvSpPr txBox="1"/>
          <p:nvPr/>
        </p:nvSpPr>
        <p:spPr>
          <a:xfrm>
            <a:off x="2608859" y="3168216"/>
            <a:ext cx="2128456" cy="707886"/>
          </a:xfrm>
          <a:prstGeom prst="rect">
            <a:avLst/>
          </a:prstGeom>
          <a:noFill/>
        </p:spPr>
        <p:txBody>
          <a:bodyPr wrap="square" rtlCol="0">
            <a:spAutoFit/>
          </a:bodyPr>
          <a:lstStyle/>
          <a:p>
            <a:r>
              <a:rPr lang="en-GB" sz="1000" b="0" i="0" u="none" strike="noStrike" dirty="0">
                <a:solidFill>
                  <a:srgbClr val="000000"/>
                </a:solidFill>
                <a:effectLst/>
                <a:latin typeface="Arial" panose="020B0604020202020204" pitchFamily="34" charset="0"/>
                <a:cs typeface="Arial" panose="020B0604020202020204" pitchFamily="34" charset="0"/>
              </a:rPr>
              <a:t>Use procurement processes to deliver social value, e.g. for communities employees and the environment</a:t>
            </a:r>
          </a:p>
        </p:txBody>
      </p:sp>
      <p:sp>
        <p:nvSpPr>
          <p:cNvPr id="30" name="TextBox 29">
            <a:extLst>
              <a:ext uri="{FF2B5EF4-FFF2-40B4-BE49-F238E27FC236}">
                <a16:creationId xmlns:a16="http://schemas.microsoft.com/office/drawing/2014/main" id="{C6E06023-C8C6-21C3-87E4-6C33925633E7}"/>
              </a:ext>
            </a:extLst>
          </p:cNvPr>
          <p:cNvSpPr txBox="1"/>
          <p:nvPr/>
        </p:nvSpPr>
        <p:spPr>
          <a:xfrm>
            <a:off x="9634494" y="3152601"/>
            <a:ext cx="2148621" cy="707886"/>
          </a:xfrm>
          <a:prstGeom prst="rect">
            <a:avLst/>
          </a:prstGeom>
          <a:noFill/>
        </p:spPr>
        <p:txBody>
          <a:bodyPr wrap="square" rtlCol="0">
            <a:spAutoFit/>
          </a:bodyPr>
          <a:lstStyle>
            <a:defPPr>
              <a:defRPr lang="en-US"/>
            </a:defPPr>
            <a:lvl1pPr>
              <a:defRPr sz="1050" b="0" i="0" u="none" strike="noStrike">
                <a:solidFill>
                  <a:srgbClr val="000000"/>
                </a:solidFill>
                <a:effectLst/>
                <a:latin typeface="Arial" panose="020B0604020202020204" pitchFamily="34" charset="0"/>
                <a:cs typeface="Arial" panose="020B0604020202020204" pitchFamily="34" charset="0"/>
              </a:defRPr>
            </a:lvl1pPr>
          </a:lstStyle>
          <a:p>
            <a:r>
              <a:rPr lang="en-GB" sz="1000" dirty="0"/>
              <a:t>Champion anchor collaboration, take civic responsibility, learn, share, promote the services of other anchors, lead by example</a:t>
            </a:r>
          </a:p>
        </p:txBody>
      </p:sp>
      <p:sp>
        <p:nvSpPr>
          <p:cNvPr id="31" name="Rounded Rectangle 30">
            <a:extLst>
              <a:ext uri="{FF2B5EF4-FFF2-40B4-BE49-F238E27FC236}">
                <a16:creationId xmlns:a16="http://schemas.microsoft.com/office/drawing/2014/main" id="{E7365C12-7ED5-7C25-4CFE-4B3692F2B1A6}"/>
              </a:ext>
            </a:extLst>
          </p:cNvPr>
          <p:cNvSpPr/>
          <p:nvPr/>
        </p:nvSpPr>
        <p:spPr>
          <a:xfrm>
            <a:off x="289499" y="4109266"/>
            <a:ext cx="2160225" cy="40908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50" b="0" i="0" u="none" strike="noStrike" dirty="0">
                <a:solidFill>
                  <a:srgbClr val="000000"/>
                </a:solidFill>
                <a:effectLst/>
                <a:latin typeface="Arial" panose="020B0604020202020204" pitchFamily="34" charset="0"/>
                <a:cs typeface="Arial" panose="020B0604020202020204" pitchFamily="34" charset="0"/>
              </a:rPr>
              <a:t>Training, development and progression</a:t>
            </a:r>
          </a:p>
        </p:txBody>
      </p:sp>
      <p:sp>
        <p:nvSpPr>
          <p:cNvPr id="32" name="Rounded Rectangle 31">
            <a:extLst>
              <a:ext uri="{FF2B5EF4-FFF2-40B4-BE49-F238E27FC236}">
                <a16:creationId xmlns:a16="http://schemas.microsoft.com/office/drawing/2014/main" id="{1C529784-DF48-C4C1-F619-0370F7350E40}"/>
              </a:ext>
            </a:extLst>
          </p:cNvPr>
          <p:cNvSpPr/>
          <p:nvPr/>
        </p:nvSpPr>
        <p:spPr>
          <a:xfrm>
            <a:off x="305014" y="5647760"/>
            <a:ext cx="2160225" cy="402048"/>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0" i="0" u="none" strike="noStrike" dirty="0">
                <a:solidFill>
                  <a:srgbClr val="000000"/>
                </a:solidFill>
                <a:effectLst/>
                <a:latin typeface="Arial" panose="020B0604020202020204" pitchFamily="34" charset="0"/>
                <a:cs typeface="Arial" panose="020B0604020202020204" pitchFamily="34" charset="0"/>
              </a:rPr>
              <a:t>Healthy workplaces</a:t>
            </a:r>
          </a:p>
        </p:txBody>
      </p:sp>
      <p:sp>
        <p:nvSpPr>
          <p:cNvPr id="33" name="TextBox 32">
            <a:extLst>
              <a:ext uri="{FF2B5EF4-FFF2-40B4-BE49-F238E27FC236}">
                <a16:creationId xmlns:a16="http://schemas.microsoft.com/office/drawing/2014/main" id="{8F055DA8-7D35-29AB-E85C-CAB1E25BA4D2}"/>
              </a:ext>
            </a:extLst>
          </p:cNvPr>
          <p:cNvSpPr txBox="1"/>
          <p:nvPr/>
        </p:nvSpPr>
        <p:spPr>
          <a:xfrm>
            <a:off x="266568" y="4527218"/>
            <a:ext cx="2294458" cy="1015663"/>
          </a:xfrm>
          <a:prstGeom prst="rect">
            <a:avLst/>
          </a:prstGeom>
          <a:noFill/>
        </p:spPr>
        <p:txBody>
          <a:bodyPr wrap="square" rtlCol="0">
            <a:spAutoFit/>
          </a:bodyPr>
          <a:lstStyle>
            <a:defPPr>
              <a:defRPr lang="en-US"/>
            </a:defPPr>
            <a:lvl1pPr>
              <a:defRPr sz="1050" b="0" i="0" u="none" strike="noStrike">
                <a:solidFill>
                  <a:srgbClr val="000000"/>
                </a:solidFill>
                <a:effectLst/>
                <a:latin typeface="Arial" panose="020B0604020202020204" pitchFamily="34" charset="0"/>
                <a:cs typeface="Arial" panose="020B0604020202020204" pitchFamily="34" charset="0"/>
              </a:defRPr>
            </a:lvl1pPr>
          </a:lstStyle>
          <a:p>
            <a:r>
              <a:rPr lang="en-GB" sz="1000" dirty="0"/>
              <a:t>Commit to lower paid staff reaching their potential via inclusive personal and professional development, flexible working, transparent progression pathways and excellent management</a:t>
            </a:r>
          </a:p>
        </p:txBody>
      </p:sp>
      <p:sp>
        <p:nvSpPr>
          <p:cNvPr id="34" name="TextBox 33">
            <a:extLst>
              <a:ext uri="{FF2B5EF4-FFF2-40B4-BE49-F238E27FC236}">
                <a16:creationId xmlns:a16="http://schemas.microsoft.com/office/drawing/2014/main" id="{0DB9FB67-29ED-CA0B-45B4-E0967550D9FA}"/>
              </a:ext>
            </a:extLst>
          </p:cNvPr>
          <p:cNvSpPr txBox="1"/>
          <p:nvPr/>
        </p:nvSpPr>
        <p:spPr>
          <a:xfrm>
            <a:off x="222382" y="6072550"/>
            <a:ext cx="2294458" cy="553998"/>
          </a:xfrm>
          <a:prstGeom prst="rect">
            <a:avLst/>
          </a:prstGeom>
          <a:noFill/>
        </p:spPr>
        <p:txBody>
          <a:bodyPr wrap="square" rtlCol="0">
            <a:spAutoFit/>
          </a:bodyPr>
          <a:lstStyle>
            <a:defPPr>
              <a:defRPr lang="en-US"/>
            </a:defPPr>
            <a:lvl1pPr>
              <a:defRPr sz="1050" b="0" i="0" u="none" strike="noStrike">
                <a:solidFill>
                  <a:srgbClr val="000000"/>
                </a:solidFill>
                <a:effectLst/>
                <a:latin typeface="Arial" panose="020B0604020202020204" pitchFamily="34" charset="0"/>
                <a:cs typeface="Arial" panose="020B0604020202020204" pitchFamily="34" charset="0"/>
              </a:defRPr>
            </a:lvl1pPr>
          </a:lstStyle>
          <a:p>
            <a:r>
              <a:rPr lang="en-GB" sz="1000" dirty="0"/>
              <a:t>Support mental and physical health, e.g. via facilities, policies, culture, advice</a:t>
            </a:r>
          </a:p>
        </p:txBody>
      </p:sp>
    </p:spTree>
    <p:extLst>
      <p:ext uri="{BB962C8B-B14F-4D97-AF65-F5344CB8AC3E}">
        <p14:creationId xmlns:p14="http://schemas.microsoft.com/office/powerpoint/2010/main" val="41649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F7D621-B4B3-AB57-8ECC-F4FF1ED33740}"/>
              </a:ext>
            </a:extLst>
          </p:cNvPr>
          <p:cNvPicPr>
            <a:picLocks noChangeAspect="1"/>
          </p:cNvPicPr>
          <p:nvPr/>
        </p:nvPicPr>
        <p:blipFill>
          <a:blip r:embed="rId2"/>
          <a:stretch>
            <a:fillRect/>
          </a:stretch>
        </p:blipFill>
        <p:spPr>
          <a:xfrm>
            <a:off x="226172" y="5964402"/>
            <a:ext cx="2467382" cy="704446"/>
          </a:xfrm>
          <a:prstGeom prst="rect">
            <a:avLst/>
          </a:prstGeom>
        </p:spPr>
      </p:pic>
      <p:sp>
        <p:nvSpPr>
          <p:cNvPr id="2" name="Content Placeholder 1">
            <a:extLst>
              <a:ext uri="{FF2B5EF4-FFF2-40B4-BE49-F238E27FC236}">
                <a16:creationId xmlns:a16="http://schemas.microsoft.com/office/drawing/2014/main" id="{299F0696-F778-F579-7E47-0231686C4342}"/>
              </a:ext>
            </a:extLst>
          </p:cNvPr>
          <p:cNvSpPr>
            <a:spLocks noGrp="1"/>
          </p:cNvSpPr>
          <p:nvPr>
            <p:ph idx="1"/>
          </p:nvPr>
        </p:nvSpPr>
        <p:spPr>
          <a:xfrm>
            <a:off x="397989" y="1438214"/>
            <a:ext cx="11386643" cy="4480034"/>
          </a:xfrm>
        </p:spPr>
        <p:txBody>
          <a:bodyPr>
            <a:noAutofit/>
          </a:bodyPr>
          <a:lstStyle/>
          <a:p>
            <a:pPr>
              <a:lnSpc>
                <a:spcPct val="110000"/>
              </a:lnSpc>
            </a:pPr>
            <a:r>
              <a:rPr lang="en-GB" sz="1800" dirty="0">
                <a:solidFill>
                  <a:srgbClr val="002060"/>
                </a:solidFill>
              </a:rPr>
              <a:t>Anchors work should be bottom up; it needs to take place at the level of individual organisations and needs to form part of their core business​</a:t>
            </a:r>
          </a:p>
          <a:p>
            <a:pPr>
              <a:lnSpc>
                <a:spcPct val="110000"/>
              </a:lnSpc>
            </a:pPr>
            <a:r>
              <a:rPr lang="en-GB" sz="1800" dirty="0">
                <a:solidFill>
                  <a:srgbClr val="002060"/>
                </a:solidFill>
              </a:rPr>
              <a:t>An ICS Anchor strategy needs to sit on top of the work of individual Institutions and be focused on the purpose of the ICS in reducing health inequalities (in the CORE20 population in particular) and supporting economic and social development</a:t>
            </a:r>
          </a:p>
          <a:p>
            <a:pPr>
              <a:lnSpc>
                <a:spcPct val="110000"/>
              </a:lnSpc>
            </a:pPr>
            <a:r>
              <a:rPr lang="en-GB" sz="1800" dirty="0">
                <a:solidFill>
                  <a:srgbClr val="002060"/>
                </a:solidFill>
              </a:rPr>
              <a:t>The initial work on Anchors in NWL was led by enthusiasm and included a wide range of activities but partners now report being unclear about the focus and the purpose of ICS-level Anchors work​</a:t>
            </a:r>
          </a:p>
          <a:p>
            <a:pPr>
              <a:lnSpc>
                <a:spcPct val="110000"/>
              </a:lnSpc>
            </a:pPr>
            <a:r>
              <a:rPr lang="en-GB" sz="1800" dirty="0">
                <a:solidFill>
                  <a:srgbClr val="002060"/>
                </a:solidFill>
              </a:rPr>
              <a:t>Today is about refocusing us on the purpose of our joint work as Anchor Institutions and how we lead this effectively within our organisations – this is the beginning of a process – we will not get it all done today!</a:t>
            </a:r>
          </a:p>
          <a:p>
            <a:pPr>
              <a:lnSpc>
                <a:spcPct val="110000"/>
              </a:lnSpc>
            </a:pPr>
            <a:r>
              <a:rPr lang="en-GB" sz="1800" dirty="0">
                <a:solidFill>
                  <a:srgbClr val="002060"/>
                </a:solidFill>
              </a:rPr>
              <a:t>My challenge to everyone here today, particularly NHS partners, is what are you go to take back to your organisation? How are you going to facilitate buy-in and engagement within your organisations to progress this agenda?</a:t>
            </a:r>
          </a:p>
        </p:txBody>
      </p:sp>
      <p:sp>
        <p:nvSpPr>
          <p:cNvPr id="3" name="Slide Number Placeholder 2">
            <a:extLst>
              <a:ext uri="{FF2B5EF4-FFF2-40B4-BE49-F238E27FC236}">
                <a16:creationId xmlns:a16="http://schemas.microsoft.com/office/drawing/2014/main" id="{054832B8-6921-4DC4-876C-37D04BA9B1C7}"/>
              </a:ext>
            </a:extLst>
          </p:cNvPr>
          <p:cNvSpPr>
            <a:spLocks noGrp="1"/>
          </p:cNvSpPr>
          <p:nvPr>
            <p:ph type="sldNum" sz="quarter" idx="12"/>
          </p:nvPr>
        </p:nvSpPr>
        <p:spPr/>
        <p:txBody>
          <a:bodyPr/>
          <a:lstStyle/>
          <a:p>
            <a:fld id="{E76F84FA-B8EB-462F-97BA-032CB76B4E3A}" type="slidenum">
              <a:rPr lang="en-GB" smtClean="0"/>
              <a:t>3</a:t>
            </a:fld>
            <a:endParaRPr lang="en-GB" dirty="0"/>
          </a:p>
        </p:txBody>
      </p:sp>
      <p:sp>
        <p:nvSpPr>
          <p:cNvPr id="4" name="Title 3">
            <a:extLst>
              <a:ext uri="{FF2B5EF4-FFF2-40B4-BE49-F238E27FC236}">
                <a16:creationId xmlns:a16="http://schemas.microsoft.com/office/drawing/2014/main" id="{F425595F-6A6B-74AE-3D90-89FD908CC14D}"/>
              </a:ext>
            </a:extLst>
          </p:cNvPr>
          <p:cNvSpPr>
            <a:spLocks noGrp="1"/>
          </p:cNvSpPr>
          <p:nvPr>
            <p:ph type="title"/>
          </p:nvPr>
        </p:nvSpPr>
        <p:spPr/>
        <p:txBody>
          <a:bodyPr>
            <a:normAutofit fontScale="90000"/>
          </a:bodyPr>
          <a:lstStyle/>
          <a:p>
            <a:r>
              <a:rPr lang="en-GB" dirty="0"/>
              <a:t>Introduction from Charlie Sheldon</a:t>
            </a:r>
          </a:p>
        </p:txBody>
      </p:sp>
    </p:spTree>
    <p:extLst>
      <p:ext uri="{BB962C8B-B14F-4D97-AF65-F5344CB8AC3E}">
        <p14:creationId xmlns:p14="http://schemas.microsoft.com/office/powerpoint/2010/main" val="248174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prstClr val="black">
                    <a:tint val="75000"/>
                  </a:prstClr>
                </a:solidFill>
                <a:latin typeface="Calibri" panose="020F0502020204030204"/>
              </a:rPr>
              <a:t>11</a:t>
            </a: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Title 3"/>
          <p:cNvSpPr>
            <a:spLocks noGrp="1"/>
          </p:cNvSpPr>
          <p:nvPr>
            <p:ph type="title"/>
          </p:nvPr>
        </p:nvSpPr>
        <p:spPr/>
        <p:txBody>
          <a:bodyPr>
            <a:noAutofit/>
          </a:bodyPr>
          <a:lstStyle/>
          <a:p>
            <a:r>
              <a:rPr lang="en-GB" sz="3200" dirty="0">
                <a:latin typeface="Arial"/>
                <a:cs typeface="Arial"/>
              </a:rPr>
              <a:t>Agenda</a:t>
            </a:r>
          </a:p>
        </p:txBody>
      </p:sp>
      <p:sp>
        <p:nvSpPr>
          <p:cNvPr id="6" name="Rectangle 5">
            <a:extLst>
              <a:ext uri="{FF2B5EF4-FFF2-40B4-BE49-F238E27FC236}">
                <a16:creationId xmlns:a16="http://schemas.microsoft.com/office/drawing/2014/main" id="{FAF3E1F1-16CD-7BCA-638D-4B43052CDAEF}"/>
              </a:ext>
            </a:extLst>
          </p:cNvPr>
          <p:cNvSpPr/>
          <p:nvPr/>
        </p:nvSpPr>
        <p:spPr>
          <a:xfrm>
            <a:off x="9913434" y="6025414"/>
            <a:ext cx="2278566" cy="846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8">
            <a:extLst>
              <a:ext uri="{FF2B5EF4-FFF2-40B4-BE49-F238E27FC236}">
                <a16:creationId xmlns:a16="http://schemas.microsoft.com/office/drawing/2014/main" id="{70CB9964-BDF6-306C-1C0D-0489F0EAE4B9}"/>
              </a:ext>
            </a:extLst>
          </p:cNvPr>
          <p:cNvGraphicFramePr>
            <a:graphicFrameLocks noGrp="1"/>
          </p:cNvGraphicFramePr>
          <p:nvPr>
            <p:extLst>
              <p:ext uri="{D42A27DB-BD31-4B8C-83A1-F6EECF244321}">
                <p14:modId xmlns:p14="http://schemas.microsoft.com/office/powerpoint/2010/main" val="1365868673"/>
              </p:ext>
            </p:extLst>
          </p:nvPr>
        </p:nvGraphicFramePr>
        <p:xfrm>
          <a:off x="407368" y="1426990"/>
          <a:ext cx="11377263" cy="4897608"/>
        </p:xfrm>
        <a:graphic>
          <a:graphicData uri="http://schemas.openxmlformats.org/drawingml/2006/table">
            <a:tbl>
              <a:tblPr firstRow="1" bandRow="1">
                <a:tableStyleId>{7DF18680-E054-41AD-8BC1-D1AEF772440D}</a:tableStyleId>
              </a:tblPr>
              <a:tblGrid>
                <a:gridCol w="1100156">
                  <a:extLst>
                    <a:ext uri="{9D8B030D-6E8A-4147-A177-3AD203B41FA5}">
                      <a16:colId xmlns:a16="http://schemas.microsoft.com/office/drawing/2014/main" val="4170220278"/>
                    </a:ext>
                  </a:extLst>
                </a:gridCol>
                <a:gridCol w="7331676">
                  <a:extLst>
                    <a:ext uri="{9D8B030D-6E8A-4147-A177-3AD203B41FA5}">
                      <a16:colId xmlns:a16="http://schemas.microsoft.com/office/drawing/2014/main" val="1291198061"/>
                    </a:ext>
                  </a:extLst>
                </a:gridCol>
                <a:gridCol w="2945431">
                  <a:extLst>
                    <a:ext uri="{9D8B030D-6E8A-4147-A177-3AD203B41FA5}">
                      <a16:colId xmlns:a16="http://schemas.microsoft.com/office/drawing/2014/main" val="3502759163"/>
                    </a:ext>
                  </a:extLst>
                </a:gridCol>
              </a:tblGrid>
              <a:tr h="419102">
                <a:tc>
                  <a:txBody>
                    <a:bodyPr/>
                    <a:lstStyle/>
                    <a:p>
                      <a:r>
                        <a:rPr lang="en-GB" sz="1400" dirty="0">
                          <a:latin typeface="Arial" panose="020B0604020202020204" pitchFamily="34" charset="0"/>
                          <a:cs typeface="Arial" panose="020B0604020202020204" pitchFamily="34" charset="0"/>
                        </a:rPr>
                        <a:t>Time</a:t>
                      </a:r>
                    </a:p>
                  </a:txBody>
                  <a:tcPr anchor="ctr"/>
                </a:tc>
                <a:tc>
                  <a:txBody>
                    <a:bodyPr/>
                    <a:lstStyle/>
                    <a:p>
                      <a:r>
                        <a:rPr lang="en-GB" sz="1400" dirty="0">
                          <a:latin typeface="Arial" panose="020B0604020202020204" pitchFamily="34" charset="0"/>
                          <a:cs typeface="Arial" panose="020B0604020202020204" pitchFamily="34" charset="0"/>
                        </a:rPr>
                        <a:t>Item</a:t>
                      </a:r>
                    </a:p>
                  </a:txBody>
                  <a:tcPr anchor="ctr"/>
                </a:tc>
                <a:tc>
                  <a:txBody>
                    <a:bodyPr/>
                    <a:lstStyle/>
                    <a:p>
                      <a:r>
                        <a:rPr lang="en-GB" sz="1400" dirty="0">
                          <a:latin typeface="Arial" panose="020B0604020202020204" pitchFamily="34" charset="0"/>
                          <a:cs typeface="Arial" panose="020B0604020202020204" pitchFamily="34" charset="0"/>
                        </a:rPr>
                        <a:t>Lead</a:t>
                      </a:r>
                    </a:p>
                  </a:txBody>
                  <a:tcPr anchor="ctr"/>
                </a:tc>
                <a:extLst>
                  <a:ext uri="{0D108BD9-81ED-4DB2-BD59-A6C34878D82A}">
                    <a16:rowId xmlns:a16="http://schemas.microsoft.com/office/drawing/2014/main" val="2872835474"/>
                  </a:ext>
                </a:extLst>
              </a:tr>
              <a:tr h="424922">
                <a:tc>
                  <a:txBody>
                    <a:bodyPr/>
                    <a:lstStyle/>
                    <a:p>
                      <a:r>
                        <a:rPr lang="en-GB" sz="1400" dirty="0">
                          <a:latin typeface="Arial" panose="020B0604020202020204" pitchFamily="34" charset="0"/>
                          <a:cs typeface="Arial" panose="020B0604020202020204" pitchFamily="34" charset="0"/>
                        </a:rPr>
                        <a:t>13:00</a:t>
                      </a:r>
                    </a:p>
                  </a:txBody>
                  <a:tcPr anchor="ctr"/>
                </a:tc>
                <a:tc>
                  <a:txBody>
                    <a:bodyPr/>
                    <a:lstStyle/>
                    <a:p>
                      <a:r>
                        <a:rPr lang="en-GB" sz="1400" dirty="0">
                          <a:latin typeface="Arial" panose="020B0604020202020204" pitchFamily="34" charset="0"/>
                          <a:cs typeface="Arial" panose="020B0604020202020204" pitchFamily="34" charset="0"/>
                        </a:rPr>
                        <a:t>Introduction and welcome</a:t>
                      </a:r>
                    </a:p>
                  </a:txBody>
                  <a:tcPr anchor="ctr"/>
                </a:tc>
                <a:tc>
                  <a:txBody>
                    <a:bodyPr/>
                    <a:lstStyle/>
                    <a:p>
                      <a:r>
                        <a:rPr lang="en-GB" sz="1400" dirty="0">
                          <a:latin typeface="Arial" panose="020B0604020202020204" pitchFamily="34" charset="0"/>
                          <a:cs typeface="Arial" panose="020B0604020202020204" pitchFamily="34" charset="0"/>
                        </a:rPr>
                        <a:t>Charlie Sheldon</a:t>
                      </a:r>
                    </a:p>
                  </a:txBody>
                  <a:tcPr anchor="ctr"/>
                </a:tc>
                <a:extLst>
                  <a:ext uri="{0D108BD9-81ED-4DB2-BD59-A6C34878D82A}">
                    <a16:rowId xmlns:a16="http://schemas.microsoft.com/office/drawing/2014/main" val="1980852849"/>
                  </a:ext>
                </a:extLst>
              </a:tr>
              <a:tr h="424922">
                <a:tc>
                  <a:txBody>
                    <a:bodyPr/>
                    <a:lstStyle/>
                    <a:p>
                      <a:r>
                        <a:rPr lang="en-GB" sz="1400" dirty="0">
                          <a:latin typeface="Arial" panose="020B0604020202020204" pitchFamily="34" charset="0"/>
                          <a:cs typeface="Arial" panose="020B0604020202020204" pitchFamily="34" charset="0"/>
                        </a:rPr>
                        <a:t>13:05</a:t>
                      </a:r>
                    </a:p>
                  </a:txBody>
                  <a:tcPr anchor="ctr"/>
                </a:tc>
                <a:tc>
                  <a:txBody>
                    <a:bodyPr/>
                    <a:lstStyle/>
                    <a:p>
                      <a:r>
                        <a:rPr lang="en-GB" sz="1400" dirty="0">
                          <a:latin typeface="Arial" panose="020B0604020202020204" pitchFamily="34" charset="0"/>
                          <a:cs typeface="Arial" panose="020B0604020202020204" pitchFamily="34" charset="0"/>
                        </a:rPr>
                        <a:t>Focusing on how we will get the most out of today</a:t>
                      </a:r>
                    </a:p>
                  </a:txBody>
                  <a:tcPr anchor="ctr"/>
                </a:tc>
                <a:tc>
                  <a:txBody>
                    <a:bodyPr/>
                    <a:lstStyle/>
                    <a:p>
                      <a:r>
                        <a:rPr lang="en-GB" sz="1400" dirty="0">
                          <a:latin typeface="Arial" panose="020B0604020202020204" pitchFamily="34" charset="0"/>
                          <a:cs typeface="Arial" panose="020B0604020202020204" pitchFamily="34" charset="0"/>
                        </a:rPr>
                        <a:t>Nic Ib / Charlene Alfred</a:t>
                      </a:r>
                    </a:p>
                  </a:txBody>
                  <a:tcPr anchor="ctr"/>
                </a:tc>
                <a:extLst>
                  <a:ext uri="{0D108BD9-81ED-4DB2-BD59-A6C34878D82A}">
                    <a16:rowId xmlns:a16="http://schemas.microsoft.com/office/drawing/2014/main" val="2629277676"/>
                  </a:ext>
                </a:extLst>
              </a:tr>
              <a:tr h="537583">
                <a:tc>
                  <a:txBody>
                    <a:bodyPr/>
                    <a:lstStyle/>
                    <a:p>
                      <a:r>
                        <a:rPr lang="en-GB" sz="1400">
                          <a:latin typeface="Arial" panose="020B0604020202020204" pitchFamily="34" charset="0"/>
                          <a:cs typeface="Arial" panose="020B0604020202020204" pitchFamily="34" charset="0"/>
                        </a:rPr>
                        <a:t>13:30</a:t>
                      </a:r>
                      <a:endParaRPr lang="en-GB" sz="1400" dirty="0">
                        <a:latin typeface="Arial" panose="020B0604020202020204" pitchFamily="34" charset="0"/>
                        <a:cs typeface="Arial" panose="020B0604020202020204" pitchFamily="34" charset="0"/>
                      </a:endParaRPr>
                    </a:p>
                  </a:txBody>
                  <a:tcPr anchor="ctr"/>
                </a:tc>
                <a:tc>
                  <a:txBody>
                    <a:bodyPr/>
                    <a:lstStyle/>
                    <a:p>
                      <a:r>
                        <a:rPr lang="en-GB" sz="1400" dirty="0">
                          <a:latin typeface="Arial" panose="020B0604020202020204" pitchFamily="34" charset="0"/>
                          <a:cs typeface="Arial" panose="020B0604020202020204" pitchFamily="34" charset="0"/>
                        </a:rPr>
                        <a:t>What community representatives told us about what drivers of health inequalities that NWL Anchors work should address (presentation and Q&amp;A)</a:t>
                      </a:r>
                    </a:p>
                  </a:txBody>
                  <a:tcPr anchor="ctr"/>
                </a:tc>
                <a:tc>
                  <a:txBody>
                    <a:bodyPr/>
                    <a:lstStyle/>
                    <a:p>
                      <a:r>
                        <a:rPr lang="en-GB" sz="1400" dirty="0">
                          <a:latin typeface="Arial" panose="020B0604020202020204" pitchFamily="34" charset="0"/>
                          <a:cs typeface="Arial" panose="020B0604020202020204" pitchFamily="34" charset="0"/>
                        </a:rPr>
                        <a:t>Fiona Hill</a:t>
                      </a:r>
                    </a:p>
                  </a:txBody>
                  <a:tcPr anchor="ctr"/>
                </a:tc>
                <a:extLst>
                  <a:ext uri="{0D108BD9-81ED-4DB2-BD59-A6C34878D82A}">
                    <a16:rowId xmlns:a16="http://schemas.microsoft.com/office/drawing/2014/main" val="1398965456"/>
                  </a:ext>
                </a:extLst>
              </a:tr>
              <a:tr h="424922">
                <a:tc>
                  <a:txBody>
                    <a:bodyPr/>
                    <a:lstStyle/>
                    <a:p>
                      <a:r>
                        <a:rPr lang="en-GB" sz="1400" dirty="0">
                          <a:latin typeface="Arial" panose="020B0604020202020204" pitchFamily="34" charset="0"/>
                          <a:cs typeface="Arial" panose="020B0604020202020204" pitchFamily="34" charset="0"/>
                        </a:rPr>
                        <a:t>14:00</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1" kern="1200" dirty="0">
                          <a:solidFill>
                            <a:schemeClr val="dk1"/>
                          </a:solidFill>
                          <a:effectLst/>
                          <a:latin typeface="Arial" panose="020B0604020202020204" pitchFamily="34" charset="0"/>
                          <a:ea typeface="+mn-ea"/>
                          <a:cs typeface="Arial" panose="020B0604020202020204" pitchFamily="34" charset="0"/>
                        </a:rPr>
                        <a:t>First comfort break (ten minutes)</a:t>
                      </a:r>
                    </a:p>
                  </a:txBody>
                  <a:tcPr anchor="ctr"/>
                </a:tc>
                <a:tc>
                  <a:txBody>
                    <a:bodyPr/>
                    <a:lstStyle/>
                    <a:p>
                      <a:endParaRPr lang="en-GB" sz="14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252399675"/>
                  </a:ext>
                </a:extLst>
              </a:tr>
              <a:tr h="537583">
                <a:tc>
                  <a:txBody>
                    <a:bodyPr/>
                    <a:lstStyle/>
                    <a:p>
                      <a:r>
                        <a:rPr lang="en-GB" sz="1400" dirty="0">
                          <a:latin typeface="Arial" panose="020B0604020202020204" pitchFamily="34" charset="0"/>
                          <a:cs typeface="Arial" panose="020B0604020202020204" pitchFamily="34" charset="0"/>
                        </a:rPr>
                        <a:t>14:10</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Arial" panose="020B0604020202020204" pitchFamily="34" charset="0"/>
                          <a:ea typeface="+mn-ea"/>
                          <a:cs typeface="Arial" panose="020B0604020202020204" pitchFamily="34" charset="0"/>
                        </a:rPr>
                        <a:t>Refreshing the ambitions of the NWL Anchors work and reaffirming the purpose of joint work at the NWL level</a:t>
                      </a:r>
                    </a:p>
                  </a:txBody>
                  <a:tcPr anchor="ctr"/>
                </a:tc>
                <a:tc>
                  <a:txBody>
                    <a:bodyPr/>
                    <a:lstStyle/>
                    <a:p>
                      <a:r>
                        <a:rPr lang="en-GB" sz="1400" dirty="0">
                          <a:latin typeface="Arial" panose="020B0604020202020204" pitchFamily="34" charset="0"/>
                          <a:cs typeface="Arial" panose="020B0604020202020204" pitchFamily="34" charset="0"/>
                        </a:rPr>
                        <a:t>Nic Ib / Charlene Alfred / Nina Shore</a:t>
                      </a:r>
                    </a:p>
                  </a:txBody>
                  <a:tcPr anchor="ctr"/>
                </a:tc>
                <a:extLst>
                  <a:ext uri="{0D108BD9-81ED-4DB2-BD59-A6C34878D82A}">
                    <a16:rowId xmlns:a16="http://schemas.microsoft.com/office/drawing/2014/main" val="3391624857"/>
                  </a:ext>
                </a:extLst>
              </a:tr>
              <a:tr h="316225">
                <a:tc>
                  <a:txBody>
                    <a:bodyPr/>
                    <a:lstStyle/>
                    <a:p>
                      <a:r>
                        <a:rPr lang="en-GB" sz="1400" dirty="0">
                          <a:latin typeface="Arial" panose="020B0604020202020204" pitchFamily="34" charset="0"/>
                          <a:cs typeface="Arial" panose="020B0604020202020204" pitchFamily="34" charset="0"/>
                        </a:rPr>
                        <a:t>14:30</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Arial" panose="020B0604020202020204" pitchFamily="34" charset="0"/>
                          <a:ea typeface="+mn-ea"/>
                          <a:cs typeface="Arial" panose="020B0604020202020204" pitchFamily="34" charset="0"/>
                        </a:rPr>
                        <a:t>Developing the pledges for Anchors work at the NWL ICS level</a:t>
                      </a:r>
                    </a:p>
                  </a:txBody>
                  <a:tcPr anchor="ctr"/>
                </a:tc>
                <a:tc>
                  <a:txBody>
                    <a:bodyPr/>
                    <a:lstStyle/>
                    <a:p>
                      <a:r>
                        <a:rPr lang="en-GB" sz="1400" kern="1200" dirty="0">
                          <a:solidFill>
                            <a:schemeClr val="dk1"/>
                          </a:solidFill>
                          <a:effectLst/>
                          <a:latin typeface="Arial" panose="020B0604020202020204" pitchFamily="34" charset="0"/>
                          <a:ea typeface="+mn-ea"/>
                          <a:cs typeface="Arial" panose="020B0604020202020204" pitchFamily="34" charset="0"/>
                        </a:rPr>
                        <a:t>Nic Ib</a:t>
                      </a:r>
                    </a:p>
                  </a:txBody>
                  <a:tcPr anchor="ctr"/>
                </a:tc>
                <a:extLst>
                  <a:ext uri="{0D108BD9-81ED-4DB2-BD59-A6C34878D82A}">
                    <a16:rowId xmlns:a16="http://schemas.microsoft.com/office/drawing/2014/main" val="3633907926"/>
                  </a:ext>
                </a:extLst>
              </a:tr>
              <a:tr h="424922">
                <a:tc>
                  <a:txBody>
                    <a:bodyPr/>
                    <a:lstStyle/>
                    <a:p>
                      <a:r>
                        <a:rPr lang="en-GB" sz="1400" dirty="0">
                          <a:latin typeface="Arial" panose="020B0604020202020204" pitchFamily="34" charset="0"/>
                          <a:cs typeface="Arial" panose="020B0604020202020204" pitchFamily="34" charset="0"/>
                        </a:rPr>
                        <a:t>14:50</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1" kern="1200" dirty="0">
                          <a:solidFill>
                            <a:schemeClr val="dk1"/>
                          </a:solidFill>
                          <a:effectLst/>
                          <a:latin typeface="Arial" panose="020B0604020202020204" pitchFamily="34" charset="0"/>
                          <a:ea typeface="+mn-ea"/>
                          <a:cs typeface="Arial" panose="020B0604020202020204" pitchFamily="34" charset="0"/>
                        </a:rPr>
                        <a:t>Second comfort break (ten minutes)</a:t>
                      </a:r>
                    </a:p>
                  </a:txBody>
                  <a:tcPr anchor="ctr"/>
                </a:tc>
                <a:tc>
                  <a:txBody>
                    <a:bodyPr/>
                    <a:lstStyle/>
                    <a:p>
                      <a:endParaRPr lang="en-GB" sz="1400" kern="1200" dirty="0">
                        <a:solidFill>
                          <a:schemeClr val="dk1"/>
                        </a:solidFill>
                        <a:effectLst/>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507758743"/>
                  </a:ext>
                </a:extLst>
              </a:tr>
              <a:tr h="424922">
                <a:tc>
                  <a:txBody>
                    <a:bodyPr/>
                    <a:lstStyle/>
                    <a:p>
                      <a:r>
                        <a:rPr lang="en-GB" sz="1400" dirty="0">
                          <a:latin typeface="Arial" panose="020B0604020202020204" pitchFamily="34" charset="0"/>
                          <a:cs typeface="Arial" panose="020B0604020202020204" pitchFamily="34" charset="0"/>
                        </a:rPr>
                        <a:t>15:00</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Arial" panose="020B0604020202020204" pitchFamily="34" charset="0"/>
                          <a:ea typeface="+mn-ea"/>
                          <a:cs typeface="Arial" panose="020B0604020202020204" pitchFamily="34" charset="0"/>
                        </a:rPr>
                        <a:t>How will we measure success in Anchors work across NWL?</a:t>
                      </a:r>
                    </a:p>
                  </a:txBody>
                  <a:tcPr anchor="ctr"/>
                </a:tc>
                <a:tc>
                  <a:txBody>
                    <a:bodyPr/>
                    <a:lstStyle/>
                    <a:p>
                      <a:r>
                        <a:rPr lang="en-GB" sz="1400" kern="1200" dirty="0">
                          <a:solidFill>
                            <a:schemeClr val="dk1"/>
                          </a:solidFill>
                          <a:effectLst/>
                          <a:latin typeface="Arial" panose="020B0604020202020204" pitchFamily="34" charset="0"/>
                          <a:ea typeface="+mn-ea"/>
                          <a:cs typeface="Arial" panose="020B0604020202020204" pitchFamily="34" charset="0"/>
                        </a:rPr>
                        <a:t>Nic Ib</a:t>
                      </a:r>
                    </a:p>
                  </a:txBody>
                  <a:tcPr anchor="ctr"/>
                </a:tc>
                <a:extLst>
                  <a:ext uri="{0D108BD9-81ED-4DB2-BD59-A6C34878D82A}">
                    <a16:rowId xmlns:a16="http://schemas.microsoft.com/office/drawing/2014/main" val="3366521860"/>
                  </a:ext>
                </a:extLst>
              </a:tr>
              <a:tr h="537583">
                <a:tc>
                  <a:txBody>
                    <a:bodyPr/>
                    <a:lstStyle/>
                    <a:p>
                      <a:r>
                        <a:rPr lang="en-GB" sz="1400" dirty="0">
                          <a:latin typeface="Arial" panose="020B0604020202020204" pitchFamily="34" charset="0"/>
                          <a:cs typeface="Arial" panose="020B0604020202020204" pitchFamily="34" charset="0"/>
                        </a:rPr>
                        <a:t>15:25</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Arial" panose="020B0604020202020204" pitchFamily="34" charset="0"/>
                          <a:ea typeface="+mn-ea"/>
                          <a:cs typeface="Arial" panose="020B0604020202020204" pitchFamily="34" charset="0"/>
                        </a:rPr>
                        <a:t>Considering how we will collaborate and share learning effectively, and how we will hold each other to account for delivering the Anchors work across NWL?</a:t>
                      </a:r>
                    </a:p>
                  </a:txBody>
                  <a:tcPr anchor="ctr"/>
                </a:tc>
                <a:tc>
                  <a:txBody>
                    <a:bodyPr/>
                    <a:lstStyle/>
                    <a:p>
                      <a:r>
                        <a:rPr lang="en-GB" sz="1400" kern="1200" dirty="0">
                          <a:solidFill>
                            <a:schemeClr val="dk1"/>
                          </a:solidFill>
                          <a:effectLst/>
                          <a:latin typeface="Arial" panose="020B0604020202020204" pitchFamily="34" charset="0"/>
                          <a:ea typeface="+mn-ea"/>
                          <a:cs typeface="Arial" panose="020B0604020202020204" pitchFamily="34" charset="0"/>
                        </a:rPr>
                        <a:t>Nic Ib</a:t>
                      </a:r>
                    </a:p>
                  </a:txBody>
                  <a:tcPr anchor="ctr"/>
                </a:tc>
                <a:extLst>
                  <a:ext uri="{0D108BD9-81ED-4DB2-BD59-A6C34878D82A}">
                    <a16:rowId xmlns:a16="http://schemas.microsoft.com/office/drawing/2014/main" val="567495406"/>
                  </a:ext>
                </a:extLst>
              </a:tr>
              <a:tr h="424922">
                <a:tc>
                  <a:txBody>
                    <a:bodyPr/>
                    <a:lstStyle/>
                    <a:p>
                      <a:r>
                        <a:rPr lang="en-GB" sz="1400" dirty="0">
                          <a:latin typeface="Arial" panose="020B0604020202020204" pitchFamily="34" charset="0"/>
                          <a:cs typeface="Arial" panose="020B0604020202020204" pitchFamily="34" charset="0"/>
                        </a:rPr>
                        <a:t>15:50</a:t>
                      </a:r>
                    </a:p>
                  </a:txBody>
                  <a:tcPr anchor="ct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Arial" panose="020B0604020202020204" pitchFamily="34" charset="0"/>
                          <a:ea typeface="+mn-ea"/>
                          <a:cs typeface="Arial" panose="020B0604020202020204" pitchFamily="34" charset="0"/>
                        </a:rPr>
                        <a:t>Thanks, reflections on what we’ve heard, and next steps</a:t>
                      </a:r>
                    </a:p>
                  </a:txBody>
                  <a:tcPr anchor="ctr"/>
                </a:tc>
                <a:tc>
                  <a:txBody>
                    <a:bodyPr/>
                    <a:lstStyle/>
                    <a:p>
                      <a:r>
                        <a:rPr lang="en-GB" sz="1400" dirty="0">
                          <a:latin typeface="Arial" panose="020B0604020202020204" pitchFamily="34" charset="0"/>
                          <a:cs typeface="Arial" panose="020B0604020202020204" pitchFamily="34" charset="0"/>
                        </a:rPr>
                        <a:t>David Francis</a:t>
                      </a:r>
                      <a:endParaRPr lang="en-GB" sz="1400" kern="1200" dirty="0">
                        <a:solidFill>
                          <a:schemeClr val="dk1"/>
                        </a:solidFill>
                        <a:effectLst/>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852631297"/>
                  </a:ext>
                </a:extLst>
              </a:tr>
            </a:tbl>
          </a:graphicData>
        </a:graphic>
      </p:graphicFrame>
    </p:spTree>
    <p:extLst>
      <p:ext uri="{BB962C8B-B14F-4D97-AF65-F5344CB8AC3E}">
        <p14:creationId xmlns:p14="http://schemas.microsoft.com/office/powerpoint/2010/main" val="392435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CEE5EA-3648-2B40-50B4-02E0ADE8C1E2}"/>
              </a:ext>
            </a:extLst>
          </p:cNvPr>
          <p:cNvSpPr>
            <a:spLocks noGrp="1"/>
          </p:cNvSpPr>
          <p:nvPr>
            <p:ph idx="1"/>
          </p:nvPr>
        </p:nvSpPr>
        <p:spPr>
          <a:xfrm>
            <a:off x="397989" y="1517345"/>
            <a:ext cx="11386643" cy="3828135"/>
          </a:xfrm>
        </p:spPr>
        <p:txBody>
          <a:bodyPr>
            <a:noAutofit/>
          </a:bodyPr>
          <a:lstStyle/>
          <a:p>
            <a:pPr>
              <a:lnSpc>
                <a:spcPct val="120000"/>
              </a:lnSpc>
            </a:pPr>
            <a:r>
              <a:rPr lang="en-GB" sz="2000" dirty="0"/>
              <a:t>Most of the workshop will take place using a browser-based online collaboration tool call Miro, similar to whiteboard tools such as Google </a:t>
            </a:r>
            <a:r>
              <a:rPr lang="en-GB" sz="2000" dirty="0" err="1"/>
              <a:t>Jamboards</a:t>
            </a:r>
            <a:endParaRPr lang="en-GB" sz="2000" dirty="0"/>
          </a:p>
          <a:p>
            <a:pPr marL="0" indent="0">
              <a:lnSpc>
                <a:spcPct val="120000"/>
              </a:lnSpc>
              <a:buNone/>
            </a:pPr>
            <a:r>
              <a:rPr lang="en-GB" sz="2000" b="1" dirty="0">
                <a:solidFill>
                  <a:srgbClr val="FF0000"/>
                </a:solidFill>
              </a:rPr>
              <a:t>Before the workshop we would like you to familiarise yourself with Miro</a:t>
            </a:r>
          </a:p>
          <a:p>
            <a:pPr>
              <a:lnSpc>
                <a:spcPct val="120000"/>
              </a:lnSpc>
            </a:pPr>
            <a:r>
              <a:rPr lang="en-GB" sz="2000" dirty="0"/>
              <a:t>Please follow the link and password below to check that you can access Miro on your computer before the workshop, and to practice using the whiteboard:</a:t>
            </a:r>
          </a:p>
          <a:p>
            <a:pPr>
              <a:lnSpc>
                <a:spcPct val="120000"/>
              </a:lnSpc>
            </a:pPr>
            <a:r>
              <a:rPr lang="en-GB" sz="2000" dirty="0"/>
              <a:t>Miro board link: </a:t>
            </a:r>
            <a:r>
              <a:rPr lang="en-GB" sz="2000" dirty="0">
                <a:hlinkClick r:id="rId2"/>
              </a:rPr>
              <a:t>https://miro.com/app/board/uXjVMrrnmm4=/</a:t>
            </a:r>
            <a:r>
              <a:rPr lang="en-GB" sz="2000" dirty="0"/>
              <a:t> </a:t>
            </a:r>
          </a:p>
          <a:p>
            <a:pPr>
              <a:lnSpc>
                <a:spcPct val="120000"/>
              </a:lnSpc>
            </a:pPr>
            <a:r>
              <a:rPr lang="en-GB" sz="2000" dirty="0"/>
              <a:t>Password: </a:t>
            </a:r>
            <a:r>
              <a:rPr lang="en-GB" sz="2000" dirty="0" err="1">
                <a:solidFill>
                  <a:schemeClr val="accent5"/>
                </a:solidFill>
              </a:rPr>
              <a:t>nwlpractice</a:t>
            </a:r>
            <a:endParaRPr lang="en-GB" sz="2000" dirty="0">
              <a:solidFill>
                <a:schemeClr val="accent5"/>
              </a:solidFill>
            </a:endParaRPr>
          </a:p>
          <a:p>
            <a:pPr>
              <a:lnSpc>
                <a:spcPct val="120000"/>
              </a:lnSpc>
            </a:pPr>
            <a:r>
              <a:rPr lang="en-GB" sz="2000" b="1" dirty="0"/>
              <a:t>Please note that at the workshop we will use a different link and password – this is provided to help you make sure you can access Miro in advance and learn to use it</a:t>
            </a:r>
          </a:p>
        </p:txBody>
      </p:sp>
      <p:sp>
        <p:nvSpPr>
          <p:cNvPr id="3" name="Slide Number Placeholder 2">
            <a:extLst>
              <a:ext uri="{FF2B5EF4-FFF2-40B4-BE49-F238E27FC236}">
                <a16:creationId xmlns:a16="http://schemas.microsoft.com/office/drawing/2014/main" id="{2960D382-DC59-214A-E08A-CF99235DC8AB}"/>
              </a:ext>
            </a:extLst>
          </p:cNvPr>
          <p:cNvSpPr>
            <a:spLocks noGrp="1"/>
          </p:cNvSpPr>
          <p:nvPr>
            <p:ph type="sldNum" sz="quarter" idx="12"/>
          </p:nvPr>
        </p:nvSpPr>
        <p:spPr/>
        <p:txBody>
          <a:bodyPr/>
          <a:lstStyle/>
          <a:p>
            <a:fld id="{E76F84FA-B8EB-462F-97BA-032CB76B4E3A}" type="slidenum">
              <a:rPr lang="en-GB" smtClean="0"/>
              <a:t>5</a:t>
            </a:fld>
            <a:endParaRPr lang="en-GB" dirty="0"/>
          </a:p>
        </p:txBody>
      </p:sp>
      <p:sp>
        <p:nvSpPr>
          <p:cNvPr id="4" name="Title 3">
            <a:extLst>
              <a:ext uri="{FF2B5EF4-FFF2-40B4-BE49-F238E27FC236}">
                <a16:creationId xmlns:a16="http://schemas.microsoft.com/office/drawing/2014/main" id="{142E2AD3-5650-0A3F-9BFC-6A351479E1E8}"/>
              </a:ext>
            </a:extLst>
          </p:cNvPr>
          <p:cNvSpPr>
            <a:spLocks noGrp="1"/>
          </p:cNvSpPr>
          <p:nvPr>
            <p:ph type="title"/>
          </p:nvPr>
        </p:nvSpPr>
        <p:spPr/>
        <p:txBody>
          <a:bodyPr>
            <a:noAutofit/>
          </a:bodyPr>
          <a:lstStyle/>
          <a:p>
            <a:r>
              <a:rPr lang="en-GB" sz="3600" dirty="0"/>
              <a:t>How we will collaborate online during the workshop</a:t>
            </a:r>
          </a:p>
        </p:txBody>
      </p:sp>
      <p:pic>
        <p:nvPicPr>
          <p:cNvPr id="5" name="Picture 4">
            <a:extLst>
              <a:ext uri="{FF2B5EF4-FFF2-40B4-BE49-F238E27FC236}">
                <a16:creationId xmlns:a16="http://schemas.microsoft.com/office/drawing/2014/main" id="{CE661980-EF55-E60B-E7D4-75C2378312A4}"/>
              </a:ext>
            </a:extLst>
          </p:cNvPr>
          <p:cNvPicPr>
            <a:picLocks noChangeAspect="1"/>
          </p:cNvPicPr>
          <p:nvPr/>
        </p:nvPicPr>
        <p:blipFill>
          <a:blip r:embed="rId3"/>
          <a:stretch>
            <a:fillRect/>
          </a:stretch>
        </p:blipFill>
        <p:spPr>
          <a:xfrm>
            <a:off x="193515" y="5992649"/>
            <a:ext cx="2467382" cy="704446"/>
          </a:xfrm>
          <a:prstGeom prst="rect">
            <a:avLst/>
          </a:prstGeom>
        </p:spPr>
      </p:pic>
    </p:spTree>
    <p:extLst>
      <p:ext uri="{BB962C8B-B14F-4D97-AF65-F5344CB8AC3E}">
        <p14:creationId xmlns:p14="http://schemas.microsoft.com/office/powerpoint/2010/main" val="1572491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FEBE0-D8DD-6EBF-DA48-F1DE978FD1A9}"/>
              </a:ext>
            </a:extLst>
          </p:cNvPr>
          <p:cNvSpPr>
            <a:spLocks noGrp="1"/>
          </p:cNvSpPr>
          <p:nvPr>
            <p:ph type="ctrTitle"/>
          </p:nvPr>
        </p:nvSpPr>
        <p:spPr/>
        <p:txBody>
          <a:bodyPr>
            <a:noAutofit/>
          </a:bodyPr>
          <a:lstStyle/>
          <a:p>
            <a:r>
              <a:rPr lang="en-GB" sz="4400" dirty="0"/>
              <a:t>What community representatives have told us about their priorities for Anchors works in NWL</a:t>
            </a:r>
          </a:p>
        </p:txBody>
      </p:sp>
      <p:sp>
        <p:nvSpPr>
          <p:cNvPr id="3" name="Subtitle 2">
            <a:extLst>
              <a:ext uri="{FF2B5EF4-FFF2-40B4-BE49-F238E27FC236}">
                <a16:creationId xmlns:a16="http://schemas.microsoft.com/office/drawing/2014/main" id="{6C3A1936-DF0C-00A9-E5CF-6C8BABCE32A8}"/>
              </a:ext>
            </a:extLst>
          </p:cNvPr>
          <p:cNvSpPr>
            <a:spLocks noGrp="1"/>
          </p:cNvSpPr>
          <p:nvPr>
            <p:ph type="subTitle" idx="1"/>
          </p:nvPr>
        </p:nvSpPr>
        <p:spPr/>
        <p:txBody>
          <a:bodyPr/>
          <a:lstStyle/>
          <a:p>
            <a:r>
              <a:rPr lang="en-GB" dirty="0"/>
              <a:t>Fiona Hill</a:t>
            </a:r>
          </a:p>
        </p:txBody>
      </p:sp>
      <p:pic>
        <p:nvPicPr>
          <p:cNvPr id="4" name="Picture 3">
            <a:extLst>
              <a:ext uri="{FF2B5EF4-FFF2-40B4-BE49-F238E27FC236}">
                <a16:creationId xmlns:a16="http://schemas.microsoft.com/office/drawing/2014/main" id="{BC7CDD61-0D34-A040-2BDF-6812AC73A7EF}"/>
              </a:ext>
            </a:extLst>
          </p:cNvPr>
          <p:cNvPicPr>
            <a:picLocks noChangeAspect="1"/>
          </p:cNvPicPr>
          <p:nvPr/>
        </p:nvPicPr>
        <p:blipFill>
          <a:blip r:embed="rId2"/>
          <a:stretch>
            <a:fillRect/>
          </a:stretch>
        </p:blipFill>
        <p:spPr>
          <a:xfrm>
            <a:off x="242943" y="184973"/>
            <a:ext cx="2467382" cy="704446"/>
          </a:xfrm>
          <a:prstGeom prst="rect">
            <a:avLst/>
          </a:prstGeom>
        </p:spPr>
      </p:pic>
    </p:spTree>
    <p:extLst>
      <p:ext uri="{BB962C8B-B14F-4D97-AF65-F5344CB8AC3E}">
        <p14:creationId xmlns:p14="http://schemas.microsoft.com/office/powerpoint/2010/main" val="133685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2E1120E2-0362-A36F-F1F0-BB2D64346AA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539"/>
          <a:stretch/>
        </p:blipFill>
        <p:spPr bwMode="auto">
          <a:xfrm>
            <a:off x="407368" y="3108518"/>
            <a:ext cx="6371501" cy="3057286"/>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id="{CF3CBCC8-D064-3E3C-B14B-AF2198DFDB6D}"/>
              </a:ext>
            </a:extLst>
          </p:cNvPr>
          <p:cNvSpPr>
            <a:spLocks noGrp="1"/>
          </p:cNvSpPr>
          <p:nvPr>
            <p:ph idx="1"/>
          </p:nvPr>
        </p:nvSpPr>
        <p:spPr>
          <a:xfrm>
            <a:off x="397989" y="1397238"/>
            <a:ext cx="11386643" cy="1807780"/>
          </a:xfrm>
        </p:spPr>
        <p:txBody>
          <a:bodyPr>
            <a:normAutofit/>
          </a:bodyPr>
          <a:lstStyle/>
          <a:p>
            <a:r>
              <a:rPr lang="en-GB" dirty="0"/>
              <a:t>Workshop held with Community leaders and representatives on 10 August 2023</a:t>
            </a:r>
          </a:p>
          <a:p>
            <a:r>
              <a:rPr lang="en-GB" dirty="0"/>
              <a:t>Views were sought on:</a:t>
            </a:r>
          </a:p>
          <a:p>
            <a:pPr lvl="1"/>
            <a:r>
              <a:rPr lang="en-GB" dirty="0"/>
              <a:t>What aspects of health inequalities should be a focus?</a:t>
            </a:r>
          </a:p>
          <a:p>
            <a:pPr lvl="1"/>
            <a:r>
              <a:rPr lang="en-GB" dirty="0"/>
              <a:t>What are the most important Anchor activities to target these health inequalities?</a:t>
            </a:r>
          </a:p>
        </p:txBody>
      </p:sp>
      <p:sp>
        <p:nvSpPr>
          <p:cNvPr id="3" name="Slide Number Placeholder 2">
            <a:extLst>
              <a:ext uri="{FF2B5EF4-FFF2-40B4-BE49-F238E27FC236}">
                <a16:creationId xmlns:a16="http://schemas.microsoft.com/office/drawing/2014/main" id="{20E215E8-B680-E66B-E984-E56178E8478F}"/>
              </a:ext>
            </a:extLst>
          </p:cNvPr>
          <p:cNvSpPr>
            <a:spLocks noGrp="1"/>
          </p:cNvSpPr>
          <p:nvPr>
            <p:ph type="sldNum" sz="quarter" idx="12"/>
          </p:nvPr>
        </p:nvSpPr>
        <p:spPr/>
        <p:txBody>
          <a:bodyPr/>
          <a:lstStyle/>
          <a:p>
            <a:fld id="{E76F84FA-B8EB-462F-97BA-032CB76B4E3A}" type="slidenum">
              <a:rPr lang="en-GB" smtClean="0"/>
              <a:t>7</a:t>
            </a:fld>
            <a:endParaRPr lang="en-GB"/>
          </a:p>
        </p:txBody>
      </p:sp>
      <p:sp>
        <p:nvSpPr>
          <p:cNvPr id="4" name="Title 3">
            <a:extLst>
              <a:ext uri="{FF2B5EF4-FFF2-40B4-BE49-F238E27FC236}">
                <a16:creationId xmlns:a16="http://schemas.microsoft.com/office/drawing/2014/main" id="{2C1A1606-8582-618D-D0F2-D729B476E76E}"/>
              </a:ext>
            </a:extLst>
          </p:cNvPr>
          <p:cNvSpPr>
            <a:spLocks noGrp="1"/>
          </p:cNvSpPr>
          <p:nvPr>
            <p:ph type="title"/>
          </p:nvPr>
        </p:nvSpPr>
        <p:spPr/>
        <p:txBody>
          <a:bodyPr>
            <a:normAutofit fontScale="90000"/>
          </a:bodyPr>
          <a:lstStyle/>
          <a:p>
            <a:r>
              <a:rPr lang="en-GB" dirty="0"/>
              <a:t>Workshop with Community representatives</a:t>
            </a:r>
          </a:p>
        </p:txBody>
      </p:sp>
      <p:sp>
        <p:nvSpPr>
          <p:cNvPr id="6" name="Content Placeholder 1">
            <a:extLst>
              <a:ext uri="{FF2B5EF4-FFF2-40B4-BE49-F238E27FC236}">
                <a16:creationId xmlns:a16="http://schemas.microsoft.com/office/drawing/2014/main" id="{E886039A-1FD7-A162-ED1E-95B078E875FD}"/>
              </a:ext>
            </a:extLst>
          </p:cNvPr>
          <p:cNvSpPr txBox="1">
            <a:spLocks/>
          </p:cNvSpPr>
          <p:nvPr/>
        </p:nvSpPr>
        <p:spPr>
          <a:xfrm>
            <a:off x="7296150" y="3209636"/>
            <a:ext cx="5517182" cy="3057286"/>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dirty="0"/>
          </a:p>
          <a:p>
            <a:pPr marL="0" indent="0">
              <a:buNone/>
            </a:pPr>
            <a:r>
              <a:rPr lang="en-GB" sz="2000" b="1" dirty="0"/>
              <a:t>4 key areas were identified:</a:t>
            </a:r>
          </a:p>
          <a:p>
            <a:r>
              <a:rPr lang="en-GB" sz="2000" dirty="0"/>
              <a:t>Family, friends and communities</a:t>
            </a:r>
          </a:p>
          <a:p>
            <a:r>
              <a:rPr lang="en-GB" sz="2000" dirty="0"/>
              <a:t>Work</a:t>
            </a:r>
          </a:p>
          <a:p>
            <a:r>
              <a:rPr lang="en-GB" sz="2000" dirty="0"/>
              <a:t>Money and resources</a:t>
            </a:r>
          </a:p>
          <a:p>
            <a:r>
              <a:rPr lang="en-GB" sz="2000" dirty="0"/>
              <a:t>Education and skills</a:t>
            </a:r>
          </a:p>
          <a:p>
            <a:endParaRPr lang="en-GB" sz="2000" dirty="0"/>
          </a:p>
          <a:p>
            <a:endParaRPr lang="en-GB" sz="2000" dirty="0"/>
          </a:p>
        </p:txBody>
      </p:sp>
      <p:sp>
        <p:nvSpPr>
          <p:cNvPr id="8" name="TextBox 7">
            <a:extLst>
              <a:ext uri="{FF2B5EF4-FFF2-40B4-BE49-F238E27FC236}">
                <a16:creationId xmlns:a16="http://schemas.microsoft.com/office/drawing/2014/main" id="{4DBCBC5D-38BF-F154-8E4C-72378D67F6DD}"/>
              </a:ext>
            </a:extLst>
          </p:cNvPr>
          <p:cNvSpPr txBox="1"/>
          <p:nvPr/>
        </p:nvSpPr>
        <p:spPr>
          <a:xfrm>
            <a:off x="397989" y="6069304"/>
            <a:ext cx="4594992" cy="369332"/>
          </a:xfrm>
          <a:prstGeom prst="rect">
            <a:avLst/>
          </a:prstGeom>
          <a:noFill/>
        </p:spPr>
        <p:txBody>
          <a:bodyPr wrap="square">
            <a:spAutoFit/>
          </a:bodyPr>
          <a:lstStyle/>
          <a:p>
            <a:pPr algn="ctr"/>
            <a:r>
              <a:rPr lang="en-GB" sz="1800" b="1" i="1" dirty="0">
                <a:latin typeface="Arial" panose="020B0604020202020204" pitchFamily="34" charset="0"/>
                <a:cs typeface="Arial" panose="020B0604020202020204" pitchFamily="34" charset="0"/>
              </a:rPr>
              <a:t>Building blocks of health </a:t>
            </a: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960D382-DC59-214A-E08A-CF99235DC8AB}"/>
              </a:ext>
            </a:extLst>
          </p:cNvPr>
          <p:cNvSpPr>
            <a:spLocks noGrp="1"/>
          </p:cNvSpPr>
          <p:nvPr>
            <p:ph type="sldNum" sz="quarter" idx="12"/>
          </p:nvPr>
        </p:nvSpPr>
        <p:spPr/>
        <p:txBody>
          <a:bodyPr/>
          <a:lstStyle/>
          <a:p>
            <a:fld id="{E76F84FA-B8EB-462F-97BA-032CB76B4E3A}" type="slidenum">
              <a:rPr lang="en-GB" smtClean="0"/>
              <a:t>8</a:t>
            </a:fld>
            <a:endParaRPr lang="en-GB" dirty="0"/>
          </a:p>
        </p:txBody>
      </p:sp>
      <p:sp>
        <p:nvSpPr>
          <p:cNvPr id="4" name="Title 3">
            <a:extLst>
              <a:ext uri="{FF2B5EF4-FFF2-40B4-BE49-F238E27FC236}">
                <a16:creationId xmlns:a16="http://schemas.microsoft.com/office/drawing/2014/main" id="{142E2AD3-5650-0A3F-9BFC-6A351479E1E8}"/>
              </a:ext>
            </a:extLst>
          </p:cNvPr>
          <p:cNvSpPr>
            <a:spLocks noGrp="1"/>
          </p:cNvSpPr>
          <p:nvPr>
            <p:ph type="title"/>
          </p:nvPr>
        </p:nvSpPr>
        <p:spPr/>
        <p:txBody>
          <a:bodyPr>
            <a:normAutofit fontScale="90000"/>
          </a:bodyPr>
          <a:lstStyle/>
          <a:p>
            <a:r>
              <a:rPr lang="en-GB" dirty="0"/>
              <a:t>The outputs from our first workshop…</a:t>
            </a:r>
          </a:p>
        </p:txBody>
      </p:sp>
      <p:pic>
        <p:nvPicPr>
          <p:cNvPr id="5" name="Picture 4">
            <a:extLst>
              <a:ext uri="{FF2B5EF4-FFF2-40B4-BE49-F238E27FC236}">
                <a16:creationId xmlns:a16="http://schemas.microsoft.com/office/drawing/2014/main" id="{CE661980-EF55-E60B-E7D4-75C2378312A4}"/>
              </a:ext>
            </a:extLst>
          </p:cNvPr>
          <p:cNvPicPr>
            <a:picLocks noChangeAspect="1"/>
          </p:cNvPicPr>
          <p:nvPr/>
        </p:nvPicPr>
        <p:blipFill>
          <a:blip r:embed="rId2"/>
          <a:stretch>
            <a:fillRect/>
          </a:stretch>
        </p:blipFill>
        <p:spPr>
          <a:xfrm>
            <a:off x="193515" y="5992649"/>
            <a:ext cx="2467382" cy="704446"/>
          </a:xfrm>
          <a:prstGeom prst="rect">
            <a:avLst/>
          </a:prstGeom>
        </p:spPr>
      </p:pic>
      <p:pic>
        <p:nvPicPr>
          <p:cNvPr id="6" name="Picture 2">
            <a:extLst>
              <a:ext uri="{FF2B5EF4-FFF2-40B4-BE49-F238E27FC236}">
                <a16:creationId xmlns:a16="http://schemas.microsoft.com/office/drawing/2014/main" id="{7C2B7A33-4CB3-A740-0B25-81ADEC4EEF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 y="2525184"/>
            <a:ext cx="3600450" cy="238422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1">
            <a:extLst>
              <a:ext uri="{FF2B5EF4-FFF2-40B4-BE49-F238E27FC236}">
                <a16:creationId xmlns:a16="http://schemas.microsoft.com/office/drawing/2014/main" id="{75295630-F511-F7CE-D78A-F8BD94762BFB}"/>
              </a:ext>
            </a:extLst>
          </p:cNvPr>
          <p:cNvSpPr txBox="1">
            <a:spLocks/>
          </p:cNvSpPr>
          <p:nvPr/>
        </p:nvSpPr>
        <p:spPr>
          <a:xfrm>
            <a:off x="4724400" y="1428750"/>
            <a:ext cx="7060232" cy="5057536"/>
          </a:xfrm>
          <a:prstGeom prst="rect">
            <a:avLst/>
          </a:prstGeom>
        </p:spPr>
        <p:txBody>
          <a:bodyPr vert="horz" lIns="91440" tIns="45720" rIns="91440" bIns="45720" rtlCol="0">
            <a:normAutofit fontScale="85000" lnSpcReduction="20000"/>
          </a:bodyPr>
          <a:lst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t>Current environment is placing increased pressure on families, including mental health</a:t>
            </a:r>
          </a:p>
          <a:p>
            <a:r>
              <a:rPr lang="en-GB" sz="2000" dirty="0"/>
              <a:t>Cost of living crisis and daily life stresses</a:t>
            </a:r>
          </a:p>
          <a:p>
            <a:pPr marL="0" indent="0">
              <a:buNone/>
            </a:pPr>
            <a:r>
              <a:rPr lang="en-GB" sz="2000" b="1" dirty="0"/>
              <a:t>Parents in particular need increased support</a:t>
            </a:r>
          </a:p>
          <a:p>
            <a:r>
              <a:rPr lang="en-GB" sz="2000" dirty="0"/>
              <a:t>Caring responsibilities and costs are significant </a:t>
            </a:r>
          </a:p>
          <a:p>
            <a:r>
              <a:rPr lang="en-GB" sz="2000" dirty="0"/>
              <a:t>Need to empower parents with parenting skills</a:t>
            </a:r>
          </a:p>
          <a:p>
            <a:pPr marL="0" indent="0">
              <a:buNone/>
            </a:pPr>
            <a:r>
              <a:rPr lang="en-GB" sz="2000" b="1" dirty="0"/>
              <a:t>Services can be difficult to access</a:t>
            </a:r>
          </a:p>
          <a:p>
            <a:r>
              <a:rPr lang="en-GB" sz="2000" dirty="0"/>
              <a:t>Waiting lists (e.g., for CAMHS services and other support)</a:t>
            </a:r>
          </a:p>
          <a:p>
            <a:r>
              <a:rPr lang="en-GB" sz="2000" dirty="0"/>
              <a:t>Navigation of the statutory system.  Impossible to access good care without help to do so.  </a:t>
            </a:r>
          </a:p>
          <a:p>
            <a:r>
              <a:rPr lang="en-GB" sz="2000" dirty="0"/>
              <a:t>Digital inequalities</a:t>
            </a:r>
          </a:p>
          <a:p>
            <a:pPr marL="0" indent="0">
              <a:buNone/>
            </a:pPr>
            <a:r>
              <a:rPr lang="en-GB" sz="2000" b="1" dirty="0"/>
              <a:t>Early engagement is lacking</a:t>
            </a:r>
          </a:p>
          <a:p>
            <a:r>
              <a:rPr lang="en-GB" sz="2000" dirty="0"/>
              <a:t>Early Help interventions are not early enough and not flexible enough.   </a:t>
            </a:r>
          </a:p>
          <a:p>
            <a:pPr marL="0" indent="0">
              <a:buNone/>
            </a:pPr>
            <a:r>
              <a:rPr lang="en-GB" sz="2000" b="1" dirty="0"/>
              <a:t>Specific groups can be disproportionately affected</a:t>
            </a:r>
          </a:p>
          <a:p>
            <a:r>
              <a:rPr lang="en-GB" sz="2000" dirty="0"/>
              <a:t>Disabled people, carers and those with LTCs</a:t>
            </a:r>
          </a:p>
          <a:p>
            <a:r>
              <a:rPr lang="en-GB" sz="2000" dirty="0"/>
              <a:t>Some people / communities are more socially isolated - can be lack of third sector provision to help</a:t>
            </a:r>
          </a:p>
        </p:txBody>
      </p:sp>
      <p:sp>
        <p:nvSpPr>
          <p:cNvPr id="9" name="TextBox 8">
            <a:extLst>
              <a:ext uri="{FF2B5EF4-FFF2-40B4-BE49-F238E27FC236}">
                <a16:creationId xmlns:a16="http://schemas.microsoft.com/office/drawing/2014/main" id="{0D6E87BA-9BA4-E8FA-2A50-2EFBE71FD3A4}"/>
              </a:ext>
            </a:extLst>
          </p:cNvPr>
          <p:cNvSpPr txBox="1"/>
          <p:nvPr/>
        </p:nvSpPr>
        <p:spPr>
          <a:xfrm>
            <a:off x="623737" y="1428750"/>
            <a:ext cx="4074319" cy="369332"/>
          </a:xfrm>
          <a:prstGeom prst="rect">
            <a:avLst/>
          </a:prstGeom>
          <a:noFill/>
        </p:spPr>
        <p:txBody>
          <a:bodyPr wrap="square">
            <a:spAutoFit/>
          </a:bodyPr>
          <a:lstStyle/>
          <a:p>
            <a:pPr algn="ctr"/>
            <a:r>
              <a:rPr lang="en-GB" sz="1800" b="1" dirty="0">
                <a:latin typeface="Arial" panose="020B0604020202020204" pitchFamily="34" charset="0"/>
                <a:cs typeface="Arial" panose="020B0604020202020204" pitchFamily="34" charset="0"/>
              </a:rPr>
              <a:t>Family, friends and communities</a:t>
            </a:r>
          </a:p>
        </p:txBody>
      </p:sp>
    </p:spTree>
    <p:extLst>
      <p:ext uri="{BB962C8B-B14F-4D97-AF65-F5344CB8AC3E}">
        <p14:creationId xmlns:p14="http://schemas.microsoft.com/office/powerpoint/2010/main" val="708979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960D382-DC59-214A-E08A-CF99235DC8AB}"/>
              </a:ext>
            </a:extLst>
          </p:cNvPr>
          <p:cNvSpPr>
            <a:spLocks noGrp="1"/>
          </p:cNvSpPr>
          <p:nvPr>
            <p:ph type="sldNum" sz="quarter" idx="12"/>
          </p:nvPr>
        </p:nvSpPr>
        <p:spPr/>
        <p:txBody>
          <a:bodyPr/>
          <a:lstStyle/>
          <a:p>
            <a:fld id="{E76F84FA-B8EB-462F-97BA-032CB76B4E3A}" type="slidenum">
              <a:rPr lang="en-GB" smtClean="0"/>
              <a:t>9</a:t>
            </a:fld>
            <a:endParaRPr lang="en-GB" dirty="0"/>
          </a:p>
        </p:txBody>
      </p:sp>
      <p:sp>
        <p:nvSpPr>
          <p:cNvPr id="4" name="Title 3">
            <a:extLst>
              <a:ext uri="{FF2B5EF4-FFF2-40B4-BE49-F238E27FC236}">
                <a16:creationId xmlns:a16="http://schemas.microsoft.com/office/drawing/2014/main" id="{142E2AD3-5650-0A3F-9BFC-6A351479E1E8}"/>
              </a:ext>
            </a:extLst>
          </p:cNvPr>
          <p:cNvSpPr>
            <a:spLocks noGrp="1"/>
          </p:cNvSpPr>
          <p:nvPr>
            <p:ph type="title"/>
          </p:nvPr>
        </p:nvSpPr>
        <p:spPr/>
        <p:txBody>
          <a:bodyPr>
            <a:normAutofit fontScale="90000"/>
          </a:bodyPr>
          <a:lstStyle/>
          <a:p>
            <a:r>
              <a:rPr lang="en-GB" dirty="0"/>
              <a:t>The outputs from our first workshop…</a:t>
            </a:r>
          </a:p>
        </p:txBody>
      </p:sp>
      <p:pic>
        <p:nvPicPr>
          <p:cNvPr id="5" name="Picture 4">
            <a:extLst>
              <a:ext uri="{FF2B5EF4-FFF2-40B4-BE49-F238E27FC236}">
                <a16:creationId xmlns:a16="http://schemas.microsoft.com/office/drawing/2014/main" id="{CE661980-EF55-E60B-E7D4-75C2378312A4}"/>
              </a:ext>
            </a:extLst>
          </p:cNvPr>
          <p:cNvPicPr>
            <a:picLocks noChangeAspect="1"/>
          </p:cNvPicPr>
          <p:nvPr/>
        </p:nvPicPr>
        <p:blipFill>
          <a:blip r:embed="rId2"/>
          <a:stretch>
            <a:fillRect/>
          </a:stretch>
        </p:blipFill>
        <p:spPr>
          <a:xfrm>
            <a:off x="193515" y="5992649"/>
            <a:ext cx="2467382" cy="704446"/>
          </a:xfrm>
          <a:prstGeom prst="rect">
            <a:avLst/>
          </a:prstGeom>
        </p:spPr>
      </p:pic>
      <p:pic>
        <p:nvPicPr>
          <p:cNvPr id="6" name="Picture 2">
            <a:extLst>
              <a:ext uri="{FF2B5EF4-FFF2-40B4-BE49-F238E27FC236}">
                <a16:creationId xmlns:a16="http://schemas.microsoft.com/office/drawing/2014/main" id="{7C2B7A33-4CB3-A740-0B25-81ADEC4EEF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 y="2525184"/>
            <a:ext cx="3600450" cy="238422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1">
            <a:extLst>
              <a:ext uri="{FF2B5EF4-FFF2-40B4-BE49-F238E27FC236}">
                <a16:creationId xmlns:a16="http://schemas.microsoft.com/office/drawing/2014/main" id="{75295630-F511-F7CE-D78A-F8BD94762BFB}"/>
              </a:ext>
            </a:extLst>
          </p:cNvPr>
          <p:cNvSpPr txBox="1">
            <a:spLocks/>
          </p:cNvSpPr>
          <p:nvPr/>
        </p:nvSpPr>
        <p:spPr>
          <a:xfrm>
            <a:off x="4724400" y="1428750"/>
            <a:ext cx="7060232" cy="4833554"/>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a:t>Challenging employment terms and conditions</a:t>
            </a:r>
          </a:p>
          <a:p>
            <a:r>
              <a:rPr lang="en-GB" sz="1800" dirty="0"/>
              <a:t>Pay levels</a:t>
            </a:r>
          </a:p>
          <a:p>
            <a:r>
              <a:rPr lang="en-GB" sz="1800" dirty="0"/>
              <a:t>Insecure employment terms (e.g., zero hours contracts)</a:t>
            </a:r>
          </a:p>
          <a:p>
            <a:r>
              <a:rPr lang="en-GB" sz="1800" dirty="0"/>
              <a:t>Lack of understanding of employment rights</a:t>
            </a:r>
          </a:p>
          <a:p>
            <a:r>
              <a:rPr lang="en-GB" sz="1800" dirty="0"/>
              <a:t>Increased dichotomy between well-paid, high-skilled roles with lots of WFH and other flexibility and low-paid, low-skilled roles with much less flexibility.</a:t>
            </a:r>
          </a:p>
          <a:p>
            <a:pPr marL="0" indent="0">
              <a:buNone/>
            </a:pPr>
            <a:r>
              <a:rPr lang="en-GB" sz="1800" b="1" dirty="0"/>
              <a:t>Employment barriers </a:t>
            </a:r>
          </a:p>
          <a:p>
            <a:r>
              <a:rPr lang="en-GB" sz="1800" dirty="0"/>
              <a:t>Lack of meaningful support for disadvantage young people to prepare for work (e.g., closing down of Connections)</a:t>
            </a:r>
          </a:p>
          <a:p>
            <a:r>
              <a:rPr lang="en-GB" sz="1800" dirty="0"/>
              <a:t>Digital exclusion</a:t>
            </a:r>
          </a:p>
          <a:p>
            <a:r>
              <a:rPr lang="en-GB" sz="1800" dirty="0"/>
              <a:t>Language barriers</a:t>
            </a:r>
          </a:p>
          <a:p>
            <a:r>
              <a:rPr lang="en-GB" sz="1800" dirty="0"/>
              <a:t>Carers responsibilities</a:t>
            </a:r>
          </a:p>
        </p:txBody>
      </p:sp>
      <p:sp>
        <p:nvSpPr>
          <p:cNvPr id="9" name="TextBox 8">
            <a:extLst>
              <a:ext uri="{FF2B5EF4-FFF2-40B4-BE49-F238E27FC236}">
                <a16:creationId xmlns:a16="http://schemas.microsoft.com/office/drawing/2014/main" id="{0D6E87BA-9BA4-E8FA-2A50-2EFBE71FD3A4}"/>
              </a:ext>
            </a:extLst>
          </p:cNvPr>
          <p:cNvSpPr txBox="1"/>
          <p:nvPr/>
        </p:nvSpPr>
        <p:spPr>
          <a:xfrm>
            <a:off x="623737" y="1428750"/>
            <a:ext cx="4074319" cy="369332"/>
          </a:xfrm>
          <a:prstGeom prst="rect">
            <a:avLst/>
          </a:prstGeom>
          <a:noFill/>
        </p:spPr>
        <p:txBody>
          <a:bodyPr wrap="square">
            <a:spAutoFit/>
          </a:bodyPr>
          <a:lstStyle/>
          <a:p>
            <a:pPr marL="0" indent="0" algn="ctr">
              <a:buNone/>
            </a:pPr>
            <a:r>
              <a:rPr lang="en-GB" sz="1800" b="1" dirty="0">
                <a:latin typeface="Arial" panose="020B0604020202020204" pitchFamily="34" charset="0"/>
                <a:cs typeface="Arial" panose="020B0604020202020204" pitchFamily="34" charset="0"/>
              </a:rPr>
              <a:t>Work, money and resources</a:t>
            </a:r>
          </a:p>
        </p:txBody>
      </p:sp>
    </p:spTree>
    <p:extLst>
      <p:ext uri="{BB962C8B-B14F-4D97-AF65-F5344CB8AC3E}">
        <p14:creationId xmlns:p14="http://schemas.microsoft.com/office/powerpoint/2010/main" val="967203202"/>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ARGE CONTENT WHITE">
  <a:themeElements>
    <a:clrScheme name="NHS SC COLOURS">
      <a:dk1>
        <a:srgbClr val="005EB8"/>
      </a:dk1>
      <a:lt1>
        <a:srgbClr val="FFFFFF"/>
      </a:lt1>
      <a:dk2>
        <a:srgbClr val="000000"/>
      </a:dk2>
      <a:lt2>
        <a:srgbClr val="194393"/>
      </a:lt2>
      <a:accent1>
        <a:srgbClr val="00A9CE"/>
      </a:accent1>
      <a:accent2>
        <a:srgbClr val="78BE20"/>
      </a:accent2>
      <a:accent3>
        <a:srgbClr val="7560A0"/>
      </a:accent3>
      <a:accent4>
        <a:srgbClr val="768692"/>
      </a:accent4>
      <a:accent5>
        <a:srgbClr val="425563"/>
      </a:accent5>
      <a:accent6>
        <a:srgbClr val="E8EDEE"/>
      </a:accent6>
      <a:hlink>
        <a:srgbClr val="005EB8"/>
      </a:hlink>
      <a:folHlink>
        <a:srgbClr val="AE2573"/>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a:noFill/>
        </a:ln>
        <a:effectLst/>
      </a:spPr>
      <a:bodyPr vert="horz" wrap="square" lIns="91440" tIns="45720" rIns="91440" bIns="45720" numCol="1" rtlCol="0" anchor="t" anchorCtr="0" compatLnSpc="1">
        <a:prstTxWarp prst="textNoShape">
          <a:avLst/>
        </a:prstTxWarp>
        <a:spAutoFit/>
      </a:bodyPr>
      <a:lstStyle>
        <a:defPPr marL="0" marR="0" indent="0" algn="r" defTabSz="914400" rtl="0" eaLnBrk="1" fontAlgn="base" latinLnBrk="0" hangingPunct="1">
          <a:lnSpc>
            <a:spcPct val="100000"/>
          </a:lnSpc>
          <a:spcBef>
            <a:spcPct val="50000"/>
          </a:spcBef>
          <a:spcAft>
            <a:spcPct val="0"/>
          </a:spcAft>
          <a:buClrTx/>
          <a:buSzTx/>
          <a:buFontTx/>
          <a:buNone/>
          <a:tabLst/>
          <a:defRPr kumimoji="0"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r" defTabSz="914400" rtl="0" eaLnBrk="1" fontAlgn="base" latinLnBrk="0" hangingPunct="1">
          <a:lnSpc>
            <a:spcPct val="100000"/>
          </a:lnSpc>
          <a:spcBef>
            <a:spcPct val="50000"/>
          </a:spcBef>
          <a:spcAft>
            <a:spcPct val="0"/>
          </a:spcAft>
          <a:buClrTx/>
          <a:buSzTx/>
          <a:buFontTx/>
          <a:buNone/>
          <a:tabLst/>
          <a:defRPr kumimoji="0" lang="en-GB" sz="12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B9C9D0"/>
        </a:lt2>
        <a:accent1>
          <a:srgbClr val="34B233"/>
        </a:accent1>
        <a:accent2>
          <a:srgbClr val="CD202C"/>
        </a:accent2>
        <a:accent3>
          <a:srgbClr val="FFFFFF"/>
        </a:accent3>
        <a:accent4>
          <a:srgbClr val="000000"/>
        </a:accent4>
        <a:accent5>
          <a:srgbClr val="AED5AD"/>
        </a:accent5>
        <a:accent6>
          <a:srgbClr val="BA1C27"/>
        </a:accent6>
        <a:hlink>
          <a:srgbClr val="FF5800"/>
        </a:hlink>
        <a:folHlink>
          <a:srgbClr val="FED1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72267BDE2C9E45B5C9EF9D33C93315" ma:contentTypeVersion="17" ma:contentTypeDescription="Create a new document." ma:contentTypeScope="" ma:versionID="c5a20bc946acf8a97bd13af389eb2bcb">
  <xsd:schema xmlns:xsd="http://www.w3.org/2001/XMLSchema" xmlns:xs="http://www.w3.org/2001/XMLSchema" xmlns:p="http://schemas.microsoft.com/office/2006/metadata/properties" xmlns:ns1="http://schemas.microsoft.com/sharepoint/v3" xmlns:ns2="ef7bdd55-892d-4fcf-94a5-71f074f666bb" xmlns:ns3="1443d123-f4a4-497a-be51-faf00b932328" targetNamespace="http://schemas.microsoft.com/office/2006/metadata/properties" ma:root="true" ma:fieldsID="96b09d90a9ef5a23087179c7e4614fbf" ns1:_="" ns2:_="" ns3:_="">
    <xsd:import namespace="http://schemas.microsoft.com/sharepoint/v3"/>
    <xsd:import namespace="ef7bdd55-892d-4fcf-94a5-71f074f666bb"/>
    <xsd:import namespace="1443d123-f4a4-497a-be51-faf00b932328"/>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7bdd55-892d-4fcf-94a5-71f074f666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43d123-f4a4-497a-be51-faf00b93232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29f6645-eb3e-48d2-a6f7-c946b992af47}" ma:internalName="TaxCatchAll" ma:showField="CatchAllData" ma:web="1443d123-f4a4-497a-be51-faf00b93232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1443d123-f4a4-497a-be51-faf00b932328">
      <UserInfo>
        <DisplayName/>
        <AccountId xsi:nil="true"/>
        <AccountType/>
      </UserInfo>
    </SharedWithUsers>
    <lcf76f155ced4ddcb4097134ff3c332f xmlns="ef7bdd55-892d-4fcf-94a5-71f074f666bb">
      <Terms xmlns="http://schemas.microsoft.com/office/infopath/2007/PartnerControls"/>
    </lcf76f155ced4ddcb4097134ff3c332f>
    <TaxCatchAll xmlns="1443d123-f4a4-497a-be51-faf00b932328" xsi:nil="true"/>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D78ACA-9690-4C42-829B-8A1C46BBB4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f7bdd55-892d-4fcf-94a5-71f074f666bb"/>
    <ds:schemaRef ds:uri="1443d123-f4a4-497a-be51-faf00b9323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95AF38-BCC3-4729-BE42-B2DB073AADAD}">
  <ds:schemaRefs>
    <ds:schemaRef ds:uri="1443d123-f4a4-497a-be51-faf00b932328"/>
    <ds:schemaRef ds:uri="ef7bdd55-892d-4fcf-94a5-71f074f666bb"/>
    <ds:schemaRef ds:uri="http://purl.org/dc/dcmitype/"/>
    <ds:schemaRef ds:uri="http://schemas.microsoft.com/office/2006/documentManagement/types"/>
    <ds:schemaRef ds:uri="http://schemas.microsoft.com/office/2006/metadata/properties"/>
    <ds:schemaRef ds:uri="http://www.w3.org/XML/1998/namespace"/>
    <ds:schemaRef ds:uri="http://schemas.microsoft.com/sharepoint/v3"/>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D558C42E-C2D7-47E2-865F-D5E4B6BE580B}">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9630</TotalTime>
  <Words>3520</Words>
  <Application>Microsoft Office PowerPoint</Application>
  <PresentationFormat>Widescreen</PresentationFormat>
  <Paragraphs>340</Paragraphs>
  <Slides>24</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24</vt:i4>
      </vt:variant>
    </vt:vector>
  </HeadingPairs>
  <TitlesOfParts>
    <vt:vector size="32" baseType="lpstr">
      <vt:lpstr>Arial</vt:lpstr>
      <vt:lpstr>Calibri</vt:lpstr>
      <vt:lpstr>Calibri Light</vt:lpstr>
      <vt:lpstr>Montserrat</vt:lpstr>
      <vt:lpstr>Segoe UI</vt:lpstr>
      <vt:lpstr>2_Office Theme</vt:lpstr>
      <vt:lpstr>LARGE CONTENT WHITE</vt:lpstr>
      <vt:lpstr>Custom Design</vt:lpstr>
      <vt:lpstr>Refreshing our ambitions for Anchors / economic regeneration work in North West London ICS</vt:lpstr>
      <vt:lpstr>The outcomes from today</vt:lpstr>
      <vt:lpstr>Introduction from Charlie Sheldon</vt:lpstr>
      <vt:lpstr>Agenda</vt:lpstr>
      <vt:lpstr>How we will collaborate online during the workshop</vt:lpstr>
      <vt:lpstr>What community representatives have told us about their priorities for Anchors works in NWL</vt:lpstr>
      <vt:lpstr>Workshop with Community representatives</vt:lpstr>
      <vt:lpstr>The outputs from our first workshop…</vt:lpstr>
      <vt:lpstr>The outputs from our first workshop…</vt:lpstr>
      <vt:lpstr>The outputs from our first workshop…</vt:lpstr>
      <vt:lpstr>What should Anchor institutions do?</vt:lpstr>
      <vt:lpstr>What should Anchor institutions do?</vt:lpstr>
      <vt:lpstr>Refreshing the ambitions and reaffirming the purpose of Anchors / economic regeneration work at NWL level </vt:lpstr>
      <vt:lpstr>PowerPoint Presentation</vt:lpstr>
      <vt:lpstr>Our journey as a system in the past 18 months</vt:lpstr>
      <vt:lpstr>Our journey as a system in the past 18 months: PPHMI programme levers </vt:lpstr>
      <vt:lpstr>Our journey as a system in the past 18 months: SEND Employment case studies: internship at acute hospitals leads to permanent employment  </vt:lpstr>
      <vt:lpstr> </vt:lpstr>
      <vt:lpstr> </vt:lpstr>
      <vt:lpstr>Our journey as a system in the past 18 months:  Sustainability initiatives to support better air quality to reduce impact on health outcomes  </vt:lpstr>
      <vt:lpstr>PowerPoint Presentation</vt:lpstr>
      <vt:lpstr>Examples of Anchors mission / purpose statements</vt:lpstr>
      <vt:lpstr>A framework for Anchors work in North West London</vt:lpstr>
      <vt:lpstr>Actions that Anchor Institutions can take to reduce inequalities…</vt:lpstr>
    </vt:vector>
  </TitlesOfParts>
  <Company>NWLONDONCCGS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NWL Integrated Care System  Social Value Policy  Workshop</dc:title>
  <dc:creator>Charlene Alfred</dc:creator>
  <cp:lastModifiedBy>O'DONNELL, Fionnuala (THE ARGYLE SURGERY)</cp:lastModifiedBy>
  <cp:revision>20</cp:revision>
  <dcterms:created xsi:type="dcterms:W3CDTF">2022-11-21T18:59:16Z</dcterms:created>
  <dcterms:modified xsi:type="dcterms:W3CDTF">2023-08-24T13:22:40Z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0x0101007E72267BDE2C9E45B5C9EF9D33C93315</vt:lpwstr>
  </property>
</Properties>
</file>