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80" r:id="rId3"/>
    <p:sldId id="285" r:id="rId4"/>
    <p:sldId id="279" r:id="rId5"/>
    <p:sldId id="290" r:id="rId6"/>
    <p:sldId id="281" r:id="rId7"/>
    <p:sldId id="283" r:id="rId8"/>
    <p:sldId id="287" r:id="rId9"/>
    <p:sldId id="288" r:id="rId10"/>
    <p:sldId id="27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F24678"/>
    <a:srgbClr val="2A90C0"/>
    <a:srgbClr val="853E9A"/>
    <a:srgbClr val="F9A50E"/>
    <a:srgbClr val="4B429B"/>
    <a:srgbClr val="00B8B3"/>
    <a:srgbClr val="D5FF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37" autoAdjust="0"/>
    <p:restoredTop sz="94660"/>
  </p:normalViewPr>
  <p:slideViewPr>
    <p:cSldViewPr>
      <p:cViewPr varScale="1">
        <p:scale>
          <a:sx n="91" d="100"/>
          <a:sy n="91" d="100"/>
        </p:scale>
        <p:origin x="102" y="28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7DB39E-C8D0-42BD-BB68-281E18C3AAEE}" type="datetimeFigureOut">
              <a:rPr lang="en-GB" smtClean="0"/>
              <a:t>01/05/2024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1A67A8-FA7D-4D12-BCD0-58DBEFABDF3E}" type="slidenum">
              <a:rPr lang="en-GB" smtClean="0"/>
              <a:t>‹#›</a:t>
            </a:fld>
            <a:endParaRPr lang="en-GB"/>
          </a:p>
        </p:txBody>
      </p:sp>
    </p:spTree>
    <p:extLst>
      <p:ext uri="{BB962C8B-B14F-4D97-AF65-F5344CB8AC3E}">
        <p14:creationId xmlns:p14="http://schemas.microsoft.com/office/powerpoint/2010/main" val="22112451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6BFEC9-5A8C-4817-8B8F-59A3F3EB2ECC}" type="datetimeFigureOut">
              <a:rPr lang="en-GB" smtClean="0"/>
              <a:t>01/05/2024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BD2CB2-BBBF-4505-BB0A-F6BB45720F16}" type="slidenum">
              <a:rPr lang="en-GB" smtClean="0"/>
              <a:t>‹#›</a:t>
            </a:fld>
            <a:endParaRPr lang="en-GB"/>
          </a:p>
        </p:txBody>
      </p:sp>
    </p:spTree>
    <p:extLst>
      <p:ext uri="{BB962C8B-B14F-4D97-AF65-F5344CB8AC3E}">
        <p14:creationId xmlns:p14="http://schemas.microsoft.com/office/powerpoint/2010/main" val="9617952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NW London ICS)">
    <p:spTree>
      <p:nvGrpSpPr>
        <p:cNvPr id="1" name=""/>
        <p:cNvGrpSpPr/>
        <p:nvPr/>
      </p:nvGrpSpPr>
      <p:grpSpPr>
        <a:xfrm>
          <a:off x="0" y="0"/>
          <a:ext cx="0" cy="0"/>
          <a:chOff x="0" y="0"/>
          <a:chExt cx="0" cy="0"/>
        </a:xfrm>
      </p:grpSpPr>
      <p:sp>
        <p:nvSpPr>
          <p:cNvPr id="7" name="Rectangle 6"/>
          <p:cNvSpPr/>
          <p:nvPr userDrawn="1"/>
        </p:nvSpPr>
        <p:spPr>
          <a:xfrm>
            <a:off x="0" y="1080120"/>
            <a:ext cx="12192000" cy="5805264"/>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ctrTitle"/>
          </p:nvPr>
        </p:nvSpPr>
        <p:spPr>
          <a:xfrm>
            <a:off x="1524000" y="2202483"/>
            <a:ext cx="9144000" cy="2387600"/>
          </a:xfrm>
        </p:spPr>
        <p:txBody>
          <a:bodyPr anchor="b"/>
          <a:lstStyle>
            <a:lvl1pPr algn="ctr">
              <a:defRPr sz="6000">
                <a:solidFill>
                  <a:schemeClr val="bg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524000" y="4682158"/>
            <a:ext cx="9144000" cy="907082"/>
          </a:xfrm>
        </p:spPr>
        <p:txBody>
          <a:bodyPr/>
          <a:lstStyle>
            <a:lvl1pPr marL="0" indent="0" algn="ctr">
              <a:buNone/>
              <a:defRPr sz="24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smtClean="0"/>
              <a:t>Click to edit Master subtitle style</a:t>
            </a:r>
            <a:endParaRPr lang="en-GB" dirty="0"/>
          </a:p>
        </p:txBody>
      </p:sp>
      <p:pic>
        <p:nvPicPr>
          <p:cNvPr id="33" name="Picture 32"/>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9768408" y="219066"/>
            <a:ext cx="2233639" cy="687273"/>
          </a:xfrm>
          <a:prstGeom prst="rect">
            <a:avLst/>
          </a:prstGeom>
          <a:noFill/>
          <a:ln>
            <a:noFill/>
          </a:ln>
        </p:spPr>
      </p:pic>
    </p:spTree>
    <p:extLst>
      <p:ext uri="{BB962C8B-B14F-4D97-AF65-F5344CB8AC3E}">
        <p14:creationId xmlns:p14="http://schemas.microsoft.com/office/powerpoint/2010/main" val="224205956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 slide (NW London ICS)">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989" y="1397238"/>
            <a:ext cx="11386643" cy="448003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a:p>
        </p:txBody>
      </p:sp>
      <p:sp>
        <p:nvSpPr>
          <p:cNvPr id="7" name="Rectangle 6"/>
          <p:cNvSpPr/>
          <p:nvPr userDrawn="1"/>
        </p:nvSpPr>
        <p:spPr>
          <a:xfrm>
            <a:off x="0" y="0"/>
            <a:ext cx="12192000" cy="1196752"/>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title" hasCustomPrompt="1"/>
          </p:nvPr>
        </p:nvSpPr>
        <p:spPr>
          <a:xfrm>
            <a:off x="407368" y="326582"/>
            <a:ext cx="11377264" cy="543595"/>
          </a:xfrm>
        </p:spPr>
        <p:txBody>
          <a:bodyPr/>
          <a:lstStyle>
            <a:lvl1pPr>
              <a:defRPr>
                <a:solidFill>
                  <a:schemeClr val="bg1"/>
                </a:solidFill>
              </a:defRPr>
            </a:lvl1pPr>
          </a:lstStyle>
          <a:p>
            <a:r>
              <a:rPr lang="en-US" dirty="0" smtClean="0"/>
              <a:t>Click to edit title</a:t>
            </a:r>
            <a:endParaRPr lang="en-GB" dirty="0"/>
          </a:p>
        </p:txBody>
      </p:sp>
    </p:spTree>
    <p:extLst>
      <p:ext uri="{BB962C8B-B14F-4D97-AF65-F5344CB8AC3E}">
        <p14:creationId xmlns:p14="http://schemas.microsoft.com/office/powerpoint/2010/main" val="343972196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 heading (NW London IC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a:p>
        </p:txBody>
      </p:sp>
      <p:sp>
        <p:nvSpPr>
          <p:cNvPr id="7" name="Rectangle 6"/>
          <p:cNvSpPr/>
          <p:nvPr userDrawn="1"/>
        </p:nvSpPr>
        <p:spPr>
          <a:xfrm>
            <a:off x="0" y="1196752"/>
            <a:ext cx="12192000" cy="360040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title" hasCustomPrompt="1"/>
          </p:nvPr>
        </p:nvSpPr>
        <p:spPr>
          <a:xfrm>
            <a:off x="407368" y="1523327"/>
            <a:ext cx="11377264" cy="1329606"/>
          </a:xfrm>
        </p:spPr>
        <p:txBody>
          <a:bodyPr/>
          <a:lstStyle>
            <a:lvl1pPr>
              <a:defRPr>
                <a:solidFill>
                  <a:schemeClr val="bg1"/>
                </a:solidFill>
              </a:defRPr>
            </a:lvl1pPr>
          </a:lstStyle>
          <a:p>
            <a:r>
              <a:rPr lang="en-US" dirty="0" smtClean="0"/>
              <a:t>Click to add sub-heading</a:t>
            </a:r>
            <a:endParaRPr lang="en-GB" dirty="0"/>
          </a:p>
        </p:txBody>
      </p:sp>
    </p:spTree>
    <p:extLst>
      <p:ext uri="{BB962C8B-B14F-4D97-AF65-F5344CB8AC3E}">
        <p14:creationId xmlns:p14="http://schemas.microsoft.com/office/powerpoint/2010/main" val="31460127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4"/>
          </p:nvPr>
        </p:nvSpPr>
        <p:spPr>
          <a:xfrm>
            <a:off x="4724400" y="6486286"/>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E76F84FA-B8EB-462F-97BA-032CB76B4E3A}" type="slidenum">
              <a:rPr lang="en-GB" smtClean="0"/>
              <a:pPr/>
              <a:t>‹#›</a:t>
            </a:fld>
            <a:endParaRPr lang="en-GB"/>
          </a:p>
        </p:txBody>
      </p:sp>
      <p:pic>
        <p:nvPicPr>
          <p:cNvPr id="8" name="Picture 7"/>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10200456" y="6178552"/>
            <a:ext cx="1784228" cy="548992"/>
          </a:xfrm>
          <a:prstGeom prst="rect">
            <a:avLst/>
          </a:prstGeom>
          <a:noFill/>
          <a:ln>
            <a:noFill/>
          </a:ln>
        </p:spPr>
      </p:pic>
    </p:spTree>
    <p:extLst>
      <p:ext uri="{BB962C8B-B14F-4D97-AF65-F5344CB8AC3E}">
        <p14:creationId xmlns:p14="http://schemas.microsoft.com/office/powerpoint/2010/main" val="22136444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hdr="0" ftr="0" dt="0"/>
  <p:txStyles>
    <p:titleStyle>
      <a:lvl1pPr algn="l" defTabSz="914377"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5001" y="1628800"/>
            <a:ext cx="9144000" cy="2387600"/>
          </a:xfrm>
        </p:spPr>
        <p:txBody>
          <a:bodyPr/>
          <a:lstStyle/>
          <a:p>
            <a:r>
              <a:rPr lang="en-GB" dirty="0" smtClean="0"/>
              <a:t>Ealing Training Hub </a:t>
            </a:r>
            <a:endParaRPr lang="en-GB" dirty="0"/>
          </a:p>
        </p:txBody>
      </p:sp>
      <p:sp>
        <p:nvSpPr>
          <p:cNvPr id="3" name="Subtitle 2"/>
          <p:cNvSpPr>
            <a:spLocks noGrp="1"/>
          </p:cNvSpPr>
          <p:nvPr>
            <p:ph type="subTitle" idx="1"/>
          </p:nvPr>
        </p:nvSpPr>
        <p:spPr>
          <a:xfrm>
            <a:off x="1407493" y="4149080"/>
            <a:ext cx="9144000" cy="907082"/>
          </a:xfrm>
        </p:spPr>
        <p:txBody>
          <a:bodyPr>
            <a:normAutofit/>
          </a:bodyPr>
          <a:lstStyle/>
          <a:p>
            <a:r>
              <a:rPr lang="en-GB" sz="4400" dirty="0" smtClean="0"/>
              <a:t>Apprenticeships Information</a:t>
            </a:r>
            <a:endParaRPr lang="en-GB" sz="4400" dirty="0"/>
          </a:p>
        </p:txBody>
      </p:sp>
      <p:pic>
        <p:nvPicPr>
          <p:cNvPr id="4" name="Picture 3" descr="cid:image001.png@01D731DC.BE4AFAB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7368" y="188640"/>
            <a:ext cx="1000125" cy="809625"/>
          </a:xfrm>
          <a:prstGeom prst="rect">
            <a:avLst/>
          </a:prstGeom>
          <a:noFill/>
          <a:ln>
            <a:noFill/>
          </a:ln>
        </p:spPr>
      </p:pic>
    </p:spTree>
    <p:extLst>
      <p:ext uri="{BB962C8B-B14F-4D97-AF65-F5344CB8AC3E}">
        <p14:creationId xmlns:p14="http://schemas.microsoft.com/office/powerpoint/2010/main" val="19472088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5001" y="1628800"/>
            <a:ext cx="9144000" cy="2387600"/>
          </a:xfrm>
        </p:spPr>
        <p:txBody>
          <a:bodyPr>
            <a:normAutofit/>
          </a:bodyPr>
          <a:lstStyle/>
          <a:p>
            <a:r>
              <a:rPr lang="en-GB" sz="4800" dirty="0" smtClean="0">
                <a:latin typeface="Lucida Handwriting" panose="03010101010101010101" pitchFamily="66" charset="0"/>
              </a:rPr>
              <a:t>Thank you for your time</a:t>
            </a:r>
            <a:br>
              <a:rPr lang="en-GB" sz="4800" dirty="0" smtClean="0">
                <a:latin typeface="Lucida Handwriting" panose="03010101010101010101" pitchFamily="66" charset="0"/>
              </a:rPr>
            </a:br>
            <a:endParaRPr lang="en-GB" sz="4800" dirty="0">
              <a:latin typeface="Lucida Handwriting" panose="03010101010101010101" pitchFamily="66" charset="0"/>
            </a:endParaRPr>
          </a:p>
        </p:txBody>
      </p:sp>
      <p:pic>
        <p:nvPicPr>
          <p:cNvPr id="4" name="Picture 3" descr="cid:image001.png@01D731DC.BE4AFAB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7368" y="188640"/>
            <a:ext cx="1000125" cy="809625"/>
          </a:xfrm>
          <a:prstGeom prst="rect">
            <a:avLst/>
          </a:prstGeom>
          <a:noFill/>
          <a:ln>
            <a:noFill/>
          </a:ln>
        </p:spPr>
      </p:pic>
    </p:spTree>
    <p:extLst>
      <p:ext uri="{BB962C8B-B14F-4D97-AF65-F5344CB8AC3E}">
        <p14:creationId xmlns:p14="http://schemas.microsoft.com/office/powerpoint/2010/main" val="3241642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lvl="0" indent="0">
              <a:buNone/>
            </a:pPr>
            <a:endParaRPr lang="en-GB" sz="1800" dirty="0" smtClean="0">
              <a:solidFill>
                <a:prstClr val="black"/>
              </a:solidFill>
            </a:endParaRPr>
          </a:p>
          <a:p>
            <a:pPr marL="0" indent="0">
              <a:buNone/>
            </a:pPr>
            <a:endParaRPr lang="en-GB" sz="1800" dirty="0" smtClean="0"/>
          </a:p>
          <a:p>
            <a:pPr>
              <a:buFont typeface="Wingdings" panose="05000000000000000000" pitchFamily="2" charset="2"/>
              <a:buChar char="Ø"/>
            </a:pPr>
            <a:endParaRPr lang="en-GB" dirty="0" smtClean="0"/>
          </a:p>
          <a:p>
            <a:pPr marL="0" indent="0">
              <a:buNone/>
            </a:pPr>
            <a:endParaRPr lang="en-GB" dirty="0"/>
          </a:p>
        </p:txBody>
      </p:sp>
      <p:sp>
        <p:nvSpPr>
          <p:cNvPr id="3" name="Slide Number Placeholder 2"/>
          <p:cNvSpPr>
            <a:spLocks noGrp="1"/>
          </p:cNvSpPr>
          <p:nvPr>
            <p:ph type="sldNum" sz="quarter" idx="12"/>
          </p:nvPr>
        </p:nvSpPr>
        <p:spPr/>
        <p:txBody>
          <a:bodyPr/>
          <a:lstStyle/>
          <a:p>
            <a:fld id="{E76F84FA-B8EB-462F-97BA-032CB76B4E3A}" type="slidenum">
              <a:rPr lang="en-GB" smtClean="0"/>
              <a:t>2</a:t>
            </a:fld>
            <a:endParaRPr lang="en-GB"/>
          </a:p>
        </p:txBody>
      </p:sp>
      <p:sp>
        <p:nvSpPr>
          <p:cNvPr id="4" name="Title 3"/>
          <p:cNvSpPr>
            <a:spLocks noGrp="1"/>
          </p:cNvSpPr>
          <p:nvPr>
            <p:ph type="title"/>
          </p:nvPr>
        </p:nvSpPr>
        <p:spPr/>
        <p:txBody>
          <a:bodyPr>
            <a:normAutofit/>
          </a:bodyPr>
          <a:lstStyle/>
          <a:p>
            <a:r>
              <a:rPr lang="en-GB" sz="2800" dirty="0" smtClean="0"/>
              <a:t> </a:t>
            </a:r>
            <a:endParaRPr lang="en-GB" sz="2800" dirty="0"/>
          </a:p>
        </p:txBody>
      </p:sp>
      <p:pic>
        <p:nvPicPr>
          <p:cNvPr id="5" name="Picture 4" descr="cid:image001.png@01D731DC.BE4AFAB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9376" y="5878806"/>
            <a:ext cx="1000125" cy="809625"/>
          </a:xfrm>
          <a:prstGeom prst="rect">
            <a:avLst/>
          </a:prstGeom>
          <a:noFill/>
          <a:ln>
            <a:noFill/>
          </a:ln>
        </p:spPr>
      </p:pic>
      <p:sp>
        <p:nvSpPr>
          <p:cNvPr id="6" name="Title 3"/>
          <p:cNvSpPr txBox="1">
            <a:spLocks/>
          </p:cNvSpPr>
          <p:nvPr/>
        </p:nvSpPr>
        <p:spPr>
          <a:xfrm>
            <a:off x="407368" y="404664"/>
            <a:ext cx="11377264" cy="543595"/>
          </a:xfrm>
          <a:prstGeom prst="rect">
            <a:avLst/>
          </a:prstGeom>
        </p:spPr>
        <p:txBody>
          <a:bodyPr vert="horz" lIns="91440" tIns="45720" rIns="91440" bIns="45720" rtlCol="0" anchor="ctr">
            <a:normAutofit/>
          </a:bodyPr>
          <a:lstStyle>
            <a:lvl1pPr algn="l" defTabSz="914377"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a:lstStyle>
          <a:p>
            <a:r>
              <a:rPr lang="en-GB" sz="2800" dirty="0" smtClean="0"/>
              <a:t> EALING APPRENTICESHIP PLAN</a:t>
            </a:r>
            <a:endParaRPr lang="en-GB" sz="2800" dirty="0"/>
          </a:p>
        </p:txBody>
      </p:sp>
      <p:graphicFrame>
        <p:nvGraphicFramePr>
          <p:cNvPr id="7" name="Table 6"/>
          <p:cNvGraphicFramePr>
            <a:graphicFrameLocks noGrp="1"/>
          </p:cNvGraphicFramePr>
          <p:nvPr>
            <p:extLst>
              <p:ext uri="{D42A27DB-BD31-4B8C-83A1-F6EECF244321}">
                <p14:modId xmlns:p14="http://schemas.microsoft.com/office/powerpoint/2010/main" val="1497656738"/>
              </p:ext>
            </p:extLst>
          </p:nvPr>
        </p:nvGraphicFramePr>
        <p:xfrm>
          <a:off x="489044" y="1296994"/>
          <a:ext cx="11320653" cy="4680522"/>
        </p:xfrm>
        <a:graphic>
          <a:graphicData uri="http://schemas.openxmlformats.org/drawingml/2006/table">
            <a:tbl>
              <a:tblPr>
                <a:tableStyleId>{5C22544A-7EE6-4342-B048-85BDC9FD1C3A}</a:tableStyleId>
              </a:tblPr>
              <a:tblGrid>
                <a:gridCol w="3782687">
                  <a:extLst>
                    <a:ext uri="{9D8B030D-6E8A-4147-A177-3AD203B41FA5}">
                      <a16:colId xmlns:a16="http://schemas.microsoft.com/office/drawing/2014/main" val="1757268376"/>
                    </a:ext>
                  </a:extLst>
                </a:gridCol>
                <a:gridCol w="3768983">
                  <a:extLst>
                    <a:ext uri="{9D8B030D-6E8A-4147-A177-3AD203B41FA5}">
                      <a16:colId xmlns:a16="http://schemas.microsoft.com/office/drawing/2014/main" val="1844663143"/>
                    </a:ext>
                  </a:extLst>
                </a:gridCol>
                <a:gridCol w="3768983">
                  <a:extLst>
                    <a:ext uri="{9D8B030D-6E8A-4147-A177-3AD203B41FA5}">
                      <a16:colId xmlns:a16="http://schemas.microsoft.com/office/drawing/2014/main" val="2515062497"/>
                    </a:ext>
                  </a:extLst>
                </a:gridCol>
              </a:tblGrid>
              <a:tr h="605077">
                <a:tc>
                  <a:txBody>
                    <a:bodyPr/>
                    <a:lstStyle/>
                    <a:p>
                      <a:pPr algn="ctr" fontAlgn="t"/>
                      <a:r>
                        <a:rPr lang="en-GB" sz="1100" u="none" strike="noStrike">
                          <a:effectLst/>
                        </a:rPr>
                        <a:t>Aims</a:t>
                      </a:r>
                      <a:endParaRPr lang="en-GB"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GB" sz="1100" u="none" strike="noStrike" dirty="0">
                          <a:effectLst/>
                        </a:rPr>
                        <a:t>Success Criteria</a:t>
                      </a:r>
                      <a:endParaRPr lang="en-GB" sz="1100" b="1" i="0" u="none" strike="noStrike" dirty="0">
                        <a:solidFill>
                          <a:srgbClr val="000000"/>
                        </a:solidFill>
                        <a:effectLst/>
                        <a:latin typeface="Calibri" panose="020F0502020204030204" pitchFamily="34" charset="0"/>
                      </a:endParaRPr>
                    </a:p>
                  </a:txBody>
                  <a:tcPr marL="9525" marR="9525" marT="9525" marB="0"/>
                </a:tc>
                <a:tc>
                  <a:txBody>
                    <a:bodyPr/>
                    <a:lstStyle/>
                    <a:p>
                      <a:pPr algn="ctr" fontAlgn="t"/>
                      <a:r>
                        <a:rPr lang="en-GB" sz="1100" u="none" strike="noStrike">
                          <a:effectLst/>
                        </a:rPr>
                        <a:t>Tasks</a:t>
                      </a:r>
                      <a:endParaRPr lang="en-GB" sz="1100" b="1"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190590511"/>
                  </a:ext>
                </a:extLst>
              </a:tr>
              <a:tr h="1236997">
                <a:tc rowSpan="3">
                  <a:txBody>
                    <a:bodyPr/>
                    <a:lstStyle/>
                    <a:p>
                      <a:pPr algn="l" fontAlgn="t"/>
                      <a:r>
                        <a:rPr lang="en-GB" sz="1100" u="none" strike="noStrike" dirty="0">
                          <a:effectLst/>
                        </a:rPr>
                        <a:t>To increase the number of apprenticeships offered in GP practices in Ealing ICB</a:t>
                      </a:r>
                      <a:endParaRPr lang="en-GB"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GB" sz="1100" u="none" strike="noStrike" dirty="0">
                          <a:effectLst/>
                        </a:rPr>
                        <a:t>More apprenticeship roles offered across </a:t>
                      </a:r>
                      <a:r>
                        <a:rPr lang="en-GB" sz="1100" u="none" strike="noStrike" dirty="0" smtClean="0">
                          <a:effectLst/>
                        </a:rPr>
                        <a:t>ICB especially in Customer Service and Business Administration</a:t>
                      </a:r>
                      <a:endParaRPr lang="en-GB"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GB" sz="1100" u="none" strike="noStrike">
                          <a:effectLst/>
                        </a:rPr>
                        <a:t>Create guidance information to include types of apprenticeships, employer responsibilities, apprentice responsibilities</a:t>
                      </a:r>
                      <a:endParaRPr lang="en-GB" sz="11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726204690"/>
                  </a:ext>
                </a:extLst>
              </a:tr>
              <a:tr h="927747">
                <a:tc vMerge="1">
                  <a:txBody>
                    <a:bodyPr/>
                    <a:lstStyle/>
                    <a:p>
                      <a:endParaRPr lang="en-GB"/>
                    </a:p>
                  </a:txBody>
                  <a:tcPr/>
                </a:tc>
                <a:tc>
                  <a:txBody>
                    <a:bodyPr/>
                    <a:lstStyle/>
                    <a:p>
                      <a:pPr algn="l" fontAlgn="t"/>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GB" sz="1100" u="none" strike="noStrike">
                          <a:effectLst/>
                        </a:rPr>
                        <a:t>Find effective ways to disseminate information to GP practices eg through PM forum, newsletter, flyers etc</a:t>
                      </a:r>
                      <a:endParaRPr lang="en-GB" sz="11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213816294"/>
                  </a:ext>
                </a:extLst>
              </a:tr>
              <a:tr h="618498">
                <a:tc vMerge="1">
                  <a:txBody>
                    <a:bodyPr/>
                    <a:lstStyle/>
                    <a:p>
                      <a:endParaRPr lang="en-GB"/>
                    </a:p>
                  </a:txBody>
                  <a:tcPr/>
                </a:tc>
                <a:tc>
                  <a:txBody>
                    <a:bodyPr/>
                    <a:lstStyle/>
                    <a:p>
                      <a:pPr algn="l" fontAlgn="t"/>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GB" sz="1100" u="none" strike="noStrike">
                          <a:effectLst/>
                        </a:rPr>
                        <a:t>Support surgeries in offering apprenticeships </a:t>
                      </a:r>
                      <a:endParaRPr lang="en-GB" sz="11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967422047"/>
                  </a:ext>
                </a:extLst>
              </a:tr>
              <a:tr h="618498">
                <a:tc>
                  <a:txBody>
                    <a:bodyPr/>
                    <a:lstStyle/>
                    <a:p>
                      <a:pPr algn="l" fontAlgn="t"/>
                      <a:r>
                        <a:rPr lang="en-GB" sz="1100" u="none" strike="noStrike">
                          <a:effectLst/>
                        </a:rPr>
                        <a:t>To find local apprenticeship training providers we can work with</a:t>
                      </a:r>
                      <a:endParaRPr lang="en-GB"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GB" sz="1100" u="none" strike="noStrike">
                          <a:effectLst/>
                        </a:rPr>
                        <a:t>Relationships established with at least one, hopefully two providers</a:t>
                      </a:r>
                      <a:endParaRPr lang="en-GB"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GB" sz="1100" u="none" strike="noStrike">
                          <a:effectLst/>
                        </a:rPr>
                        <a:t>Contact local providers and arrange to meet about their offers</a:t>
                      </a:r>
                      <a:endParaRPr lang="en-GB" sz="11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782784692"/>
                  </a:ext>
                </a:extLst>
              </a:tr>
              <a:tr h="673705">
                <a:tc>
                  <a:txBody>
                    <a:bodyPr/>
                    <a:lstStyle/>
                    <a:p>
                      <a:pPr algn="l" fontAlgn="t"/>
                      <a:r>
                        <a:rPr lang="en-GB" sz="1100" b="0" i="0" u="none" strike="noStrike" dirty="0">
                          <a:solidFill>
                            <a:srgbClr val="000000"/>
                          </a:solidFill>
                          <a:effectLst/>
                          <a:latin typeface="Calibri" panose="020F0502020204030204" pitchFamily="34" charset="0"/>
                        </a:rPr>
                        <a:t>To encourage potential and current employees locally to take up apprenticeships</a:t>
                      </a:r>
                    </a:p>
                  </a:txBody>
                  <a:tcPr marL="9525" marR="9525" marT="9525" marB="0"/>
                </a:tc>
                <a:tc>
                  <a:txBody>
                    <a:bodyPr/>
                    <a:lstStyle/>
                    <a:p>
                      <a:pPr algn="l" fontAlgn="t"/>
                      <a:r>
                        <a:rPr lang="en-GB" sz="1100" u="none" strike="noStrike" dirty="0">
                          <a:effectLst/>
                        </a:rPr>
                        <a:t> </a:t>
                      </a:r>
                      <a:r>
                        <a:rPr lang="en-GB" sz="1100" u="none" strike="noStrike" dirty="0" smtClean="0">
                          <a:effectLst/>
                        </a:rPr>
                        <a:t>Apprenticeship</a:t>
                      </a:r>
                      <a:r>
                        <a:rPr lang="en-GB" sz="1100" u="none" strike="noStrike" baseline="0" dirty="0" smtClean="0">
                          <a:effectLst/>
                        </a:rPr>
                        <a:t> roles filled by locals</a:t>
                      </a:r>
                      <a:endParaRPr lang="en-GB"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GB" sz="1100" u="none" strike="noStrike" dirty="0" smtClean="0">
                          <a:effectLst/>
                        </a:rPr>
                        <a:t>Find effective places to advertise apprenticeship roles </a:t>
                      </a:r>
                      <a:r>
                        <a:rPr lang="en-GB" sz="1100" u="none" strike="noStrike" dirty="0" err="1" smtClean="0">
                          <a:effectLst/>
                        </a:rPr>
                        <a:t>eg</a:t>
                      </a:r>
                      <a:r>
                        <a:rPr lang="en-GB" sz="1100" u="none" strike="noStrike" dirty="0" smtClean="0">
                          <a:effectLst/>
                        </a:rPr>
                        <a:t> community noticeboards, gov.uk website, job fairs</a:t>
                      </a:r>
                      <a:endParaRPr lang="en-GB"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229019684"/>
                  </a:ext>
                </a:extLst>
              </a:tr>
            </a:tbl>
          </a:graphicData>
        </a:graphic>
      </p:graphicFrame>
    </p:spTree>
    <p:extLst>
      <p:ext uri="{BB962C8B-B14F-4D97-AF65-F5344CB8AC3E}">
        <p14:creationId xmlns:p14="http://schemas.microsoft.com/office/powerpoint/2010/main" val="2807351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76F84FA-B8EB-462F-97BA-032CB76B4E3A}" type="slidenum">
              <a:rPr lang="en-GB" smtClean="0"/>
              <a:t>3</a:t>
            </a:fld>
            <a:endParaRPr lang="en-GB"/>
          </a:p>
        </p:txBody>
      </p:sp>
      <p:sp>
        <p:nvSpPr>
          <p:cNvPr id="4" name="Title 3"/>
          <p:cNvSpPr>
            <a:spLocks noGrp="1"/>
          </p:cNvSpPr>
          <p:nvPr>
            <p:ph type="title"/>
          </p:nvPr>
        </p:nvSpPr>
        <p:spPr>
          <a:xfrm>
            <a:off x="407368" y="404664"/>
            <a:ext cx="11377264" cy="543595"/>
          </a:xfrm>
        </p:spPr>
        <p:txBody>
          <a:bodyPr>
            <a:normAutofit/>
          </a:bodyPr>
          <a:lstStyle/>
          <a:p>
            <a:r>
              <a:rPr lang="en-GB" sz="2800" dirty="0" smtClean="0"/>
              <a:t> APPRENTICESHIPS</a:t>
            </a:r>
            <a:endParaRPr lang="en-GB" sz="2800" dirty="0"/>
          </a:p>
        </p:txBody>
      </p:sp>
      <p:pic>
        <p:nvPicPr>
          <p:cNvPr id="5" name="Picture 4" descr="cid:image001.png@01D731DC.BE4AFAB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9376" y="5878806"/>
            <a:ext cx="1000125" cy="809625"/>
          </a:xfrm>
          <a:prstGeom prst="rect">
            <a:avLst/>
          </a:prstGeom>
          <a:noFill/>
          <a:ln>
            <a:noFill/>
          </a:ln>
        </p:spPr>
      </p:pic>
      <p:pic>
        <p:nvPicPr>
          <p:cNvPr id="6" name="Picture 5"/>
          <p:cNvPicPr>
            <a:picLocks noChangeAspect="1"/>
          </p:cNvPicPr>
          <p:nvPr/>
        </p:nvPicPr>
        <p:blipFill>
          <a:blip r:embed="rId3"/>
          <a:stretch>
            <a:fillRect/>
          </a:stretch>
        </p:blipFill>
        <p:spPr>
          <a:xfrm>
            <a:off x="1991544" y="2424507"/>
            <a:ext cx="4392488" cy="4061779"/>
          </a:xfrm>
          <a:prstGeom prst="rect">
            <a:avLst/>
          </a:prstGeom>
        </p:spPr>
      </p:pic>
      <p:sp>
        <p:nvSpPr>
          <p:cNvPr id="8" name="TextBox 7"/>
          <p:cNvSpPr txBox="1"/>
          <p:nvPr/>
        </p:nvSpPr>
        <p:spPr>
          <a:xfrm>
            <a:off x="6384032" y="3356993"/>
            <a:ext cx="4104456" cy="1969770"/>
          </a:xfrm>
          <a:prstGeom prst="rect">
            <a:avLst/>
          </a:prstGeom>
          <a:noFill/>
        </p:spPr>
        <p:txBody>
          <a:bodyPr wrap="square" rtlCol="0">
            <a:spAutoFit/>
          </a:bodyPr>
          <a:lstStyle/>
          <a:p>
            <a:r>
              <a:rPr lang="en-GB" sz="1600" b="1" dirty="0" smtClean="0"/>
              <a:t>Length if apprenticeship</a:t>
            </a:r>
          </a:p>
          <a:p>
            <a:endParaRPr lang="en-GB" sz="800" dirty="0"/>
          </a:p>
          <a:p>
            <a:r>
              <a:rPr lang="en-GB" sz="1400" dirty="0" smtClean="0"/>
              <a:t>L2 -Usually 12-18 months</a:t>
            </a:r>
          </a:p>
          <a:p>
            <a:endParaRPr lang="en-GB" sz="1400" dirty="0"/>
          </a:p>
          <a:p>
            <a:r>
              <a:rPr lang="en-GB" sz="1400" dirty="0" smtClean="0"/>
              <a:t>L3 -Usually 18-48 months</a:t>
            </a:r>
          </a:p>
          <a:p>
            <a:endParaRPr lang="en-GB" sz="1400" dirty="0" smtClean="0"/>
          </a:p>
          <a:p>
            <a:endParaRPr lang="en-GB" sz="800" dirty="0"/>
          </a:p>
          <a:p>
            <a:r>
              <a:rPr lang="en-GB" sz="1400" dirty="0" smtClean="0"/>
              <a:t>L4 and above – 24+ months</a:t>
            </a:r>
          </a:p>
          <a:p>
            <a:endParaRPr lang="en-GB" dirty="0"/>
          </a:p>
        </p:txBody>
      </p:sp>
      <p:sp>
        <p:nvSpPr>
          <p:cNvPr id="2" name="Rectangle 1"/>
          <p:cNvSpPr/>
          <p:nvPr/>
        </p:nvSpPr>
        <p:spPr>
          <a:xfrm>
            <a:off x="310614" y="1299904"/>
            <a:ext cx="11257993" cy="923330"/>
          </a:xfrm>
          <a:prstGeom prst="rect">
            <a:avLst/>
          </a:prstGeom>
        </p:spPr>
        <p:txBody>
          <a:bodyPr wrap="square">
            <a:spAutoFit/>
          </a:bodyPr>
          <a:lstStyle/>
          <a:p>
            <a:r>
              <a:rPr lang="en-GB" b="1" dirty="0"/>
              <a:t>Who are they for?</a:t>
            </a:r>
          </a:p>
          <a:p>
            <a:r>
              <a:rPr lang="en-GB" dirty="0"/>
              <a:t>Individuals over the age of 16 who will be spending 50% or more of their time working and not in education.</a:t>
            </a:r>
          </a:p>
          <a:p>
            <a:r>
              <a:rPr lang="en-GB" dirty="0"/>
              <a:t>They can be used to hire new staff or grow current talent among current workforce</a:t>
            </a:r>
          </a:p>
        </p:txBody>
      </p:sp>
    </p:spTree>
    <p:extLst>
      <p:ext uri="{BB962C8B-B14F-4D97-AF65-F5344CB8AC3E}">
        <p14:creationId xmlns:p14="http://schemas.microsoft.com/office/powerpoint/2010/main" val="2529860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0" lvl="0" indent="0">
              <a:buNone/>
            </a:pPr>
            <a:endParaRPr lang="en-GB" sz="1800" dirty="0" smtClean="0">
              <a:solidFill>
                <a:prstClr val="black"/>
              </a:solidFill>
            </a:endParaRPr>
          </a:p>
          <a:p>
            <a:pPr marL="0" indent="0">
              <a:buNone/>
            </a:pPr>
            <a:r>
              <a:rPr lang="en-GB" b="1" dirty="0"/>
              <a:t>Types of apprenticeships</a:t>
            </a:r>
          </a:p>
          <a:p>
            <a:pPr marL="0" indent="0">
              <a:buNone/>
            </a:pPr>
            <a:r>
              <a:rPr lang="en-GB" dirty="0"/>
              <a:t>With more than 350 different NHS careers, there are hundreds of different jobs which can be done through an apprenticeship. Here are just a few:</a:t>
            </a:r>
          </a:p>
          <a:p>
            <a:r>
              <a:rPr lang="en-GB" dirty="0"/>
              <a:t>Senior therapy support worker (level 3)</a:t>
            </a:r>
          </a:p>
          <a:p>
            <a:r>
              <a:rPr lang="en-GB" b="1" dirty="0">
                <a:solidFill>
                  <a:srgbClr val="005EB8"/>
                </a:solidFill>
              </a:rPr>
              <a:t>Business administrator (level 3)</a:t>
            </a:r>
          </a:p>
          <a:p>
            <a:r>
              <a:rPr lang="en-GB" dirty="0" smtClean="0"/>
              <a:t>Informatics</a:t>
            </a:r>
            <a:r>
              <a:rPr lang="en-GB" dirty="0"/>
              <a:t> (levels 2 to 7)</a:t>
            </a:r>
          </a:p>
          <a:p>
            <a:r>
              <a:rPr lang="en-GB" dirty="0"/>
              <a:t>HR consultant (level 5)</a:t>
            </a:r>
          </a:p>
          <a:p>
            <a:r>
              <a:rPr lang="en-GB" dirty="0"/>
              <a:t>Healthcare science assistant, associate and practitioner (levels 2, 4 and 6 respectively)</a:t>
            </a:r>
          </a:p>
          <a:p>
            <a:r>
              <a:rPr lang="en-GB" dirty="0" smtClean="0"/>
              <a:t>Nursing </a:t>
            </a:r>
            <a:r>
              <a:rPr lang="en-GB" dirty="0"/>
              <a:t>associate apprenticeship (level 5)</a:t>
            </a:r>
          </a:p>
          <a:p>
            <a:r>
              <a:rPr lang="en-GB" dirty="0"/>
              <a:t>Registered nursing degree apprenticeship (level 6)</a:t>
            </a:r>
          </a:p>
          <a:p>
            <a:r>
              <a:rPr lang="en-GB" dirty="0" smtClean="0"/>
              <a:t>Pharmacy </a:t>
            </a:r>
            <a:r>
              <a:rPr lang="en-GB" dirty="0"/>
              <a:t>services assistant (level 2</a:t>
            </a:r>
            <a:r>
              <a:rPr lang="en-GB" dirty="0" smtClean="0"/>
              <a:t>)</a:t>
            </a:r>
          </a:p>
          <a:p>
            <a:r>
              <a:rPr lang="en-GB" sz="2500" b="1" dirty="0">
                <a:solidFill>
                  <a:srgbClr val="005EB8"/>
                </a:solidFill>
              </a:rPr>
              <a:t>Digital and Transformation </a:t>
            </a:r>
            <a:r>
              <a:rPr lang="en-GB" sz="2500" b="1" dirty="0" smtClean="0">
                <a:solidFill>
                  <a:srgbClr val="005EB8"/>
                </a:solidFill>
              </a:rPr>
              <a:t>leads(Level 4)</a:t>
            </a:r>
            <a:endParaRPr lang="en-GB" sz="2500" b="1" dirty="0">
              <a:solidFill>
                <a:srgbClr val="005EB8"/>
              </a:solidFill>
            </a:endParaRPr>
          </a:p>
          <a:p>
            <a:r>
              <a:rPr lang="en-GB" sz="2500" b="1" dirty="0">
                <a:solidFill>
                  <a:srgbClr val="005EB8"/>
                </a:solidFill>
              </a:rPr>
              <a:t>Customer Service </a:t>
            </a:r>
            <a:r>
              <a:rPr lang="en-GB" sz="2500" b="1" dirty="0" smtClean="0">
                <a:solidFill>
                  <a:srgbClr val="005EB8"/>
                </a:solidFill>
              </a:rPr>
              <a:t>(Levels 2 and 3)</a:t>
            </a:r>
            <a:endParaRPr lang="en-GB" sz="2500" b="1" dirty="0">
              <a:solidFill>
                <a:srgbClr val="005EB8"/>
              </a:solidFill>
            </a:endParaRPr>
          </a:p>
          <a:p>
            <a:pPr marL="0" indent="0">
              <a:buNone/>
            </a:pPr>
            <a:endParaRPr lang="en-GB" sz="1800" dirty="0" smtClean="0"/>
          </a:p>
          <a:p>
            <a:pPr>
              <a:buFont typeface="Wingdings" panose="05000000000000000000" pitchFamily="2" charset="2"/>
              <a:buChar char="Ø"/>
            </a:pPr>
            <a:endParaRPr lang="en-GB" dirty="0" smtClean="0"/>
          </a:p>
          <a:p>
            <a:pPr marL="0" indent="0">
              <a:buNone/>
            </a:pPr>
            <a:endParaRPr lang="en-GB" dirty="0"/>
          </a:p>
        </p:txBody>
      </p:sp>
      <p:sp>
        <p:nvSpPr>
          <p:cNvPr id="3" name="Slide Number Placeholder 2"/>
          <p:cNvSpPr>
            <a:spLocks noGrp="1"/>
          </p:cNvSpPr>
          <p:nvPr>
            <p:ph type="sldNum" sz="quarter" idx="12"/>
          </p:nvPr>
        </p:nvSpPr>
        <p:spPr/>
        <p:txBody>
          <a:bodyPr/>
          <a:lstStyle/>
          <a:p>
            <a:fld id="{E76F84FA-B8EB-462F-97BA-032CB76B4E3A}" type="slidenum">
              <a:rPr lang="en-GB" smtClean="0"/>
              <a:t>4</a:t>
            </a:fld>
            <a:endParaRPr lang="en-GB"/>
          </a:p>
        </p:txBody>
      </p:sp>
      <p:sp>
        <p:nvSpPr>
          <p:cNvPr id="4" name="Title 3"/>
          <p:cNvSpPr>
            <a:spLocks noGrp="1"/>
          </p:cNvSpPr>
          <p:nvPr>
            <p:ph type="title"/>
          </p:nvPr>
        </p:nvSpPr>
        <p:spPr/>
        <p:txBody>
          <a:bodyPr>
            <a:normAutofit/>
          </a:bodyPr>
          <a:lstStyle/>
          <a:p>
            <a:r>
              <a:rPr lang="en-GB" sz="2800" dirty="0" smtClean="0"/>
              <a:t> </a:t>
            </a:r>
            <a:endParaRPr lang="en-GB" sz="2800" dirty="0"/>
          </a:p>
        </p:txBody>
      </p:sp>
      <p:pic>
        <p:nvPicPr>
          <p:cNvPr id="5" name="Picture 4" descr="cid:image001.png@01D731DC.BE4AFAB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9376" y="5878806"/>
            <a:ext cx="1000125" cy="809625"/>
          </a:xfrm>
          <a:prstGeom prst="rect">
            <a:avLst/>
          </a:prstGeom>
          <a:noFill/>
          <a:ln>
            <a:noFill/>
          </a:ln>
        </p:spPr>
      </p:pic>
      <p:sp>
        <p:nvSpPr>
          <p:cNvPr id="6" name="Title 3"/>
          <p:cNvSpPr txBox="1">
            <a:spLocks/>
          </p:cNvSpPr>
          <p:nvPr/>
        </p:nvSpPr>
        <p:spPr>
          <a:xfrm>
            <a:off x="407368" y="404664"/>
            <a:ext cx="11377264" cy="543595"/>
          </a:xfrm>
          <a:prstGeom prst="rect">
            <a:avLst/>
          </a:prstGeom>
        </p:spPr>
        <p:txBody>
          <a:bodyPr vert="horz" lIns="91440" tIns="45720" rIns="91440" bIns="45720" rtlCol="0" anchor="ctr">
            <a:normAutofit/>
          </a:bodyPr>
          <a:lstStyle>
            <a:lvl1pPr algn="l" defTabSz="914377"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a:lstStyle>
          <a:p>
            <a:r>
              <a:rPr lang="en-GB" sz="2800" dirty="0" smtClean="0"/>
              <a:t> APPRENTICESHIPS SUITABLE FOR PRIMARY CARE</a:t>
            </a:r>
            <a:endParaRPr lang="en-GB" sz="2800" dirty="0"/>
          </a:p>
        </p:txBody>
      </p:sp>
    </p:spTree>
    <p:extLst>
      <p:ext uri="{BB962C8B-B14F-4D97-AF65-F5344CB8AC3E}">
        <p14:creationId xmlns:p14="http://schemas.microsoft.com/office/powerpoint/2010/main" val="3360930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690" y="1417904"/>
            <a:ext cx="4805364" cy="1027492"/>
          </a:xfrm>
        </p:spPr>
        <p:txBody>
          <a:bodyPr/>
          <a:lstStyle/>
          <a:p>
            <a:pPr algn="ctr"/>
            <a:r>
              <a:rPr lang="en-GB" sz="3600" dirty="0" smtClean="0">
                <a:solidFill>
                  <a:schemeClr val="tx1"/>
                </a:solidFill>
                <a:latin typeface="+mj-lt"/>
              </a:rPr>
              <a:t>PMA</a:t>
            </a:r>
            <a:r>
              <a:rPr lang="en-GB" dirty="0" smtClean="0">
                <a:solidFill>
                  <a:schemeClr val="tx1"/>
                </a:solidFill>
                <a:latin typeface="+mj-lt"/>
              </a:rPr>
              <a:t/>
            </a:r>
            <a:br>
              <a:rPr lang="en-GB" dirty="0" smtClean="0">
                <a:solidFill>
                  <a:schemeClr val="tx1"/>
                </a:solidFill>
                <a:latin typeface="+mj-lt"/>
              </a:rPr>
            </a:br>
            <a:r>
              <a:rPr lang="en-GB" sz="1600" dirty="0" smtClean="0">
                <a:solidFill>
                  <a:schemeClr val="tx1"/>
                </a:solidFill>
                <a:latin typeface="+mj-lt"/>
              </a:rPr>
              <a:t>Online Training specifically aligned to working in Primary Care</a:t>
            </a:r>
            <a:endParaRPr lang="en-GB" dirty="0">
              <a:solidFill>
                <a:schemeClr val="tx1"/>
              </a:solidFill>
              <a:latin typeface="+mj-lt"/>
            </a:endParaRPr>
          </a:p>
        </p:txBody>
      </p:sp>
      <p:sp>
        <p:nvSpPr>
          <p:cNvPr id="4" name="TextBox 3"/>
          <p:cNvSpPr txBox="1"/>
          <p:nvPr/>
        </p:nvSpPr>
        <p:spPr>
          <a:xfrm>
            <a:off x="737366" y="3442590"/>
            <a:ext cx="4791077" cy="369332"/>
          </a:xfrm>
          <a:prstGeom prst="rect">
            <a:avLst/>
          </a:prstGeom>
          <a:solidFill>
            <a:schemeClr val="accent1">
              <a:lumMod val="40000"/>
              <a:lumOff val="60000"/>
            </a:schemeClr>
          </a:solidFill>
        </p:spPr>
        <p:txBody>
          <a:bodyPr wrap="square" rtlCol="0">
            <a:spAutoFit/>
          </a:bodyPr>
          <a:lstStyle/>
          <a:p>
            <a:pPr algn="ctr"/>
            <a:r>
              <a:rPr lang="en-GB" dirty="0" smtClean="0"/>
              <a:t>Level 3 Business Admin- GP Contextualised</a:t>
            </a:r>
            <a:endParaRPr lang="en-GB" dirty="0"/>
          </a:p>
        </p:txBody>
      </p:sp>
      <p:sp>
        <p:nvSpPr>
          <p:cNvPr id="5" name="TextBox 4"/>
          <p:cNvSpPr txBox="1"/>
          <p:nvPr/>
        </p:nvSpPr>
        <p:spPr>
          <a:xfrm>
            <a:off x="744511" y="5570122"/>
            <a:ext cx="4805364" cy="646331"/>
          </a:xfrm>
          <a:prstGeom prst="rect">
            <a:avLst/>
          </a:prstGeom>
          <a:solidFill>
            <a:schemeClr val="accent2">
              <a:lumMod val="40000"/>
              <a:lumOff val="60000"/>
            </a:schemeClr>
          </a:solidFill>
        </p:spPr>
        <p:txBody>
          <a:bodyPr wrap="square" rtlCol="0">
            <a:spAutoFit/>
          </a:bodyPr>
          <a:lstStyle/>
          <a:p>
            <a:pPr algn="ctr"/>
            <a:r>
              <a:rPr lang="en-GB" dirty="0" smtClean="0"/>
              <a:t>Business Analyst Level 4 to support the Digital Transformation Lead Role</a:t>
            </a:r>
            <a:endParaRPr lang="en-GB" dirty="0"/>
          </a:p>
        </p:txBody>
      </p:sp>
      <p:sp>
        <p:nvSpPr>
          <p:cNvPr id="6" name="TextBox 5"/>
          <p:cNvSpPr txBox="1"/>
          <p:nvPr/>
        </p:nvSpPr>
        <p:spPr>
          <a:xfrm>
            <a:off x="755599" y="4463748"/>
            <a:ext cx="4805364" cy="369332"/>
          </a:xfrm>
          <a:prstGeom prst="rect">
            <a:avLst/>
          </a:prstGeom>
          <a:solidFill>
            <a:schemeClr val="accent1">
              <a:lumMod val="40000"/>
              <a:lumOff val="60000"/>
            </a:schemeClr>
          </a:solidFill>
        </p:spPr>
        <p:txBody>
          <a:bodyPr wrap="square" rtlCol="0">
            <a:spAutoFit/>
          </a:bodyPr>
          <a:lstStyle/>
          <a:p>
            <a:r>
              <a:rPr lang="en-GB" dirty="0" smtClean="0"/>
              <a:t>Level 3 Community Health and Wellbeing Worker </a:t>
            </a:r>
            <a:endParaRPr lang="en-GB" dirty="0"/>
          </a:p>
        </p:txBody>
      </p:sp>
      <p:sp>
        <p:nvSpPr>
          <p:cNvPr id="7" name="TextBox 6"/>
          <p:cNvSpPr txBox="1"/>
          <p:nvPr/>
        </p:nvSpPr>
        <p:spPr>
          <a:xfrm>
            <a:off x="744511" y="2453159"/>
            <a:ext cx="4776789" cy="369332"/>
          </a:xfrm>
          <a:prstGeom prst="rect">
            <a:avLst/>
          </a:prstGeom>
          <a:solidFill>
            <a:schemeClr val="accent6">
              <a:lumMod val="40000"/>
              <a:lumOff val="60000"/>
            </a:schemeClr>
          </a:solidFill>
        </p:spPr>
        <p:txBody>
          <a:bodyPr wrap="square" rtlCol="0">
            <a:spAutoFit/>
          </a:bodyPr>
          <a:lstStyle/>
          <a:p>
            <a:pPr algn="ctr"/>
            <a:r>
              <a:rPr lang="en-GB" dirty="0" smtClean="0"/>
              <a:t>Level 2 Healthcare Support Worker</a:t>
            </a:r>
            <a:endParaRPr lang="en-GB" dirty="0"/>
          </a:p>
        </p:txBody>
      </p:sp>
      <p:sp>
        <p:nvSpPr>
          <p:cNvPr id="8" name="TextBox 7"/>
          <p:cNvSpPr txBox="1"/>
          <p:nvPr/>
        </p:nvSpPr>
        <p:spPr>
          <a:xfrm>
            <a:off x="737690" y="2960217"/>
            <a:ext cx="4791077" cy="369332"/>
          </a:xfrm>
          <a:prstGeom prst="rect">
            <a:avLst/>
          </a:prstGeom>
          <a:solidFill>
            <a:schemeClr val="accent1">
              <a:lumMod val="40000"/>
              <a:lumOff val="60000"/>
            </a:schemeClr>
          </a:solidFill>
        </p:spPr>
        <p:txBody>
          <a:bodyPr wrap="square" rtlCol="0">
            <a:spAutoFit/>
          </a:bodyPr>
          <a:lstStyle/>
          <a:p>
            <a:pPr algn="ctr"/>
            <a:r>
              <a:rPr lang="en-GB" dirty="0" smtClean="0"/>
              <a:t>Level 3 Senior Healthcare Support Worker</a:t>
            </a:r>
            <a:endParaRPr lang="en-GB" dirty="0"/>
          </a:p>
        </p:txBody>
      </p:sp>
      <p:sp>
        <p:nvSpPr>
          <p:cNvPr id="9" name="TextBox 8"/>
          <p:cNvSpPr txBox="1"/>
          <p:nvPr/>
        </p:nvSpPr>
        <p:spPr>
          <a:xfrm>
            <a:off x="744511" y="5008361"/>
            <a:ext cx="4805364" cy="369332"/>
          </a:xfrm>
          <a:prstGeom prst="rect">
            <a:avLst/>
          </a:prstGeom>
          <a:solidFill>
            <a:schemeClr val="accent1">
              <a:lumMod val="40000"/>
              <a:lumOff val="60000"/>
            </a:schemeClr>
          </a:solidFill>
        </p:spPr>
        <p:txBody>
          <a:bodyPr wrap="square" rtlCol="0">
            <a:spAutoFit/>
          </a:bodyPr>
          <a:lstStyle/>
          <a:p>
            <a:pPr algn="ctr"/>
            <a:r>
              <a:rPr lang="en-GB" dirty="0" smtClean="0"/>
              <a:t>Level 3 Team Leader / supervisor</a:t>
            </a:r>
            <a:endParaRPr lang="en-GB" dirty="0"/>
          </a:p>
        </p:txBody>
      </p:sp>
      <p:sp>
        <p:nvSpPr>
          <p:cNvPr id="10" name="TextBox 9"/>
          <p:cNvSpPr txBox="1"/>
          <p:nvPr/>
        </p:nvSpPr>
        <p:spPr>
          <a:xfrm>
            <a:off x="755599" y="6367124"/>
            <a:ext cx="4805364" cy="369332"/>
          </a:xfrm>
          <a:prstGeom prst="rect">
            <a:avLst/>
          </a:prstGeom>
          <a:solidFill>
            <a:schemeClr val="bg1">
              <a:lumMod val="75000"/>
            </a:schemeClr>
          </a:solidFill>
        </p:spPr>
        <p:txBody>
          <a:bodyPr wrap="square" rtlCol="0">
            <a:spAutoFit/>
          </a:bodyPr>
          <a:lstStyle/>
          <a:p>
            <a:pPr algn="ctr"/>
            <a:r>
              <a:rPr lang="en-GB" dirty="0" smtClean="0"/>
              <a:t>Level 7 Senior Leader</a:t>
            </a:r>
            <a:endParaRPr lang="en-GB" dirty="0"/>
          </a:p>
        </p:txBody>
      </p:sp>
      <p:sp>
        <p:nvSpPr>
          <p:cNvPr id="11" name="Title 1"/>
          <p:cNvSpPr txBox="1">
            <a:spLocks/>
          </p:cNvSpPr>
          <p:nvPr/>
        </p:nvSpPr>
        <p:spPr>
          <a:xfrm>
            <a:off x="6952624" y="1190024"/>
            <a:ext cx="4776789" cy="12813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dirty="0" smtClean="0"/>
              <a:t>West London College</a:t>
            </a:r>
          </a:p>
          <a:p>
            <a:pPr algn="ctr"/>
            <a:r>
              <a:rPr lang="en-GB" sz="1600" dirty="0" smtClean="0"/>
              <a:t>Local Training with in person sessions that can be adapted for Primary Care with sufficient candidates</a:t>
            </a:r>
            <a:endParaRPr lang="en-GB" sz="1600" dirty="0"/>
          </a:p>
        </p:txBody>
      </p:sp>
      <p:sp>
        <p:nvSpPr>
          <p:cNvPr id="12" name="TextBox 11"/>
          <p:cNvSpPr txBox="1"/>
          <p:nvPr/>
        </p:nvSpPr>
        <p:spPr>
          <a:xfrm>
            <a:off x="7007843" y="2471339"/>
            <a:ext cx="4776789" cy="369332"/>
          </a:xfrm>
          <a:prstGeom prst="rect">
            <a:avLst/>
          </a:prstGeom>
          <a:solidFill>
            <a:schemeClr val="accent6">
              <a:lumMod val="40000"/>
              <a:lumOff val="60000"/>
            </a:schemeClr>
          </a:solidFill>
        </p:spPr>
        <p:txBody>
          <a:bodyPr wrap="square" rtlCol="0">
            <a:spAutoFit/>
          </a:bodyPr>
          <a:lstStyle/>
          <a:p>
            <a:pPr algn="ctr"/>
            <a:r>
              <a:rPr lang="en-GB" dirty="0" smtClean="0"/>
              <a:t>Level 2 Customer Service Practitioner</a:t>
            </a:r>
            <a:endParaRPr lang="en-GB" dirty="0"/>
          </a:p>
        </p:txBody>
      </p:sp>
      <p:sp>
        <p:nvSpPr>
          <p:cNvPr id="13" name="TextBox 12"/>
          <p:cNvSpPr txBox="1"/>
          <p:nvPr/>
        </p:nvSpPr>
        <p:spPr>
          <a:xfrm>
            <a:off x="7007843" y="2960217"/>
            <a:ext cx="4776789" cy="369332"/>
          </a:xfrm>
          <a:prstGeom prst="rect">
            <a:avLst/>
          </a:prstGeom>
          <a:solidFill>
            <a:schemeClr val="accent1">
              <a:lumMod val="40000"/>
              <a:lumOff val="60000"/>
            </a:schemeClr>
          </a:solidFill>
        </p:spPr>
        <p:txBody>
          <a:bodyPr wrap="square" rtlCol="0">
            <a:spAutoFit/>
          </a:bodyPr>
          <a:lstStyle/>
          <a:p>
            <a:pPr algn="ctr"/>
            <a:r>
              <a:rPr lang="en-GB" dirty="0" smtClean="0"/>
              <a:t>Level 3 Customer Service Specialist</a:t>
            </a:r>
            <a:endParaRPr lang="en-GB" dirty="0"/>
          </a:p>
        </p:txBody>
      </p:sp>
      <p:sp>
        <p:nvSpPr>
          <p:cNvPr id="14" name="TextBox 13"/>
          <p:cNvSpPr txBox="1"/>
          <p:nvPr/>
        </p:nvSpPr>
        <p:spPr>
          <a:xfrm>
            <a:off x="7007842" y="3442512"/>
            <a:ext cx="4776789" cy="369332"/>
          </a:xfrm>
          <a:prstGeom prst="rect">
            <a:avLst/>
          </a:prstGeom>
          <a:solidFill>
            <a:schemeClr val="accent1">
              <a:lumMod val="40000"/>
              <a:lumOff val="60000"/>
            </a:schemeClr>
          </a:solidFill>
        </p:spPr>
        <p:txBody>
          <a:bodyPr wrap="square" rtlCol="0">
            <a:spAutoFit/>
          </a:bodyPr>
          <a:lstStyle/>
          <a:p>
            <a:pPr algn="ctr"/>
            <a:r>
              <a:rPr lang="en-GB" dirty="0" smtClean="0"/>
              <a:t>Level 3 Business Admin</a:t>
            </a:r>
            <a:endParaRPr lang="en-GB" dirty="0"/>
          </a:p>
        </p:txBody>
      </p:sp>
      <p:sp>
        <p:nvSpPr>
          <p:cNvPr id="15" name="Title 3"/>
          <p:cNvSpPr txBox="1">
            <a:spLocks/>
          </p:cNvSpPr>
          <p:nvPr/>
        </p:nvSpPr>
        <p:spPr>
          <a:xfrm>
            <a:off x="407368" y="404664"/>
            <a:ext cx="11377264" cy="543595"/>
          </a:xfrm>
          <a:prstGeom prst="rect">
            <a:avLst/>
          </a:prstGeom>
        </p:spPr>
        <p:txBody>
          <a:bodyPr vert="horz" lIns="91440" tIns="45720" rIns="91440" bIns="45720" rtlCol="0" anchor="ctr">
            <a:normAutofit/>
          </a:bodyPr>
          <a:lstStyle>
            <a:lvl1pPr algn="l" defTabSz="914377"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a:lstStyle>
          <a:p>
            <a:r>
              <a:rPr lang="en-GB" sz="2800" dirty="0" smtClean="0"/>
              <a:t> PROVIDERS</a:t>
            </a:r>
            <a:endParaRPr lang="en-GB" sz="2800" dirty="0"/>
          </a:p>
        </p:txBody>
      </p:sp>
      <p:sp>
        <p:nvSpPr>
          <p:cNvPr id="16" name="TextBox 15"/>
          <p:cNvSpPr txBox="1"/>
          <p:nvPr/>
        </p:nvSpPr>
        <p:spPr>
          <a:xfrm>
            <a:off x="744511" y="3949287"/>
            <a:ext cx="4791077" cy="369332"/>
          </a:xfrm>
          <a:prstGeom prst="rect">
            <a:avLst/>
          </a:prstGeom>
          <a:solidFill>
            <a:schemeClr val="accent1">
              <a:lumMod val="40000"/>
              <a:lumOff val="60000"/>
            </a:schemeClr>
          </a:solidFill>
        </p:spPr>
        <p:txBody>
          <a:bodyPr wrap="square" rtlCol="0">
            <a:spAutoFit/>
          </a:bodyPr>
          <a:lstStyle/>
          <a:p>
            <a:pPr algn="ctr"/>
            <a:r>
              <a:rPr lang="en-GB" dirty="0" smtClean="0"/>
              <a:t>Level 3 Business Admin with clinical coding</a:t>
            </a:r>
            <a:endParaRPr lang="en-GB" dirty="0"/>
          </a:p>
        </p:txBody>
      </p:sp>
    </p:spTree>
    <p:extLst>
      <p:ext uri="{BB962C8B-B14F-4D97-AF65-F5344CB8AC3E}">
        <p14:creationId xmlns:p14="http://schemas.microsoft.com/office/powerpoint/2010/main" val="4100963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76F84FA-B8EB-462F-97BA-032CB76B4E3A}" type="slidenum">
              <a:rPr lang="en-GB" smtClean="0"/>
              <a:t>6</a:t>
            </a:fld>
            <a:endParaRPr lang="en-GB"/>
          </a:p>
        </p:txBody>
      </p:sp>
      <p:sp>
        <p:nvSpPr>
          <p:cNvPr id="4" name="Title 3"/>
          <p:cNvSpPr>
            <a:spLocks noGrp="1"/>
          </p:cNvSpPr>
          <p:nvPr>
            <p:ph type="title"/>
          </p:nvPr>
        </p:nvSpPr>
        <p:spPr/>
        <p:txBody>
          <a:bodyPr>
            <a:normAutofit/>
          </a:bodyPr>
          <a:lstStyle/>
          <a:p>
            <a:r>
              <a:rPr lang="en-GB" sz="2800" dirty="0" smtClean="0"/>
              <a:t>HOW TO HIRE AN APPRENTICE</a:t>
            </a:r>
            <a:endParaRPr lang="en-GB" sz="2800" dirty="0"/>
          </a:p>
        </p:txBody>
      </p:sp>
      <p:pic>
        <p:nvPicPr>
          <p:cNvPr id="11" name="Picture 10" descr="cid:image001.png@01D731DC.BE4AFAB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0907" y="5877272"/>
            <a:ext cx="1000125" cy="809625"/>
          </a:xfrm>
          <a:prstGeom prst="rect">
            <a:avLst/>
          </a:prstGeom>
          <a:noFill/>
          <a:ln>
            <a:noFill/>
          </a:ln>
        </p:spPr>
      </p:pic>
      <p:sp>
        <p:nvSpPr>
          <p:cNvPr id="8" name="TextBox 7"/>
          <p:cNvSpPr txBox="1"/>
          <p:nvPr/>
        </p:nvSpPr>
        <p:spPr>
          <a:xfrm>
            <a:off x="911424" y="1340768"/>
            <a:ext cx="11089232" cy="4524315"/>
          </a:xfrm>
          <a:prstGeom prst="rect">
            <a:avLst/>
          </a:prstGeom>
          <a:noFill/>
        </p:spPr>
        <p:txBody>
          <a:bodyPr wrap="square" rtlCol="0">
            <a:spAutoFit/>
          </a:bodyPr>
          <a:lstStyle/>
          <a:p>
            <a:pPr marL="342900" indent="-342900">
              <a:buAutoNum type="arabicPeriod"/>
            </a:pPr>
            <a:r>
              <a:rPr lang="en-GB" b="1" dirty="0" smtClean="0"/>
              <a:t>Choose and apprenticeship for your surgery</a:t>
            </a:r>
          </a:p>
          <a:p>
            <a:pPr marL="342900" indent="-342900">
              <a:buAutoNum type="arabicPeriod"/>
            </a:pPr>
            <a:endParaRPr lang="en-GB" b="1" dirty="0" smtClean="0"/>
          </a:p>
          <a:p>
            <a:pPr marL="342900" indent="-342900">
              <a:buAutoNum type="arabicPeriod"/>
            </a:pPr>
            <a:endParaRPr lang="en-GB" b="1" dirty="0"/>
          </a:p>
          <a:p>
            <a:pPr marL="342900" indent="-342900">
              <a:buAutoNum type="arabicPeriod"/>
            </a:pPr>
            <a:r>
              <a:rPr lang="en-GB" b="1" dirty="0" smtClean="0"/>
              <a:t>Find and organisation that offers training</a:t>
            </a:r>
          </a:p>
          <a:p>
            <a:endParaRPr lang="en-GB" dirty="0"/>
          </a:p>
          <a:p>
            <a:r>
              <a:rPr lang="en-GB" dirty="0" smtClean="0"/>
              <a:t>We are working with </a:t>
            </a:r>
            <a:r>
              <a:rPr lang="en-GB" b="1" dirty="0" smtClean="0"/>
              <a:t>West London College </a:t>
            </a:r>
            <a:r>
              <a:rPr lang="en-GB" dirty="0" smtClean="0"/>
              <a:t>and </a:t>
            </a:r>
            <a:r>
              <a:rPr lang="en-GB" b="1" dirty="0" smtClean="0"/>
              <a:t>PMA</a:t>
            </a:r>
            <a:r>
              <a:rPr lang="en-GB" dirty="0" smtClean="0"/>
              <a:t> as per previous slide.</a:t>
            </a:r>
          </a:p>
          <a:p>
            <a:endParaRPr lang="en-GB" dirty="0"/>
          </a:p>
          <a:p>
            <a:endParaRPr lang="en-GB" dirty="0" smtClean="0"/>
          </a:p>
          <a:p>
            <a:r>
              <a:rPr lang="en-GB" b="1" dirty="0"/>
              <a:t>3. Check the training funding you can receive</a:t>
            </a:r>
          </a:p>
          <a:p>
            <a:endParaRPr lang="en-GB" dirty="0"/>
          </a:p>
          <a:p>
            <a:r>
              <a:rPr lang="en-GB" dirty="0"/>
              <a:t>If you do not pay the apprenticeship levy then the Government pay 95% of the cost of training the apprentice up to the funding band maximum.  This is paid directly to the training provider.</a:t>
            </a:r>
          </a:p>
          <a:p>
            <a:endParaRPr lang="en-GB" dirty="0"/>
          </a:p>
          <a:p>
            <a:r>
              <a:rPr lang="en-GB" dirty="0"/>
              <a:t>The remainder 5% is to be paid by the employer, however we </a:t>
            </a:r>
            <a:r>
              <a:rPr lang="en-GB" dirty="0" smtClean="0"/>
              <a:t>may</a:t>
            </a:r>
            <a:r>
              <a:rPr lang="en-GB" dirty="0" smtClean="0"/>
              <a:t> be </a:t>
            </a:r>
            <a:r>
              <a:rPr lang="en-GB" dirty="0"/>
              <a:t>able to access additional funding to cover this 5%</a:t>
            </a:r>
          </a:p>
          <a:p>
            <a:endParaRPr lang="en-GB" dirty="0" smtClean="0"/>
          </a:p>
        </p:txBody>
      </p:sp>
    </p:spTree>
    <p:extLst>
      <p:ext uri="{BB962C8B-B14F-4D97-AF65-F5344CB8AC3E}">
        <p14:creationId xmlns:p14="http://schemas.microsoft.com/office/powerpoint/2010/main" val="2930409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76F84FA-B8EB-462F-97BA-032CB76B4E3A}" type="slidenum">
              <a:rPr lang="en-GB" smtClean="0"/>
              <a:t>7</a:t>
            </a:fld>
            <a:endParaRPr lang="en-GB"/>
          </a:p>
        </p:txBody>
      </p:sp>
      <p:sp>
        <p:nvSpPr>
          <p:cNvPr id="4" name="Title 3"/>
          <p:cNvSpPr>
            <a:spLocks noGrp="1"/>
          </p:cNvSpPr>
          <p:nvPr>
            <p:ph type="title"/>
          </p:nvPr>
        </p:nvSpPr>
        <p:spPr/>
        <p:txBody>
          <a:bodyPr>
            <a:normAutofit/>
          </a:bodyPr>
          <a:lstStyle/>
          <a:p>
            <a:r>
              <a:rPr lang="en-GB" sz="2800" dirty="0"/>
              <a:t>HOW TO HIRE AN </a:t>
            </a:r>
            <a:r>
              <a:rPr lang="en-GB" sz="2800" dirty="0" smtClean="0"/>
              <a:t>APPRENTICE continued</a:t>
            </a:r>
            <a:endParaRPr lang="en-GB" sz="2800" dirty="0"/>
          </a:p>
        </p:txBody>
      </p:sp>
      <p:sp>
        <p:nvSpPr>
          <p:cNvPr id="11" name="TextBox 10"/>
          <p:cNvSpPr txBox="1"/>
          <p:nvPr/>
        </p:nvSpPr>
        <p:spPr>
          <a:xfrm>
            <a:off x="551384" y="1628800"/>
            <a:ext cx="10801200" cy="3139321"/>
          </a:xfrm>
          <a:prstGeom prst="rect">
            <a:avLst/>
          </a:prstGeom>
          <a:noFill/>
        </p:spPr>
        <p:txBody>
          <a:bodyPr wrap="square" rtlCol="0">
            <a:spAutoFit/>
          </a:bodyPr>
          <a:lstStyle/>
          <a:p>
            <a:r>
              <a:rPr lang="en-GB" b="1" dirty="0" smtClean="0"/>
              <a:t>4. Create an account</a:t>
            </a:r>
          </a:p>
          <a:p>
            <a:r>
              <a:rPr lang="en-GB" dirty="0" smtClean="0"/>
              <a:t>You will need this to manage funding and recruit apprentices</a:t>
            </a:r>
          </a:p>
          <a:p>
            <a:endParaRPr lang="en-GB" dirty="0" smtClean="0"/>
          </a:p>
          <a:p>
            <a:endParaRPr lang="en-GB" dirty="0"/>
          </a:p>
          <a:p>
            <a:r>
              <a:rPr lang="en-GB" b="1" dirty="0" smtClean="0"/>
              <a:t>5. Advertise your apprenticeship</a:t>
            </a:r>
          </a:p>
          <a:p>
            <a:r>
              <a:rPr lang="en-GB" dirty="0" smtClean="0"/>
              <a:t>This can be done via the gov.uk website and local avenues such as Work Ealing – remember we are trying to recruit local people into local jobs</a:t>
            </a:r>
          </a:p>
          <a:p>
            <a:endParaRPr lang="en-GB" dirty="0" smtClean="0"/>
          </a:p>
          <a:p>
            <a:endParaRPr lang="en-GB" dirty="0"/>
          </a:p>
          <a:p>
            <a:r>
              <a:rPr lang="en-GB" b="1" dirty="0" smtClean="0"/>
              <a:t>6. Make an apprenticeship agreement and training plan with you apprentice</a:t>
            </a:r>
            <a:endParaRPr lang="en-GB" b="1" dirty="0"/>
          </a:p>
          <a:p>
            <a:endParaRPr lang="en-GB" dirty="0" smtClean="0"/>
          </a:p>
        </p:txBody>
      </p:sp>
    </p:spTree>
    <p:extLst>
      <p:ext uri="{BB962C8B-B14F-4D97-AF65-F5344CB8AC3E}">
        <p14:creationId xmlns:p14="http://schemas.microsoft.com/office/powerpoint/2010/main" val="3671750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76F84FA-B8EB-462F-97BA-032CB76B4E3A}" type="slidenum">
              <a:rPr lang="en-GB" smtClean="0"/>
              <a:t>8</a:t>
            </a:fld>
            <a:endParaRPr lang="en-GB"/>
          </a:p>
        </p:txBody>
      </p:sp>
      <p:sp>
        <p:nvSpPr>
          <p:cNvPr id="4" name="Title 3"/>
          <p:cNvSpPr>
            <a:spLocks noGrp="1"/>
          </p:cNvSpPr>
          <p:nvPr>
            <p:ph type="title"/>
          </p:nvPr>
        </p:nvSpPr>
        <p:spPr/>
        <p:txBody>
          <a:bodyPr>
            <a:normAutofit/>
          </a:bodyPr>
          <a:lstStyle/>
          <a:p>
            <a:r>
              <a:rPr lang="en-GB" sz="2800" dirty="0" smtClean="0"/>
              <a:t>Employer Responsibilities</a:t>
            </a:r>
            <a:endParaRPr lang="en-GB" sz="2800" dirty="0"/>
          </a:p>
        </p:txBody>
      </p:sp>
      <p:sp>
        <p:nvSpPr>
          <p:cNvPr id="2" name="TextBox 1"/>
          <p:cNvSpPr txBox="1"/>
          <p:nvPr/>
        </p:nvSpPr>
        <p:spPr>
          <a:xfrm>
            <a:off x="479376" y="1484784"/>
            <a:ext cx="11017224" cy="3693319"/>
          </a:xfrm>
          <a:prstGeom prst="rect">
            <a:avLst/>
          </a:prstGeom>
          <a:noFill/>
        </p:spPr>
        <p:txBody>
          <a:bodyPr wrap="square" rtlCol="0">
            <a:spAutoFit/>
          </a:bodyPr>
          <a:lstStyle/>
          <a:p>
            <a:pPr marL="285750" indent="-285750">
              <a:buFont typeface="Arial" panose="020B0604020202020204" pitchFamily="34" charset="0"/>
              <a:buChar char="•"/>
            </a:pPr>
            <a:r>
              <a:rPr lang="en-GB" dirty="0" smtClean="0"/>
              <a:t>Ensure you have a job available with a contract long enough for the apprentice to complete their training. This should be the apprenticeship training length +3 months to </a:t>
            </a:r>
            <a:r>
              <a:rPr lang="en-GB" dirty="0"/>
              <a:t>give them time to complete all of their assessments</a:t>
            </a:r>
          </a:p>
          <a:p>
            <a:endParaRPr lang="en-GB" dirty="0" smtClean="0"/>
          </a:p>
          <a:p>
            <a:pPr lvl="1"/>
            <a:r>
              <a:rPr lang="en-GB" i="1" dirty="0" err="1" smtClean="0"/>
              <a:t>e.g</a:t>
            </a:r>
            <a:r>
              <a:rPr lang="en-GB" i="1" dirty="0" smtClean="0"/>
              <a:t> If an apprenticeship is 18 months long they will need a contract that is 21months long</a:t>
            </a:r>
          </a:p>
          <a:p>
            <a:endParaRPr lang="en-GB" i="1" dirty="0"/>
          </a:p>
          <a:p>
            <a:endParaRPr lang="en-GB" i="1" dirty="0" smtClean="0"/>
          </a:p>
          <a:p>
            <a:pPr marL="285750" indent="-285750">
              <a:buFont typeface="Arial" panose="020B0604020202020204" pitchFamily="34" charset="0"/>
              <a:buChar char="•"/>
            </a:pPr>
            <a:r>
              <a:rPr lang="en-GB" dirty="0" smtClean="0"/>
              <a:t>Know that apprentices spend 20% of their working week time involved in off the job training.  This could be attending college face-to–face or online, special training days or workshops.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Know that each week apprentices need 6 hours to complete experience logs at their place of employment.  This </a:t>
            </a:r>
            <a:r>
              <a:rPr lang="en-GB" dirty="0" smtClean="0"/>
              <a:t>may</a:t>
            </a:r>
            <a:r>
              <a:rPr lang="en-GB" dirty="0" smtClean="0"/>
              <a:t> </a:t>
            </a:r>
            <a:r>
              <a:rPr lang="en-GB" dirty="0" smtClean="0"/>
              <a:t>not have to be a set 6 hours but can be fitted in flexibly over weeks / months/ the whole apprenticeship.</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To support the apprenticeship in gaining the skills and knowledge required of the course</a:t>
            </a:r>
            <a:endParaRPr lang="en-GB" dirty="0"/>
          </a:p>
        </p:txBody>
      </p:sp>
    </p:spTree>
    <p:extLst>
      <p:ext uri="{BB962C8B-B14F-4D97-AF65-F5344CB8AC3E}">
        <p14:creationId xmlns:p14="http://schemas.microsoft.com/office/powerpoint/2010/main" val="3935276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7989" y="1397238"/>
            <a:ext cx="5698011" cy="4480034"/>
          </a:xfrm>
        </p:spPr>
        <p:txBody>
          <a:bodyPr>
            <a:normAutofit/>
          </a:bodyPr>
          <a:lstStyle/>
          <a:p>
            <a:r>
              <a:rPr lang="en-GB" sz="1800" dirty="0" smtClean="0">
                <a:latin typeface="+mn-lt"/>
              </a:rPr>
              <a:t>To pay the apprentice the correct wage</a:t>
            </a:r>
          </a:p>
          <a:p>
            <a:endParaRPr lang="en-GB" sz="1800" dirty="0" smtClean="0">
              <a:latin typeface="+mn-lt"/>
            </a:endParaRPr>
          </a:p>
          <a:p>
            <a:r>
              <a:rPr lang="en-GB" sz="1800" dirty="0" smtClean="0">
                <a:latin typeface="+mn-lt"/>
              </a:rPr>
              <a:t>The table shows the Apprentice minimum pay requirements but we would encourage employers to pay the London Living Wage, or as close as possible (this is more likely to attract good candidates) which is currently set at £13.15 and hour</a:t>
            </a:r>
            <a:endParaRPr lang="en-GB" sz="1800" dirty="0">
              <a:latin typeface="+mn-lt"/>
            </a:endParaRPr>
          </a:p>
        </p:txBody>
      </p:sp>
      <p:sp>
        <p:nvSpPr>
          <p:cNvPr id="3" name="Slide Number Placeholder 2"/>
          <p:cNvSpPr>
            <a:spLocks noGrp="1"/>
          </p:cNvSpPr>
          <p:nvPr>
            <p:ph type="sldNum" sz="quarter" idx="12"/>
          </p:nvPr>
        </p:nvSpPr>
        <p:spPr/>
        <p:txBody>
          <a:bodyPr/>
          <a:lstStyle/>
          <a:p>
            <a:fld id="{E76F84FA-B8EB-462F-97BA-032CB76B4E3A}" type="slidenum">
              <a:rPr lang="en-GB" smtClean="0"/>
              <a:t>9</a:t>
            </a:fld>
            <a:endParaRPr lang="en-GB"/>
          </a:p>
        </p:txBody>
      </p:sp>
      <p:sp>
        <p:nvSpPr>
          <p:cNvPr id="4" name="Title 3"/>
          <p:cNvSpPr>
            <a:spLocks noGrp="1"/>
          </p:cNvSpPr>
          <p:nvPr>
            <p:ph type="title"/>
          </p:nvPr>
        </p:nvSpPr>
        <p:spPr/>
        <p:txBody>
          <a:bodyPr>
            <a:normAutofit fontScale="90000"/>
          </a:bodyPr>
          <a:lstStyle/>
          <a:p>
            <a:r>
              <a:rPr lang="en-GB" dirty="0"/>
              <a:t>Employer </a:t>
            </a:r>
            <a:r>
              <a:rPr lang="en-GB" dirty="0" smtClean="0"/>
              <a:t>Responsibilities continued</a:t>
            </a:r>
            <a:endParaRPr lang="en-GB" dirty="0"/>
          </a:p>
        </p:txBody>
      </p:sp>
      <p:pic>
        <p:nvPicPr>
          <p:cNvPr id="5" name="Content Placeholder 4"/>
          <p:cNvPicPr>
            <a:picLocks noChangeAspect="1"/>
          </p:cNvPicPr>
          <p:nvPr/>
        </p:nvPicPr>
        <p:blipFill>
          <a:blip r:embed="rId2"/>
          <a:stretch>
            <a:fillRect/>
          </a:stretch>
        </p:blipFill>
        <p:spPr>
          <a:xfrm>
            <a:off x="6456040" y="1306373"/>
            <a:ext cx="4680520" cy="5083276"/>
          </a:xfrm>
          <a:prstGeom prst="rect">
            <a:avLst/>
          </a:prstGeom>
        </p:spPr>
      </p:pic>
    </p:spTree>
    <p:extLst>
      <p:ext uri="{BB962C8B-B14F-4D97-AF65-F5344CB8AC3E}">
        <p14:creationId xmlns:p14="http://schemas.microsoft.com/office/powerpoint/2010/main" val="2293820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3142</TotalTime>
  <Words>808</Words>
  <Application>Microsoft Office PowerPoint</Application>
  <PresentationFormat>Widescreen</PresentationFormat>
  <Paragraphs>112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Lucida Handwriting</vt:lpstr>
      <vt:lpstr>Wingdings</vt:lpstr>
      <vt:lpstr>Office Theme</vt:lpstr>
      <vt:lpstr>Ealing Training Hub </vt:lpstr>
      <vt:lpstr> </vt:lpstr>
      <vt:lpstr> APPRENTICESHIPS</vt:lpstr>
      <vt:lpstr> </vt:lpstr>
      <vt:lpstr>PMA Online Training specifically aligned to working in Primary Care</vt:lpstr>
      <vt:lpstr>HOW TO HIRE AN APPRENTICE</vt:lpstr>
      <vt:lpstr>HOW TO HIRE AN APPRENTICE continued</vt:lpstr>
      <vt:lpstr>Employer Responsibilities</vt:lpstr>
      <vt:lpstr>Employer Responsibilities continued</vt:lpstr>
      <vt:lpstr>Thank you for your time </vt:lpstr>
    </vt:vector>
  </TitlesOfParts>
  <Company>NWLCCCG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title slide</dc:title>
  <dc:creator>Jessica Abrey</dc:creator>
  <cp:lastModifiedBy>Elizabeth Hornibrook</cp:lastModifiedBy>
  <cp:revision>126</cp:revision>
  <dcterms:created xsi:type="dcterms:W3CDTF">2021-05-11T15:23:49Z</dcterms:created>
  <dcterms:modified xsi:type="dcterms:W3CDTF">2024-05-01T07:16:24Z</dcterms:modified>
</cp:coreProperties>
</file>