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50"/>
  </p:notesMasterIdLst>
  <p:sldIdLst>
    <p:sldId id="267" r:id="rId6"/>
    <p:sldId id="353" r:id="rId7"/>
    <p:sldId id="323" r:id="rId8"/>
    <p:sldId id="324" r:id="rId9"/>
    <p:sldId id="325" r:id="rId10"/>
    <p:sldId id="382" r:id="rId11"/>
    <p:sldId id="351" r:id="rId12"/>
    <p:sldId id="330" r:id="rId13"/>
    <p:sldId id="329" r:id="rId14"/>
    <p:sldId id="326" r:id="rId15"/>
    <p:sldId id="328" r:id="rId16"/>
    <p:sldId id="331" r:id="rId17"/>
    <p:sldId id="332" r:id="rId18"/>
    <p:sldId id="333" r:id="rId19"/>
    <p:sldId id="376" r:id="rId20"/>
    <p:sldId id="377" r:id="rId21"/>
    <p:sldId id="378" r:id="rId22"/>
    <p:sldId id="379" r:id="rId23"/>
    <p:sldId id="380" r:id="rId24"/>
    <p:sldId id="381" r:id="rId25"/>
    <p:sldId id="352" r:id="rId26"/>
    <p:sldId id="343" r:id="rId27"/>
    <p:sldId id="345" r:id="rId28"/>
    <p:sldId id="346" r:id="rId29"/>
    <p:sldId id="342" r:id="rId30"/>
    <p:sldId id="347" r:id="rId31"/>
    <p:sldId id="349" r:id="rId32"/>
    <p:sldId id="350" r:id="rId33"/>
    <p:sldId id="348" r:id="rId34"/>
    <p:sldId id="362" r:id="rId35"/>
    <p:sldId id="375" r:id="rId36"/>
    <p:sldId id="368" r:id="rId37"/>
    <p:sldId id="369" r:id="rId38"/>
    <p:sldId id="370" r:id="rId39"/>
    <p:sldId id="371" r:id="rId40"/>
    <p:sldId id="372" r:id="rId41"/>
    <p:sldId id="373" r:id="rId42"/>
    <p:sldId id="374" r:id="rId43"/>
    <p:sldId id="365" r:id="rId44"/>
    <p:sldId id="366" r:id="rId45"/>
    <p:sldId id="367" r:id="rId46"/>
    <p:sldId id="363" r:id="rId47"/>
    <p:sldId id="364" r:id="rId48"/>
    <p:sldId id="29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D98C55-F541-4C6E-ACBA-A32E792F2F65}">
          <p14:sldIdLst>
            <p14:sldId id="267"/>
            <p14:sldId id="353"/>
            <p14:sldId id="323"/>
            <p14:sldId id="324"/>
            <p14:sldId id="325"/>
            <p14:sldId id="382"/>
            <p14:sldId id="351"/>
            <p14:sldId id="330"/>
            <p14:sldId id="329"/>
            <p14:sldId id="326"/>
            <p14:sldId id="328"/>
            <p14:sldId id="331"/>
            <p14:sldId id="332"/>
            <p14:sldId id="333"/>
            <p14:sldId id="376"/>
            <p14:sldId id="377"/>
            <p14:sldId id="378"/>
            <p14:sldId id="379"/>
            <p14:sldId id="380"/>
            <p14:sldId id="381"/>
            <p14:sldId id="352"/>
            <p14:sldId id="343"/>
            <p14:sldId id="345"/>
            <p14:sldId id="346"/>
            <p14:sldId id="342"/>
            <p14:sldId id="347"/>
            <p14:sldId id="349"/>
            <p14:sldId id="350"/>
            <p14:sldId id="348"/>
            <p14:sldId id="362"/>
            <p14:sldId id="375"/>
            <p14:sldId id="368"/>
            <p14:sldId id="369"/>
            <p14:sldId id="370"/>
            <p14:sldId id="371"/>
            <p14:sldId id="372"/>
            <p14:sldId id="373"/>
            <p14:sldId id="374"/>
            <p14:sldId id="365"/>
            <p14:sldId id="366"/>
            <p14:sldId id="367"/>
            <p14:sldId id="363"/>
            <p14:sldId id="364"/>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20" y="56"/>
      </p:cViewPr>
      <p:guideLst/>
    </p:cSldViewPr>
  </p:slideViewPr>
  <p:notesTextViewPr>
    <p:cViewPr>
      <p:scale>
        <a:sx n="1" d="1"/>
        <a:sy n="1" d="1"/>
      </p:scale>
      <p:origin x="0" y="0"/>
    </p:cViewPr>
  </p:notesTextViewPr>
  <p:sorterViewPr>
    <p:cViewPr>
      <p:scale>
        <a:sx n="80" d="100"/>
        <a:sy n="80" d="100"/>
      </p:scale>
      <p:origin x="0" y="-7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8FC7A-1AF1-4EAC-9998-317F8656DB4A}" type="datetimeFigureOut">
              <a:rPr lang="en-GB" smtClean="0"/>
              <a:t>11/04/2024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2820A-ACB5-4D52-9A9D-3499F99A867B}" type="slidenum">
              <a:rPr lang="en-GB" smtClean="0"/>
              <a:t>‹#›</a:t>
            </a:fld>
            <a:endParaRPr lang="en-GB"/>
          </a:p>
        </p:txBody>
      </p:sp>
    </p:spTree>
    <p:extLst>
      <p:ext uri="{BB962C8B-B14F-4D97-AF65-F5344CB8AC3E}">
        <p14:creationId xmlns:p14="http://schemas.microsoft.com/office/powerpoint/2010/main" val="221274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3838" rtl="0" eaLnBrk="1" fontAlgn="auto" latinLnBrk="0" hangingPunct="1">
              <a:lnSpc>
                <a:spcPct val="100000"/>
              </a:lnSpc>
              <a:spcBef>
                <a:spcPts val="0"/>
              </a:spcBef>
              <a:spcAft>
                <a:spcPts val="0"/>
              </a:spcAft>
              <a:buClrTx/>
              <a:buSzTx/>
              <a:buFontTx/>
              <a:buNone/>
              <a:tabLst/>
              <a:defRPr/>
            </a:pPr>
            <a:fld id="{303F830C-B45E-4147-BBB9-79DE300D40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838"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57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 &amp; SC Assistants – limited success, reduced use</a:t>
            </a:r>
            <a:r>
              <a:rPr lang="en-GB" baseline="0"/>
              <a:t> of 3 agency staff (non registered)</a:t>
            </a:r>
          </a:p>
          <a:p>
            <a:r>
              <a:rPr lang="en-GB" baseline="0"/>
              <a:t>B &amp; D  Advisors – working with MIND to introduce from Jan 2024 (CARMHS underspend)</a:t>
            </a:r>
          </a:p>
          <a:p>
            <a:r>
              <a:rPr lang="en-GB" baseline="0"/>
              <a:t>DA roles – out to advert (CARMHS underspend)</a:t>
            </a:r>
            <a:endParaRPr lang="en-GB"/>
          </a:p>
        </p:txBody>
      </p:sp>
      <p:sp>
        <p:nvSpPr>
          <p:cNvPr id="4" name="Slide Number Placeholder 3"/>
          <p:cNvSpPr>
            <a:spLocks noGrp="1"/>
          </p:cNvSpPr>
          <p:nvPr>
            <p:ph type="sldNum" sz="quarter" idx="10"/>
          </p:nvPr>
        </p:nvSpPr>
        <p:spPr/>
        <p:txBody>
          <a:bodyPr/>
          <a:lstStyle/>
          <a:p>
            <a:fld id="{DC12820A-ACB5-4D52-9A9D-3499F99A867B}" type="slidenum">
              <a:rPr lang="en-GB" smtClean="0"/>
              <a:t>44</a:t>
            </a:fld>
            <a:endParaRPr lang="en-GB"/>
          </a:p>
        </p:txBody>
      </p:sp>
    </p:spTree>
    <p:extLst>
      <p:ext uri="{BB962C8B-B14F-4D97-AF65-F5344CB8AC3E}">
        <p14:creationId xmlns:p14="http://schemas.microsoft.com/office/powerpoint/2010/main" val="344230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D639A7D-4BA6-4C21-B736-BCC08FC6E1D0}"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29235-1526-43A0-8E50-AC6D90E68F7F}" type="slidenum">
              <a:rPr lang="en-GB" smtClean="0"/>
              <a:t>‹#›</a:t>
            </a:fld>
            <a:endParaRPr lang="en-GB"/>
          </a:p>
        </p:txBody>
      </p:sp>
    </p:spTree>
    <p:extLst>
      <p:ext uri="{BB962C8B-B14F-4D97-AF65-F5344CB8AC3E}">
        <p14:creationId xmlns:p14="http://schemas.microsoft.com/office/powerpoint/2010/main" val="216885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639A7D-4BA6-4C21-B736-BCC08FC6E1D0}"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29235-1526-43A0-8E50-AC6D90E68F7F}" type="slidenum">
              <a:rPr lang="en-GB" smtClean="0"/>
              <a:t>‹#›</a:t>
            </a:fld>
            <a:endParaRPr lang="en-GB"/>
          </a:p>
        </p:txBody>
      </p:sp>
    </p:spTree>
    <p:extLst>
      <p:ext uri="{BB962C8B-B14F-4D97-AF65-F5344CB8AC3E}">
        <p14:creationId xmlns:p14="http://schemas.microsoft.com/office/powerpoint/2010/main" val="70789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639A7D-4BA6-4C21-B736-BCC08FC6E1D0}"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29235-1526-43A0-8E50-AC6D90E68F7F}" type="slidenum">
              <a:rPr lang="en-GB" smtClean="0"/>
              <a:t>‹#›</a:t>
            </a:fld>
            <a:endParaRPr lang="en-GB"/>
          </a:p>
        </p:txBody>
      </p:sp>
    </p:spTree>
    <p:extLst>
      <p:ext uri="{BB962C8B-B14F-4D97-AF65-F5344CB8AC3E}">
        <p14:creationId xmlns:p14="http://schemas.microsoft.com/office/powerpoint/2010/main" val="4064232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31371" y="452670"/>
            <a:ext cx="7199973" cy="768351"/>
          </a:xfrm>
          <a:prstGeom prst="rect">
            <a:avLst/>
          </a:prstGeom>
        </p:spPr>
        <p:txBody>
          <a:bodyPr/>
          <a:lstStyle>
            <a:lvl1pPr marL="0" indent="0">
              <a:buNone/>
              <a:defRPr sz="4267">
                <a:solidFill>
                  <a:srgbClr val="005EB8"/>
                </a:solidFill>
                <a:latin typeface="Raleway ExtraBold" pitchFamily="2" charset="0"/>
              </a:defRPr>
            </a:lvl1pPr>
            <a:lvl2pPr>
              <a:defRPr>
                <a:solidFill>
                  <a:srgbClr val="00AAA5"/>
                </a:solidFill>
                <a:latin typeface="Patua One" panose="02000000000000000000" pitchFamily="2" charset="0"/>
              </a:defRPr>
            </a:lvl2pPr>
            <a:lvl3pPr>
              <a:defRPr>
                <a:solidFill>
                  <a:srgbClr val="00AAA5"/>
                </a:solidFill>
                <a:latin typeface="Patua One" panose="02000000000000000000" pitchFamily="2" charset="0"/>
              </a:defRPr>
            </a:lvl3pPr>
            <a:lvl4pPr>
              <a:defRPr>
                <a:solidFill>
                  <a:srgbClr val="00AAA5"/>
                </a:solidFill>
                <a:latin typeface="Patua One" panose="02000000000000000000" pitchFamily="2" charset="0"/>
              </a:defRPr>
            </a:lvl4pPr>
            <a:lvl5pPr>
              <a:defRPr>
                <a:solidFill>
                  <a:srgbClr val="00AAA5"/>
                </a:solidFill>
                <a:latin typeface="Patua One" panose="02000000000000000000" pitchFamily="2" charset="0"/>
              </a:defRPr>
            </a:lvl5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60" y="6107618"/>
            <a:ext cx="12148880" cy="749053"/>
          </a:xfrm>
          <a:prstGeom prst="rect">
            <a:avLst/>
          </a:prstGeom>
        </p:spPr>
      </p:pic>
    </p:spTree>
    <p:extLst>
      <p:ext uri="{BB962C8B-B14F-4D97-AF65-F5344CB8AC3E}">
        <p14:creationId xmlns:p14="http://schemas.microsoft.com/office/powerpoint/2010/main" val="227660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12192000" cy="6106288"/>
          </a:xfrm>
          <a:prstGeom prst="rect">
            <a:avLst/>
          </a:prstGeom>
          <a:gradFill flip="none" rotWithShape="1">
            <a:gsLst>
              <a:gs pos="0">
                <a:srgbClr val="005EB8"/>
              </a:gs>
              <a:gs pos="100000">
                <a:srgbClr val="3ABBC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p:nvPr>
        </p:nvSpPr>
        <p:spPr>
          <a:xfrm>
            <a:off x="431371" y="452670"/>
            <a:ext cx="7199973" cy="768351"/>
          </a:xfrm>
          <a:prstGeom prst="rect">
            <a:avLst/>
          </a:prstGeom>
        </p:spPr>
        <p:txBody>
          <a:bodyPr/>
          <a:lstStyle>
            <a:lvl1pPr marL="0" indent="0">
              <a:buNone/>
              <a:defRPr sz="4267">
                <a:solidFill>
                  <a:schemeClr val="bg1"/>
                </a:solidFill>
                <a:latin typeface="Raleway ExtraBold" pitchFamily="2" charset="0"/>
              </a:defRPr>
            </a:lvl1pPr>
            <a:lvl2pPr>
              <a:defRPr>
                <a:solidFill>
                  <a:srgbClr val="00AAA5"/>
                </a:solidFill>
                <a:latin typeface="Patua One" panose="02000000000000000000" pitchFamily="2" charset="0"/>
              </a:defRPr>
            </a:lvl2pPr>
            <a:lvl3pPr>
              <a:defRPr>
                <a:solidFill>
                  <a:srgbClr val="00AAA5"/>
                </a:solidFill>
                <a:latin typeface="Patua One" panose="02000000000000000000" pitchFamily="2" charset="0"/>
              </a:defRPr>
            </a:lvl3pPr>
            <a:lvl4pPr>
              <a:defRPr>
                <a:solidFill>
                  <a:srgbClr val="00AAA5"/>
                </a:solidFill>
                <a:latin typeface="Patua One" panose="02000000000000000000" pitchFamily="2" charset="0"/>
              </a:defRPr>
            </a:lvl4pPr>
            <a:lvl5pPr>
              <a:defRPr>
                <a:solidFill>
                  <a:srgbClr val="00AAA5"/>
                </a:solidFill>
                <a:latin typeface="Patua One" panose="02000000000000000000" pitchFamily="2" charset="0"/>
              </a:defRPr>
            </a:lvl5pPr>
          </a:lstStyle>
          <a:p>
            <a:pPr lvl="0"/>
            <a:r>
              <a:rPr lang="en-US"/>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19"/>
            <a:ext cx="12192000" cy="7543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8448" y="452669"/>
            <a:ext cx="1632653" cy="960000"/>
          </a:xfrm>
          <a:prstGeom prst="rect">
            <a:avLst/>
          </a:prstGeom>
        </p:spPr>
      </p:pic>
    </p:spTree>
    <p:extLst>
      <p:ext uri="{BB962C8B-B14F-4D97-AF65-F5344CB8AC3E}">
        <p14:creationId xmlns:p14="http://schemas.microsoft.com/office/powerpoint/2010/main" val="122968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31371" y="452670"/>
            <a:ext cx="7199973" cy="768351"/>
          </a:xfrm>
          <a:prstGeom prst="rect">
            <a:avLst/>
          </a:prstGeom>
        </p:spPr>
        <p:txBody>
          <a:bodyPr/>
          <a:lstStyle>
            <a:lvl1pPr marL="0" indent="0">
              <a:buNone/>
              <a:defRPr sz="4267">
                <a:solidFill>
                  <a:srgbClr val="005EB8"/>
                </a:solidFill>
                <a:latin typeface="Raleway ExtraBold" pitchFamily="2" charset="0"/>
              </a:defRPr>
            </a:lvl1pPr>
            <a:lvl2pPr>
              <a:defRPr>
                <a:solidFill>
                  <a:srgbClr val="00AAA5"/>
                </a:solidFill>
                <a:latin typeface="Patua One" panose="02000000000000000000" pitchFamily="2" charset="0"/>
              </a:defRPr>
            </a:lvl2pPr>
            <a:lvl3pPr>
              <a:defRPr>
                <a:solidFill>
                  <a:srgbClr val="00AAA5"/>
                </a:solidFill>
                <a:latin typeface="Patua One" panose="02000000000000000000" pitchFamily="2" charset="0"/>
              </a:defRPr>
            </a:lvl3pPr>
            <a:lvl4pPr>
              <a:defRPr>
                <a:solidFill>
                  <a:srgbClr val="00AAA5"/>
                </a:solidFill>
                <a:latin typeface="Patua One" panose="02000000000000000000" pitchFamily="2" charset="0"/>
              </a:defRPr>
            </a:lvl4pPr>
            <a:lvl5pPr>
              <a:defRPr>
                <a:solidFill>
                  <a:srgbClr val="00AAA5"/>
                </a:solidFill>
                <a:latin typeface="Patua One" panose="02000000000000000000" pitchFamily="2" charset="0"/>
              </a:defRPr>
            </a:lvl5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617"/>
            <a:ext cx="12192000" cy="751712"/>
          </a:xfrm>
          <a:prstGeom prst="rect">
            <a:avLst/>
          </a:prstGeom>
        </p:spPr>
      </p:pic>
    </p:spTree>
    <p:extLst>
      <p:ext uri="{BB962C8B-B14F-4D97-AF65-F5344CB8AC3E}">
        <p14:creationId xmlns:p14="http://schemas.microsoft.com/office/powerpoint/2010/main" val="357884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10"/>
          <p:cNvSpPr>
            <a:spLocks noGrp="1"/>
          </p:cNvSpPr>
          <p:nvPr>
            <p:ph type="body" sz="quarter" idx="10"/>
          </p:nvPr>
        </p:nvSpPr>
        <p:spPr>
          <a:xfrm>
            <a:off x="431371" y="452670"/>
            <a:ext cx="7199973" cy="768351"/>
          </a:xfrm>
          <a:prstGeom prst="rect">
            <a:avLst/>
          </a:prstGeom>
        </p:spPr>
        <p:txBody>
          <a:bodyPr/>
          <a:lstStyle>
            <a:lvl1pPr marL="0" indent="0">
              <a:buNone/>
              <a:defRPr sz="4267">
                <a:solidFill>
                  <a:srgbClr val="005EB8"/>
                </a:solidFill>
                <a:latin typeface="Raleway ExtraBold" pitchFamily="2" charset="0"/>
              </a:defRPr>
            </a:lvl1pPr>
            <a:lvl2pPr>
              <a:defRPr>
                <a:solidFill>
                  <a:srgbClr val="00AAA5"/>
                </a:solidFill>
                <a:latin typeface="Patua One" panose="02000000000000000000" pitchFamily="2" charset="0"/>
              </a:defRPr>
            </a:lvl2pPr>
            <a:lvl3pPr>
              <a:defRPr>
                <a:solidFill>
                  <a:srgbClr val="00AAA5"/>
                </a:solidFill>
                <a:latin typeface="Patua One" panose="02000000000000000000" pitchFamily="2" charset="0"/>
              </a:defRPr>
            </a:lvl3pPr>
            <a:lvl4pPr>
              <a:defRPr>
                <a:solidFill>
                  <a:srgbClr val="00AAA5"/>
                </a:solidFill>
                <a:latin typeface="Patua One" panose="02000000000000000000" pitchFamily="2" charset="0"/>
              </a:defRPr>
            </a:lvl4pPr>
            <a:lvl5pPr>
              <a:defRPr>
                <a:solidFill>
                  <a:srgbClr val="00AAA5"/>
                </a:solidFill>
                <a:latin typeface="Patua One" panose="02000000000000000000" pitchFamily="2" charset="0"/>
              </a:defRPr>
            </a:lvl5pPr>
          </a:lstStyle>
          <a:p>
            <a:pPr lvl="0"/>
            <a:r>
              <a:rPr lang="en-US"/>
              <a:t>Edit Master text styles</a:t>
            </a:r>
          </a:p>
        </p:txBody>
      </p:sp>
    </p:spTree>
    <p:extLst>
      <p:ext uri="{BB962C8B-B14F-4D97-AF65-F5344CB8AC3E}">
        <p14:creationId xmlns:p14="http://schemas.microsoft.com/office/powerpoint/2010/main" val="338173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639A7D-4BA6-4C21-B736-BCC08FC6E1D0}"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29235-1526-43A0-8E50-AC6D90E68F7F}" type="slidenum">
              <a:rPr lang="en-GB" smtClean="0"/>
              <a:t>‹#›</a:t>
            </a:fld>
            <a:endParaRPr lang="en-GB"/>
          </a:p>
        </p:txBody>
      </p:sp>
    </p:spTree>
    <p:extLst>
      <p:ext uri="{BB962C8B-B14F-4D97-AF65-F5344CB8AC3E}">
        <p14:creationId xmlns:p14="http://schemas.microsoft.com/office/powerpoint/2010/main" val="23375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639A7D-4BA6-4C21-B736-BCC08FC6E1D0}"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29235-1526-43A0-8E50-AC6D90E68F7F}" type="slidenum">
              <a:rPr lang="en-GB" smtClean="0"/>
              <a:t>‹#›</a:t>
            </a:fld>
            <a:endParaRPr lang="en-GB"/>
          </a:p>
        </p:txBody>
      </p:sp>
    </p:spTree>
    <p:extLst>
      <p:ext uri="{BB962C8B-B14F-4D97-AF65-F5344CB8AC3E}">
        <p14:creationId xmlns:p14="http://schemas.microsoft.com/office/powerpoint/2010/main" val="137800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639A7D-4BA6-4C21-B736-BCC08FC6E1D0}" type="datetimeFigureOut">
              <a:rPr lang="en-GB" smtClean="0"/>
              <a:t>11/04/2024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29235-1526-43A0-8E50-AC6D90E68F7F}" type="slidenum">
              <a:rPr lang="en-GB" smtClean="0"/>
              <a:t>‹#›</a:t>
            </a:fld>
            <a:endParaRPr lang="en-GB"/>
          </a:p>
        </p:txBody>
      </p:sp>
    </p:spTree>
    <p:extLst>
      <p:ext uri="{BB962C8B-B14F-4D97-AF65-F5344CB8AC3E}">
        <p14:creationId xmlns:p14="http://schemas.microsoft.com/office/powerpoint/2010/main" val="425200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639A7D-4BA6-4C21-B736-BCC08FC6E1D0}" type="datetimeFigureOut">
              <a:rPr lang="en-GB" smtClean="0"/>
              <a:t>11/04/2024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929235-1526-43A0-8E50-AC6D90E68F7F}" type="slidenum">
              <a:rPr lang="en-GB" smtClean="0"/>
              <a:t>‹#›</a:t>
            </a:fld>
            <a:endParaRPr lang="en-GB"/>
          </a:p>
        </p:txBody>
      </p:sp>
    </p:spTree>
    <p:extLst>
      <p:ext uri="{BB962C8B-B14F-4D97-AF65-F5344CB8AC3E}">
        <p14:creationId xmlns:p14="http://schemas.microsoft.com/office/powerpoint/2010/main" val="65512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639A7D-4BA6-4C21-B736-BCC08FC6E1D0}" type="datetimeFigureOut">
              <a:rPr lang="en-GB" smtClean="0"/>
              <a:t>11/04/2024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929235-1526-43A0-8E50-AC6D90E68F7F}" type="slidenum">
              <a:rPr lang="en-GB" smtClean="0"/>
              <a:t>‹#›</a:t>
            </a:fld>
            <a:endParaRPr lang="en-GB"/>
          </a:p>
        </p:txBody>
      </p:sp>
    </p:spTree>
    <p:extLst>
      <p:ext uri="{BB962C8B-B14F-4D97-AF65-F5344CB8AC3E}">
        <p14:creationId xmlns:p14="http://schemas.microsoft.com/office/powerpoint/2010/main" val="3917242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39A7D-4BA6-4C21-B736-BCC08FC6E1D0}" type="datetimeFigureOut">
              <a:rPr lang="en-GB" smtClean="0"/>
              <a:t>11/04/2024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929235-1526-43A0-8E50-AC6D90E68F7F}" type="slidenum">
              <a:rPr lang="en-GB" smtClean="0"/>
              <a:t>‹#›</a:t>
            </a:fld>
            <a:endParaRPr lang="en-GB"/>
          </a:p>
        </p:txBody>
      </p:sp>
    </p:spTree>
    <p:extLst>
      <p:ext uri="{BB962C8B-B14F-4D97-AF65-F5344CB8AC3E}">
        <p14:creationId xmlns:p14="http://schemas.microsoft.com/office/powerpoint/2010/main" val="213196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39A7D-4BA6-4C21-B736-BCC08FC6E1D0}" type="datetimeFigureOut">
              <a:rPr lang="en-GB" smtClean="0"/>
              <a:t>11/04/2024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29235-1526-43A0-8E50-AC6D90E68F7F}" type="slidenum">
              <a:rPr lang="en-GB" smtClean="0"/>
              <a:t>‹#›</a:t>
            </a:fld>
            <a:endParaRPr lang="en-GB"/>
          </a:p>
        </p:txBody>
      </p:sp>
    </p:spTree>
    <p:extLst>
      <p:ext uri="{BB962C8B-B14F-4D97-AF65-F5344CB8AC3E}">
        <p14:creationId xmlns:p14="http://schemas.microsoft.com/office/powerpoint/2010/main" val="293774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39A7D-4BA6-4C21-B736-BCC08FC6E1D0}" type="datetimeFigureOut">
              <a:rPr lang="en-GB" smtClean="0"/>
              <a:t>11/04/2024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29235-1526-43A0-8E50-AC6D90E68F7F}" type="slidenum">
              <a:rPr lang="en-GB" smtClean="0"/>
              <a:t>‹#›</a:t>
            </a:fld>
            <a:endParaRPr lang="en-GB"/>
          </a:p>
        </p:txBody>
      </p:sp>
    </p:spTree>
    <p:extLst>
      <p:ext uri="{BB962C8B-B14F-4D97-AF65-F5344CB8AC3E}">
        <p14:creationId xmlns:p14="http://schemas.microsoft.com/office/powerpoint/2010/main" val="103335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39A7D-4BA6-4C21-B736-BCC08FC6E1D0}" type="datetimeFigureOut">
              <a:rPr lang="en-GB" smtClean="0"/>
              <a:t>11/04/2024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29235-1526-43A0-8E50-AC6D90E68F7F}" type="slidenum">
              <a:rPr lang="en-GB" smtClean="0"/>
              <a:t>‹#›</a:t>
            </a:fld>
            <a:endParaRPr lang="en-GB"/>
          </a:p>
        </p:txBody>
      </p:sp>
    </p:spTree>
    <p:extLst>
      <p:ext uri="{BB962C8B-B14F-4D97-AF65-F5344CB8AC3E}">
        <p14:creationId xmlns:p14="http://schemas.microsoft.com/office/powerpoint/2010/main" val="3072704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8448" y="452669"/>
            <a:ext cx="1632653" cy="960000"/>
          </a:xfrm>
          <a:prstGeom prst="rect">
            <a:avLst/>
          </a:prstGeom>
        </p:spPr>
      </p:pic>
      <p:sp>
        <p:nvSpPr>
          <p:cNvPr id="11" name="Slide Number Placeholder 5"/>
          <p:cNvSpPr txBox="1">
            <a:spLocks/>
          </p:cNvSpPr>
          <p:nvPr userDrawn="1"/>
        </p:nvSpPr>
        <p:spPr>
          <a:xfrm>
            <a:off x="-1776875" y="6261315"/>
            <a:ext cx="5636768" cy="365125"/>
          </a:xfrm>
          <a:prstGeom prst="rect">
            <a:avLst/>
          </a:prstGeom>
        </p:spPr>
        <p:txBody>
          <a:bodyPr/>
          <a:lstStyle>
            <a:defPPr>
              <a:defRPr lang="en-US"/>
            </a:defPPr>
            <a:lvl1pPr marL="0" algn="l" defTabSz="913838" rtl="0" eaLnBrk="1" latinLnBrk="0" hangingPunct="1">
              <a:defRPr sz="1800" kern="1200">
                <a:solidFill>
                  <a:schemeClr val="tx1"/>
                </a:solidFill>
                <a:latin typeface="+mn-lt"/>
                <a:ea typeface="+mn-ea"/>
                <a:cs typeface="+mn-cs"/>
              </a:defRPr>
            </a:lvl1pPr>
            <a:lvl2pPr marL="456902" algn="l" defTabSz="913838" rtl="0" eaLnBrk="1" latinLnBrk="0" hangingPunct="1">
              <a:defRPr sz="1800" kern="1200">
                <a:solidFill>
                  <a:schemeClr val="tx1"/>
                </a:solidFill>
                <a:latin typeface="+mn-lt"/>
                <a:ea typeface="+mn-ea"/>
                <a:cs typeface="+mn-cs"/>
              </a:defRPr>
            </a:lvl2pPr>
            <a:lvl3pPr marL="913838" algn="l" defTabSz="913838" rtl="0" eaLnBrk="1" latinLnBrk="0" hangingPunct="1">
              <a:defRPr sz="1800" kern="1200">
                <a:solidFill>
                  <a:schemeClr val="tx1"/>
                </a:solidFill>
                <a:latin typeface="+mn-lt"/>
                <a:ea typeface="+mn-ea"/>
                <a:cs typeface="+mn-cs"/>
              </a:defRPr>
            </a:lvl3pPr>
            <a:lvl4pPr marL="1370750" algn="l" defTabSz="913838" rtl="0" eaLnBrk="1" latinLnBrk="0" hangingPunct="1">
              <a:defRPr sz="1800" kern="1200">
                <a:solidFill>
                  <a:schemeClr val="tx1"/>
                </a:solidFill>
                <a:latin typeface="+mn-lt"/>
                <a:ea typeface="+mn-ea"/>
                <a:cs typeface="+mn-cs"/>
              </a:defRPr>
            </a:lvl4pPr>
            <a:lvl5pPr marL="1827674" algn="l" defTabSz="913838" rtl="0" eaLnBrk="1" latinLnBrk="0" hangingPunct="1">
              <a:defRPr sz="1800" kern="1200">
                <a:solidFill>
                  <a:schemeClr val="tx1"/>
                </a:solidFill>
                <a:latin typeface="+mn-lt"/>
                <a:ea typeface="+mn-ea"/>
                <a:cs typeface="+mn-cs"/>
              </a:defRPr>
            </a:lvl5pPr>
            <a:lvl6pPr marL="2284575" algn="l" defTabSz="913838" rtl="0" eaLnBrk="1" latinLnBrk="0" hangingPunct="1">
              <a:defRPr sz="1800" kern="1200">
                <a:solidFill>
                  <a:schemeClr val="tx1"/>
                </a:solidFill>
                <a:latin typeface="+mn-lt"/>
                <a:ea typeface="+mn-ea"/>
                <a:cs typeface="+mn-cs"/>
              </a:defRPr>
            </a:lvl6pPr>
            <a:lvl7pPr marL="2741477" algn="l" defTabSz="913838" rtl="0" eaLnBrk="1" latinLnBrk="0" hangingPunct="1">
              <a:defRPr sz="1800" kern="1200">
                <a:solidFill>
                  <a:schemeClr val="tx1"/>
                </a:solidFill>
                <a:latin typeface="+mn-lt"/>
                <a:ea typeface="+mn-ea"/>
                <a:cs typeface="+mn-cs"/>
              </a:defRPr>
            </a:lvl7pPr>
            <a:lvl8pPr marL="3198400" algn="l" defTabSz="913838" rtl="0" eaLnBrk="1" latinLnBrk="0" hangingPunct="1">
              <a:defRPr sz="1800" kern="1200">
                <a:solidFill>
                  <a:schemeClr val="tx1"/>
                </a:solidFill>
                <a:latin typeface="+mn-lt"/>
                <a:ea typeface="+mn-ea"/>
                <a:cs typeface="+mn-cs"/>
              </a:defRPr>
            </a:lvl8pPr>
            <a:lvl9pPr marL="3655313" algn="l" defTabSz="913838" rtl="0" eaLnBrk="1" latinLnBrk="0" hangingPunct="1">
              <a:defRPr sz="1800" kern="1200">
                <a:solidFill>
                  <a:schemeClr val="tx1"/>
                </a:solidFill>
                <a:latin typeface="+mn-lt"/>
                <a:ea typeface="+mn-ea"/>
                <a:cs typeface="+mn-cs"/>
              </a:defRPr>
            </a:lvl9pPr>
          </a:lstStyle>
          <a:p>
            <a:pPr algn="r"/>
            <a:endParaRPr lang="en-GB" sz="1467">
              <a:solidFill>
                <a:srgbClr val="FFC000"/>
              </a:solidFill>
              <a:latin typeface="Patua One" panose="02000000000000000000" pitchFamily="2" charset="0"/>
            </a:endParaRPr>
          </a:p>
        </p:txBody>
      </p:sp>
    </p:spTree>
    <p:extLst>
      <p:ext uri="{BB962C8B-B14F-4D97-AF65-F5344CB8AC3E}">
        <p14:creationId xmlns:p14="http://schemas.microsoft.com/office/powerpoint/2010/main" val="2230403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lvl1pPr algn="ctr" defTabSz="1218420" rtl="0" eaLnBrk="1" latinLnBrk="0" hangingPunct="1">
        <a:spcBef>
          <a:spcPct val="0"/>
        </a:spcBef>
        <a:buNone/>
        <a:defRPr sz="5867" kern="1200">
          <a:solidFill>
            <a:schemeClr val="tx1"/>
          </a:solidFill>
          <a:latin typeface="+mj-lt"/>
          <a:ea typeface="+mj-ea"/>
          <a:cs typeface="+mj-cs"/>
        </a:defRPr>
      </a:lvl1pPr>
    </p:titleStyle>
    <p:bodyStyle>
      <a:lvl1pPr marL="456891" indent="-456891" algn="l" defTabSz="121842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89974" indent="-380757" algn="l" defTabSz="121842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013" indent="-304592" algn="l" defTabSz="12184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213" indent="-304592" algn="l" defTabSz="12184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1430" indent="-304592" algn="l" defTabSz="12184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0616" indent="-304592" algn="l" defTabSz="12184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59834" indent="-304592" algn="l" defTabSz="12184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69036" indent="-304592" algn="l" defTabSz="12184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78237" indent="-304592" algn="l" defTabSz="12184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420" rtl="0" eaLnBrk="1" latinLnBrk="0" hangingPunct="1">
        <a:defRPr sz="2400" kern="1200">
          <a:solidFill>
            <a:schemeClr val="tx1"/>
          </a:solidFill>
          <a:latin typeface="+mn-lt"/>
          <a:ea typeface="+mn-ea"/>
          <a:cs typeface="+mn-cs"/>
        </a:defRPr>
      </a:lvl1pPr>
      <a:lvl2pPr marL="609187" algn="l" defTabSz="1218420" rtl="0" eaLnBrk="1" latinLnBrk="0" hangingPunct="1">
        <a:defRPr sz="2400" kern="1200">
          <a:solidFill>
            <a:schemeClr val="tx1"/>
          </a:solidFill>
          <a:latin typeface="+mn-lt"/>
          <a:ea typeface="+mn-ea"/>
          <a:cs typeface="+mn-cs"/>
        </a:defRPr>
      </a:lvl2pPr>
      <a:lvl3pPr marL="1218420" algn="l" defTabSz="1218420" rtl="0" eaLnBrk="1" latinLnBrk="0" hangingPunct="1">
        <a:defRPr sz="2400" kern="1200">
          <a:solidFill>
            <a:schemeClr val="tx1"/>
          </a:solidFill>
          <a:latin typeface="+mn-lt"/>
          <a:ea typeface="+mn-ea"/>
          <a:cs typeface="+mn-cs"/>
        </a:defRPr>
      </a:lvl3pPr>
      <a:lvl4pPr marL="1827621" algn="l" defTabSz="1218420" rtl="0" eaLnBrk="1" latinLnBrk="0" hangingPunct="1">
        <a:defRPr sz="2400" kern="1200">
          <a:solidFill>
            <a:schemeClr val="tx1"/>
          </a:solidFill>
          <a:latin typeface="+mn-lt"/>
          <a:ea typeface="+mn-ea"/>
          <a:cs typeface="+mn-cs"/>
        </a:defRPr>
      </a:lvl4pPr>
      <a:lvl5pPr marL="2436838" algn="l" defTabSz="1218420" rtl="0" eaLnBrk="1" latinLnBrk="0" hangingPunct="1">
        <a:defRPr sz="2400" kern="1200">
          <a:solidFill>
            <a:schemeClr val="tx1"/>
          </a:solidFill>
          <a:latin typeface="+mn-lt"/>
          <a:ea typeface="+mn-ea"/>
          <a:cs typeface="+mn-cs"/>
        </a:defRPr>
      </a:lvl5pPr>
      <a:lvl6pPr marL="3046024" algn="l" defTabSz="1218420" rtl="0" eaLnBrk="1" latinLnBrk="0" hangingPunct="1">
        <a:defRPr sz="2400" kern="1200">
          <a:solidFill>
            <a:schemeClr val="tx1"/>
          </a:solidFill>
          <a:latin typeface="+mn-lt"/>
          <a:ea typeface="+mn-ea"/>
          <a:cs typeface="+mn-cs"/>
        </a:defRPr>
      </a:lvl6pPr>
      <a:lvl7pPr marL="3655211" algn="l" defTabSz="1218420" rtl="0" eaLnBrk="1" latinLnBrk="0" hangingPunct="1">
        <a:defRPr sz="2400" kern="1200">
          <a:solidFill>
            <a:schemeClr val="tx1"/>
          </a:solidFill>
          <a:latin typeface="+mn-lt"/>
          <a:ea typeface="+mn-ea"/>
          <a:cs typeface="+mn-cs"/>
        </a:defRPr>
      </a:lvl7pPr>
      <a:lvl8pPr marL="4264427" algn="l" defTabSz="1218420" rtl="0" eaLnBrk="1" latinLnBrk="0" hangingPunct="1">
        <a:defRPr sz="2400" kern="1200">
          <a:solidFill>
            <a:schemeClr val="tx1"/>
          </a:solidFill>
          <a:latin typeface="+mn-lt"/>
          <a:ea typeface="+mn-ea"/>
          <a:cs typeface="+mn-cs"/>
        </a:defRPr>
      </a:lvl8pPr>
      <a:lvl9pPr marL="4873629" algn="l" defTabSz="121842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mailto:EalingSouthallMINT@westlondon.nhs.uk" TargetMode="External"/><Relationship Id="rId2" Type="http://schemas.openxmlformats.org/officeDocument/2006/relationships/hyperlink" Target="mailto:ealingnorthmint@westlondon.nhs.uk" TargetMode="External"/><Relationship Id="rId1" Type="http://schemas.openxmlformats.org/officeDocument/2006/relationships/slideLayout" Target="../slideLayouts/slideLayout14.xml"/><Relationship Id="rId4" Type="http://schemas.openxmlformats.org/officeDocument/2006/relationships/hyperlink" Target="mailto:EalingActonMINT@westlondon.nhs.u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hyperlink" Target="https://www.nhs.uk/mental-health/conditions/bipolar-disorder/symptoms/"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03446" y="1637412"/>
            <a:ext cx="9985109" cy="2055410"/>
          </a:xfrm>
        </p:spPr>
        <p:txBody>
          <a:bodyPr lIns="91440" tIns="45720" rIns="91440" bIns="45720" anchor="t"/>
          <a:lstStyle/>
          <a:p>
            <a:pPr algn="ctr"/>
            <a:r>
              <a:rPr lang="en-GB" sz="4800" b="1" dirty="0">
                <a:solidFill>
                  <a:srgbClr val="F9F9F9"/>
                </a:solidFill>
                <a:latin typeface="Raleway ExtraBold"/>
                <a:cs typeface="Calibri"/>
              </a:rPr>
              <a:t>Depot training for </a:t>
            </a:r>
            <a:r>
              <a:rPr lang="en-GB" sz="4800" b="1" smtClean="0">
                <a:solidFill>
                  <a:srgbClr val="F9F9F9"/>
                </a:solidFill>
                <a:latin typeface="Raleway ExtraBold"/>
                <a:cs typeface="Calibri"/>
              </a:rPr>
              <a:t>Practice Nurses</a:t>
            </a:r>
            <a:endParaRPr lang="en-GB" sz="4800" b="1" dirty="0">
              <a:solidFill>
                <a:srgbClr val="F9F9F9"/>
              </a:solidFill>
              <a:latin typeface="Raleway ExtraBold"/>
              <a:cs typeface="Calibri"/>
            </a:endParaRPr>
          </a:p>
        </p:txBody>
      </p:sp>
      <p:sp>
        <p:nvSpPr>
          <p:cNvPr id="2" name="TextBox 1"/>
          <p:cNvSpPr txBox="1"/>
          <p:nvPr/>
        </p:nvSpPr>
        <p:spPr>
          <a:xfrm>
            <a:off x="1480457" y="3405051"/>
            <a:ext cx="10398034" cy="369332"/>
          </a:xfrm>
          <a:prstGeom prst="rect">
            <a:avLst/>
          </a:prstGeom>
          <a:noFill/>
        </p:spPr>
        <p:txBody>
          <a:bodyPr wrap="square" rtlCol="0">
            <a:spAutoFit/>
          </a:bodyPr>
          <a:lstStyle/>
          <a:p>
            <a:r>
              <a:rPr lang="fr-FR" dirty="0" smtClean="0">
                <a:solidFill>
                  <a:schemeClr val="bg1"/>
                </a:solidFill>
              </a:rPr>
              <a:t>Presented by KarmJit Dhillon, Oisagie </a:t>
            </a:r>
            <a:r>
              <a:rPr lang="fr-FR" dirty="0">
                <a:solidFill>
                  <a:schemeClr val="bg1"/>
                </a:solidFill>
              </a:rPr>
              <a:t>Emmanuel Usideme </a:t>
            </a:r>
            <a:r>
              <a:rPr lang="fr-FR" dirty="0" smtClean="0">
                <a:solidFill>
                  <a:schemeClr val="bg1"/>
                </a:solidFill>
              </a:rPr>
              <a:t>and Leon Kaday commtuniy </a:t>
            </a:r>
            <a:r>
              <a:rPr lang="fr-FR" dirty="0" err="1" smtClean="0">
                <a:solidFill>
                  <a:schemeClr val="bg1"/>
                </a:solidFill>
              </a:rPr>
              <a:t>matron’s</a:t>
            </a:r>
            <a:r>
              <a:rPr lang="fr-FR" dirty="0" smtClean="0">
                <a:solidFill>
                  <a:schemeClr val="bg1"/>
                </a:solidFill>
              </a:rPr>
              <a:t> for MINT</a:t>
            </a:r>
            <a:endParaRPr lang="en-GB" dirty="0">
              <a:solidFill>
                <a:schemeClr val="bg1"/>
              </a:solidFill>
            </a:endParaRPr>
          </a:p>
        </p:txBody>
      </p:sp>
    </p:spTree>
    <p:extLst>
      <p:ext uri="{BB962C8B-B14F-4D97-AF65-F5344CB8AC3E}">
        <p14:creationId xmlns:p14="http://schemas.microsoft.com/office/powerpoint/2010/main" val="267345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Landmarking</a:t>
            </a:r>
          </a:p>
        </p:txBody>
      </p:sp>
      <p:pic>
        <p:nvPicPr>
          <p:cNvPr id="3" name="Picture 2"/>
          <p:cNvPicPr>
            <a:picLocks noChangeAspect="1"/>
          </p:cNvPicPr>
          <p:nvPr/>
        </p:nvPicPr>
        <p:blipFill>
          <a:blip r:embed="rId2"/>
          <a:stretch>
            <a:fillRect/>
          </a:stretch>
        </p:blipFill>
        <p:spPr>
          <a:xfrm>
            <a:off x="3657599" y="1664357"/>
            <a:ext cx="5911215" cy="4230263"/>
          </a:xfrm>
          <a:prstGeom prst="rect">
            <a:avLst/>
          </a:prstGeom>
        </p:spPr>
      </p:pic>
    </p:spTree>
    <p:extLst>
      <p:ext uri="{BB962C8B-B14F-4D97-AF65-F5344CB8AC3E}">
        <p14:creationId xmlns:p14="http://schemas.microsoft.com/office/powerpoint/2010/main" val="3707802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Z Track </a:t>
            </a:r>
            <a:r>
              <a:rPr lang="en-GB" dirty="0" smtClean="0"/>
              <a:t>Administration Technique</a:t>
            </a:r>
            <a:endParaRPr lang="en-GB" dirty="0"/>
          </a:p>
        </p:txBody>
      </p:sp>
      <p:sp>
        <p:nvSpPr>
          <p:cNvPr id="3" name="TextBox 2"/>
          <p:cNvSpPr txBox="1"/>
          <p:nvPr/>
        </p:nvSpPr>
        <p:spPr>
          <a:xfrm>
            <a:off x="923109" y="1985554"/>
            <a:ext cx="9649097" cy="4247317"/>
          </a:xfrm>
          <a:prstGeom prst="rect">
            <a:avLst/>
          </a:prstGeom>
          <a:noFill/>
        </p:spPr>
        <p:txBody>
          <a:bodyPr wrap="square" rtlCol="0">
            <a:spAutoFit/>
          </a:bodyPr>
          <a:lstStyle/>
          <a:p>
            <a:pPr marL="285750" indent="-285750">
              <a:buFont typeface="Arial" panose="020B0604020202020204" pitchFamily="34" charset="0"/>
              <a:buChar char="•"/>
            </a:pPr>
            <a:r>
              <a:rPr lang="en-GB" dirty="0"/>
              <a:t>Z track’ technique should be used for administration </a:t>
            </a:r>
            <a:endParaRPr lang="en-GB" dirty="0" smtClean="0"/>
          </a:p>
          <a:p>
            <a:r>
              <a:rPr lang="en-GB" dirty="0" smtClean="0"/>
              <a:t>of </a:t>
            </a:r>
            <a:r>
              <a:rPr lang="en-GB" dirty="0"/>
              <a:t>I.M injections, to prevent drug leakage onto </a:t>
            </a:r>
            <a:endParaRPr lang="en-GB" dirty="0" smtClean="0"/>
          </a:p>
          <a:p>
            <a:r>
              <a:rPr lang="en-GB" dirty="0" smtClean="0"/>
              <a:t>the </a:t>
            </a:r>
            <a:r>
              <a:rPr lang="en-GB" dirty="0"/>
              <a:t>skin and reduce patient discomfort </a:t>
            </a:r>
            <a:endParaRPr lang="en-GB" dirty="0" smtClean="0"/>
          </a:p>
          <a:p>
            <a:pPr marL="285750" indent="-285750">
              <a:buFont typeface="Arial" panose="020B0604020202020204" pitchFamily="34" charset="0"/>
              <a:buChar char="•"/>
            </a:pPr>
            <a:r>
              <a:rPr lang="en-GB" dirty="0"/>
              <a:t>Pull the skin in the target area taut and to one side </a:t>
            </a:r>
            <a:endParaRPr lang="en-GB" dirty="0" smtClean="0"/>
          </a:p>
          <a:p>
            <a:r>
              <a:rPr lang="en-GB" dirty="0" smtClean="0"/>
              <a:t>with </a:t>
            </a:r>
            <a:r>
              <a:rPr lang="en-GB" dirty="0"/>
              <a:t>either the thumb or side of the non-dominant </a:t>
            </a:r>
            <a:endParaRPr lang="en-GB" dirty="0" smtClean="0"/>
          </a:p>
          <a:p>
            <a:r>
              <a:rPr lang="en-GB" dirty="0" smtClean="0"/>
              <a:t>hand </a:t>
            </a:r>
            <a:r>
              <a:rPr lang="en-GB" dirty="0"/>
              <a:t>and maintain this firm traction of the </a:t>
            </a:r>
            <a:r>
              <a:rPr lang="en-GB" dirty="0" smtClean="0"/>
              <a:t>skin</a:t>
            </a:r>
          </a:p>
          <a:p>
            <a:r>
              <a:rPr lang="en-GB" dirty="0" smtClean="0"/>
              <a:t>throughout </a:t>
            </a:r>
            <a:r>
              <a:rPr lang="en-GB" dirty="0"/>
              <a:t>the procedure</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2"/>
          <a:stretch>
            <a:fillRect/>
          </a:stretch>
        </p:blipFill>
        <p:spPr>
          <a:xfrm>
            <a:off x="6130835" y="2368731"/>
            <a:ext cx="4441372" cy="3587141"/>
          </a:xfrm>
          <a:prstGeom prst="rect">
            <a:avLst/>
          </a:prstGeom>
        </p:spPr>
      </p:pic>
    </p:spTree>
    <p:extLst>
      <p:ext uri="{BB962C8B-B14F-4D97-AF65-F5344CB8AC3E}">
        <p14:creationId xmlns:p14="http://schemas.microsoft.com/office/powerpoint/2010/main" val="2861447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Landmarking Deltoid</a:t>
            </a:r>
          </a:p>
        </p:txBody>
      </p:sp>
      <p:pic>
        <p:nvPicPr>
          <p:cNvPr id="4" name="Picture 3"/>
          <p:cNvPicPr>
            <a:picLocks noChangeAspect="1"/>
          </p:cNvPicPr>
          <p:nvPr/>
        </p:nvPicPr>
        <p:blipFill>
          <a:blip r:embed="rId2"/>
          <a:stretch>
            <a:fillRect/>
          </a:stretch>
        </p:blipFill>
        <p:spPr>
          <a:xfrm>
            <a:off x="3021873" y="1572776"/>
            <a:ext cx="5309779" cy="4381709"/>
          </a:xfrm>
          <a:prstGeom prst="rect">
            <a:avLst/>
          </a:prstGeom>
        </p:spPr>
      </p:pic>
    </p:spTree>
    <p:extLst>
      <p:ext uri="{BB962C8B-B14F-4D97-AF65-F5344CB8AC3E}">
        <p14:creationId xmlns:p14="http://schemas.microsoft.com/office/powerpoint/2010/main" val="3360011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7199973" cy="1297753"/>
          </a:xfrm>
        </p:spPr>
        <p:txBody>
          <a:bodyPr/>
          <a:lstStyle/>
          <a:p>
            <a:r>
              <a:rPr lang="en-GB" dirty="0"/>
              <a:t>Administration Technique for the Deltoid </a:t>
            </a:r>
            <a:r>
              <a:rPr lang="en-GB" dirty="0" smtClean="0"/>
              <a:t>Site</a:t>
            </a:r>
          </a:p>
          <a:p>
            <a:endParaRPr lang="en-GB" dirty="0"/>
          </a:p>
          <a:p>
            <a:r>
              <a:rPr lang="en-GB" sz="1600" b="1" dirty="0">
                <a:solidFill>
                  <a:schemeClr val="tx1"/>
                </a:solidFill>
                <a:latin typeface="Arial" panose="020B0604020202020204" pitchFamily="34" charset="0"/>
                <a:cs typeface="Arial" panose="020B0604020202020204" pitchFamily="34" charset="0"/>
              </a:rPr>
              <a:t> •Ask the patient to sit down and loosen their clothes so their </a:t>
            </a:r>
            <a:endParaRPr lang="en-GB" sz="1600" b="1" dirty="0" smtClean="0">
              <a:solidFill>
                <a:schemeClr val="tx1"/>
              </a:solidFill>
              <a:latin typeface="Arial" panose="020B0604020202020204" pitchFamily="34" charset="0"/>
              <a:cs typeface="Arial" panose="020B0604020202020204" pitchFamily="34" charset="0"/>
            </a:endParaRPr>
          </a:p>
          <a:p>
            <a:r>
              <a:rPr lang="en-GB" sz="1600" b="1" dirty="0" smtClean="0">
                <a:solidFill>
                  <a:schemeClr val="tx1"/>
                </a:solidFill>
                <a:latin typeface="Arial" panose="020B0604020202020204" pitchFamily="34" charset="0"/>
                <a:cs typeface="Arial" panose="020B0604020202020204" pitchFamily="34" charset="0"/>
              </a:rPr>
              <a:t>arm </a:t>
            </a:r>
            <a:r>
              <a:rPr lang="en-GB" sz="1600" b="1" dirty="0">
                <a:solidFill>
                  <a:schemeClr val="tx1"/>
                </a:solidFill>
                <a:latin typeface="Arial" panose="020B0604020202020204" pitchFamily="34" charset="0"/>
                <a:cs typeface="Arial" panose="020B0604020202020204" pitchFamily="34" charset="0"/>
              </a:rPr>
              <a:t>and shoulder are exposed. </a:t>
            </a:r>
            <a:r>
              <a:rPr lang="en-GB" sz="1600" b="1" dirty="0" smtClean="0">
                <a:solidFill>
                  <a:schemeClr val="tx1"/>
                </a:solidFill>
                <a:latin typeface="Arial" panose="020B0604020202020204" pitchFamily="34" charset="0"/>
                <a:cs typeface="Arial" panose="020B0604020202020204" pitchFamily="34" charset="0"/>
              </a:rPr>
              <a:t>ask </a:t>
            </a:r>
            <a:r>
              <a:rPr lang="en-GB" sz="1600" b="1" dirty="0">
                <a:solidFill>
                  <a:schemeClr val="tx1"/>
                </a:solidFill>
                <a:latin typeface="Arial" panose="020B0604020202020204" pitchFamily="34" charset="0"/>
                <a:cs typeface="Arial" panose="020B0604020202020204" pitchFamily="34" charset="0"/>
              </a:rPr>
              <a:t>them to position their arm across </a:t>
            </a:r>
            <a:endParaRPr lang="en-GB" sz="1600" b="1" dirty="0" smtClean="0">
              <a:solidFill>
                <a:schemeClr val="tx1"/>
              </a:solidFill>
              <a:latin typeface="Arial" panose="020B0604020202020204" pitchFamily="34" charset="0"/>
              <a:cs typeface="Arial" panose="020B0604020202020204" pitchFamily="34" charset="0"/>
            </a:endParaRPr>
          </a:p>
          <a:p>
            <a:r>
              <a:rPr lang="en-GB" sz="1600" b="1" dirty="0" smtClean="0">
                <a:solidFill>
                  <a:schemeClr val="tx1"/>
                </a:solidFill>
                <a:latin typeface="Arial" panose="020B0604020202020204" pitchFamily="34" charset="0"/>
                <a:cs typeface="Arial" panose="020B0604020202020204" pitchFamily="34" charset="0"/>
              </a:rPr>
              <a:t>their </a:t>
            </a:r>
            <a:r>
              <a:rPr lang="en-GB" sz="1600" b="1" dirty="0">
                <a:solidFill>
                  <a:schemeClr val="tx1"/>
                </a:solidFill>
                <a:latin typeface="Arial" panose="020B0604020202020204" pitchFamily="34" charset="0"/>
                <a:cs typeface="Arial" panose="020B0604020202020204" pitchFamily="34" charset="0"/>
              </a:rPr>
              <a:t>body to relax the muscles </a:t>
            </a:r>
            <a:endParaRPr lang="en-GB" sz="1600" b="1" dirty="0" smtClean="0">
              <a:solidFill>
                <a:schemeClr val="tx1"/>
              </a:solidFill>
              <a:latin typeface="Arial" panose="020B0604020202020204" pitchFamily="34" charset="0"/>
              <a:cs typeface="Arial" panose="020B0604020202020204" pitchFamily="34" charset="0"/>
            </a:endParaRPr>
          </a:p>
          <a:p>
            <a:r>
              <a:rPr lang="en-GB" sz="1600" b="1" dirty="0" smtClean="0">
                <a:solidFill>
                  <a:schemeClr val="tx1"/>
                </a:solidFill>
                <a:latin typeface="Arial" panose="020B0604020202020204" pitchFamily="34" charset="0"/>
                <a:cs typeface="Arial" panose="020B0604020202020204" pitchFamily="34" charset="0"/>
              </a:rPr>
              <a:t> </a:t>
            </a:r>
            <a:r>
              <a:rPr lang="en-GB" sz="1600" b="1" dirty="0">
                <a:solidFill>
                  <a:schemeClr val="tx1"/>
                </a:solidFill>
                <a:latin typeface="Arial" panose="020B0604020202020204" pitchFamily="34" charset="0"/>
                <a:cs typeface="Arial" panose="020B0604020202020204" pitchFamily="34" charset="0"/>
              </a:rPr>
              <a:t>•Palpate the upper arm and find the landmarks of </a:t>
            </a:r>
            <a:r>
              <a:rPr lang="en-GB" sz="1600" b="1" dirty="0" smtClean="0">
                <a:solidFill>
                  <a:schemeClr val="tx1"/>
                </a:solidFill>
                <a:latin typeface="Arial" panose="020B0604020202020204" pitchFamily="34" charset="0"/>
                <a:cs typeface="Arial" panose="020B0604020202020204" pitchFamily="34" charset="0"/>
              </a:rPr>
              <a:t>the</a:t>
            </a:r>
          </a:p>
          <a:p>
            <a:r>
              <a:rPr lang="en-GB" sz="1600" b="1" dirty="0" smtClean="0">
                <a:solidFill>
                  <a:schemeClr val="tx1"/>
                </a:solidFill>
                <a:latin typeface="Arial" panose="020B0604020202020204" pitchFamily="34" charset="0"/>
                <a:cs typeface="Arial" panose="020B0604020202020204" pitchFamily="34" charset="0"/>
              </a:rPr>
              <a:t>acromion </a:t>
            </a:r>
            <a:r>
              <a:rPr lang="en-GB" sz="1600" b="1" dirty="0">
                <a:solidFill>
                  <a:schemeClr val="tx1"/>
                </a:solidFill>
                <a:latin typeface="Arial" panose="020B0604020202020204" pitchFamily="34" charset="0"/>
                <a:cs typeface="Arial" panose="020B0604020202020204" pitchFamily="34" charset="0"/>
              </a:rPr>
              <a:t>process and the axilla. </a:t>
            </a:r>
          </a:p>
        </p:txBody>
      </p:sp>
      <p:pic>
        <p:nvPicPr>
          <p:cNvPr id="3" name="Picture 2"/>
          <p:cNvPicPr>
            <a:picLocks noChangeAspect="1"/>
          </p:cNvPicPr>
          <p:nvPr/>
        </p:nvPicPr>
        <p:blipFill>
          <a:blip r:embed="rId2"/>
          <a:stretch>
            <a:fillRect/>
          </a:stretch>
        </p:blipFill>
        <p:spPr>
          <a:xfrm>
            <a:off x="7410994" y="2007930"/>
            <a:ext cx="3813129" cy="3872534"/>
          </a:xfrm>
          <a:prstGeom prst="rect">
            <a:avLst/>
          </a:prstGeom>
        </p:spPr>
      </p:pic>
    </p:spTree>
    <p:extLst>
      <p:ext uri="{BB962C8B-B14F-4D97-AF65-F5344CB8AC3E}">
        <p14:creationId xmlns:p14="http://schemas.microsoft.com/office/powerpoint/2010/main" val="1087111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7199973" cy="1341296"/>
          </a:xfrm>
        </p:spPr>
        <p:txBody>
          <a:bodyPr/>
          <a:lstStyle/>
          <a:p>
            <a:r>
              <a:rPr lang="en-GB" dirty="0"/>
              <a:t>Administration Technique for the Deltoid </a:t>
            </a:r>
            <a:r>
              <a:rPr lang="en-GB" dirty="0" smtClean="0"/>
              <a:t>Site</a:t>
            </a:r>
          </a:p>
          <a:p>
            <a:endParaRPr lang="en-GB" sz="2000" dirty="0" smtClean="0">
              <a:solidFill>
                <a:schemeClr val="tx1"/>
              </a:solidFill>
              <a:latin typeface="Arial" panose="020B0604020202020204" pitchFamily="34" charset="0"/>
              <a:cs typeface="Arial" panose="020B0604020202020204" pitchFamily="34" charset="0"/>
            </a:endParaRPr>
          </a:p>
          <a:p>
            <a:endParaRPr lang="en-GB" sz="2000" dirty="0">
              <a:solidFill>
                <a:schemeClr val="tx1"/>
              </a:solidFill>
              <a:latin typeface="Arial" panose="020B0604020202020204" pitchFamily="34" charset="0"/>
              <a:cs typeface="Arial" panose="020B0604020202020204" pitchFamily="34" charset="0"/>
            </a:endParaRPr>
          </a:p>
          <a:p>
            <a:r>
              <a:rPr lang="en-GB" sz="2000" dirty="0" smtClean="0">
                <a:solidFill>
                  <a:schemeClr val="tx1"/>
                </a:solidFill>
                <a:latin typeface="Arial" panose="020B0604020202020204" pitchFamily="34" charset="0"/>
                <a:cs typeface="Arial" panose="020B0604020202020204" pitchFamily="34" charset="0"/>
              </a:rPr>
              <a:t>The </a:t>
            </a:r>
            <a:r>
              <a:rPr lang="en-GB" sz="2000" dirty="0">
                <a:solidFill>
                  <a:schemeClr val="tx1"/>
                </a:solidFill>
                <a:latin typeface="Arial" panose="020B0604020202020204" pitchFamily="34" charset="0"/>
                <a:cs typeface="Arial" panose="020B0604020202020204" pitchFamily="34" charset="0"/>
              </a:rPr>
              <a:t>target injection site can </a:t>
            </a:r>
          </a:p>
          <a:p>
            <a:r>
              <a:rPr lang="en-GB" sz="2000" dirty="0">
                <a:solidFill>
                  <a:schemeClr val="tx1"/>
                </a:solidFill>
                <a:latin typeface="Arial" panose="020B0604020202020204" pitchFamily="34" charset="0"/>
                <a:cs typeface="Arial" panose="020B0604020202020204" pitchFamily="34" charset="0"/>
              </a:rPr>
              <a:t>be located by visualising a </a:t>
            </a:r>
            <a:r>
              <a:rPr lang="en-GB" sz="2000" dirty="0" smtClean="0">
                <a:solidFill>
                  <a:schemeClr val="tx1"/>
                </a:solidFill>
                <a:latin typeface="Arial" panose="020B0604020202020204" pitchFamily="34" charset="0"/>
                <a:cs typeface="Arial" panose="020B0604020202020204" pitchFamily="34" charset="0"/>
              </a:rPr>
              <a:t>                     </a:t>
            </a:r>
            <a:endParaRPr lang="en-GB" sz="2000" dirty="0">
              <a:solidFill>
                <a:schemeClr val="tx1"/>
              </a:solidFill>
              <a:latin typeface="Arial" panose="020B0604020202020204" pitchFamily="34" charset="0"/>
              <a:cs typeface="Arial" panose="020B0604020202020204" pitchFamily="34" charset="0"/>
            </a:endParaRPr>
          </a:p>
          <a:p>
            <a:r>
              <a:rPr lang="en-GB" sz="2000" dirty="0">
                <a:solidFill>
                  <a:schemeClr val="tx1"/>
                </a:solidFill>
                <a:latin typeface="Arial" panose="020B0604020202020204" pitchFamily="34" charset="0"/>
                <a:cs typeface="Arial" panose="020B0604020202020204" pitchFamily="34" charset="0"/>
              </a:rPr>
              <a:t>triangle whose base is level </a:t>
            </a:r>
          </a:p>
          <a:p>
            <a:r>
              <a:rPr lang="en-GB" sz="2000" dirty="0">
                <a:solidFill>
                  <a:schemeClr val="tx1"/>
                </a:solidFill>
                <a:latin typeface="Arial" panose="020B0604020202020204" pitchFamily="34" charset="0"/>
                <a:cs typeface="Arial" panose="020B0604020202020204" pitchFamily="34" charset="0"/>
              </a:rPr>
              <a:t>with the base of the </a:t>
            </a:r>
          </a:p>
          <a:p>
            <a:r>
              <a:rPr lang="en-GB" sz="2000" dirty="0">
                <a:solidFill>
                  <a:schemeClr val="tx1"/>
                </a:solidFill>
                <a:latin typeface="Arial" panose="020B0604020202020204" pitchFamily="34" charset="0"/>
                <a:cs typeface="Arial" panose="020B0604020202020204" pitchFamily="34" charset="0"/>
              </a:rPr>
              <a:t>acromion process and </a:t>
            </a:r>
          </a:p>
          <a:p>
            <a:r>
              <a:rPr lang="en-GB" sz="2000" dirty="0">
                <a:solidFill>
                  <a:schemeClr val="tx1"/>
                </a:solidFill>
                <a:latin typeface="Arial" panose="020B0604020202020204" pitchFamily="34" charset="0"/>
                <a:cs typeface="Arial" panose="020B0604020202020204" pitchFamily="34" charset="0"/>
              </a:rPr>
              <a:t>extends to the apex which is </a:t>
            </a:r>
          </a:p>
          <a:p>
            <a:r>
              <a:rPr lang="en-GB" sz="2000" dirty="0">
                <a:solidFill>
                  <a:schemeClr val="tx1"/>
                </a:solidFill>
                <a:latin typeface="Arial" panose="020B0604020202020204" pitchFamily="34" charset="0"/>
                <a:cs typeface="Arial" panose="020B0604020202020204" pitchFamily="34" charset="0"/>
              </a:rPr>
              <a:t>level with the axilla</a:t>
            </a:r>
          </a:p>
          <a:p>
            <a:endParaRPr lang="en-GB" dirty="0"/>
          </a:p>
        </p:txBody>
      </p:sp>
      <p:pic>
        <p:nvPicPr>
          <p:cNvPr id="3" name="Picture 2"/>
          <p:cNvPicPr>
            <a:picLocks noChangeAspect="1"/>
          </p:cNvPicPr>
          <p:nvPr/>
        </p:nvPicPr>
        <p:blipFill>
          <a:blip r:embed="rId2"/>
          <a:stretch>
            <a:fillRect/>
          </a:stretch>
        </p:blipFill>
        <p:spPr>
          <a:xfrm>
            <a:off x="5686697" y="1872343"/>
            <a:ext cx="5192758" cy="4511040"/>
          </a:xfrm>
          <a:prstGeom prst="rect">
            <a:avLst/>
          </a:prstGeom>
        </p:spPr>
      </p:pic>
    </p:spTree>
    <p:extLst>
      <p:ext uri="{BB962C8B-B14F-4D97-AF65-F5344CB8AC3E}">
        <p14:creationId xmlns:p14="http://schemas.microsoft.com/office/powerpoint/2010/main" val="3332395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7199973" cy="1323879"/>
          </a:xfrm>
        </p:spPr>
        <p:txBody>
          <a:bodyPr/>
          <a:lstStyle/>
          <a:p>
            <a:r>
              <a:rPr lang="en-GB" dirty="0"/>
              <a:t>Landmarking </a:t>
            </a:r>
            <a:r>
              <a:rPr lang="en-GB" dirty="0" smtClean="0"/>
              <a:t>Vastus Lateralis </a:t>
            </a:r>
            <a:endParaRPr lang="en-GB" dirty="0"/>
          </a:p>
        </p:txBody>
      </p:sp>
      <p:pic>
        <p:nvPicPr>
          <p:cNvPr id="4" name="Picture 3"/>
          <p:cNvPicPr>
            <a:picLocks noChangeAspect="1"/>
          </p:cNvPicPr>
          <p:nvPr/>
        </p:nvPicPr>
        <p:blipFill>
          <a:blip r:embed="rId2"/>
          <a:stretch>
            <a:fillRect/>
          </a:stretch>
        </p:blipFill>
        <p:spPr>
          <a:xfrm>
            <a:off x="4051552" y="1567543"/>
            <a:ext cx="5130548" cy="4671332"/>
          </a:xfrm>
          <a:prstGeom prst="rect">
            <a:avLst/>
          </a:prstGeom>
        </p:spPr>
      </p:pic>
    </p:spTree>
    <p:extLst>
      <p:ext uri="{BB962C8B-B14F-4D97-AF65-F5344CB8AC3E}">
        <p14:creationId xmlns:p14="http://schemas.microsoft.com/office/powerpoint/2010/main" val="3886826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2994" y="522339"/>
            <a:ext cx="7199973" cy="768351"/>
          </a:xfrm>
        </p:spPr>
        <p:txBody>
          <a:bodyPr/>
          <a:lstStyle/>
          <a:p>
            <a:r>
              <a:rPr lang="en-GB" sz="2400" dirty="0"/>
              <a:t>Administration Technique for Vastus Lateralis and Rectus </a:t>
            </a:r>
            <a:r>
              <a:rPr lang="en-GB" sz="2400" dirty="0" smtClean="0"/>
              <a:t>, Femoris </a:t>
            </a:r>
            <a:r>
              <a:rPr lang="en-GB" sz="2400" dirty="0"/>
              <a:t>Sites </a:t>
            </a:r>
          </a:p>
        </p:txBody>
      </p:sp>
      <p:pic>
        <p:nvPicPr>
          <p:cNvPr id="4" name="Picture 3"/>
          <p:cNvPicPr>
            <a:picLocks noChangeAspect="1"/>
          </p:cNvPicPr>
          <p:nvPr/>
        </p:nvPicPr>
        <p:blipFill>
          <a:blip r:embed="rId2"/>
          <a:stretch>
            <a:fillRect/>
          </a:stretch>
        </p:blipFill>
        <p:spPr>
          <a:xfrm>
            <a:off x="6079911" y="1408611"/>
            <a:ext cx="4596798" cy="4959198"/>
          </a:xfrm>
          <a:prstGeom prst="rect">
            <a:avLst/>
          </a:prstGeom>
        </p:spPr>
      </p:pic>
      <p:sp>
        <p:nvSpPr>
          <p:cNvPr id="5" name="Rectangle 4"/>
          <p:cNvSpPr/>
          <p:nvPr/>
        </p:nvSpPr>
        <p:spPr>
          <a:xfrm>
            <a:off x="548640" y="2079060"/>
            <a:ext cx="6096000" cy="2677656"/>
          </a:xfrm>
          <a:prstGeom prst="rect">
            <a:avLst/>
          </a:prstGeom>
        </p:spPr>
        <p:txBody>
          <a:bodyPr>
            <a:spAutoFit/>
          </a:bodyPr>
          <a:lstStyle/>
          <a:p>
            <a:r>
              <a:rPr lang="en-GB" sz="2000" dirty="0" smtClean="0"/>
              <a:t>• Site </a:t>
            </a:r>
            <a:r>
              <a:rPr lang="en-GB" sz="2000" dirty="0"/>
              <a:t>used more rarely than Dorsogluteal site</a:t>
            </a:r>
          </a:p>
          <a:p>
            <a:r>
              <a:rPr lang="en-GB" sz="2000" dirty="0"/>
              <a:t>Please do not attempt to administer in this </a:t>
            </a:r>
          </a:p>
          <a:p>
            <a:r>
              <a:rPr lang="en-GB" sz="2000" dirty="0"/>
              <a:t>Site without the relevant training and </a:t>
            </a:r>
          </a:p>
          <a:p>
            <a:r>
              <a:rPr lang="en-GB" sz="2000" dirty="0"/>
              <a:t>Experience, always work within your capability </a:t>
            </a:r>
          </a:p>
          <a:p>
            <a:endParaRPr lang="en-GB" sz="2800" dirty="0" smtClean="0"/>
          </a:p>
          <a:p>
            <a:pPr marL="342900" indent="-342900">
              <a:buFont typeface="Arial" panose="020B0604020202020204" pitchFamily="34" charset="0"/>
              <a:buChar char="•"/>
            </a:pPr>
            <a:r>
              <a:rPr lang="en-GB" sz="2000" dirty="0" smtClean="0"/>
              <a:t>Ask </a:t>
            </a:r>
            <a:r>
              <a:rPr lang="en-GB" sz="2000" dirty="0"/>
              <a:t>the patient to </a:t>
            </a:r>
          </a:p>
          <a:p>
            <a:r>
              <a:rPr lang="en-GB" sz="2000" dirty="0"/>
              <a:t>either sit and expose </a:t>
            </a:r>
          </a:p>
          <a:p>
            <a:r>
              <a:rPr lang="en-GB" sz="2000" dirty="0"/>
              <a:t>their upper legs</a:t>
            </a:r>
          </a:p>
        </p:txBody>
      </p:sp>
    </p:spTree>
    <p:extLst>
      <p:ext uri="{BB962C8B-B14F-4D97-AF65-F5344CB8AC3E}">
        <p14:creationId xmlns:p14="http://schemas.microsoft.com/office/powerpoint/2010/main" val="652700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400" dirty="0"/>
              <a:t>Administration Technique for Vastus Lateralis and Rectus </a:t>
            </a:r>
            <a:r>
              <a:rPr lang="en-GB" sz="2400" dirty="0" smtClean="0"/>
              <a:t>Femoris </a:t>
            </a:r>
            <a:r>
              <a:rPr lang="en-GB" sz="2400" dirty="0"/>
              <a:t>Sites</a:t>
            </a:r>
          </a:p>
          <a:p>
            <a:endParaRPr lang="en-GB" dirty="0"/>
          </a:p>
        </p:txBody>
      </p:sp>
      <p:sp>
        <p:nvSpPr>
          <p:cNvPr id="3" name="TextBox 2"/>
          <p:cNvSpPr txBox="1"/>
          <p:nvPr/>
        </p:nvSpPr>
        <p:spPr>
          <a:xfrm>
            <a:off x="326869" y="1759131"/>
            <a:ext cx="8752114" cy="4247317"/>
          </a:xfrm>
          <a:prstGeom prst="rect">
            <a:avLst/>
          </a:prstGeom>
          <a:noFill/>
        </p:spPr>
        <p:txBody>
          <a:bodyPr wrap="square" rtlCol="0">
            <a:spAutoFit/>
          </a:bodyPr>
          <a:lstStyle/>
          <a:p>
            <a:r>
              <a:rPr lang="en-GB" dirty="0"/>
              <a:t>•The Vastus Lateralis site targets </a:t>
            </a:r>
            <a:r>
              <a:rPr lang="en-GB" dirty="0" smtClean="0"/>
              <a:t>the                              </a:t>
            </a:r>
            <a:endParaRPr lang="en-GB" dirty="0"/>
          </a:p>
          <a:p>
            <a:r>
              <a:rPr lang="en-GB" dirty="0"/>
              <a:t>lateral aspect of quadriceps femoris </a:t>
            </a:r>
          </a:p>
          <a:p>
            <a:r>
              <a:rPr lang="en-GB" dirty="0"/>
              <a:t>group of muscles and is situated in </a:t>
            </a:r>
          </a:p>
          <a:p>
            <a:r>
              <a:rPr lang="en-GB" dirty="0"/>
              <a:t>the anterior lateral aspect of the </a:t>
            </a:r>
          </a:p>
          <a:p>
            <a:r>
              <a:rPr lang="en-GB" dirty="0" smtClean="0"/>
              <a:t>Thigh</a:t>
            </a:r>
          </a:p>
          <a:p>
            <a:endParaRPr lang="en-GB" dirty="0"/>
          </a:p>
          <a:p>
            <a:r>
              <a:rPr lang="en-GB" dirty="0"/>
              <a:t>•Located by placing the little finger </a:t>
            </a:r>
          </a:p>
          <a:p>
            <a:r>
              <a:rPr lang="en-GB" dirty="0"/>
              <a:t>of one hand on the lateral Femoral </a:t>
            </a:r>
          </a:p>
          <a:p>
            <a:r>
              <a:rPr lang="en-GB" dirty="0"/>
              <a:t>Condyle of the knee and the little </a:t>
            </a:r>
          </a:p>
          <a:p>
            <a:r>
              <a:rPr lang="en-GB" dirty="0"/>
              <a:t>finger of the other hand on the </a:t>
            </a:r>
          </a:p>
          <a:p>
            <a:r>
              <a:rPr lang="en-GB" dirty="0"/>
              <a:t>Greater Trochanter. Both hands are </a:t>
            </a:r>
          </a:p>
          <a:p>
            <a:r>
              <a:rPr lang="en-GB" dirty="0"/>
              <a:t>then spanning the distance</a:t>
            </a:r>
            <a:endParaRPr lang="en-GB" dirty="0" smtClean="0"/>
          </a:p>
          <a:p>
            <a:endParaRPr lang="en-GB" dirty="0"/>
          </a:p>
          <a:p>
            <a:endParaRPr lang="en-GB" dirty="0" smtClean="0"/>
          </a:p>
          <a:p>
            <a:endParaRPr lang="en-GB" dirty="0"/>
          </a:p>
        </p:txBody>
      </p:sp>
      <p:pic>
        <p:nvPicPr>
          <p:cNvPr id="4" name="Picture 3"/>
          <p:cNvPicPr>
            <a:picLocks noChangeAspect="1"/>
          </p:cNvPicPr>
          <p:nvPr/>
        </p:nvPicPr>
        <p:blipFill>
          <a:blip r:embed="rId2"/>
          <a:stretch>
            <a:fillRect/>
          </a:stretch>
        </p:blipFill>
        <p:spPr>
          <a:xfrm>
            <a:off x="5908369" y="1419497"/>
            <a:ext cx="3839354" cy="4586951"/>
          </a:xfrm>
          <a:prstGeom prst="rect">
            <a:avLst/>
          </a:prstGeom>
        </p:spPr>
      </p:pic>
    </p:spTree>
    <p:extLst>
      <p:ext uri="{BB962C8B-B14F-4D97-AF65-F5344CB8AC3E}">
        <p14:creationId xmlns:p14="http://schemas.microsoft.com/office/powerpoint/2010/main" val="3145601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4914" y="452670"/>
            <a:ext cx="7199973" cy="783947"/>
          </a:xfrm>
        </p:spPr>
        <p:txBody>
          <a:bodyPr/>
          <a:lstStyle/>
          <a:p>
            <a:r>
              <a:rPr lang="en-GB" sz="2800" dirty="0" smtClean="0"/>
              <a:t>Landmarking Ventrogluteal</a:t>
            </a:r>
            <a:endParaRPr lang="en-GB" sz="2800" dirty="0"/>
          </a:p>
        </p:txBody>
      </p:sp>
      <p:pic>
        <p:nvPicPr>
          <p:cNvPr id="4" name="Picture 3"/>
          <p:cNvPicPr>
            <a:picLocks noChangeAspect="1"/>
          </p:cNvPicPr>
          <p:nvPr/>
        </p:nvPicPr>
        <p:blipFill>
          <a:blip r:embed="rId2"/>
          <a:stretch>
            <a:fillRect/>
          </a:stretch>
        </p:blipFill>
        <p:spPr>
          <a:xfrm>
            <a:off x="2950844" y="1236617"/>
            <a:ext cx="4966607" cy="4974042"/>
          </a:xfrm>
          <a:prstGeom prst="rect">
            <a:avLst/>
          </a:prstGeom>
        </p:spPr>
      </p:pic>
    </p:spTree>
    <p:extLst>
      <p:ext uri="{BB962C8B-B14F-4D97-AF65-F5344CB8AC3E}">
        <p14:creationId xmlns:p14="http://schemas.microsoft.com/office/powerpoint/2010/main" val="1198605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9269978" cy="1219376"/>
          </a:xfrm>
        </p:spPr>
        <p:txBody>
          <a:bodyPr/>
          <a:lstStyle/>
          <a:p>
            <a:r>
              <a:rPr lang="en-GB" sz="3600" dirty="0"/>
              <a:t>Administration Technique for the Ventrogluteal Site </a:t>
            </a:r>
          </a:p>
        </p:txBody>
      </p:sp>
      <p:sp>
        <p:nvSpPr>
          <p:cNvPr id="3" name="Rectangle 2"/>
          <p:cNvSpPr/>
          <p:nvPr/>
        </p:nvSpPr>
        <p:spPr>
          <a:xfrm>
            <a:off x="335576" y="2107474"/>
            <a:ext cx="10872355" cy="3785652"/>
          </a:xfrm>
          <a:prstGeom prst="rect">
            <a:avLst/>
          </a:prstGeom>
        </p:spPr>
        <p:txBody>
          <a:bodyPr wrap="square">
            <a:spAutoFit/>
          </a:bodyPr>
          <a:lstStyle/>
          <a:p>
            <a:pPr marL="342900" indent="-342900">
              <a:buFont typeface="Arial" panose="020B0604020202020204" pitchFamily="34" charset="0"/>
              <a:buChar char="•"/>
            </a:pPr>
            <a:r>
              <a:rPr lang="en-GB" sz="2000" dirty="0" smtClean="0"/>
              <a:t>Site used more rarely than Dorsogluteal site</a:t>
            </a:r>
          </a:p>
          <a:p>
            <a:r>
              <a:rPr lang="en-GB" sz="2000" dirty="0" smtClean="0"/>
              <a:t>Please do not attempt to administer in this </a:t>
            </a:r>
          </a:p>
          <a:p>
            <a:r>
              <a:rPr lang="en-GB" sz="2000" dirty="0" smtClean="0"/>
              <a:t>Site without the relevant training and </a:t>
            </a:r>
          </a:p>
          <a:p>
            <a:r>
              <a:rPr lang="en-GB" sz="2000" dirty="0" smtClean="0"/>
              <a:t>Experience, always work within your capability </a:t>
            </a:r>
          </a:p>
          <a:p>
            <a:pPr marL="342900" indent="-342900">
              <a:buFont typeface="Arial" panose="020B0604020202020204" pitchFamily="34" charset="0"/>
              <a:buChar char="•"/>
            </a:pPr>
            <a:r>
              <a:rPr lang="en-GB" sz="2000" dirty="0" smtClean="0"/>
              <a:t>Palpate </a:t>
            </a:r>
            <a:r>
              <a:rPr lang="en-GB" sz="2000" dirty="0"/>
              <a:t>the greater </a:t>
            </a:r>
          </a:p>
          <a:p>
            <a:r>
              <a:rPr lang="en-GB" sz="2000" dirty="0"/>
              <a:t>trochanter. Place the heel </a:t>
            </a:r>
          </a:p>
          <a:p>
            <a:r>
              <a:rPr lang="en-GB" sz="2000" dirty="0"/>
              <a:t>of the opposite hand to </a:t>
            </a:r>
          </a:p>
          <a:p>
            <a:r>
              <a:rPr lang="en-GB" sz="2000" dirty="0"/>
              <a:t>the patient’s leg on the </a:t>
            </a:r>
          </a:p>
          <a:p>
            <a:r>
              <a:rPr lang="en-GB" sz="2000" dirty="0"/>
              <a:t>greater trochanter </a:t>
            </a:r>
          </a:p>
          <a:p>
            <a:r>
              <a:rPr lang="en-GB" sz="2000" dirty="0"/>
              <a:t>(i.e. Your left hand on </a:t>
            </a:r>
          </a:p>
          <a:p>
            <a:r>
              <a:rPr lang="en-GB" sz="2000" dirty="0"/>
              <a:t>their right leg or vice </a:t>
            </a:r>
          </a:p>
          <a:p>
            <a:r>
              <a:rPr lang="en-GB" sz="2000" dirty="0"/>
              <a:t>versa)</a:t>
            </a:r>
          </a:p>
        </p:txBody>
      </p:sp>
      <p:pic>
        <p:nvPicPr>
          <p:cNvPr id="4" name="Picture 3"/>
          <p:cNvPicPr>
            <a:picLocks noChangeAspect="1"/>
          </p:cNvPicPr>
          <p:nvPr/>
        </p:nvPicPr>
        <p:blipFill>
          <a:blip r:embed="rId2"/>
          <a:stretch>
            <a:fillRect/>
          </a:stretch>
        </p:blipFill>
        <p:spPr>
          <a:xfrm>
            <a:off x="5353833" y="1271452"/>
            <a:ext cx="4469436" cy="5022804"/>
          </a:xfrm>
          <a:prstGeom prst="rect">
            <a:avLst/>
          </a:prstGeom>
        </p:spPr>
      </p:pic>
    </p:spTree>
    <p:extLst>
      <p:ext uri="{BB962C8B-B14F-4D97-AF65-F5344CB8AC3E}">
        <p14:creationId xmlns:p14="http://schemas.microsoft.com/office/powerpoint/2010/main" val="807388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54926" y="513806"/>
            <a:ext cx="7114903" cy="5608320"/>
          </a:xfrm>
        </p:spPr>
        <p:txBody>
          <a:bodyPr/>
          <a:lstStyle/>
          <a:p>
            <a:r>
              <a:rPr lang="en-GB" dirty="0" smtClean="0"/>
              <a:t>Question for participants: Where will you be administering depot injections, in the community, in a depot clinic or in individual appointments with patients?</a:t>
            </a:r>
          </a:p>
        </p:txBody>
      </p:sp>
    </p:spTree>
    <p:extLst>
      <p:ext uri="{BB962C8B-B14F-4D97-AF65-F5344CB8AC3E}">
        <p14:creationId xmlns:p14="http://schemas.microsoft.com/office/powerpoint/2010/main" val="3053837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87505"/>
            <a:ext cx="9444149" cy="1515467"/>
          </a:xfrm>
        </p:spPr>
        <p:txBody>
          <a:bodyPr/>
          <a:lstStyle/>
          <a:p>
            <a:r>
              <a:rPr lang="en-GB" dirty="0"/>
              <a:t>Administration Technique for the Ventrogluteal Site</a:t>
            </a:r>
          </a:p>
        </p:txBody>
      </p:sp>
      <p:sp>
        <p:nvSpPr>
          <p:cNvPr id="3" name="TextBox 2"/>
          <p:cNvSpPr txBox="1"/>
          <p:nvPr/>
        </p:nvSpPr>
        <p:spPr>
          <a:xfrm>
            <a:off x="513806" y="2603863"/>
            <a:ext cx="10310948" cy="3416320"/>
          </a:xfrm>
          <a:prstGeom prst="rect">
            <a:avLst/>
          </a:prstGeom>
          <a:noFill/>
        </p:spPr>
        <p:txBody>
          <a:bodyPr wrap="square" rtlCol="0">
            <a:spAutoFit/>
          </a:bodyPr>
          <a:lstStyle/>
          <a:p>
            <a:r>
              <a:rPr lang="en-GB"/>
              <a:t>•Locate and place index finger on the </a:t>
            </a:r>
          </a:p>
          <a:p>
            <a:r>
              <a:rPr lang="en-GB"/>
              <a:t>anterior superior ileac spine and travel </a:t>
            </a:r>
          </a:p>
          <a:p>
            <a:r>
              <a:rPr lang="en-GB"/>
              <a:t>along it until it disappears to the </a:t>
            </a:r>
          </a:p>
          <a:p>
            <a:r>
              <a:rPr lang="en-GB"/>
              <a:t>patient’s posterior. This action ensures </a:t>
            </a:r>
          </a:p>
          <a:p>
            <a:r>
              <a:rPr lang="en-GB"/>
              <a:t>your wrist and hand is in a </a:t>
            </a:r>
          </a:p>
          <a:p>
            <a:r>
              <a:rPr lang="en-GB"/>
              <a:t>perpendicular position</a:t>
            </a:r>
          </a:p>
          <a:p>
            <a:r>
              <a:rPr lang="en-GB"/>
              <a:t>•Your thumb should be pointing </a:t>
            </a:r>
          </a:p>
          <a:p>
            <a:r>
              <a:rPr lang="en-GB"/>
              <a:t>towards the front of the leg. Spread </a:t>
            </a:r>
          </a:p>
          <a:p>
            <a:r>
              <a:rPr lang="en-GB"/>
              <a:t>the middle finger to form a ‘V’ </a:t>
            </a:r>
          </a:p>
          <a:p>
            <a:r>
              <a:rPr lang="en-GB"/>
              <a:t>•The injection site is in the middle of </a:t>
            </a:r>
          </a:p>
          <a:p>
            <a:r>
              <a:rPr lang="en-GB"/>
              <a:t>this ‘V’ - level with the knuckles of the </a:t>
            </a:r>
          </a:p>
          <a:p>
            <a:r>
              <a:rPr lang="en-GB"/>
              <a:t>fingers</a:t>
            </a:r>
            <a:endParaRPr lang="en-GB" dirty="0"/>
          </a:p>
        </p:txBody>
      </p:sp>
      <p:pic>
        <p:nvPicPr>
          <p:cNvPr id="4" name="Picture 3"/>
          <p:cNvPicPr>
            <a:picLocks noChangeAspect="1"/>
          </p:cNvPicPr>
          <p:nvPr/>
        </p:nvPicPr>
        <p:blipFill>
          <a:blip r:embed="rId2"/>
          <a:stretch>
            <a:fillRect/>
          </a:stretch>
        </p:blipFill>
        <p:spPr>
          <a:xfrm>
            <a:off x="5792619" y="1724297"/>
            <a:ext cx="3262118" cy="4398917"/>
          </a:xfrm>
          <a:prstGeom prst="rect">
            <a:avLst/>
          </a:prstGeom>
        </p:spPr>
      </p:pic>
    </p:spTree>
    <p:extLst>
      <p:ext uri="{BB962C8B-B14F-4D97-AF65-F5344CB8AC3E}">
        <p14:creationId xmlns:p14="http://schemas.microsoft.com/office/powerpoint/2010/main" val="3318523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45474" y="1436738"/>
            <a:ext cx="7199973" cy="768351"/>
          </a:xfrm>
        </p:spPr>
        <p:txBody>
          <a:bodyPr/>
          <a:lstStyle/>
          <a:p>
            <a:r>
              <a:rPr lang="en-GB" dirty="0" smtClean="0"/>
              <a:t>Question for participants: What are the arrangements for disposing of clinical waste and sharps in your area ?</a:t>
            </a:r>
          </a:p>
        </p:txBody>
      </p:sp>
    </p:spTree>
    <p:extLst>
      <p:ext uri="{BB962C8B-B14F-4D97-AF65-F5344CB8AC3E}">
        <p14:creationId xmlns:p14="http://schemas.microsoft.com/office/powerpoint/2010/main" val="2244553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400" dirty="0"/>
              <a:t>The Storage and Security of Depot / Long Acting Injections</a:t>
            </a:r>
          </a:p>
        </p:txBody>
      </p:sp>
      <p:sp>
        <p:nvSpPr>
          <p:cNvPr id="3" name="TextBox 2"/>
          <p:cNvSpPr txBox="1"/>
          <p:nvPr/>
        </p:nvSpPr>
        <p:spPr>
          <a:xfrm>
            <a:off x="714103" y="1976846"/>
            <a:ext cx="9431383" cy="3416320"/>
          </a:xfrm>
          <a:prstGeom prst="rect">
            <a:avLst/>
          </a:prstGeom>
          <a:noFill/>
        </p:spPr>
        <p:txBody>
          <a:bodyPr wrap="square" rtlCol="0">
            <a:spAutoFit/>
          </a:bodyPr>
          <a:lstStyle/>
          <a:p>
            <a:pPr marL="285750" indent="-285750">
              <a:buFont typeface="Arial" panose="020B0604020202020204" pitchFamily="34" charset="0"/>
              <a:buChar char="•"/>
            </a:pPr>
            <a:r>
              <a:rPr lang="en-GB" dirty="0"/>
              <a:t>All Depot / Long Acting Injections should be stored within Pharmacy approved lockable </a:t>
            </a:r>
          </a:p>
          <a:p>
            <a:r>
              <a:rPr lang="en-GB" dirty="0"/>
              <a:t>cupboards. </a:t>
            </a:r>
            <a:endParaRPr lang="en-GB" dirty="0" smtClean="0"/>
          </a:p>
          <a:p>
            <a:pPr marL="285750" indent="-285750">
              <a:buFont typeface="Arial" panose="020B0604020202020204" pitchFamily="34" charset="0"/>
              <a:buChar char="•"/>
            </a:pPr>
            <a:r>
              <a:rPr lang="en-GB" dirty="0" smtClean="0"/>
              <a:t>The </a:t>
            </a:r>
            <a:r>
              <a:rPr lang="en-GB" dirty="0"/>
              <a:t>medication cupboards should be kept locked when not in use and not </a:t>
            </a:r>
            <a:r>
              <a:rPr lang="en-GB" dirty="0" smtClean="0"/>
              <a:t>left </a:t>
            </a:r>
            <a:r>
              <a:rPr lang="en-GB" dirty="0"/>
              <a:t>unattended whilst unlocked.</a:t>
            </a:r>
          </a:p>
          <a:p>
            <a:pPr marL="285750" indent="-285750">
              <a:buFont typeface="Arial" panose="020B0604020202020204" pitchFamily="34" charset="0"/>
              <a:buChar char="•"/>
            </a:pPr>
            <a:r>
              <a:rPr lang="en-GB" dirty="0"/>
              <a:t>The injections should be stored in accordance with the Monitoring and Recording of </a:t>
            </a:r>
          </a:p>
          <a:p>
            <a:r>
              <a:rPr lang="en-GB" dirty="0"/>
              <a:t>Ambient (Room) and Refrigerator Temperatures </a:t>
            </a:r>
            <a:r>
              <a:rPr lang="en-GB" dirty="0" smtClean="0"/>
              <a:t>SOP</a:t>
            </a:r>
            <a:endParaRPr lang="en-GB" dirty="0"/>
          </a:p>
          <a:p>
            <a:pPr marL="285750" indent="-285750">
              <a:buFont typeface="Arial" panose="020B0604020202020204" pitchFamily="34" charset="0"/>
              <a:buChar char="•"/>
            </a:pPr>
            <a:r>
              <a:rPr lang="en-GB" dirty="0"/>
              <a:t>All medicine cupboard keys must be kept separate from other department / team base keys. They must be clearly identified and kept together within a locked key box or safe. The key box or safe must be attached to a permanent fixture in a safe location within the team base. </a:t>
            </a:r>
            <a:endParaRPr lang="en-GB" dirty="0" smtClean="0"/>
          </a:p>
          <a:p>
            <a:pPr marL="285750" indent="-285750">
              <a:buFont typeface="Arial" panose="020B0604020202020204" pitchFamily="34" charset="0"/>
              <a:buChar char="•"/>
            </a:pPr>
            <a:r>
              <a:rPr lang="en-GB" dirty="0" smtClean="0"/>
              <a:t>Access </a:t>
            </a:r>
            <a:r>
              <a:rPr lang="en-GB" dirty="0"/>
              <a:t>to medication refrigerators and cupboards is restricted to Registered Nursing staff within the community </a:t>
            </a:r>
            <a:r>
              <a:rPr lang="en-GB" dirty="0" smtClean="0"/>
              <a:t>team</a:t>
            </a:r>
          </a:p>
          <a:p>
            <a:pPr marL="285750" indent="-285750">
              <a:buFont typeface="Arial" panose="020B0604020202020204" pitchFamily="34" charset="0"/>
              <a:buChar char="•"/>
            </a:pPr>
            <a:r>
              <a:rPr lang="en-GB" dirty="0" smtClean="0"/>
              <a:t>NMC The code 18.4 </a:t>
            </a:r>
            <a:r>
              <a:rPr lang="en-GB" dirty="0"/>
              <a:t>take all steps to keep medicines stored securely</a:t>
            </a:r>
          </a:p>
        </p:txBody>
      </p:sp>
    </p:spTree>
    <p:extLst>
      <p:ext uri="{BB962C8B-B14F-4D97-AF65-F5344CB8AC3E}">
        <p14:creationId xmlns:p14="http://schemas.microsoft.com/office/powerpoint/2010/main" val="1313063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400" dirty="0"/>
              <a:t>The Depot / Long Acting Injection Prescription must include:</a:t>
            </a:r>
          </a:p>
          <a:p>
            <a:endParaRPr lang="en-GB" sz="2400" dirty="0"/>
          </a:p>
        </p:txBody>
      </p:sp>
      <p:sp>
        <p:nvSpPr>
          <p:cNvPr id="3" name="Rectangle 2"/>
          <p:cNvSpPr/>
          <p:nvPr/>
        </p:nvSpPr>
        <p:spPr>
          <a:xfrm>
            <a:off x="957943" y="1305342"/>
            <a:ext cx="8186057" cy="3785652"/>
          </a:xfrm>
          <a:prstGeom prst="rect">
            <a:avLst/>
          </a:prstGeom>
        </p:spPr>
        <p:txBody>
          <a:bodyPr wrap="square">
            <a:spAutoFit/>
          </a:bodyPr>
          <a:lstStyle/>
          <a:p>
            <a:pPr marL="285750" indent="-285750">
              <a:buFont typeface="Arial" panose="020B0604020202020204" pitchFamily="34" charset="0"/>
              <a:buChar char="•"/>
            </a:pPr>
            <a:r>
              <a:rPr lang="en-GB" sz="2000" dirty="0" smtClean="0"/>
              <a:t> </a:t>
            </a:r>
            <a:r>
              <a:rPr lang="en-GB" sz="2000" dirty="0"/>
              <a:t>The full generic form e.g. zuclopenthixol decanoate.</a:t>
            </a:r>
          </a:p>
          <a:p>
            <a:pPr marL="285750" indent="-285750">
              <a:buFont typeface="Arial" panose="020B0604020202020204" pitchFamily="34" charset="0"/>
              <a:buChar char="•"/>
            </a:pPr>
            <a:r>
              <a:rPr lang="en-GB" sz="2000" dirty="0" smtClean="0"/>
              <a:t>The </a:t>
            </a:r>
            <a:r>
              <a:rPr lang="en-GB" sz="2000" dirty="0"/>
              <a:t>interval expressed using the word ‘every’ (e.g. every 3 weeks; </a:t>
            </a:r>
            <a:r>
              <a:rPr lang="en-GB" sz="2000" dirty="0" smtClean="0"/>
              <a:t>this can </a:t>
            </a:r>
            <a:r>
              <a:rPr lang="en-GB" sz="2000" dirty="0"/>
              <a:t>be abbreviated to every 3/52).</a:t>
            </a:r>
          </a:p>
          <a:p>
            <a:pPr marL="285750" indent="-285750">
              <a:buFont typeface="Arial" panose="020B0604020202020204" pitchFamily="34" charset="0"/>
              <a:buChar char="•"/>
            </a:pPr>
            <a:r>
              <a:rPr lang="en-GB" sz="2000" dirty="0" smtClean="0"/>
              <a:t>The </a:t>
            </a:r>
            <a:r>
              <a:rPr lang="en-GB" sz="2000" dirty="0"/>
              <a:t>prescription dose should include appropriate use of decimal points.</a:t>
            </a:r>
          </a:p>
          <a:p>
            <a:pPr marL="285750" indent="-285750">
              <a:buFont typeface="Arial" panose="020B0604020202020204" pitchFamily="34" charset="0"/>
              <a:buChar char="•"/>
            </a:pPr>
            <a:r>
              <a:rPr lang="en-GB" sz="2000" dirty="0" smtClean="0"/>
              <a:t>Name of the Medicine </a:t>
            </a:r>
          </a:p>
          <a:p>
            <a:pPr marL="285750" indent="-285750">
              <a:buFont typeface="Arial" panose="020B0604020202020204" pitchFamily="34" charset="0"/>
              <a:buChar char="•"/>
            </a:pPr>
            <a:r>
              <a:rPr lang="en-GB" sz="2000" dirty="0" smtClean="0"/>
              <a:t>The </a:t>
            </a:r>
            <a:r>
              <a:rPr lang="en-GB" sz="2000" dirty="0"/>
              <a:t>date prescribed and the next due date if appropriate.</a:t>
            </a:r>
          </a:p>
          <a:p>
            <a:pPr marL="285750" indent="-285750">
              <a:buFont typeface="Arial" panose="020B0604020202020204" pitchFamily="34" charset="0"/>
              <a:buChar char="•"/>
            </a:pPr>
            <a:r>
              <a:rPr lang="en-GB" sz="2000" dirty="0" smtClean="0"/>
              <a:t> </a:t>
            </a:r>
            <a:r>
              <a:rPr lang="en-GB" sz="2000" dirty="0"/>
              <a:t>Explicit dosage instructions, including route should be stated. Use of the phrase </a:t>
            </a:r>
          </a:p>
          <a:p>
            <a:r>
              <a:rPr lang="en-GB" sz="2000" dirty="0"/>
              <a:t>‘as directed’ is not acceptable.</a:t>
            </a:r>
          </a:p>
          <a:p>
            <a:pPr marL="285750" indent="-285750">
              <a:buFont typeface="Arial" panose="020B0604020202020204" pitchFamily="34" charset="0"/>
              <a:buChar char="•"/>
            </a:pPr>
            <a:r>
              <a:rPr lang="en-GB" sz="2000" dirty="0" smtClean="0"/>
              <a:t>Abbreviations </a:t>
            </a:r>
            <a:r>
              <a:rPr lang="en-GB" sz="2000" dirty="0"/>
              <a:t>of units should always be written in the singular, e.g. 10mg, not </a:t>
            </a:r>
          </a:p>
          <a:p>
            <a:r>
              <a:rPr lang="en-GB" sz="2000" dirty="0"/>
              <a:t>10mgs</a:t>
            </a:r>
          </a:p>
        </p:txBody>
      </p:sp>
    </p:spTree>
    <p:extLst>
      <p:ext uri="{BB962C8B-B14F-4D97-AF65-F5344CB8AC3E}">
        <p14:creationId xmlns:p14="http://schemas.microsoft.com/office/powerpoint/2010/main" val="823840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400" dirty="0"/>
              <a:t>The Depot / Long Acting Injection Prescription must include:</a:t>
            </a:r>
          </a:p>
          <a:p>
            <a:endParaRPr lang="en-GB" sz="2400" dirty="0"/>
          </a:p>
        </p:txBody>
      </p:sp>
      <p:sp>
        <p:nvSpPr>
          <p:cNvPr id="3" name="Rectangle 2"/>
          <p:cNvSpPr/>
          <p:nvPr/>
        </p:nvSpPr>
        <p:spPr>
          <a:xfrm>
            <a:off x="957943" y="1305342"/>
            <a:ext cx="8186057" cy="3416320"/>
          </a:xfrm>
          <a:prstGeom prst="rect">
            <a:avLst/>
          </a:prstGeom>
        </p:spPr>
        <p:txBody>
          <a:bodyPr wrap="square">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Name </a:t>
            </a:r>
            <a:r>
              <a:rPr lang="en-GB" dirty="0">
                <a:latin typeface="Arial" panose="020B0604020202020204" pitchFamily="34" charset="0"/>
                <a:cs typeface="Arial" panose="020B0604020202020204" pitchFamily="34" charset="0"/>
              </a:rPr>
              <a:t>of the Medicine </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 full generic form e.g. zuclopenthixol decanoate.</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interval expressed using the word ‘every’ (e.g. every 3 weeks; </a:t>
            </a:r>
            <a:r>
              <a:rPr lang="en-GB" dirty="0" smtClean="0">
                <a:latin typeface="Arial" panose="020B0604020202020204" pitchFamily="34" charset="0"/>
                <a:cs typeface="Arial" panose="020B0604020202020204" pitchFamily="34" charset="0"/>
              </a:rPr>
              <a:t>this can </a:t>
            </a:r>
            <a:r>
              <a:rPr lang="en-GB" dirty="0">
                <a:latin typeface="Arial" panose="020B0604020202020204" pitchFamily="34" charset="0"/>
                <a:cs typeface="Arial" panose="020B0604020202020204" pitchFamily="34" charset="0"/>
              </a:rPr>
              <a:t>be abbreviated to every 3/52).</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prescription dose should include appropriate use of decimal points.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date prescribed and the next due date if appropriate.</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Explicit dosage instructions, including route should be stated. Use of the phrase </a:t>
            </a:r>
          </a:p>
          <a:p>
            <a:r>
              <a:rPr lang="en-GB" dirty="0">
                <a:latin typeface="Arial" panose="020B0604020202020204" pitchFamily="34" charset="0"/>
                <a:cs typeface="Arial" panose="020B0604020202020204" pitchFamily="34" charset="0"/>
              </a:rPr>
              <a:t>‘as directed’ is not acceptable.</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of units should always be written in the singular, e.g. 10mg, not </a:t>
            </a:r>
          </a:p>
          <a:p>
            <a:r>
              <a:rPr lang="en-GB" dirty="0">
                <a:latin typeface="Arial" panose="020B0604020202020204" pitchFamily="34" charset="0"/>
                <a:cs typeface="Arial" panose="020B0604020202020204" pitchFamily="34" charset="0"/>
              </a:rPr>
              <a:t>10mgs</a:t>
            </a:r>
          </a:p>
        </p:txBody>
      </p:sp>
    </p:spTree>
    <p:extLst>
      <p:ext uri="{BB962C8B-B14F-4D97-AF65-F5344CB8AC3E}">
        <p14:creationId xmlns:p14="http://schemas.microsoft.com/office/powerpoint/2010/main" val="1265391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Prescribing Incidents </a:t>
            </a:r>
          </a:p>
        </p:txBody>
      </p:sp>
      <p:sp>
        <p:nvSpPr>
          <p:cNvPr id="3" name="TextBox 2"/>
          <p:cNvSpPr txBox="1"/>
          <p:nvPr/>
        </p:nvSpPr>
        <p:spPr>
          <a:xfrm>
            <a:off x="644434" y="1828800"/>
            <a:ext cx="9901646"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Prescribing incidents are defined as, and not limited to:</a:t>
            </a:r>
          </a:p>
          <a:p>
            <a:r>
              <a:rPr lang="en-GB" dirty="0">
                <a:latin typeface="Arial" panose="020B0604020202020204" pitchFamily="34" charset="0"/>
                <a:cs typeface="Arial" panose="020B0604020202020204" pitchFamily="34" charset="0"/>
              </a:rPr>
              <a:t> • The wrong medicine </a:t>
            </a:r>
          </a:p>
          <a:p>
            <a:r>
              <a:rPr lang="en-GB" dirty="0">
                <a:latin typeface="Arial" panose="020B0604020202020204" pitchFamily="34" charset="0"/>
                <a:cs typeface="Arial" panose="020B0604020202020204" pitchFamily="34" charset="0"/>
              </a:rPr>
              <a:t>• The wrong dose of medicine</a:t>
            </a:r>
          </a:p>
          <a:p>
            <a:r>
              <a:rPr lang="en-GB" dirty="0">
                <a:latin typeface="Arial" panose="020B0604020202020204" pitchFamily="34" charset="0"/>
                <a:cs typeface="Arial" panose="020B0604020202020204" pitchFamily="34" charset="0"/>
              </a:rPr>
              <a:t> • The wrong frequency </a:t>
            </a:r>
          </a:p>
          <a:p>
            <a:r>
              <a:rPr lang="en-GB" dirty="0">
                <a:latin typeface="Arial" panose="020B0604020202020204" pitchFamily="34" charset="0"/>
                <a:cs typeface="Arial" panose="020B0604020202020204" pitchFamily="34" charset="0"/>
              </a:rPr>
              <a:t>• The wrong route </a:t>
            </a:r>
          </a:p>
          <a:p>
            <a:r>
              <a:rPr lang="en-GB" dirty="0">
                <a:latin typeface="Arial" panose="020B0604020202020204" pitchFamily="34" charset="0"/>
                <a:cs typeface="Arial" panose="020B0604020202020204" pitchFamily="34" charset="0"/>
              </a:rPr>
              <a:t>• The wrong due date of administration outside of the acceptable window as agreed by the prescriber</a:t>
            </a:r>
          </a:p>
          <a:p>
            <a:r>
              <a:rPr lang="en-GB" dirty="0">
                <a:latin typeface="Arial" panose="020B0604020202020204" pitchFamily="34" charset="0"/>
                <a:cs typeface="Arial" panose="020B0604020202020204" pitchFamily="34" charset="0"/>
              </a:rPr>
              <a:t> • Failure to sign the prescription / patient allergies / Hypersensitivities</a:t>
            </a:r>
            <a:r>
              <a:rPr lang="en-GB"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All prescribing incidents must be reported via your organisations Incident Reporting System. </a:t>
            </a:r>
          </a:p>
        </p:txBody>
      </p:sp>
    </p:spTree>
    <p:extLst>
      <p:ext uri="{BB962C8B-B14F-4D97-AF65-F5344CB8AC3E}">
        <p14:creationId xmlns:p14="http://schemas.microsoft.com/office/powerpoint/2010/main" val="1635627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800" dirty="0"/>
              <a:t>Monitoring side-effects / Adverse Drug Reactions</a:t>
            </a:r>
          </a:p>
        </p:txBody>
      </p:sp>
      <p:sp>
        <p:nvSpPr>
          <p:cNvPr id="3" name="Rectangle 2"/>
          <p:cNvSpPr/>
          <p:nvPr/>
        </p:nvSpPr>
        <p:spPr>
          <a:xfrm>
            <a:off x="431371" y="1496425"/>
            <a:ext cx="9065623" cy="4616648"/>
          </a:xfrm>
          <a:prstGeom prst="rect">
            <a:avLst/>
          </a:prstGeom>
        </p:spPr>
        <p:txBody>
          <a:bodyPr wrap="square">
            <a:spAutoFit/>
          </a:bodyPr>
          <a:lstStyle/>
          <a:p>
            <a:pPr marL="285750" indent="-285750">
              <a:buFont typeface="Arial" panose="020B0604020202020204" pitchFamily="34" charset="0"/>
              <a:buChar char="•"/>
            </a:pPr>
            <a:r>
              <a:rPr lang="en-GB" sz="2000" dirty="0"/>
              <a:t>Prescribers must fully inform patients of possible side-effects / adverse drug reactions that could be caused by the injection prior to prescribing it and should be offered patient information leaflet (Choice &amp; Medication leaflet). </a:t>
            </a:r>
            <a:endParaRPr lang="en-GB" sz="2000" dirty="0" smtClean="0"/>
          </a:p>
          <a:p>
            <a:r>
              <a:rPr lang="en-GB" sz="2000" dirty="0"/>
              <a:t>• During every contact, the Registered Mental Health nurse, must actively ask patients about side-effects / adverse drug reactions that the patient may be experiencing. </a:t>
            </a:r>
          </a:p>
          <a:p>
            <a:r>
              <a:rPr lang="en-GB" sz="2000" dirty="0"/>
              <a:t>• If the Registered Mental Health nurse, becomes aware of or observes any adverse drug reaction following the administration of the Depot / Long Acting Injection, they should contact the relevant medical team without delay. </a:t>
            </a:r>
          </a:p>
          <a:p>
            <a:r>
              <a:rPr lang="en-GB" sz="2000" dirty="0"/>
              <a:t>• Details of any serious adverse effects relating to or suspected to relate to the administration of Depot / Long Acting Injections should be recorded in the patient’s record and this information should be related to the prescriber. </a:t>
            </a:r>
          </a:p>
          <a:p>
            <a:endParaRPr lang="en-GB" dirty="0"/>
          </a:p>
          <a:p>
            <a:endParaRPr lang="en-GB" dirty="0" smtClean="0"/>
          </a:p>
          <a:p>
            <a:endParaRPr lang="en-GB" dirty="0"/>
          </a:p>
        </p:txBody>
      </p:sp>
    </p:spTree>
    <p:extLst>
      <p:ext uri="{BB962C8B-B14F-4D97-AF65-F5344CB8AC3E}">
        <p14:creationId xmlns:p14="http://schemas.microsoft.com/office/powerpoint/2010/main" val="1959618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400" dirty="0"/>
              <a:t>The Administration of Depot / Long Acting </a:t>
            </a:r>
            <a:r>
              <a:rPr lang="en-GB" sz="2400" dirty="0" smtClean="0"/>
              <a:t>Injections 1.  </a:t>
            </a:r>
            <a:endParaRPr lang="en-GB" sz="2400" dirty="0"/>
          </a:p>
        </p:txBody>
      </p:sp>
      <p:sp>
        <p:nvSpPr>
          <p:cNvPr id="3" name="Rectangle 2"/>
          <p:cNvSpPr/>
          <p:nvPr/>
        </p:nvSpPr>
        <p:spPr>
          <a:xfrm>
            <a:off x="431371" y="1496425"/>
            <a:ext cx="9065623" cy="923330"/>
          </a:xfrm>
          <a:prstGeom prst="rect">
            <a:avLst/>
          </a:prstGeom>
        </p:spPr>
        <p:txBody>
          <a:bodyPr wrap="square">
            <a:spAutoFit/>
          </a:bodyPr>
          <a:lstStyle/>
          <a:p>
            <a:endParaRPr lang="en-GB" dirty="0"/>
          </a:p>
          <a:p>
            <a:endParaRPr lang="en-GB" dirty="0" smtClean="0"/>
          </a:p>
          <a:p>
            <a:endParaRPr lang="en-GB" dirty="0"/>
          </a:p>
        </p:txBody>
      </p:sp>
      <p:sp>
        <p:nvSpPr>
          <p:cNvPr id="5" name="Rectangle 4"/>
          <p:cNvSpPr/>
          <p:nvPr/>
        </p:nvSpPr>
        <p:spPr>
          <a:xfrm>
            <a:off x="949235" y="1496425"/>
            <a:ext cx="8421189" cy="4401205"/>
          </a:xfrm>
          <a:prstGeom prst="rect">
            <a:avLst/>
          </a:prstGeom>
        </p:spPr>
        <p:txBody>
          <a:bodyPr wrap="square">
            <a:spAutoFit/>
          </a:bodyPr>
          <a:lstStyle/>
          <a:p>
            <a:pPr marL="285750" indent="-285750">
              <a:buFont typeface="Arial" panose="020B060402020202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Depot / Long Acting Injections must only be administered with a valid, a clearly written and unambiguous prescription, using the generic name of the injection, on the Trust approved community Depot / Long Acting Injection prescription and administration Card.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r>
              <a:rPr lang="en-GB" sz="2800"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2800" dirty="0" smtClean="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IM Depot / Long Acting Injection must be administered by a Registered Mental Health nurse, </a:t>
            </a:r>
            <a:r>
              <a:rPr lang="en-GB" sz="2800" dirty="0" smtClean="0">
                <a:latin typeface="Calibri" panose="020F0502020204030204" pitchFamily="34" charset="0"/>
                <a:ea typeface="Calibri" panose="020F0502020204030204" pitchFamily="34" charset="0"/>
                <a:cs typeface="Times New Roman" panose="02020603050405020304" pitchFamily="18" charset="0"/>
              </a:rPr>
              <a:t>or </a:t>
            </a:r>
            <a:r>
              <a:rPr lang="en-GB" sz="2800" dirty="0">
                <a:latin typeface="Calibri" panose="020F0502020204030204" pitchFamily="34" charset="0"/>
                <a:ea typeface="Calibri" panose="020F0502020204030204" pitchFamily="34" charset="0"/>
                <a:cs typeface="Times New Roman" panose="02020603050405020304" pitchFamily="18" charset="0"/>
              </a:rPr>
              <a:t>a Nurse in training under the direct supervision of a Registered Nurse. </a:t>
            </a:r>
            <a:endParaRPr lang="en-GB" sz="2800" dirty="0"/>
          </a:p>
        </p:txBody>
      </p:sp>
    </p:spTree>
    <p:extLst>
      <p:ext uri="{BB962C8B-B14F-4D97-AF65-F5344CB8AC3E}">
        <p14:creationId xmlns:p14="http://schemas.microsoft.com/office/powerpoint/2010/main" val="1591259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400" dirty="0"/>
              <a:t>The Administration of Depot / Long Acting </a:t>
            </a:r>
            <a:r>
              <a:rPr lang="en-GB" sz="2400" dirty="0" smtClean="0"/>
              <a:t>Injections 2.  </a:t>
            </a:r>
            <a:endParaRPr lang="en-GB" sz="2400" dirty="0"/>
          </a:p>
        </p:txBody>
      </p:sp>
      <p:sp>
        <p:nvSpPr>
          <p:cNvPr id="3" name="Rectangle 2"/>
          <p:cNvSpPr/>
          <p:nvPr/>
        </p:nvSpPr>
        <p:spPr>
          <a:xfrm>
            <a:off x="431371" y="1496425"/>
            <a:ext cx="9065623" cy="923330"/>
          </a:xfrm>
          <a:prstGeom prst="rect">
            <a:avLst/>
          </a:prstGeom>
        </p:spPr>
        <p:txBody>
          <a:bodyPr wrap="square">
            <a:spAutoFit/>
          </a:bodyPr>
          <a:lstStyle/>
          <a:p>
            <a:endParaRPr lang="en-GB" dirty="0"/>
          </a:p>
          <a:p>
            <a:endParaRPr lang="en-GB" dirty="0" smtClean="0"/>
          </a:p>
          <a:p>
            <a:endParaRPr lang="en-GB" dirty="0"/>
          </a:p>
        </p:txBody>
      </p:sp>
      <p:sp>
        <p:nvSpPr>
          <p:cNvPr id="4" name="Rectangle 3"/>
          <p:cNvSpPr/>
          <p:nvPr/>
        </p:nvSpPr>
        <p:spPr>
          <a:xfrm>
            <a:off x="714103" y="1859340"/>
            <a:ext cx="8429897" cy="2677656"/>
          </a:xfrm>
          <a:prstGeom prst="rect">
            <a:avLst/>
          </a:prstGeom>
        </p:spPr>
        <p:txBody>
          <a:bodyPr wrap="square">
            <a:spAutoFit/>
          </a:bodyPr>
          <a:lstStyle/>
          <a:p>
            <a:r>
              <a:rPr lang="en-GB" sz="2400" dirty="0" smtClean="0"/>
              <a:t>• </a:t>
            </a:r>
            <a:r>
              <a:rPr lang="en-GB" sz="2400" dirty="0"/>
              <a:t>The person who administers a medicine is responsible and accountable for their action </a:t>
            </a:r>
            <a:r>
              <a:rPr lang="en-GB" sz="2400" dirty="0" smtClean="0"/>
              <a:t>/omissions. </a:t>
            </a:r>
          </a:p>
          <a:p>
            <a:r>
              <a:rPr lang="en-GB" sz="2400" dirty="0" smtClean="0"/>
              <a:t>• </a:t>
            </a:r>
            <a:r>
              <a:rPr lang="en-GB" sz="2400" dirty="0"/>
              <a:t>The registered nurse responsible for the administration of the IM injection must ensure that any required calculation is correct. A second practitioner must </a:t>
            </a:r>
            <a:r>
              <a:rPr lang="en-GB" sz="2400" dirty="0" smtClean="0"/>
              <a:t>independently calculate the dose in order to cross check </a:t>
            </a:r>
            <a:r>
              <a:rPr lang="en-GB" sz="2400" dirty="0"/>
              <a:t>the </a:t>
            </a:r>
            <a:r>
              <a:rPr lang="en-GB" sz="2400" dirty="0" smtClean="0"/>
              <a:t>medication due to be administered to </a:t>
            </a:r>
            <a:r>
              <a:rPr lang="en-GB" sz="2400" dirty="0"/>
              <a:t>minimise the risk of error.</a:t>
            </a:r>
          </a:p>
        </p:txBody>
      </p:sp>
    </p:spTree>
    <p:extLst>
      <p:ext uri="{BB962C8B-B14F-4D97-AF65-F5344CB8AC3E}">
        <p14:creationId xmlns:p14="http://schemas.microsoft.com/office/powerpoint/2010/main" val="838784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Documentation </a:t>
            </a:r>
            <a:endParaRPr lang="en-GB" dirty="0"/>
          </a:p>
        </p:txBody>
      </p:sp>
      <p:sp>
        <p:nvSpPr>
          <p:cNvPr id="3" name="Rectangle 2"/>
          <p:cNvSpPr/>
          <p:nvPr/>
        </p:nvSpPr>
        <p:spPr>
          <a:xfrm>
            <a:off x="757646" y="1582341"/>
            <a:ext cx="8386354" cy="3785652"/>
          </a:xfrm>
          <a:prstGeom prst="rect">
            <a:avLst/>
          </a:prstGeom>
        </p:spPr>
        <p:txBody>
          <a:bodyPr wrap="square">
            <a:spAutoFit/>
          </a:bodyPr>
          <a:lstStyle/>
          <a:p>
            <a:r>
              <a:rPr lang="en-GB" sz="2000" dirty="0"/>
              <a:t>Each written entry should include the standards as outlined within the Trust clinical </a:t>
            </a:r>
          </a:p>
          <a:p>
            <a:r>
              <a:rPr lang="en-GB" sz="2000" dirty="0"/>
              <a:t>record keeping policy and NMC record keeping guidelines.</a:t>
            </a:r>
          </a:p>
          <a:p>
            <a:r>
              <a:rPr lang="en-GB" sz="2000" dirty="0"/>
              <a:t>Each entry should include:</a:t>
            </a:r>
          </a:p>
          <a:p>
            <a:pPr marL="285750" indent="-285750">
              <a:buFont typeface="Arial" panose="020B0604020202020204" pitchFamily="34" charset="0"/>
              <a:buChar char="•"/>
            </a:pPr>
            <a:r>
              <a:rPr lang="en-GB" sz="2000" dirty="0" smtClean="0"/>
              <a:t>Prescribed </a:t>
            </a:r>
            <a:r>
              <a:rPr lang="en-GB" sz="2000" dirty="0"/>
              <a:t>injection administered</a:t>
            </a:r>
          </a:p>
          <a:p>
            <a:pPr marL="285750" indent="-285750">
              <a:buFont typeface="Arial" panose="020B0604020202020204" pitchFamily="34" charset="0"/>
              <a:buChar char="•"/>
            </a:pPr>
            <a:r>
              <a:rPr lang="en-GB" sz="2000" dirty="0" smtClean="0"/>
              <a:t>Concordance </a:t>
            </a:r>
            <a:r>
              <a:rPr lang="en-GB" sz="2000" dirty="0"/>
              <a:t>and compliance </a:t>
            </a:r>
          </a:p>
          <a:p>
            <a:pPr marL="285750" indent="-285750">
              <a:buFont typeface="Arial" panose="020B0604020202020204" pitchFamily="34" charset="0"/>
              <a:buChar char="•"/>
            </a:pPr>
            <a:r>
              <a:rPr lang="en-GB" sz="2000" dirty="0" smtClean="0"/>
              <a:t>Mental </a:t>
            </a:r>
            <a:r>
              <a:rPr lang="en-GB" sz="2000" dirty="0"/>
              <a:t>health presentation</a:t>
            </a:r>
          </a:p>
          <a:p>
            <a:pPr marL="285750" indent="-285750">
              <a:buFont typeface="Arial" panose="020B0604020202020204" pitchFamily="34" charset="0"/>
              <a:buChar char="•"/>
            </a:pPr>
            <a:r>
              <a:rPr lang="en-GB" sz="2000" dirty="0" smtClean="0"/>
              <a:t>Expressed </a:t>
            </a:r>
            <a:r>
              <a:rPr lang="en-GB" sz="2000" dirty="0"/>
              <a:t>or observed adverse effects</a:t>
            </a:r>
          </a:p>
          <a:p>
            <a:pPr marL="285750" indent="-285750">
              <a:buFont typeface="Arial" panose="020B0604020202020204" pitchFamily="34" charset="0"/>
              <a:buChar char="•"/>
            </a:pPr>
            <a:r>
              <a:rPr lang="en-GB" sz="2000" dirty="0" smtClean="0"/>
              <a:t> </a:t>
            </a:r>
            <a:r>
              <a:rPr lang="en-GB" sz="2000" dirty="0"/>
              <a:t>Next due date of administration</a:t>
            </a:r>
          </a:p>
          <a:p>
            <a:pPr marL="285750" indent="-285750">
              <a:buFont typeface="Arial" panose="020B0604020202020204" pitchFamily="34" charset="0"/>
              <a:buChar char="•"/>
            </a:pPr>
            <a:r>
              <a:rPr lang="en-GB" sz="2000" dirty="0" smtClean="0"/>
              <a:t>Any </a:t>
            </a:r>
            <a:r>
              <a:rPr lang="en-GB" sz="2000" dirty="0"/>
              <a:t>other concerns voiced or noted within the consultation</a:t>
            </a:r>
          </a:p>
          <a:p>
            <a:pPr marL="285750" indent="-285750">
              <a:buFont typeface="Arial" panose="020B0604020202020204" pitchFamily="34" charset="0"/>
              <a:buChar char="•"/>
            </a:pPr>
            <a:r>
              <a:rPr lang="en-GB" sz="2000" dirty="0" smtClean="0"/>
              <a:t>Completion </a:t>
            </a:r>
            <a:r>
              <a:rPr lang="en-GB" sz="2000" dirty="0"/>
              <a:t>of Community Depot/Long Acting Injection Prescription and </a:t>
            </a:r>
          </a:p>
          <a:p>
            <a:r>
              <a:rPr lang="en-GB" sz="2000" dirty="0"/>
              <a:t>Administration Card.</a:t>
            </a:r>
          </a:p>
        </p:txBody>
      </p:sp>
    </p:spTree>
    <p:extLst>
      <p:ext uri="{BB962C8B-B14F-4D97-AF65-F5344CB8AC3E}">
        <p14:creationId xmlns:p14="http://schemas.microsoft.com/office/powerpoint/2010/main" val="4149543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8B5157-7C27-F554-52A0-9280E444AF13}"/>
              </a:ext>
            </a:extLst>
          </p:cNvPr>
          <p:cNvSpPr>
            <a:spLocks noGrp="1"/>
          </p:cNvSpPr>
          <p:nvPr>
            <p:ph type="body" sz="quarter" idx="10"/>
          </p:nvPr>
        </p:nvSpPr>
        <p:spPr>
          <a:xfrm>
            <a:off x="431371" y="452670"/>
            <a:ext cx="9549472" cy="1036496"/>
          </a:xfrm>
        </p:spPr>
        <p:txBody>
          <a:bodyPr lIns="91440" tIns="45720" rIns="91440" bIns="45720" anchor="t"/>
          <a:lstStyle/>
          <a:p>
            <a:pPr algn="ctr"/>
            <a:r>
              <a:rPr lang="en-US" sz="2800" dirty="0" smtClean="0">
                <a:latin typeface="Raleway ExtraBold"/>
              </a:rPr>
              <a:t>The ten rights of medication administration otherwise known as the ten R’s </a:t>
            </a:r>
            <a:endParaRPr lang="en-US" sz="2800" dirty="0">
              <a:latin typeface="Raleway ExtraBold"/>
            </a:endParaRPr>
          </a:p>
        </p:txBody>
      </p:sp>
      <p:sp>
        <p:nvSpPr>
          <p:cNvPr id="5" name="Rectangle 4"/>
          <p:cNvSpPr/>
          <p:nvPr/>
        </p:nvSpPr>
        <p:spPr>
          <a:xfrm>
            <a:off x="989555" y="1829011"/>
            <a:ext cx="8991287" cy="2723823"/>
          </a:xfrm>
          <a:prstGeom prst="rect">
            <a:avLst/>
          </a:prstGeom>
        </p:spPr>
        <p:txBody>
          <a:bodyPr wrap="square">
            <a:spAutoFit/>
          </a:bodyPr>
          <a:lstStyle/>
          <a:p>
            <a:pPr fontAlgn="base">
              <a:lnSpc>
                <a:spcPts val="2250"/>
              </a:lnSpc>
              <a:spcAft>
                <a:spcPts val="0"/>
              </a:spcAft>
            </a:pP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1. </a:t>
            </a:r>
            <a:r>
              <a:rPr lang="en-GB"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Right patient-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Positively identity the patient ask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what is your name, address DOB to confirm identity , never say is your name…</a:t>
            </a:r>
            <a:r>
              <a:rPr lang="en-GB"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etc</a:t>
            </a:r>
            <a:endParaRPr lang="en-GB"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2250"/>
              </a:lnSpc>
              <a:spcAft>
                <a:spcPts val="0"/>
              </a:spcAft>
            </a:pPr>
            <a:endPar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2250"/>
              </a:lnSpc>
              <a:spcAft>
                <a:spcPts val="0"/>
              </a:spcAft>
            </a:pP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2</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Right </a:t>
            </a:r>
            <a:r>
              <a:rPr lang="en-GB"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medication-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Verify that the medication being administered is the correct one . Check expiry date of medication before administration</a:t>
            </a:r>
          </a:p>
          <a:p>
            <a:pPr fontAlgn="base">
              <a:lnSpc>
                <a:spcPts val="225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3. </a:t>
            </a:r>
            <a:r>
              <a:rPr lang="en-GB"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Right </a:t>
            </a:r>
            <a:r>
              <a:rPr lang="en-GB"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dose</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Check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the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prescription.</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Confirm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the appropriateness of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the dose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using the BNF or local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guidelines.</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If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necessary, calculate the dose and have another nurse calculate the dose independently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8661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8616835" cy="768351"/>
          </a:xfrm>
        </p:spPr>
        <p:txBody>
          <a:bodyPr/>
          <a:lstStyle/>
          <a:p>
            <a:r>
              <a:rPr lang="en-GB" dirty="0" smtClean="0"/>
              <a:t>DNA’s and late administration </a:t>
            </a:r>
            <a:endParaRPr lang="en-GB" dirty="0"/>
          </a:p>
        </p:txBody>
      </p:sp>
      <p:sp>
        <p:nvSpPr>
          <p:cNvPr id="3" name="TextBox 2"/>
          <p:cNvSpPr txBox="1"/>
          <p:nvPr/>
        </p:nvSpPr>
        <p:spPr>
          <a:xfrm>
            <a:off x="644434" y="2159726"/>
            <a:ext cx="10702835" cy="3693319"/>
          </a:xfrm>
          <a:prstGeom prst="rect">
            <a:avLst/>
          </a:prstGeom>
          <a:noFill/>
        </p:spPr>
        <p:txBody>
          <a:bodyPr wrap="square" rtlCol="0">
            <a:spAutoFit/>
          </a:bodyPr>
          <a:lstStyle/>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(for info only) : The </a:t>
            </a:r>
            <a:r>
              <a:rPr lang="en-GB" dirty="0" smtClean="0">
                <a:latin typeface="Arial" panose="020B0604020202020204" pitchFamily="34" charset="0"/>
                <a:cs typeface="Arial" panose="020B0604020202020204" pitchFamily="34" charset="0"/>
              </a:rPr>
              <a:t>Policy of West London NHS Trust is to contact service users if they do not attend appointments. This may also </a:t>
            </a:r>
            <a:r>
              <a:rPr lang="en-GB" dirty="0">
                <a:latin typeface="Arial" panose="020B0604020202020204" pitchFamily="34" charset="0"/>
                <a:cs typeface="Arial" panose="020B0604020202020204" pitchFamily="34" charset="0"/>
              </a:rPr>
              <a:t>involve liaison with referrer / other interested </a:t>
            </a:r>
            <a:r>
              <a:rPr lang="en-GB" dirty="0" smtClean="0">
                <a:latin typeface="Arial" panose="020B0604020202020204" pitchFamily="34" charset="0"/>
                <a:cs typeface="Arial" panose="020B0604020202020204" pitchFamily="34" charset="0"/>
              </a:rPr>
              <a:t>parties, within the remit of our legal responsibility for  patient confidentiality </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During this follow up the professional involved may need to ascertain if  </a:t>
            </a:r>
            <a:r>
              <a:rPr lang="en-GB" dirty="0">
                <a:latin typeface="Arial" panose="020B0604020202020204" pitchFamily="34" charset="0"/>
                <a:cs typeface="Arial" panose="020B0604020202020204" pitchFamily="34" charset="0"/>
              </a:rPr>
              <a:t>there </a:t>
            </a:r>
            <a:r>
              <a:rPr lang="en-GB" dirty="0" smtClean="0">
                <a:latin typeface="Arial" panose="020B0604020202020204" pitchFamily="34" charset="0"/>
                <a:cs typeface="Arial" panose="020B0604020202020204" pitchFamily="34" charset="0"/>
              </a:rPr>
              <a:t>are any significant concerns, Harm </a:t>
            </a:r>
            <a:r>
              <a:rPr lang="en-GB" dirty="0">
                <a:latin typeface="Arial" panose="020B0604020202020204" pitchFamily="34" charset="0"/>
                <a:cs typeface="Arial" panose="020B0604020202020204" pitchFamily="34" charset="0"/>
              </a:rPr>
              <a:t>to self / </a:t>
            </a:r>
            <a:r>
              <a:rPr lang="en-GB" dirty="0" smtClean="0">
                <a:latin typeface="Arial" panose="020B0604020202020204" pitchFamily="34" charset="0"/>
                <a:cs typeface="Arial" panose="020B0604020202020204" pitchFamily="34" charset="0"/>
              </a:rPr>
              <a:t>neglect, Harm </a:t>
            </a:r>
            <a:r>
              <a:rPr lang="en-GB" dirty="0">
                <a:latin typeface="Arial" panose="020B0604020202020204" pitchFamily="34" charset="0"/>
                <a:cs typeface="Arial" panose="020B0604020202020204" pitchFamily="34" charset="0"/>
              </a:rPr>
              <a:t>to </a:t>
            </a:r>
            <a:r>
              <a:rPr lang="en-GB" dirty="0" smtClean="0">
                <a:latin typeface="Arial" panose="020B0604020202020204" pitchFamily="34" charset="0"/>
                <a:cs typeface="Arial" panose="020B0604020202020204" pitchFamily="34" charset="0"/>
              </a:rPr>
              <a:t>others, Safeguarding, Nature </a:t>
            </a:r>
            <a:r>
              <a:rPr lang="en-GB" dirty="0">
                <a:latin typeface="Arial" panose="020B0604020202020204" pitchFamily="34" charset="0"/>
                <a:cs typeface="Arial" panose="020B0604020202020204" pitchFamily="34" charset="0"/>
              </a:rPr>
              <a:t>of mental </a:t>
            </a:r>
            <a:r>
              <a:rPr lang="en-GB" dirty="0" smtClean="0">
                <a:latin typeface="Arial" panose="020B0604020202020204" pitchFamily="34" charset="0"/>
                <a:cs typeface="Arial" panose="020B0604020202020204" pitchFamily="34" charset="0"/>
              </a:rPr>
              <a:t>health.</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If there are concerns there should be further </a:t>
            </a:r>
            <a:r>
              <a:rPr lang="en-GB" dirty="0">
                <a:latin typeface="Arial" panose="020B0604020202020204" pitchFamily="34" charset="0"/>
                <a:cs typeface="Arial" panose="020B0604020202020204" pitchFamily="34" charset="0"/>
              </a:rPr>
              <a:t>discussion with service user </a:t>
            </a:r>
            <a:r>
              <a:rPr lang="en-GB" dirty="0" smtClean="0">
                <a:latin typeface="Arial" panose="020B0604020202020204" pitchFamily="34" charset="0"/>
                <a:cs typeface="Arial" panose="020B0604020202020204" pitchFamily="34" charset="0"/>
              </a:rPr>
              <a:t>, Agreement about the venue </a:t>
            </a:r>
            <a:r>
              <a:rPr lang="en-GB" dirty="0">
                <a:latin typeface="Arial" panose="020B0604020202020204" pitchFamily="34" charset="0"/>
                <a:cs typeface="Arial" panose="020B0604020202020204" pitchFamily="34" charset="0"/>
              </a:rPr>
              <a:t>for next contact Involve other agencies as </a:t>
            </a:r>
            <a:r>
              <a:rPr lang="en-GB" dirty="0" smtClean="0">
                <a:latin typeface="Arial" panose="020B0604020202020204" pitchFamily="34" charset="0"/>
                <a:cs typeface="Arial" panose="020B0604020202020204" pitchFamily="34" charset="0"/>
              </a:rPr>
              <a:t>appropriate.</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Depending on concerns and level of </a:t>
            </a:r>
            <a:r>
              <a:rPr lang="en-GB" dirty="0">
                <a:latin typeface="Arial" panose="020B0604020202020204" pitchFamily="34" charset="0"/>
                <a:cs typeface="Arial" panose="020B0604020202020204" pitchFamily="34" charset="0"/>
              </a:rPr>
              <a:t>contact there may be need to be a Planned </a:t>
            </a:r>
            <a:r>
              <a:rPr lang="en-GB" dirty="0" smtClean="0">
                <a:latin typeface="Arial" panose="020B0604020202020204" pitchFamily="34" charset="0"/>
                <a:cs typeface="Arial" panose="020B0604020202020204" pitchFamily="34" charset="0"/>
              </a:rPr>
              <a:t>appointment </a:t>
            </a:r>
            <a:r>
              <a:rPr lang="en-GB" dirty="0">
                <a:latin typeface="Arial" panose="020B0604020202020204" pitchFamily="34" charset="0"/>
                <a:cs typeface="Arial" panose="020B0604020202020204" pitchFamily="34" charset="0"/>
              </a:rPr>
              <a:t>/ visit</a:t>
            </a:r>
          </a:p>
          <a:p>
            <a:r>
              <a:rPr lang="en-GB" dirty="0" smtClean="0">
                <a:latin typeface="Arial" panose="020B0604020202020204" pitchFamily="34" charset="0"/>
                <a:cs typeface="Arial" panose="020B0604020202020204" pitchFamily="34" charset="0"/>
              </a:rPr>
              <a:t> or an Unannounced visit</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Some medications may need to be reiterated if administration has been delayed, please consult with the appropriate Dr and/or your pharmacy.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55128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8616835" cy="1289044"/>
          </a:xfrm>
        </p:spPr>
        <p:txBody>
          <a:bodyPr/>
          <a:lstStyle/>
          <a:p>
            <a:r>
              <a:rPr lang="en-GB" dirty="0" smtClean="0"/>
              <a:t>Contact details for Ealing MINT teams </a:t>
            </a:r>
          </a:p>
          <a:p>
            <a:endParaRPr lang="en-GB" sz="1200" b="1" dirty="0"/>
          </a:p>
        </p:txBody>
      </p:sp>
      <p:sp>
        <p:nvSpPr>
          <p:cNvPr id="4" name="TextBox 3"/>
          <p:cNvSpPr txBox="1"/>
          <p:nvPr/>
        </p:nvSpPr>
        <p:spPr>
          <a:xfrm>
            <a:off x="1097279" y="2612571"/>
            <a:ext cx="8786949" cy="2862322"/>
          </a:xfrm>
          <a:prstGeom prst="rect">
            <a:avLst/>
          </a:prstGeom>
          <a:noFill/>
        </p:spPr>
        <p:txBody>
          <a:bodyPr wrap="square" rtlCol="0">
            <a:spAutoFit/>
          </a:bodyPr>
          <a:lstStyle/>
          <a:p>
            <a:r>
              <a:rPr lang="en-GB" sz="2000" dirty="0" smtClean="0">
                <a:solidFill>
                  <a:schemeClr val="tx2">
                    <a:lumMod val="75000"/>
                  </a:schemeClr>
                </a:solidFill>
              </a:rPr>
              <a:t>Ealing MINT North: </a:t>
            </a:r>
            <a:r>
              <a:rPr lang="en-GB" sz="2000" dirty="0" smtClean="0">
                <a:solidFill>
                  <a:schemeClr val="tx2">
                    <a:lumMod val="75000"/>
                  </a:schemeClr>
                </a:solidFill>
                <a:hlinkClick r:id="rId2"/>
              </a:rPr>
              <a:t>ealingnorthmint@westlondon.nhs.uk</a:t>
            </a:r>
            <a:r>
              <a:rPr lang="en-GB" sz="2000" dirty="0" smtClean="0">
                <a:solidFill>
                  <a:schemeClr val="tx2">
                    <a:lumMod val="75000"/>
                  </a:schemeClr>
                </a:solidFill>
              </a:rPr>
              <a:t>  </a:t>
            </a:r>
          </a:p>
          <a:p>
            <a:r>
              <a:rPr lang="en-GB" sz="2000" dirty="0">
                <a:solidFill>
                  <a:schemeClr val="tx2">
                    <a:lumMod val="75000"/>
                  </a:schemeClr>
                </a:solidFill>
              </a:rPr>
              <a:t>                                   020 8483 2700</a:t>
            </a:r>
            <a:endParaRPr lang="en-GB" sz="2000" dirty="0" smtClean="0">
              <a:solidFill>
                <a:schemeClr val="tx2">
                  <a:lumMod val="75000"/>
                </a:schemeClr>
              </a:solidFill>
            </a:endParaRPr>
          </a:p>
          <a:p>
            <a:r>
              <a:rPr lang="en-GB" sz="2000" dirty="0" smtClean="0">
                <a:solidFill>
                  <a:schemeClr val="tx2">
                    <a:lumMod val="75000"/>
                  </a:schemeClr>
                </a:solidFill>
              </a:rPr>
              <a:t>                                     </a:t>
            </a:r>
          </a:p>
          <a:p>
            <a:endParaRPr lang="en-GB" sz="2000" dirty="0">
              <a:solidFill>
                <a:schemeClr val="tx2">
                  <a:lumMod val="75000"/>
                </a:schemeClr>
              </a:solidFill>
            </a:endParaRPr>
          </a:p>
          <a:p>
            <a:r>
              <a:rPr lang="en-GB" sz="2000" dirty="0" smtClean="0">
                <a:solidFill>
                  <a:schemeClr val="tx2">
                    <a:lumMod val="75000"/>
                  </a:schemeClr>
                </a:solidFill>
              </a:rPr>
              <a:t>Ealing MINT South</a:t>
            </a:r>
            <a:r>
              <a:rPr lang="en-GB" sz="2000" dirty="0">
                <a:solidFill>
                  <a:schemeClr val="tx2">
                    <a:lumMod val="75000"/>
                  </a:schemeClr>
                </a:solidFill>
              </a:rPr>
              <a:t>: </a:t>
            </a:r>
            <a:r>
              <a:rPr lang="en-GB" sz="2000" dirty="0" smtClean="0">
                <a:solidFill>
                  <a:schemeClr val="tx2">
                    <a:lumMod val="75000"/>
                  </a:schemeClr>
                </a:solidFill>
                <a:hlinkClick r:id="rId3"/>
              </a:rPr>
              <a:t>EalingSouthallMINT@westlondon.nhs.uk</a:t>
            </a:r>
            <a:endParaRPr lang="en-GB" sz="2000" dirty="0" smtClean="0">
              <a:solidFill>
                <a:schemeClr val="tx2">
                  <a:lumMod val="75000"/>
                </a:schemeClr>
              </a:solidFill>
            </a:endParaRPr>
          </a:p>
          <a:p>
            <a:r>
              <a:rPr lang="en-GB" sz="2000" dirty="0" smtClean="0">
                <a:solidFill>
                  <a:schemeClr val="tx2">
                    <a:lumMod val="75000"/>
                  </a:schemeClr>
                </a:solidFill>
              </a:rPr>
              <a:t>                                   0208483 2789</a:t>
            </a:r>
          </a:p>
          <a:p>
            <a:endParaRPr lang="en-GB" sz="2000" dirty="0">
              <a:solidFill>
                <a:schemeClr val="tx2">
                  <a:lumMod val="75000"/>
                </a:schemeClr>
              </a:solidFill>
            </a:endParaRPr>
          </a:p>
          <a:p>
            <a:r>
              <a:rPr lang="en-GB" sz="2000" dirty="0" smtClean="0">
                <a:solidFill>
                  <a:schemeClr val="tx2">
                    <a:lumMod val="75000"/>
                  </a:schemeClr>
                </a:solidFill>
              </a:rPr>
              <a:t>Ealing MINT Acton: </a:t>
            </a:r>
            <a:r>
              <a:rPr lang="en-GB" sz="2000" dirty="0" smtClean="0">
                <a:solidFill>
                  <a:schemeClr val="tx2">
                    <a:lumMod val="75000"/>
                  </a:schemeClr>
                </a:solidFill>
                <a:hlinkClick r:id="rId4"/>
              </a:rPr>
              <a:t>EalingActonMINT@westlondon.nhs.uk</a:t>
            </a:r>
            <a:r>
              <a:rPr lang="en-GB" sz="2000" dirty="0" smtClean="0">
                <a:solidFill>
                  <a:schemeClr val="tx2">
                    <a:lumMod val="75000"/>
                  </a:schemeClr>
                </a:solidFill>
              </a:rPr>
              <a:t> </a:t>
            </a:r>
            <a:r>
              <a:rPr lang="en-GB" sz="2000" u="sng" dirty="0" smtClean="0">
                <a:solidFill>
                  <a:schemeClr val="tx2">
                    <a:lumMod val="75000"/>
                  </a:schemeClr>
                </a:solidFill>
              </a:rPr>
              <a:t>         </a:t>
            </a:r>
          </a:p>
          <a:p>
            <a:r>
              <a:rPr lang="en-GB" sz="2000" dirty="0">
                <a:solidFill>
                  <a:schemeClr val="tx2">
                    <a:lumMod val="75000"/>
                  </a:schemeClr>
                </a:solidFill>
              </a:rPr>
              <a:t> </a:t>
            </a:r>
            <a:r>
              <a:rPr lang="en-GB" sz="2000" dirty="0" smtClean="0">
                <a:solidFill>
                  <a:schemeClr val="tx2">
                    <a:lumMod val="75000"/>
                  </a:schemeClr>
                </a:solidFill>
              </a:rPr>
              <a:t>                                  020 </a:t>
            </a:r>
            <a:r>
              <a:rPr lang="en-GB" sz="2000" dirty="0">
                <a:solidFill>
                  <a:schemeClr val="tx2">
                    <a:lumMod val="75000"/>
                  </a:schemeClr>
                </a:solidFill>
              </a:rPr>
              <a:t>8483 </a:t>
            </a:r>
            <a:r>
              <a:rPr lang="en-GB" sz="2000" dirty="0" smtClean="0">
                <a:solidFill>
                  <a:schemeClr val="tx2">
                    <a:lumMod val="75000"/>
                  </a:schemeClr>
                </a:solidFill>
              </a:rPr>
              <a:t>1720</a:t>
            </a:r>
            <a:endParaRPr lang="en-GB" sz="2000" dirty="0">
              <a:solidFill>
                <a:schemeClr val="tx2">
                  <a:lumMod val="75000"/>
                </a:schemeClr>
              </a:solidFill>
            </a:endParaRPr>
          </a:p>
        </p:txBody>
      </p:sp>
    </p:spTree>
    <p:extLst>
      <p:ext uri="{BB962C8B-B14F-4D97-AF65-F5344CB8AC3E}">
        <p14:creationId xmlns:p14="http://schemas.microsoft.com/office/powerpoint/2010/main" val="388207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Typical Antipsychotic depot medication</a:t>
            </a:r>
            <a:endParaRPr lang="en-GB" dirty="0"/>
          </a:p>
        </p:txBody>
      </p:sp>
      <p:sp>
        <p:nvSpPr>
          <p:cNvPr id="3" name="Rectangle 2"/>
          <p:cNvSpPr/>
          <p:nvPr/>
        </p:nvSpPr>
        <p:spPr>
          <a:xfrm>
            <a:off x="618308" y="2400948"/>
            <a:ext cx="9422675" cy="4093428"/>
          </a:xfrm>
          <a:prstGeom prst="rect">
            <a:avLst/>
          </a:prstGeom>
        </p:spPr>
        <p:txBody>
          <a:bodyPr wrap="square">
            <a:spAutoFit/>
          </a:bodyPr>
          <a:lstStyle/>
          <a:p>
            <a:r>
              <a:rPr lang="en-GB" sz="2000" dirty="0" smtClean="0">
                <a:latin typeface="Arial" panose="020B0604020202020204" pitchFamily="34" charset="0"/>
                <a:cs typeface="Arial" panose="020B0604020202020204" pitchFamily="34" charset="0"/>
              </a:rPr>
              <a:t>These first </a:t>
            </a:r>
            <a:r>
              <a:rPr lang="en-GB" sz="2000" dirty="0">
                <a:latin typeface="Arial" panose="020B0604020202020204" pitchFamily="34" charset="0"/>
                <a:cs typeface="Arial" panose="020B0604020202020204" pitchFamily="34" charset="0"/>
              </a:rPr>
              <a:t>generation </a:t>
            </a:r>
            <a:r>
              <a:rPr lang="en-GB" sz="2000" dirty="0" smtClean="0">
                <a:latin typeface="Arial" panose="020B0604020202020204" pitchFamily="34" charset="0"/>
                <a:cs typeface="Arial" panose="020B0604020202020204" pitchFamily="34" charset="0"/>
              </a:rPr>
              <a:t>antipsychotics </a:t>
            </a:r>
            <a:r>
              <a:rPr lang="en-GB" sz="2000" dirty="0">
                <a:latin typeface="Arial" panose="020B0604020202020204" pitchFamily="34" charset="0"/>
                <a:cs typeface="Arial" panose="020B0604020202020204" pitchFamily="34" charset="0"/>
              </a:rPr>
              <a:t>are a class of antipsychotic drugs first developed in the 1950s and used to treat psychosis </a:t>
            </a:r>
            <a:r>
              <a:rPr lang="en-GB" sz="2000" dirty="0" smtClean="0">
                <a:latin typeface="Arial" panose="020B0604020202020204" pitchFamily="34" charset="0"/>
                <a:cs typeface="Arial" panose="020B0604020202020204" pitchFamily="34" charset="0"/>
              </a:rPr>
              <a:t>related to  symptoms of Schizophrenia and other mental health diagnosis, these include :</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Flupentixol decanoate  </a:t>
            </a:r>
            <a:r>
              <a:rPr lang="en-GB" sz="2000" dirty="0" smtClean="0">
                <a:latin typeface="Arial" panose="020B0604020202020204" pitchFamily="34" charset="0"/>
                <a:cs typeface="Arial" panose="020B0604020202020204" pitchFamily="34" charset="0"/>
              </a:rPr>
              <a:t>trade name include  Depixol</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and/or Psytixol </a:t>
            </a:r>
          </a:p>
          <a:p>
            <a:pPr marL="342900" indent="-34290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Haloperidol </a:t>
            </a:r>
            <a:r>
              <a:rPr lang="en-GB" sz="2000" b="1" dirty="0">
                <a:latin typeface="Arial" panose="020B0604020202020204" pitchFamily="34" charset="0"/>
                <a:cs typeface="Arial" panose="020B0604020202020204" pitchFamily="34" charset="0"/>
              </a:rPr>
              <a:t>decanoate </a:t>
            </a:r>
            <a:r>
              <a:rPr lang="en-GB" sz="2000" b="1"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trade name Haldol Decanoate </a:t>
            </a:r>
          </a:p>
          <a:p>
            <a:pPr marL="342900" indent="-34290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Zuclopenthixol decanoate </a:t>
            </a:r>
            <a:r>
              <a:rPr lang="en-GB" sz="2000" dirty="0" smtClean="0">
                <a:latin typeface="Arial" panose="020B0604020202020204" pitchFamily="34" charset="0"/>
                <a:cs typeface="Arial" panose="020B0604020202020204" pitchFamily="34" charset="0"/>
              </a:rPr>
              <a:t>trade name </a:t>
            </a:r>
            <a:r>
              <a:rPr lang="en-GB" sz="2000" dirty="0" err="1" smtClean="0">
                <a:latin typeface="Arial" panose="020B0604020202020204" pitchFamily="34" charset="0"/>
                <a:cs typeface="Arial" panose="020B0604020202020204" pitchFamily="34" charset="0"/>
              </a:rPr>
              <a:t>Clopixol</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Decanoate</a:t>
            </a: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See BNF (British National Formulary for indications and dose, important safety information , cautions, interactions, side-effects, monitoring requirements and other information)</a:t>
            </a:r>
          </a:p>
          <a:p>
            <a:endParaRPr lang="en-GB" sz="2000" dirty="0" smtClean="0"/>
          </a:p>
          <a:p>
            <a:endParaRPr lang="en-GB" sz="2000" dirty="0"/>
          </a:p>
        </p:txBody>
      </p:sp>
    </p:spTree>
    <p:extLst>
      <p:ext uri="{BB962C8B-B14F-4D97-AF65-F5344CB8AC3E}">
        <p14:creationId xmlns:p14="http://schemas.microsoft.com/office/powerpoint/2010/main" val="4260672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Atypical Antipsychotic depot medication 1</a:t>
            </a:r>
            <a:endParaRPr lang="en-GB" dirty="0"/>
          </a:p>
        </p:txBody>
      </p:sp>
      <p:sp>
        <p:nvSpPr>
          <p:cNvPr id="3" name="Rectangle 2"/>
          <p:cNvSpPr/>
          <p:nvPr/>
        </p:nvSpPr>
        <p:spPr>
          <a:xfrm>
            <a:off x="1341121" y="2984422"/>
            <a:ext cx="8386354" cy="400110"/>
          </a:xfrm>
          <a:prstGeom prst="rect">
            <a:avLst/>
          </a:prstGeom>
        </p:spPr>
        <p:txBody>
          <a:bodyPr wrap="square">
            <a:spAutoFit/>
          </a:bodyPr>
          <a:lstStyle/>
          <a:p>
            <a:endParaRPr lang="en-GB" sz="2000" dirty="0"/>
          </a:p>
        </p:txBody>
      </p:sp>
      <p:sp>
        <p:nvSpPr>
          <p:cNvPr id="4" name="Rectangle 3"/>
          <p:cNvSpPr/>
          <p:nvPr/>
        </p:nvSpPr>
        <p:spPr>
          <a:xfrm>
            <a:off x="431371" y="2168814"/>
            <a:ext cx="10842172" cy="3416320"/>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Second-generation </a:t>
            </a:r>
            <a:r>
              <a:rPr lang="en-GB" dirty="0">
                <a:latin typeface="Arial" panose="020B0604020202020204" pitchFamily="34" charset="0"/>
                <a:cs typeface="Arial" panose="020B0604020202020204" pitchFamily="34" charset="0"/>
              </a:rPr>
              <a:t>antipsychotic agents (also known as atypical antipsychotics) were introduced into clinical </a:t>
            </a:r>
            <a:r>
              <a:rPr lang="en-GB" dirty="0" smtClean="0">
                <a:latin typeface="Arial" panose="020B0604020202020204" pitchFamily="34" charset="0"/>
                <a:cs typeface="Arial" panose="020B0604020202020204" pitchFamily="34" charset="0"/>
              </a:rPr>
              <a:t>practice more recently. </a:t>
            </a:r>
            <a:r>
              <a:rPr lang="en-GB" dirty="0">
                <a:latin typeface="Arial" panose="020B0604020202020204" pitchFamily="34" charset="0"/>
                <a:cs typeface="Arial" panose="020B0604020202020204" pitchFamily="34" charset="0"/>
              </a:rPr>
              <a:t>Although these agents have a lower propensity to cause extrapyramidal side effects, they are associated with a range of other unwanted effects (e.g. weight </a:t>
            </a:r>
            <a:r>
              <a:rPr lang="en-GB" dirty="0" smtClean="0">
                <a:latin typeface="Arial" panose="020B0604020202020204" pitchFamily="34" charset="0"/>
                <a:cs typeface="Arial" panose="020B0604020202020204" pitchFamily="34" charset="0"/>
              </a:rPr>
              <a:t>gain)</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Risperidone</a:t>
            </a:r>
            <a:r>
              <a:rPr lang="en-GB" dirty="0" smtClean="0">
                <a:latin typeface="Arial" panose="020B0604020202020204" pitchFamily="34" charset="0"/>
                <a:cs typeface="Arial" panose="020B0604020202020204" pitchFamily="34" charset="0"/>
              </a:rPr>
              <a:t>  trade name Risperidal Consta, requires storage in a Fridge to maintain cold chain temperature. </a:t>
            </a: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Paliperidone palmitate</a:t>
            </a:r>
            <a:r>
              <a:rPr lang="en-GB" dirty="0" smtClean="0">
                <a:latin typeface="Arial" panose="020B0604020202020204" pitchFamily="34" charset="0"/>
                <a:cs typeface="Arial" panose="020B0604020202020204" pitchFamily="34" charset="0"/>
              </a:rPr>
              <a:t> – trade name – include </a:t>
            </a:r>
            <a:r>
              <a:rPr lang="en-GB" dirty="0" err="1" smtClean="0">
                <a:latin typeface="Arial" panose="020B0604020202020204" pitchFamily="34" charset="0"/>
                <a:cs typeface="Arial" panose="020B0604020202020204" pitchFamily="34" charset="0"/>
              </a:rPr>
              <a:t>Xeplion</a:t>
            </a:r>
            <a:r>
              <a:rPr lang="en-GB" dirty="0" smtClean="0">
                <a:latin typeface="Arial" panose="020B0604020202020204" pitchFamily="34" charset="0"/>
                <a:cs typeface="Arial" panose="020B0604020202020204" pitchFamily="34" charset="0"/>
              </a:rPr>
              <a:t> for one monthly frequency of administration, Trivecta for 3 monthly frequency of administration, </a:t>
            </a:r>
            <a:r>
              <a:rPr lang="en-GB" dirty="0" err="1" smtClean="0">
                <a:latin typeface="Arial" panose="020B0604020202020204" pitchFamily="34" charset="0"/>
                <a:cs typeface="Arial" panose="020B0604020202020204" pitchFamily="34" charset="0"/>
              </a:rPr>
              <a:t>Byannli</a:t>
            </a:r>
            <a:r>
              <a:rPr lang="en-GB" dirty="0" smtClean="0">
                <a:latin typeface="Arial" panose="020B0604020202020204" pitchFamily="34" charset="0"/>
                <a:cs typeface="Arial" panose="020B0604020202020204" pitchFamily="34" charset="0"/>
              </a:rPr>
              <a:t> for 6 monthly frequency of administration, does not require cold chain storage </a:t>
            </a:r>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2622601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Atypical Antipsychotic depot medication 2</a:t>
            </a:r>
            <a:endParaRPr lang="en-GB" dirty="0"/>
          </a:p>
        </p:txBody>
      </p:sp>
      <p:sp>
        <p:nvSpPr>
          <p:cNvPr id="3" name="Rectangle 2"/>
          <p:cNvSpPr/>
          <p:nvPr/>
        </p:nvSpPr>
        <p:spPr>
          <a:xfrm>
            <a:off x="1341121" y="2984422"/>
            <a:ext cx="8386354" cy="400110"/>
          </a:xfrm>
          <a:prstGeom prst="rect">
            <a:avLst/>
          </a:prstGeom>
        </p:spPr>
        <p:txBody>
          <a:bodyPr wrap="square">
            <a:spAutoFit/>
          </a:bodyPr>
          <a:lstStyle/>
          <a:p>
            <a:endParaRPr lang="en-GB" sz="2000" dirty="0"/>
          </a:p>
        </p:txBody>
      </p:sp>
      <p:sp>
        <p:nvSpPr>
          <p:cNvPr id="4" name="Rectangle 3"/>
          <p:cNvSpPr/>
          <p:nvPr/>
        </p:nvSpPr>
        <p:spPr>
          <a:xfrm>
            <a:off x="431371" y="2168814"/>
            <a:ext cx="10842172" cy="3139321"/>
          </a:xfrm>
          <a:prstGeom prst="rect">
            <a:avLst/>
          </a:prstGeom>
        </p:spPr>
        <p:txBody>
          <a:bodyPr wrap="square">
            <a:spAutoFit/>
          </a:bodyPr>
          <a:lstStyle/>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Aripiprazole  </a:t>
            </a:r>
            <a:r>
              <a:rPr lang="en-GB" dirty="0" smtClean="0">
                <a:latin typeface="Arial" panose="020B0604020202020204" pitchFamily="34" charset="0"/>
                <a:cs typeface="Arial" panose="020B0604020202020204" pitchFamily="34" charset="0"/>
              </a:rPr>
              <a:t>trade name Abilify Maintena does not require cold chain storage </a:t>
            </a: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Olanzapine</a:t>
            </a:r>
            <a:r>
              <a:rPr lang="en-GB" dirty="0" smtClean="0">
                <a:latin typeface="Arial" panose="020B0604020202020204" pitchFamily="34" charset="0"/>
                <a:cs typeface="Arial" panose="020B0604020202020204" pitchFamily="34" charset="0"/>
              </a:rPr>
              <a:t> trade name Zypadhera requires three hour post injection monitoring for emergence of  </a:t>
            </a:r>
            <a:r>
              <a:rPr lang="en-GB" dirty="0">
                <a:latin typeface="Arial" panose="020B0604020202020204" pitchFamily="34" charset="0"/>
                <a:cs typeface="Arial" panose="020B0604020202020204" pitchFamily="34" charset="0"/>
              </a:rPr>
              <a:t>olanzapine toxicity. These effects can include sedation (from mild in severity up to </a:t>
            </a:r>
            <a:r>
              <a:rPr lang="en-GB" dirty="0" smtClean="0">
                <a:latin typeface="Arial" panose="020B0604020202020204" pitchFamily="34" charset="0"/>
                <a:cs typeface="Arial" panose="020B0604020202020204" pitchFamily="34" charset="0"/>
              </a:rPr>
              <a:t>coma</a:t>
            </a:r>
            <a:r>
              <a:rPr lang="en-GB" dirty="0">
                <a:latin typeface="Arial" panose="020B0604020202020204" pitchFamily="34" charset="0"/>
                <a:cs typeface="Arial" panose="020B0604020202020204" pitchFamily="34" charset="0"/>
              </a:rPr>
              <a:t>) and delirium (confusion, disorientation, agitation, anxiety, and other cognitive </a:t>
            </a:r>
            <a:r>
              <a:rPr lang="en-GB" dirty="0" smtClean="0">
                <a:latin typeface="Arial" panose="020B0604020202020204" pitchFamily="34" charset="0"/>
                <a:cs typeface="Arial" panose="020B0604020202020204" pitchFamily="34" charset="0"/>
              </a:rPr>
              <a:t>impairment</a:t>
            </a:r>
            <a:r>
              <a:rPr lang="en-GB" dirty="0">
                <a:latin typeface="Arial" panose="020B0604020202020204" pitchFamily="34" charset="0"/>
                <a:cs typeface="Arial" panose="020B0604020202020204" pitchFamily="34" charset="0"/>
              </a:rPr>
              <a:t>), as well as extrapyramidal symptoms, </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See BNF (British National Formulary for indications and dose, important safety information , cautions, interactions, side-effects, monitoring requirements and other information)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1136724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7199973" cy="1358713"/>
          </a:xfrm>
        </p:spPr>
        <p:txBody>
          <a:bodyPr/>
          <a:lstStyle/>
          <a:p>
            <a:r>
              <a:rPr lang="en-GB" sz="3200" dirty="0"/>
              <a:t>Extrapyramidal side-effects of antipsychotic drug treatment</a:t>
            </a:r>
          </a:p>
        </p:txBody>
      </p:sp>
      <p:sp>
        <p:nvSpPr>
          <p:cNvPr id="4" name="Rectangle 3"/>
          <p:cNvSpPr/>
          <p:nvPr/>
        </p:nvSpPr>
        <p:spPr>
          <a:xfrm>
            <a:off x="218739" y="1811383"/>
            <a:ext cx="8961120" cy="4247317"/>
          </a:xfrm>
          <a:prstGeom prst="rect">
            <a:avLst/>
          </a:prstGeom>
        </p:spPr>
        <p:txBody>
          <a:bodyPr wrap="square">
            <a:spAutoFit/>
          </a:bodyPr>
          <a:lstStyle/>
          <a:p>
            <a:r>
              <a:rPr lang="en-GB" dirty="0" smtClean="0"/>
              <a:t> </a:t>
            </a:r>
            <a:r>
              <a:rPr lang="en-GB" b="1" dirty="0">
                <a:latin typeface="Arial" panose="020B0604020202020204" pitchFamily="34" charset="0"/>
                <a:cs typeface="Arial" panose="020B0604020202020204" pitchFamily="34" charset="0"/>
              </a:rPr>
              <a:t>Dystonia </a:t>
            </a:r>
            <a:r>
              <a:rPr lang="en-GB" dirty="0">
                <a:latin typeface="Arial" panose="020B0604020202020204" pitchFamily="34" charset="0"/>
                <a:cs typeface="Arial" panose="020B0604020202020204" pitchFamily="34" charset="0"/>
              </a:rPr>
              <a:t>Muscle spasm can occur in any part of the body Treated with anticholinergic drugs depending on the severity of symptoms. Review antipsychotic to reduce dose/switch to different drug. </a:t>
            </a:r>
          </a:p>
          <a:p>
            <a:r>
              <a:rPr lang="en-GB"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Pseudo-parkinsonism</a:t>
            </a:r>
            <a:r>
              <a:rPr lang="en-GB" dirty="0">
                <a:latin typeface="Arial" panose="020B0604020202020204" pitchFamily="34" charset="0"/>
                <a:cs typeface="Arial" panose="020B0604020202020204" pitchFamily="34" charset="0"/>
              </a:rPr>
              <a:t> (tremor and/or rigidity): </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change to an antipsychotic less likely to cause this side effect · reduce the dose of the antipsychotic </a:t>
            </a:r>
            <a:r>
              <a:rPr lang="en-GB" dirty="0" smtClean="0">
                <a:latin typeface="Arial" panose="020B0604020202020204" pitchFamily="34" charset="0"/>
                <a:cs typeface="Arial" panose="020B0604020202020204" pitchFamily="34" charset="0"/>
              </a:rPr>
              <a:t>· anticholinergic medicines e.g. procyclidine</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r>
              <a:rPr lang="en-GB" b="1" dirty="0" smtClean="0">
                <a:latin typeface="Arial" panose="020B0604020202020204" pitchFamily="34" charset="0"/>
                <a:cs typeface="Arial" panose="020B0604020202020204" pitchFamily="34" charset="0"/>
              </a:rPr>
              <a:t>Akathisia</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(restlessness) unpleasant feeling of inner restlessness/urge to move/rocking/lifting feet Treatment options are: · reduce the dose of the antipsychotic · change to an antipsychotic less likely to cause this side </a:t>
            </a:r>
            <a:r>
              <a:rPr lang="en-GB" dirty="0" smtClean="0">
                <a:latin typeface="Arial" panose="020B0604020202020204" pitchFamily="34" charset="0"/>
                <a:cs typeface="Arial" panose="020B0604020202020204" pitchFamily="34" charset="0"/>
              </a:rPr>
              <a:t>effect</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Tardive dyskinesia </a:t>
            </a:r>
            <a:r>
              <a:rPr lang="en-GB" dirty="0">
                <a:latin typeface="Arial" panose="020B0604020202020204" pitchFamily="34" charset="0"/>
                <a:cs typeface="Arial" panose="020B0604020202020204" pitchFamily="34" charset="0"/>
              </a:rPr>
              <a:t>(abnormal movements</a:t>
            </a:r>
            <a:r>
              <a:rPr lang="en-GB" dirty="0" smtClean="0">
                <a:latin typeface="Arial" panose="020B0604020202020204" pitchFamily="34" charset="0"/>
                <a:cs typeface="Arial" panose="020B0604020202020204" pitchFamily="34" charset="0"/>
              </a:rPr>
              <a:t>): change to antipsychotic of lower risk; evidence that clozapine can reduce TD; </a:t>
            </a:r>
            <a:r>
              <a:rPr lang="en-GB" dirty="0" err="1" smtClean="0">
                <a:latin typeface="Arial" panose="020B0604020202020204" pitchFamily="34" charset="0"/>
                <a:cs typeface="Arial" panose="020B0604020202020204" pitchFamily="34" charset="0"/>
              </a:rPr>
              <a:t>tetrabenazine</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516681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7199973" cy="1358713"/>
          </a:xfrm>
        </p:spPr>
        <p:txBody>
          <a:bodyPr/>
          <a:lstStyle/>
          <a:p>
            <a:r>
              <a:rPr lang="en-GB" b="1" dirty="0" smtClean="0"/>
              <a:t>Side-effects For </a:t>
            </a:r>
            <a:r>
              <a:rPr lang="en-GB" b="1" dirty="0"/>
              <a:t>all antipsychotic drugs</a:t>
            </a:r>
          </a:p>
          <a:p>
            <a:endParaRPr lang="en-GB" dirty="0"/>
          </a:p>
        </p:txBody>
      </p:sp>
      <p:sp>
        <p:nvSpPr>
          <p:cNvPr id="4" name="Rectangle 3"/>
          <p:cNvSpPr/>
          <p:nvPr/>
        </p:nvSpPr>
        <p:spPr>
          <a:xfrm>
            <a:off x="182880" y="2136339"/>
            <a:ext cx="8961120" cy="3831818"/>
          </a:xfrm>
          <a:prstGeom prst="rect">
            <a:avLst/>
          </a:prstGeom>
        </p:spPr>
        <p:txBody>
          <a:bodyPr wrap="square">
            <a:spAutoFit/>
          </a:bodyPr>
          <a:lstStyle/>
          <a:p>
            <a:pPr>
              <a:lnSpc>
                <a:spcPct val="150000"/>
              </a:lnSpc>
            </a:pPr>
            <a:r>
              <a:rPr lang="en-GB" dirty="0">
                <a:solidFill>
                  <a:srgbClr val="0E0E0E"/>
                </a:solidFill>
                <a:latin typeface="Inter"/>
              </a:rPr>
              <a:t>Agitation; amenorrhoea; arrhythmias; constipation</a:t>
            </a:r>
            <a:r>
              <a:rPr lang="en-GB" dirty="0" smtClean="0">
                <a:solidFill>
                  <a:srgbClr val="0E0E0E"/>
                </a:solidFill>
                <a:latin typeface="Inter"/>
              </a:rPr>
              <a:t>;</a:t>
            </a:r>
          </a:p>
          <a:p>
            <a:pPr>
              <a:lnSpc>
                <a:spcPct val="150000"/>
              </a:lnSpc>
            </a:pPr>
            <a:r>
              <a:rPr lang="en-GB" dirty="0" smtClean="0">
                <a:solidFill>
                  <a:srgbClr val="0E0E0E"/>
                </a:solidFill>
                <a:latin typeface="Inter"/>
              </a:rPr>
              <a:t> </a:t>
            </a:r>
            <a:r>
              <a:rPr lang="en-GB" dirty="0">
                <a:solidFill>
                  <a:srgbClr val="0E0E0E"/>
                </a:solidFill>
                <a:latin typeface="Inter"/>
              </a:rPr>
              <a:t>dizziness; drowsiness; dry mouth; </a:t>
            </a:r>
            <a:endParaRPr lang="en-GB" dirty="0" smtClean="0">
              <a:solidFill>
                <a:srgbClr val="0E0E0E"/>
              </a:solidFill>
              <a:latin typeface="Inter"/>
            </a:endParaRPr>
          </a:p>
          <a:p>
            <a:pPr>
              <a:lnSpc>
                <a:spcPct val="150000"/>
              </a:lnSpc>
            </a:pPr>
            <a:r>
              <a:rPr lang="en-GB" dirty="0" smtClean="0">
                <a:solidFill>
                  <a:srgbClr val="0E0E0E"/>
                </a:solidFill>
                <a:latin typeface="Inter"/>
              </a:rPr>
              <a:t>erectile </a:t>
            </a:r>
            <a:r>
              <a:rPr lang="en-GB" dirty="0">
                <a:solidFill>
                  <a:srgbClr val="0E0E0E"/>
                </a:solidFill>
                <a:latin typeface="Inter"/>
              </a:rPr>
              <a:t>dysfunction; fatigue; galactorrhoea; gynaecomastia; hyperglycaemia; hyperprolactinaemia; hypersalivation; hypotension (dose-related); insomnia; leucopenia; movement disorders; muscle rigidity; </a:t>
            </a:r>
            <a:endParaRPr lang="en-GB" dirty="0" smtClean="0">
              <a:solidFill>
                <a:srgbClr val="0E0E0E"/>
              </a:solidFill>
              <a:latin typeface="Inter"/>
            </a:endParaRPr>
          </a:p>
          <a:p>
            <a:pPr>
              <a:lnSpc>
                <a:spcPct val="150000"/>
              </a:lnSpc>
            </a:pPr>
            <a:r>
              <a:rPr lang="en-GB" dirty="0" smtClean="0">
                <a:solidFill>
                  <a:srgbClr val="0E0E0E"/>
                </a:solidFill>
                <a:latin typeface="Inter"/>
              </a:rPr>
              <a:t>neutropenia</a:t>
            </a:r>
            <a:r>
              <a:rPr lang="en-GB" dirty="0">
                <a:solidFill>
                  <a:srgbClr val="0E0E0E"/>
                </a:solidFill>
                <a:latin typeface="Inter"/>
              </a:rPr>
              <a:t>; parkinsonism; postural hypotension (dose-related); QT interval prolongation; rash; seizure; tremor; urinary retention; vomiting; weight </a:t>
            </a:r>
            <a:r>
              <a:rPr lang="en-GB" dirty="0" smtClean="0">
                <a:solidFill>
                  <a:srgbClr val="0E0E0E"/>
                </a:solidFill>
                <a:latin typeface="Inter"/>
              </a:rPr>
              <a:t>increased</a:t>
            </a:r>
          </a:p>
          <a:p>
            <a:endParaRPr lang="en-GB" dirty="0">
              <a:solidFill>
                <a:srgbClr val="0E0E0E"/>
              </a:solidFill>
              <a:latin typeface="Inter"/>
            </a:endParaRPr>
          </a:p>
          <a:p>
            <a:endParaRPr lang="en-GB" dirty="0" smtClean="0">
              <a:solidFill>
                <a:srgbClr val="0E0E0E"/>
              </a:solidFill>
              <a:latin typeface="Inter"/>
            </a:endParaRPr>
          </a:p>
          <a:p>
            <a:r>
              <a:rPr lang="en-GB" dirty="0" smtClean="0">
                <a:solidFill>
                  <a:srgbClr val="0E0E0E"/>
                </a:solidFill>
                <a:latin typeface="Inter"/>
              </a:rPr>
              <a:t>Please see BNF for side-effects of specific antipsychotic medications </a:t>
            </a:r>
            <a:endParaRPr lang="en-GB" dirty="0"/>
          </a:p>
        </p:txBody>
      </p:sp>
    </p:spTree>
    <p:extLst>
      <p:ext uri="{BB962C8B-B14F-4D97-AF65-F5344CB8AC3E}">
        <p14:creationId xmlns:p14="http://schemas.microsoft.com/office/powerpoint/2010/main" val="2764317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7199973" cy="1532884"/>
          </a:xfrm>
        </p:spPr>
        <p:txBody>
          <a:bodyPr/>
          <a:lstStyle/>
          <a:p>
            <a:r>
              <a:rPr lang="en-GB" dirty="0" smtClean="0"/>
              <a:t>Before starting Antipsychotic medication </a:t>
            </a:r>
            <a:endParaRPr lang="en-GB" dirty="0"/>
          </a:p>
        </p:txBody>
      </p:sp>
      <p:sp>
        <p:nvSpPr>
          <p:cNvPr id="3" name="Rectangle 2"/>
          <p:cNvSpPr/>
          <p:nvPr/>
        </p:nvSpPr>
        <p:spPr>
          <a:xfrm>
            <a:off x="775063" y="1854926"/>
            <a:ext cx="10641874" cy="3385542"/>
          </a:xfrm>
          <a:prstGeom prst="rect">
            <a:avLst/>
          </a:prstGeom>
        </p:spPr>
        <p:txBody>
          <a:bodyPr wrap="square">
            <a:spAutoFit/>
          </a:bodyPr>
          <a:lstStyle/>
          <a:p>
            <a:endParaRPr lang="en-GB" dirty="0"/>
          </a:p>
          <a:p>
            <a:r>
              <a:rPr lang="en-GB" sz="1400" dirty="0" smtClean="0">
                <a:latin typeface="Arial" panose="020B0604020202020204" pitchFamily="34" charset="0"/>
                <a:cs typeface="Arial" panose="020B0604020202020204" pitchFamily="34" charset="0"/>
              </a:rPr>
              <a:t>healthcare professionals should </a:t>
            </a:r>
            <a:r>
              <a:rPr lang="en-GB" sz="1400" dirty="0">
                <a:latin typeface="Arial" panose="020B0604020202020204" pitchFamily="34" charset="0"/>
                <a:cs typeface="Arial" panose="020B0604020202020204" pitchFamily="34" charset="0"/>
              </a:rPr>
              <a:t>check </a:t>
            </a:r>
            <a:r>
              <a:rPr lang="en-GB" sz="1400" dirty="0" smtClean="0">
                <a:latin typeface="Arial" panose="020B0604020202020204" pitchFamily="34" charset="0"/>
                <a:cs typeface="Arial" panose="020B0604020202020204" pitchFamily="34" charset="0"/>
              </a:rPr>
              <a:t>:   weight </a:t>
            </a:r>
            <a:r>
              <a:rPr lang="en-GB" sz="1400" dirty="0">
                <a:latin typeface="Arial" panose="020B0604020202020204" pitchFamily="34" charset="0"/>
                <a:cs typeface="Arial" panose="020B0604020202020204" pitchFamily="34" charset="0"/>
              </a:rPr>
              <a:t>and waist </a:t>
            </a:r>
            <a:r>
              <a:rPr lang="en-GB" sz="1400" dirty="0" smtClean="0">
                <a:latin typeface="Arial" panose="020B0604020202020204" pitchFamily="34" charset="0"/>
                <a:cs typeface="Arial" panose="020B0604020202020204" pitchFamily="34" charset="0"/>
              </a:rPr>
              <a:t>measurements, pulse </a:t>
            </a:r>
            <a:r>
              <a:rPr lang="en-GB" sz="1400" dirty="0">
                <a:latin typeface="Arial" panose="020B0604020202020204" pitchFamily="34" charset="0"/>
                <a:cs typeface="Arial" panose="020B0604020202020204" pitchFamily="34" charset="0"/>
              </a:rPr>
              <a:t>and blood pressure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general health (including some blood tests and asking whether you eat healthily and take regular exercise).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They may </a:t>
            </a:r>
            <a:r>
              <a:rPr lang="en-GB" sz="1400" dirty="0" smtClean="0">
                <a:latin typeface="Arial" panose="020B0604020202020204" pitchFamily="34" charset="0"/>
                <a:cs typeface="Arial" panose="020B0604020202020204" pitchFamily="34" charset="0"/>
              </a:rPr>
              <a:t>carry out an ECG (electrocardiogram )</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give </a:t>
            </a:r>
            <a:r>
              <a:rPr lang="en-GB" sz="1400" dirty="0" smtClean="0">
                <a:latin typeface="Arial" panose="020B0604020202020204" pitchFamily="34" charset="0"/>
                <a:cs typeface="Arial" panose="020B0604020202020204" pitchFamily="34" charset="0"/>
              </a:rPr>
              <a:t>Patients details </a:t>
            </a:r>
            <a:r>
              <a:rPr lang="en-GB" sz="1400" dirty="0">
                <a:latin typeface="Arial" panose="020B0604020202020204" pitchFamily="34" charset="0"/>
                <a:cs typeface="Arial" panose="020B0604020202020204" pitchFamily="34" charset="0"/>
              </a:rPr>
              <a:t>of different antipsychotic medications, how they can help, and their benefits and side effects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ask which side effects you are most willing to accept</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involve </a:t>
            </a:r>
            <a:r>
              <a:rPr lang="en-GB" sz="1400" dirty="0" smtClean="0">
                <a:latin typeface="Arial" panose="020B0604020202020204" pitchFamily="34" charset="0"/>
                <a:cs typeface="Arial" panose="020B0604020202020204" pitchFamily="34" charset="0"/>
              </a:rPr>
              <a:t>the patient and family </a:t>
            </a:r>
            <a:r>
              <a:rPr lang="en-GB" sz="1400" dirty="0">
                <a:latin typeface="Arial" panose="020B0604020202020204" pitchFamily="34" charset="0"/>
                <a:cs typeface="Arial" panose="020B0604020202020204" pitchFamily="34" charset="0"/>
              </a:rPr>
              <a:t>or carer if appropriate) in deciding which medication to take</a:t>
            </a:r>
            <a:r>
              <a:rPr lang="en-GB" sz="1400" dirty="0" smtClean="0">
                <a:latin typeface="Arial" panose="020B0604020202020204" pitchFamily="34" charset="0"/>
                <a:cs typeface="Arial" panose="020B0604020202020204" pitchFamily="34" charset="0"/>
              </a:rPr>
              <a:t>.</a:t>
            </a:r>
          </a:p>
          <a:p>
            <a:endParaRPr lang="en-GB"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See NICE guidelines and BNF for specific requirements </a:t>
            </a:r>
            <a:endParaRPr lang="en-GB" sz="1400" b="1" dirty="0">
              <a:latin typeface="Arial" panose="020B0604020202020204" pitchFamily="34" charset="0"/>
              <a:cs typeface="Arial" panose="020B0604020202020204" pitchFamily="34" charset="0"/>
            </a:endParaRPr>
          </a:p>
          <a:p>
            <a:endParaRPr lang="en-GB" sz="1400" dirty="0"/>
          </a:p>
        </p:txBody>
      </p:sp>
    </p:spTree>
    <p:extLst>
      <p:ext uri="{BB962C8B-B14F-4D97-AF65-F5344CB8AC3E}">
        <p14:creationId xmlns:p14="http://schemas.microsoft.com/office/powerpoint/2010/main" val="1824041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7199973" cy="1532884"/>
          </a:xfrm>
        </p:spPr>
        <p:txBody>
          <a:bodyPr/>
          <a:lstStyle/>
          <a:p>
            <a:r>
              <a:rPr lang="en-GB" sz="2800" b="1" dirty="0" smtClean="0"/>
              <a:t>Monitoring requirements</a:t>
            </a:r>
          </a:p>
          <a:p>
            <a:r>
              <a:rPr lang="en-GB" sz="2800" b="1" dirty="0" smtClean="0"/>
              <a:t>For </a:t>
            </a:r>
            <a:r>
              <a:rPr lang="en-GB" sz="2800" b="1" dirty="0"/>
              <a:t>all antipsychotic drugs</a:t>
            </a:r>
          </a:p>
          <a:p>
            <a:endParaRPr lang="en-GB" dirty="0" smtClean="0"/>
          </a:p>
          <a:p>
            <a:endParaRPr lang="en-GB" dirty="0"/>
          </a:p>
        </p:txBody>
      </p:sp>
      <p:sp>
        <p:nvSpPr>
          <p:cNvPr id="4" name="Rectangle 3"/>
          <p:cNvSpPr/>
          <p:nvPr/>
        </p:nvSpPr>
        <p:spPr>
          <a:xfrm>
            <a:off x="544582" y="1663337"/>
            <a:ext cx="8813074" cy="4524315"/>
          </a:xfrm>
          <a:prstGeom prst="rect">
            <a:avLst/>
          </a:prstGeom>
        </p:spPr>
        <p:txBody>
          <a:bodyPr wrap="square">
            <a:spAutoFit/>
          </a:bodyPr>
          <a:lstStyle/>
          <a:p>
            <a:r>
              <a:rPr lang="en-GB" dirty="0">
                <a:solidFill>
                  <a:srgbClr val="0E0E0E"/>
                </a:solidFill>
                <a:latin typeface="Arial" panose="020B0604020202020204" pitchFamily="34" charset="0"/>
                <a:cs typeface="Arial" panose="020B0604020202020204" pitchFamily="34" charset="0"/>
              </a:rPr>
              <a:t>It is advisable to monitor prolactin concentration at the start of therapy, at 6 months, and then yearly. Patients taking antipsychotic drugs not normally associated with symptomatic hyperprolactinaemia should be considered for prolactin monitoring if they show symptoms of hyperprolactinaemia (such as breast enlargement and galactorrhoea</a:t>
            </a:r>
            <a:r>
              <a:rPr lang="en-GB" dirty="0" smtClean="0">
                <a:solidFill>
                  <a:srgbClr val="0E0E0E"/>
                </a:solidFill>
                <a:latin typeface="Arial" panose="020B0604020202020204" pitchFamily="34" charset="0"/>
                <a:cs typeface="Arial" panose="020B0604020202020204" pitchFamily="34" charset="0"/>
              </a:rPr>
              <a:t>).</a:t>
            </a:r>
          </a:p>
          <a:p>
            <a:endParaRPr lang="en-GB" dirty="0">
              <a:solidFill>
                <a:srgbClr val="0E0E0E"/>
              </a:solidFill>
              <a:latin typeface="Arial" panose="020B0604020202020204" pitchFamily="34" charset="0"/>
              <a:cs typeface="Arial" panose="020B0604020202020204" pitchFamily="34" charset="0"/>
            </a:endParaRPr>
          </a:p>
          <a:p>
            <a:r>
              <a:rPr lang="en-GB" dirty="0" smtClean="0">
                <a:solidFill>
                  <a:srgbClr val="0E0E0E"/>
                </a:solidFill>
                <a:latin typeface="Arial" panose="020B0604020202020204" pitchFamily="34" charset="0"/>
                <a:cs typeface="Arial" panose="020B0604020202020204" pitchFamily="34" charset="0"/>
              </a:rPr>
              <a:t>Professionals to ask if the medication is helping</a:t>
            </a:r>
            <a:r>
              <a:rPr lang="en-GB" dirty="0">
                <a:solidFill>
                  <a:srgbClr val="0E0E0E"/>
                </a:solidFill>
                <a:latin typeface="Arial" panose="020B0604020202020204" pitchFamily="34" charset="0"/>
                <a:cs typeface="Arial" panose="020B0604020202020204" pitchFamily="34" charset="0"/>
              </a:rPr>
              <a:t>, if </a:t>
            </a:r>
            <a:r>
              <a:rPr lang="en-GB" dirty="0" smtClean="0">
                <a:solidFill>
                  <a:srgbClr val="0E0E0E"/>
                </a:solidFill>
                <a:latin typeface="Arial" panose="020B0604020202020204" pitchFamily="34" charset="0"/>
                <a:cs typeface="Arial" panose="020B0604020202020204" pitchFamily="34" charset="0"/>
              </a:rPr>
              <a:t>there are any </a:t>
            </a:r>
            <a:r>
              <a:rPr lang="en-GB" dirty="0">
                <a:solidFill>
                  <a:srgbClr val="0E0E0E"/>
                </a:solidFill>
                <a:latin typeface="Arial" panose="020B0604020202020204" pitchFamily="34" charset="0"/>
                <a:cs typeface="Arial" panose="020B0604020202020204" pitchFamily="34" charset="0"/>
              </a:rPr>
              <a:t>side effects and if </a:t>
            </a:r>
            <a:r>
              <a:rPr lang="en-GB" dirty="0" smtClean="0">
                <a:solidFill>
                  <a:srgbClr val="0E0E0E"/>
                </a:solidFill>
                <a:latin typeface="Arial" panose="020B0604020202020204" pitchFamily="34" charset="0"/>
                <a:cs typeface="Arial" panose="020B0604020202020204" pitchFamily="34" charset="0"/>
              </a:rPr>
              <a:t>there are any problems with </a:t>
            </a:r>
            <a:r>
              <a:rPr lang="en-GB" dirty="0">
                <a:solidFill>
                  <a:srgbClr val="0E0E0E"/>
                </a:solidFill>
                <a:latin typeface="Arial" panose="020B0604020202020204" pitchFamily="34" charset="0"/>
                <a:cs typeface="Arial" panose="020B0604020202020204" pitchFamily="34" charset="0"/>
              </a:rPr>
              <a:t>taking the </a:t>
            </a:r>
            <a:r>
              <a:rPr lang="en-GB" dirty="0" smtClean="0">
                <a:solidFill>
                  <a:srgbClr val="0E0E0E"/>
                </a:solidFill>
                <a:latin typeface="Arial" panose="020B0604020202020204" pitchFamily="34" charset="0"/>
                <a:cs typeface="Arial" panose="020B0604020202020204" pitchFamily="34" charset="0"/>
              </a:rPr>
              <a:t>medication.</a:t>
            </a:r>
            <a:endParaRPr lang="en-GB" dirty="0">
              <a:solidFill>
                <a:srgbClr val="0E0E0E"/>
              </a:solidFill>
              <a:latin typeface="Arial" panose="020B0604020202020204" pitchFamily="34" charset="0"/>
              <a:cs typeface="Arial" panose="020B0604020202020204" pitchFamily="34" charset="0"/>
            </a:endParaRPr>
          </a:p>
          <a:p>
            <a:endParaRPr lang="en-GB" dirty="0">
              <a:solidFill>
                <a:srgbClr val="0E0E0E"/>
              </a:solidFill>
              <a:latin typeface="Arial" panose="020B0604020202020204" pitchFamily="34" charset="0"/>
              <a:cs typeface="Arial" panose="020B0604020202020204" pitchFamily="34" charset="0"/>
            </a:endParaRPr>
          </a:p>
          <a:p>
            <a:r>
              <a:rPr lang="en-GB" dirty="0">
                <a:solidFill>
                  <a:srgbClr val="0E0E0E"/>
                </a:solidFill>
                <a:latin typeface="Arial" panose="020B0604020202020204" pitchFamily="34" charset="0"/>
                <a:cs typeface="Arial" panose="020B0604020202020204" pitchFamily="34" charset="0"/>
              </a:rPr>
              <a:t>monitor </a:t>
            </a:r>
            <a:r>
              <a:rPr lang="en-GB" dirty="0" smtClean="0">
                <a:solidFill>
                  <a:srgbClr val="0E0E0E"/>
                </a:solidFill>
                <a:latin typeface="Arial" panose="020B0604020202020204" pitchFamily="34" charset="0"/>
                <a:cs typeface="Arial" panose="020B0604020202020204" pitchFamily="34" charset="0"/>
              </a:rPr>
              <a:t>general </a:t>
            </a:r>
            <a:r>
              <a:rPr lang="en-GB" dirty="0">
                <a:solidFill>
                  <a:srgbClr val="0E0E0E"/>
                </a:solidFill>
                <a:latin typeface="Arial" panose="020B0604020202020204" pitchFamily="34" charset="0"/>
                <a:cs typeface="Arial" panose="020B0604020202020204" pitchFamily="34" charset="0"/>
              </a:rPr>
              <a:t>health (including weekly weight checks for the first 6 weeks and weight, pulse, blood pressure and blood tests at 3 months</a:t>
            </a:r>
            <a:r>
              <a:rPr lang="en-GB" dirty="0" smtClean="0">
                <a:solidFill>
                  <a:srgbClr val="0E0E0E"/>
                </a:solidFill>
                <a:latin typeface="Arial" panose="020B0604020202020204" pitchFamily="34" charset="0"/>
                <a:cs typeface="Arial" panose="020B0604020202020204" pitchFamily="34" charset="0"/>
              </a:rPr>
              <a:t>).</a:t>
            </a:r>
          </a:p>
          <a:p>
            <a:endParaRPr lang="en-GB" dirty="0">
              <a:solidFill>
                <a:srgbClr val="0E0E0E"/>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Patients with schizophrenia should have physical health monitoring (including cardiovascular disease risk assessment) at least once per year</a:t>
            </a:r>
            <a:r>
              <a:rPr lang="en-GB" b="1" dirty="0" smtClean="0">
                <a:latin typeface="Arial" panose="020B0604020202020204" pitchFamily="34" charset="0"/>
                <a:cs typeface="Arial" panose="020B0604020202020204" pitchFamily="34" charset="0"/>
              </a:rPr>
              <a:t>.  (Again please see the NICE guide for Antipsychotic medication for specific monitoring guidelines).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960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Diagnosis: </a:t>
            </a:r>
            <a:r>
              <a:rPr lang="en-GB" b="1" dirty="0"/>
              <a:t>Schizophrenia</a:t>
            </a:r>
          </a:p>
          <a:p>
            <a:endParaRPr lang="en-GB" dirty="0" smtClean="0"/>
          </a:p>
          <a:p>
            <a:r>
              <a:rPr lang="en-GB" dirty="0" smtClean="0"/>
              <a:t> </a:t>
            </a:r>
            <a:endParaRPr lang="en-GB" dirty="0"/>
          </a:p>
        </p:txBody>
      </p:sp>
      <p:sp>
        <p:nvSpPr>
          <p:cNvPr id="4" name="TextBox 3"/>
          <p:cNvSpPr txBox="1"/>
          <p:nvPr/>
        </p:nvSpPr>
        <p:spPr>
          <a:xfrm>
            <a:off x="592183" y="1463039"/>
            <a:ext cx="10641874" cy="4247317"/>
          </a:xfrm>
          <a:prstGeom prst="rect">
            <a:avLst/>
          </a:prstGeom>
          <a:noFill/>
        </p:spPr>
        <p:txBody>
          <a:bodyPr wrap="square" rtlCol="0">
            <a:spAutoFit/>
          </a:bodyPr>
          <a:lstStyle/>
          <a:p>
            <a:r>
              <a:rPr lang="en-GB" dirty="0"/>
              <a:t>Schizophrenia is a long-term mental health condition. It causes a range of different psychological symptoms.</a:t>
            </a:r>
          </a:p>
          <a:p>
            <a:endParaRPr lang="en-GB" dirty="0"/>
          </a:p>
          <a:p>
            <a:r>
              <a:rPr lang="en-GB" dirty="0"/>
              <a:t>Doctors often describe schizophrenia as a type of psychosis. This means the person may not always be able to distinguish their own thoughts and ideas from reality.</a:t>
            </a:r>
          </a:p>
          <a:p>
            <a:endParaRPr lang="en-GB" dirty="0"/>
          </a:p>
          <a:p>
            <a:r>
              <a:rPr lang="en-GB" dirty="0"/>
              <a:t>Symptoms of schizophrenia can include:</a:t>
            </a:r>
          </a:p>
          <a:p>
            <a:endParaRPr lang="en-GB" dirty="0"/>
          </a:p>
          <a:p>
            <a:r>
              <a:rPr lang="en-GB" b="1" dirty="0"/>
              <a:t>hallucinations</a:t>
            </a:r>
            <a:r>
              <a:rPr lang="en-GB" dirty="0"/>
              <a:t> – hearing or seeing things that do not exist outside of the mind</a:t>
            </a:r>
          </a:p>
          <a:p>
            <a:r>
              <a:rPr lang="en-GB" b="1" dirty="0"/>
              <a:t>delusions</a:t>
            </a:r>
            <a:r>
              <a:rPr lang="en-GB" dirty="0"/>
              <a:t> – unusual beliefs not based on reality</a:t>
            </a:r>
          </a:p>
          <a:p>
            <a:r>
              <a:rPr lang="en-GB" b="1" dirty="0"/>
              <a:t>muddled thoughts </a:t>
            </a:r>
            <a:r>
              <a:rPr lang="en-GB" dirty="0"/>
              <a:t>and speech based on hallucinations or delusions</a:t>
            </a:r>
          </a:p>
          <a:p>
            <a:r>
              <a:rPr lang="en-GB" b="1" dirty="0"/>
              <a:t>losing interest </a:t>
            </a:r>
            <a:r>
              <a:rPr lang="en-GB" dirty="0"/>
              <a:t>in everyday activities</a:t>
            </a:r>
          </a:p>
          <a:p>
            <a:r>
              <a:rPr lang="en-GB" b="1" dirty="0"/>
              <a:t>not wanting </a:t>
            </a:r>
            <a:r>
              <a:rPr lang="en-GB" dirty="0"/>
              <a:t>to look after yourself and your needs, such as not caring about your personal hygiene</a:t>
            </a:r>
          </a:p>
          <a:p>
            <a:r>
              <a:rPr lang="en-GB" b="1" dirty="0" smtClean="0"/>
              <a:t>feeling </a:t>
            </a:r>
            <a:r>
              <a:rPr lang="en-GB" b="1" dirty="0"/>
              <a:t>disconnected </a:t>
            </a:r>
            <a:r>
              <a:rPr lang="en-GB" dirty="0"/>
              <a:t>from your feelings or emotions</a:t>
            </a:r>
          </a:p>
          <a:p>
            <a:r>
              <a:rPr lang="en-GB" dirty="0"/>
              <a:t>People with schizophrenia </a:t>
            </a:r>
            <a:r>
              <a:rPr lang="en-GB" u="sng" dirty="0"/>
              <a:t>do not </a:t>
            </a:r>
            <a:r>
              <a:rPr lang="en-GB" dirty="0"/>
              <a:t>have a split personality. Schizophrenia does not usually cause someone to be violent.</a:t>
            </a:r>
          </a:p>
        </p:txBody>
      </p:sp>
    </p:spTree>
    <p:extLst>
      <p:ext uri="{BB962C8B-B14F-4D97-AF65-F5344CB8AC3E}">
        <p14:creationId xmlns:p14="http://schemas.microsoft.com/office/powerpoint/2010/main" val="3704821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3965" y="2324629"/>
            <a:ext cx="8368938" cy="2518510"/>
          </a:xfrm>
          <a:prstGeom prst="rect">
            <a:avLst/>
          </a:prstGeom>
        </p:spPr>
        <p:txBody>
          <a:bodyPr wrap="square">
            <a:spAutoFit/>
          </a:bodyPr>
          <a:lstStyle/>
          <a:p>
            <a:pPr lvl="0" fontAlgn="base">
              <a:lnSpc>
                <a:spcPts val="2250"/>
              </a:lnSpc>
              <a:spcAft>
                <a:spcPts val="0"/>
              </a:spcAft>
              <a:buSzPts val="1000"/>
              <a:tabLst>
                <a:tab pos="457200" algn="l"/>
              </a:tabLst>
            </a:pP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4. </a:t>
            </a:r>
            <a:r>
              <a:rPr lang="en-GB"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Right </a:t>
            </a:r>
            <a:r>
              <a:rPr lang="en-GB"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route.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Confirm the correct route prevents harmful effects and ensure optimal drug absorption </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600"/>
              </a:spcAft>
              <a:buSzPts val="1000"/>
              <a:tabLst>
                <a:tab pos="457200" algn="l"/>
              </a:tabLst>
            </a:pP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5</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Right </a:t>
            </a:r>
            <a:r>
              <a:rPr lang="en-GB"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time and Frequency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Check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the frequency of the prescribed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medication. Double-check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that you are giving the prescribed at the correct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time.</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Confirm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when the last dose was given.</a:t>
            </a:r>
            <a:endParaRPr lang="en-GB"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2250"/>
              </a:lnSpc>
              <a:spcAft>
                <a:spcPts val="0"/>
              </a:spcAft>
            </a:pP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6. </a:t>
            </a:r>
            <a:r>
              <a:rPr lang="en-GB"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Right </a:t>
            </a:r>
            <a:r>
              <a:rPr lang="en-GB"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Documentation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Record the time dose route and any revelent information in the care record. Is the prescription on the medication chart valid. Is full information contained in the chart including allergy's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2063931" y="888274"/>
            <a:ext cx="8098972" cy="769441"/>
          </a:xfrm>
          <a:prstGeom prst="rect">
            <a:avLst/>
          </a:prstGeom>
          <a:noFill/>
        </p:spPr>
        <p:txBody>
          <a:bodyPr wrap="square" rtlCol="0">
            <a:spAutoFit/>
          </a:bodyPr>
          <a:lstStyle/>
          <a:p>
            <a:r>
              <a:rPr lang="en-GB" sz="4400" b="1" dirty="0" smtClean="0">
                <a:solidFill>
                  <a:schemeClr val="tx2">
                    <a:lumMod val="60000"/>
                    <a:lumOff val="40000"/>
                  </a:schemeClr>
                </a:solidFill>
                <a:latin typeface="Arial" panose="020B0604020202020204" pitchFamily="34" charset="0"/>
                <a:cs typeface="Arial" panose="020B0604020202020204" pitchFamily="34" charset="0"/>
              </a:rPr>
              <a:t>              Ten R’s </a:t>
            </a:r>
            <a:endParaRPr lang="en-GB" sz="4400"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6599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8399120" cy="768351"/>
          </a:xfrm>
        </p:spPr>
        <p:txBody>
          <a:bodyPr/>
          <a:lstStyle/>
          <a:p>
            <a:r>
              <a:rPr lang="en-GB" dirty="0" smtClean="0"/>
              <a:t>Diagnosis</a:t>
            </a:r>
            <a:r>
              <a:rPr lang="en-GB" dirty="0"/>
              <a:t>: Bipolar disorder</a:t>
            </a:r>
            <a:endParaRPr lang="en-GB" dirty="0" smtClean="0"/>
          </a:p>
          <a:p>
            <a:r>
              <a:rPr lang="en-GB" dirty="0" smtClean="0"/>
              <a:t> </a:t>
            </a:r>
            <a:endParaRPr lang="en-GB" dirty="0"/>
          </a:p>
        </p:txBody>
      </p:sp>
      <p:sp>
        <p:nvSpPr>
          <p:cNvPr id="3" name="TextBox 2"/>
          <p:cNvSpPr txBox="1"/>
          <p:nvPr/>
        </p:nvSpPr>
        <p:spPr>
          <a:xfrm>
            <a:off x="714103" y="1489166"/>
            <a:ext cx="10920548"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Bipolar disorder is a mental health condition that affects your moods, which can swing from </a:t>
            </a:r>
            <a:r>
              <a:rPr lang="en-GB" dirty="0" smtClean="0">
                <a:latin typeface="Arial" panose="020B0604020202020204" pitchFamily="34" charset="0"/>
                <a:cs typeface="Arial" panose="020B0604020202020204" pitchFamily="34" charset="0"/>
              </a:rPr>
              <a:t>one  </a:t>
            </a:r>
            <a:r>
              <a:rPr lang="en-GB" dirty="0">
                <a:latin typeface="Arial" panose="020B0604020202020204" pitchFamily="34" charset="0"/>
                <a:cs typeface="Arial" panose="020B0604020202020204" pitchFamily="34" charset="0"/>
              </a:rPr>
              <a:t>extreme to another. It used to be known as manic depression</a:t>
            </a:r>
            <a:r>
              <a:rPr lang="en-GB" dirty="0" smtClean="0">
                <a:latin typeface="Arial" panose="020B0604020202020204" pitchFamily="34" charset="0"/>
                <a:cs typeface="Arial" panose="020B0604020202020204" pitchFamily="34" charset="0"/>
              </a:rPr>
              <a:t>.</a:t>
            </a:r>
          </a:p>
          <a:p>
            <a:r>
              <a:rPr lang="en-GB" dirty="0" smtClean="0">
                <a:latin typeface="Arial" panose="020B0604020202020204" pitchFamily="34" charset="0"/>
                <a:cs typeface="Arial" panose="020B0604020202020204" pitchFamily="34" charset="0"/>
              </a:rPr>
              <a:t>People </a:t>
            </a:r>
            <a:r>
              <a:rPr lang="en-GB" dirty="0">
                <a:latin typeface="Arial" panose="020B0604020202020204" pitchFamily="34" charset="0"/>
                <a:cs typeface="Arial" panose="020B0604020202020204" pitchFamily="34" charset="0"/>
              </a:rPr>
              <a:t>with bipolar disorder have episodes </a:t>
            </a:r>
            <a:r>
              <a:rPr lang="en-GB" dirty="0" smtClean="0">
                <a:latin typeface="Arial" panose="020B0604020202020204" pitchFamily="34" charset="0"/>
                <a:cs typeface="Arial" panose="020B0604020202020204" pitchFamily="34" charset="0"/>
              </a:rPr>
              <a:t>of: depression </a:t>
            </a:r>
            <a:r>
              <a:rPr lang="en-GB" dirty="0">
                <a:latin typeface="Arial" panose="020B0604020202020204" pitchFamily="34" charset="0"/>
                <a:cs typeface="Arial" panose="020B0604020202020204" pitchFamily="34" charset="0"/>
              </a:rPr>
              <a:t>– feeling very low and </a:t>
            </a:r>
            <a:r>
              <a:rPr lang="en-GB" dirty="0" smtClean="0">
                <a:latin typeface="Arial" panose="020B0604020202020204" pitchFamily="34" charset="0"/>
                <a:cs typeface="Arial" panose="020B0604020202020204" pitchFamily="34" charset="0"/>
              </a:rPr>
              <a:t>lethargic or</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mania – feeling very high and </a:t>
            </a:r>
            <a:r>
              <a:rPr lang="en-GB" dirty="0" smtClean="0">
                <a:latin typeface="Arial" panose="020B0604020202020204" pitchFamily="34" charset="0"/>
                <a:cs typeface="Arial" panose="020B0604020202020204" pitchFamily="34" charset="0"/>
              </a:rPr>
              <a:t>overactive </a:t>
            </a:r>
            <a:r>
              <a:rPr lang="en-GB" dirty="0" smtClean="0">
                <a:latin typeface="Arial" panose="020B0604020202020204" pitchFamily="34" charset="0"/>
                <a:cs typeface="Arial" panose="020B0604020202020204" pitchFamily="34" charset="0"/>
                <a:hlinkClick r:id="rId2"/>
              </a:rPr>
              <a:t>Symptoms </a:t>
            </a:r>
            <a:r>
              <a:rPr lang="en-GB" dirty="0">
                <a:latin typeface="Arial" panose="020B0604020202020204" pitchFamily="34" charset="0"/>
                <a:cs typeface="Arial" panose="020B0604020202020204" pitchFamily="34" charset="0"/>
                <a:hlinkClick r:id="rId2"/>
              </a:rPr>
              <a:t>of bipolar disorder</a:t>
            </a:r>
            <a:r>
              <a:rPr lang="en-GB" dirty="0">
                <a:latin typeface="Arial" panose="020B0604020202020204" pitchFamily="34" charset="0"/>
                <a:cs typeface="Arial" panose="020B0604020202020204" pitchFamily="34" charset="0"/>
              </a:rPr>
              <a:t> depend on which mood you're experiencing</a:t>
            </a:r>
            <a:r>
              <a:rPr lang="en-GB" dirty="0" smtClean="0">
                <a:latin typeface="Arial" panose="020B0604020202020204" pitchFamily="34" charset="0"/>
                <a:cs typeface="Arial" panose="020B0604020202020204" pitchFamily="34" charset="0"/>
              </a:rPr>
              <a:t>.</a:t>
            </a:r>
          </a:p>
          <a:p>
            <a:r>
              <a:rPr lang="en-GB" b="1" dirty="0">
                <a:latin typeface="Arial" panose="020B0604020202020204" pitchFamily="34" charset="0"/>
                <a:cs typeface="Arial" panose="020B0604020202020204" pitchFamily="34" charset="0"/>
              </a:rPr>
              <a:t>Depression </a:t>
            </a:r>
            <a:r>
              <a:rPr lang="en-GB" dirty="0">
                <a:latin typeface="Arial" panose="020B0604020202020204" pitchFamily="34" charset="0"/>
                <a:cs typeface="Arial" panose="020B0604020202020204" pitchFamily="34" charset="0"/>
              </a:rPr>
              <a:t>During a period of depression, symptoms may include: feeling sad, hopeless or irritable most of the time, lacking energy difficulty concentrating and remembering things loss of interest in everyday activities feelings of emptiness or worthlessness self-doubt being delusional, having hallucinations and disturbed or illogical thinking lack of appetite difficulty sleeping waking up early suicidal </a:t>
            </a:r>
            <a:r>
              <a:rPr lang="en-GB" dirty="0" smtClean="0">
                <a:latin typeface="Arial" panose="020B0604020202020204" pitchFamily="34" charset="0"/>
                <a:cs typeface="Arial" panose="020B0604020202020204" pitchFamily="34" charset="0"/>
              </a:rPr>
              <a:t>thoughts</a:t>
            </a:r>
          </a:p>
          <a:p>
            <a:r>
              <a:rPr lang="en-GB" b="1" dirty="0" smtClean="0">
                <a:latin typeface="Arial" panose="020B0604020202020204" pitchFamily="34" charset="0"/>
                <a:cs typeface="Arial" panose="020B0604020202020204" pitchFamily="34" charset="0"/>
              </a:rPr>
              <a:t>Mania </a:t>
            </a:r>
            <a:r>
              <a:rPr lang="en-GB" dirty="0" smtClean="0">
                <a:latin typeface="Arial" panose="020B0604020202020204" pitchFamily="34" charset="0"/>
                <a:cs typeface="Arial" panose="020B0604020202020204" pitchFamily="34" charset="0"/>
              </a:rPr>
              <a:t>periods of mania may include  </a:t>
            </a:r>
            <a:r>
              <a:rPr lang="en-GB" dirty="0">
                <a:latin typeface="Arial" panose="020B0604020202020204" pitchFamily="34" charset="0"/>
                <a:cs typeface="Arial" panose="020B0604020202020204" pitchFamily="34" charset="0"/>
              </a:rPr>
              <a:t>feeling very happy, elated or overjoyed, talking very quickly, feeling full of energy, feeling self-important, feeling full of great new ideas and having important plans, being easily distracted, being easily irritated or agitated, being delusional, having hallucinations and disturbed or illogical thinking, not feeling like sleeping, spending large sums of money on expensive and sometimes unaffordable items, making decisions or saying things that are out of character and that others see as being risky or harmful. </a:t>
            </a:r>
          </a:p>
          <a:p>
            <a:endParaRPr lang="en-GB" dirty="0" smtClean="0"/>
          </a:p>
          <a:p>
            <a:endParaRPr lang="en-GB" dirty="0"/>
          </a:p>
        </p:txBody>
      </p:sp>
    </p:spTree>
    <p:extLst>
      <p:ext uri="{BB962C8B-B14F-4D97-AF65-F5344CB8AC3E}">
        <p14:creationId xmlns:p14="http://schemas.microsoft.com/office/powerpoint/2010/main" val="1391405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0" y="452670"/>
            <a:ext cx="9722823" cy="768351"/>
          </a:xfrm>
        </p:spPr>
        <p:txBody>
          <a:bodyPr/>
          <a:lstStyle/>
          <a:p>
            <a:r>
              <a:rPr lang="en-GB" dirty="0" smtClean="0"/>
              <a:t>Diagnosis: Schizoaffective </a:t>
            </a:r>
            <a:r>
              <a:rPr lang="en-GB" b="1" dirty="0" smtClean="0"/>
              <a:t>disorder</a:t>
            </a:r>
            <a:endParaRPr lang="en-GB" b="1" dirty="0"/>
          </a:p>
          <a:p>
            <a:r>
              <a:rPr lang="en-GB" dirty="0" smtClean="0"/>
              <a:t> </a:t>
            </a:r>
            <a:endParaRPr lang="en-GB" dirty="0"/>
          </a:p>
        </p:txBody>
      </p:sp>
      <p:sp>
        <p:nvSpPr>
          <p:cNvPr id="3" name="TextBox 2"/>
          <p:cNvSpPr txBox="1"/>
          <p:nvPr/>
        </p:nvSpPr>
        <p:spPr>
          <a:xfrm>
            <a:off x="714103" y="1489166"/>
            <a:ext cx="10920548" cy="646331"/>
          </a:xfrm>
          <a:prstGeom prst="rect">
            <a:avLst/>
          </a:prstGeom>
          <a:noFill/>
        </p:spPr>
        <p:txBody>
          <a:bodyPr wrap="square" rtlCol="0">
            <a:spAutoFit/>
          </a:bodyPr>
          <a:lstStyle/>
          <a:p>
            <a:endParaRPr lang="en-GB" dirty="0" smtClean="0"/>
          </a:p>
          <a:p>
            <a:endParaRPr lang="en-GB" dirty="0"/>
          </a:p>
        </p:txBody>
      </p:sp>
      <p:sp>
        <p:nvSpPr>
          <p:cNvPr id="4" name="TextBox 3"/>
          <p:cNvSpPr txBox="1"/>
          <p:nvPr/>
        </p:nvSpPr>
        <p:spPr>
          <a:xfrm>
            <a:off x="844732" y="2377440"/>
            <a:ext cx="10171612" cy="923330"/>
          </a:xfrm>
          <a:prstGeom prst="rect">
            <a:avLst/>
          </a:prstGeom>
          <a:noFill/>
        </p:spPr>
        <p:txBody>
          <a:bodyPr wrap="square" rtlCol="0">
            <a:spAutoFit/>
          </a:bodyPr>
          <a:lstStyle/>
          <a:p>
            <a:r>
              <a:rPr lang="en-GB" b="1" dirty="0"/>
              <a:t>Schizoaffective disorder </a:t>
            </a:r>
            <a:r>
              <a:rPr lang="en-GB" dirty="0"/>
              <a:t>is a mental illness that can affect </a:t>
            </a:r>
            <a:r>
              <a:rPr lang="en-GB" dirty="0" smtClean="0"/>
              <a:t>thoughts</a:t>
            </a:r>
            <a:r>
              <a:rPr lang="en-GB" dirty="0"/>
              <a:t>, mood and behaviour. </a:t>
            </a:r>
            <a:r>
              <a:rPr lang="en-GB" dirty="0" smtClean="0"/>
              <a:t>symptoms </a:t>
            </a:r>
            <a:r>
              <a:rPr lang="en-GB" dirty="0"/>
              <a:t>of bipolar disorder and </a:t>
            </a:r>
            <a:r>
              <a:rPr lang="en-GB" dirty="0" smtClean="0"/>
              <a:t>schizophrenia may be present. </a:t>
            </a:r>
            <a:r>
              <a:rPr lang="en-GB" dirty="0"/>
              <a:t>These symptoms </a:t>
            </a:r>
            <a:r>
              <a:rPr lang="en-GB" dirty="0" smtClean="0"/>
              <a:t>could include mania</a:t>
            </a:r>
            <a:r>
              <a:rPr lang="en-GB" dirty="0"/>
              <a:t>, depression and </a:t>
            </a:r>
            <a:r>
              <a:rPr lang="en-GB" dirty="0" smtClean="0"/>
              <a:t>psychosis. </a:t>
            </a:r>
            <a:endParaRPr lang="en-GB" dirty="0"/>
          </a:p>
        </p:txBody>
      </p:sp>
    </p:spTree>
    <p:extLst>
      <p:ext uri="{BB962C8B-B14F-4D97-AF65-F5344CB8AC3E}">
        <p14:creationId xmlns:p14="http://schemas.microsoft.com/office/powerpoint/2010/main" val="2329749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8616835" cy="768351"/>
          </a:xfrm>
        </p:spPr>
        <p:txBody>
          <a:bodyPr/>
          <a:lstStyle/>
          <a:p>
            <a:r>
              <a:rPr lang="en-GB" dirty="0" smtClean="0"/>
              <a:t>Assessing mental state 1 </a:t>
            </a:r>
            <a:endParaRPr lang="en-GB" dirty="0"/>
          </a:p>
        </p:txBody>
      </p:sp>
      <p:sp>
        <p:nvSpPr>
          <p:cNvPr id="3" name="TextBox 2"/>
          <p:cNvSpPr txBox="1"/>
          <p:nvPr/>
        </p:nvSpPr>
        <p:spPr>
          <a:xfrm>
            <a:off x="644434" y="2159726"/>
            <a:ext cx="10702835"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Consider if there is any information about a patients baseline presentations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Are there any triggers which could affect the patients mental state, late administration of medication, social stress , bereavement, arguments with family, partners, friends, legal issues, serious physical health issues, anniversary of traumatic events, incidents involving the Police, alcohol, substance misuse</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Early warning signs of relapse can involve reduced sleep, irritability, Finding things more difficult, changes </a:t>
            </a:r>
            <a:r>
              <a:rPr lang="en-GB" dirty="0">
                <a:latin typeface="Arial" panose="020B0604020202020204" pitchFamily="34" charset="0"/>
                <a:cs typeface="Arial" panose="020B0604020202020204" pitchFamily="34" charset="0"/>
              </a:rPr>
              <a:t>in the </a:t>
            </a:r>
            <a:r>
              <a:rPr lang="en-GB" dirty="0" smtClean="0">
                <a:latin typeface="Arial" panose="020B0604020202020204" pitchFamily="34" charset="0"/>
                <a:cs typeface="Arial" panose="020B0604020202020204" pitchFamily="34" charset="0"/>
              </a:rPr>
              <a:t>presentation </a:t>
            </a:r>
            <a:r>
              <a:rPr lang="en-GB" dirty="0">
                <a:latin typeface="Arial" panose="020B0604020202020204" pitchFamily="34" charset="0"/>
                <a:cs typeface="Arial" panose="020B0604020202020204" pitchFamily="34" charset="0"/>
              </a:rPr>
              <a:t>of the patient- self care, communication, talking more , talking less, signs of confusion including facial expressions, flat effect, changes in behaviour, isolation, </a:t>
            </a:r>
            <a:r>
              <a:rPr lang="en-GB" dirty="0" smtClean="0">
                <a:latin typeface="Arial" panose="020B0604020202020204" pitchFamily="34" charset="0"/>
                <a:cs typeface="Arial" panose="020B0604020202020204" pitchFamily="34" charset="0"/>
              </a:rPr>
              <a:t>overspending.</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NMC the code: 2.5 </a:t>
            </a:r>
            <a:r>
              <a:rPr lang="en-GB" dirty="0">
                <a:latin typeface="Arial" panose="020B0604020202020204" pitchFamily="34" charset="0"/>
                <a:cs typeface="Arial" panose="020B0604020202020204" pitchFamily="34" charset="0"/>
              </a:rPr>
              <a:t>respect, support and document a person’s right to accept or refuse care and treatment</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37613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8616835" cy="768351"/>
          </a:xfrm>
        </p:spPr>
        <p:txBody>
          <a:bodyPr/>
          <a:lstStyle/>
          <a:p>
            <a:r>
              <a:rPr lang="en-GB" dirty="0" smtClean="0"/>
              <a:t>Assessing mental state 2 </a:t>
            </a:r>
            <a:endParaRPr lang="en-GB" dirty="0"/>
          </a:p>
        </p:txBody>
      </p:sp>
      <p:sp>
        <p:nvSpPr>
          <p:cNvPr id="3" name="TextBox 2"/>
          <p:cNvSpPr txBox="1"/>
          <p:nvPr/>
        </p:nvSpPr>
        <p:spPr>
          <a:xfrm>
            <a:off x="644434" y="2159726"/>
            <a:ext cx="10702835" cy="3693319"/>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Recovery model – Recovery is not just about symptoms of relapse , personal meaningful relationships , and/or activities , wellbeing and lifestyle are essential. Some patients experience symptoms, but are able to take part in activities and relationships. Side effects of antipsychotic medication can impede participation and functioning. There is a balance to consider about side-effects treatment and aspirations which should be explored collaboratively with patients. </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Collaboration with patients and considering offers of interventions is essential </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Do patients have collaborative care plans, or crisis/safety plans which identify when things are going well, not so well, what was helpful in the past in a crisis, what can the individual and professionals do provide support</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NMC The code: 13.1 </a:t>
            </a:r>
            <a:r>
              <a:rPr lang="en-GB" dirty="0">
                <a:latin typeface="Arial" panose="020B0604020202020204" pitchFamily="34" charset="0"/>
                <a:cs typeface="Arial" panose="020B0604020202020204" pitchFamily="34" charset="0"/>
              </a:rPr>
              <a:t>accurately identify, observe and assess signs of normal or worsening physical and mental health in the person receiving care 13.2 make a timely referral to another practitioner when any action, care or treatment is required</a:t>
            </a:r>
            <a:r>
              <a:rPr lang="en-GB"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98880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On the importance of asking questions | by Daniel Christian Wahl | Age ...">
            <a:extLst>
              <a:ext uri="{FF2B5EF4-FFF2-40B4-BE49-F238E27FC236}">
                <a16:creationId xmlns:a16="http://schemas.microsoft.com/office/drawing/2014/main" id="{2BD4FFEB-5C6C-DF9E-47F8-F1AE6E38E245}"/>
              </a:ext>
            </a:extLst>
          </p:cNvPr>
          <p:cNvPicPr>
            <a:picLocks noChangeAspect="1"/>
          </p:cNvPicPr>
          <p:nvPr/>
        </p:nvPicPr>
        <p:blipFill rotWithShape="1">
          <a:blip r:embed="rId3"/>
          <a:srcRect t="12678" b="8366"/>
          <a:stretch/>
        </p:blipFill>
        <p:spPr>
          <a:xfrm>
            <a:off x="457200" y="457200"/>
            <a:ext cx="11277600" cy="5943600"/>
          </a:xfrm>
          <a:prstGeom prst="rect">
            <a:avLst/>
          </a:prstGeom>
        </p:spPr>
      </p:pic>
    </p:spTree>
    <p:extLst>
      <p:ext uri="{BB962C8B-B14F-4D97-AF65-F5344CB8AC3E}">
        <p14:creationId xmlns:p14="http://schemas.microsoft.com/office/powerpoint/2010/main" val="3709323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8754" y="783603"/>
            <a:ext cx="7199973" cy="768351"/>
          </a:xfrm>
        </p:spPr>
        <p:txBody>
          <a:bodyPr/>
          <a:lstStyle/>
          <a:p>
            <a:r>
              <a:rPr lang="en-GB" dirty="0" smtClean="0"/>
              <a:t>                            Ten R’S </a:t>
            </a:r>
            <a:endParaRPr lang="en-GB" dirty="0"/>
          </a:p>
        </p:txBody>
      </p:sp>
      <p:sp>
        <p:nvSpPr>
          <p:cNvPr id="3" name="Rectangle 2"/>
          <p:cNvSpPr/>
          <p:nvPr/>
        </p:nvSpPr>
        <p:spPr>
          <a:xfrm>
            <a:off x="1140823" y="1978674"/>
            <a:ext cx="9152710" cy="3532890"/>
          </a:xfrm>
          <a:prstGeom prst="rect">
            <a:avLst/>
          </a:prstGeom>
        </p:spPr>
        <p:txBody>
          <a:bodyPr wrap="square">
            <a:spAutoFit/>
          </a:bodyPr>
          <a:lstStyle/>
          <a:p>
            <a:pPr fontAlgn="base">
              <a:lnSpc>
                <a:spcPts val="2250"/>
              </a:lnSpc>
              <a:spcAft>
                <a:spcPts val="0"/>
              </a:spcAft>
            </a:pPr>
            <a:r>
              <a:rPr lang="en-GB"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7.</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Right to refuse</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600"/>
              </a:spcAft>
              <a:buSzPts val="1000"/>
              <a:tabLst>
                <a:tab pos="457200" algn="l"/>
              </a:tabLst>
            </a:pP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Ensure you have the patient consent to administer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medications.</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Be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aware that patients do have a right to refuse medication </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fontAlgn="base">
              <a:lnSpc>
                <a:spcPts val="2250"/>
              </a:lnSpc>
              <a:spcAft>
                <a:spcPts val="0"/>
              </a:spcAft>
              <a:buSzPts val="1000"/>
              <a:tabLst>
                <a:tab pos="457200" algn="l"/>
              </a:tabLst>
            </a:pP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8</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Right </a:t>
            </a:r>
            <a:r>
              <a:rPr lang="en-GB"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assessment</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Check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your patient actually needs the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medication.</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Check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for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contraindications.</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Baseline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observations if required.</a:t>
            </a:r>
            <a:endParaRPr lang="en-GB"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2250"/>
              </a:lnSpc>
              <a:spcAft>
                <a:spcPts val="0"/>
              </a:spcAft>
            </a:pP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9</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Right evaluation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600"/>
              </a:spcAft>
              <a:buSzPts val="1000"/>
              <a:tabLst>
                <a:tab pos="457200" algn="l"/>
              </a:tabLst>
            </a:pP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Ensure the medication is working the way it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should.</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Ensure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medications are reviewed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regularly.</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Ongoing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observations if required</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p>
          <a:p>
            <a:pPr fontAlgn="base">
              <a:lnSpc>
                <a:spcPct val="107000"/>
              </a:lnSpc>
              <a:spcAft>
                <a:spcPts val="600"/>
              </a:spcAft>
              <a:buSzPts val="1000"/>
              <a:tabLst>
                <a:tab pos="457200" algn="l"/>
              </a:tabLst>
            </a:pPr>
            <a:r>
              <a:rPr lang="en-GB" b="1" dirty="0">
                <a:latin typeface="Arial" panose="020B0604020202020204" pitchFamily="34" charset="0"/>
                <a:cs typeface="Arial" panose="020B0604020202020204" pitchFamily="34" charset="0"/>
              </a:rPr>
              <a:t>10. Right education </a:t>
            </a:r>
            <a:r>
              <a:rPr lang="en-GB" dirty="0">
                <a:latin typeface="Arial" panose="020B0604020202020204" pitchFamily="34" charset="0"/>
                <a:cs typeface="Arial" panose="020B0604020202020204" pitchFamily="34" charset="0"/>
              </a:rPr>
              <a:t>Provide clear and concise information about the medication being taken. Increase health literacy. Provide leaflets, sign post to sources of information  </a:t>
            </a:r>
          </a:p>
          <a:p>
            <a:pPr lvl="0" fontAlgn="base">
              <a:lnSpc>
                <a:spcPct val="107000"/>
              </a:lnSpc>
              <a:spcAft>
                <a:spcPts val="600"/>
              </a:spcAft>
              <a:buSzPts val="1000"/>
              <a:tabLst>
                <a:tab pos="457200" algn="l"/>
              </a:tabLs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242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8754" y="783603"/>
            <a:ext cx="7199973" cy="768351"/>
          </a:xfrm>
        </p:spPr>
        <p:txBody>
          <a:bodyPr/>
          <a:lstStyle/>
          <a:p>
            <a:r>
              <a:rPr lang="en-GB" dirty="0" smtClean="0"/>
              <a:t>NMC The code:</a:t>
            </a:r>
            <a:endParaRPr lang="en-GB" dirty="0"/>
          </a:p>
        </p:txBody>
      </p:sp>
      <p:sp>
        <p:nvSpPr>
          <p:cNvPr id="3" name="Rectangle 2"/>
          <p:cNvSpPr/>
          <p:nvPr/>
        </p:nvSpPr>
        <p:spPr>
          <a:xfrm>
            <a:off x="1140823" y="1978674"/>
            <a:ext cx="9152710" cy="387286"/>
          </a:xfrm>
          <a:prstGeom prst="rect">
            <a:avLst/>
          </a:prstGeom>
        </p:spPr>
        <p:txBody>
          <a:bodyPr wrap="square">
            <a:spAutoFit/>
          </a:bodyPr>
          <a:lstStyle/>
          <a:p>
            <a:pPr fontAlgn="base">
              <a:lnSpc>
                <a:spcPts val="2250"/>
              </a:lnSpc>
              <a:spcAft>
                <a:spcPts val="0"/>
              </a:spcAft>
            </a:pPr>
            <a:r>
              <a:rPr lang="en-GB"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62149" y="2365960"/>
            <a:ext cx="8247017" cy="2554545"/>
          </a:xfrm>
          <a:prstGeom prst="rect">
            <a:avLst/>
          </a:prstGeom>
        </p:spPr>
        <p:txBody>
          <a:bodyPr wrap="square">
            <a:spAutoFit/>
          </a:bodyPr>
          <a:lstStyle/>
          <a:p>
            <a:r>
              <a:rPr lang="en-GB" sz="2000" dirty="0" smtClean="0">
                <a:latin typeface="Arial" panose="020B0604020202020204" pitchFamily="34" charset="0"/>
                <a:cs typeface="Arial" panose="020B0604020202020204" pitchFamily="34" charset="0"/>
              </a:rPr>
              <a:t>13: </a:t>
            </a:r>
            <a:r>
              <a:rPr lang="en-GB" sz="2000" dirty="0">
                <a:latin typeface="Arial" panose="020B0604020202020204" pitchFamily="34" charset="0"/>
                <a:cs typeface="Arial" panose="020B0604020202020204" pitchFamily="34" charset="0"/>
              </a:rPr>
              <a:t>Recognise and work within the limits </a:t>
            </a:r>
            <a:r>
              <a:rPr lang="en-GB" sz="2000" dirty="0" smtClean="0">
                <a:latin typeface="Arial" panose="020B0604020202020204" pitchFamily="34" charset="0"/>
                <a:cs typeface="Arial" panose="020B0604020202020204" pitchFamily="34" charset="0"/>
              </a:rPr>
              <a:t>of </a:t>
            </a:r>
            <a:r>
              <a:rPr lang="en-GB" sz="2000" dirty="0">
                <a:latin typeface="Arial" panose="020B0604020202020204" pitchFamily="34" charset="0"/>
                <a:cs typeface="Arial" panose="020B0604020202020204" pitchFamily="34" charset="0"/>
              </a:rPr>
              <a:t>your </a:t>
            </a:r>
            <a:r>
              <a:rPr lang="en-GB" sz="2000" dirty="0" smtClean="0">
                <a:latin typeface="Arial" panose="020B0604020202020204" pitchFamily="34" charset="0"/>
                <a:cs typeface="Arial" panose="020B0604020202020204" pitchFamily="34" charset="0"/>
              </a:rPr>
              <a:t>competence</a:t>
            </a:r>
          </a:p>
          <a:p>
            <a:r>
              <a:rPr lang="en-GB" sz="2000" dirty="0" smtClean="0">
                <a:latin typeface="Arial" panose="020B0604020202020204" pitchFamily="34" charset="0"/>
                <a:cs typeface="Arial" panose="020B0604020202020204" pitchFamily="34" charset="0"/>
              </a:rPr>
              <a:t>13.3 </a:t>
            </a:r>
            <a:r>
              <a:rPr lang="en-GB" sz="2000" dirty="0">
                <a:latin typeface="Arial" panose="020B0604020202020204" pitchFamily="34" charset="0"/>
                <a:cs typeface="Arial" panose="020B0604020202020204" pitchFamily="34" charset="0"/>
              </a:rPr>
              <a:t>ask for help from a suitably qualified and experienced professional to carry out any action or procedure that is beyond the limits of your </a:t>
            </a:r>
            <a:r>
              <a:rPr lang="en-GB" sz="2000" dirty="0" smtClean="0">
                <a:latin typeface="Arial" panose="020B0604020202020204" pitchFamily="34" charset="0"/>
                <a:cs typeface="Arial" panose="020B0604020202020204" pitchFamily="34" charset="0"/>
              </a:rPr>
              <a:t>competence</a:t>
            </a:r>
          </a:p>
          <a:p>
            <a:r>
              <a:rPr lang="en-GB" sz="2000" dirty="0" smtClean="0">
                <a:latin typeface="Arial" panose="020B0604020202020204" pitchFamily="34" charset="0"/>
                <a:cs typeface="Arial" panose="020B0604020202020204" pitchFamily="34" charset="0"/>
              </a:rPr>
              <a:t>13.5 complete </a:t>
            </a:r>
            <a:r>
              <a:rPr lang="en-GB" sz="2000" dirty="0">
                <a:latin typeface="Arial" panose="020B0604020202020204" pitchFamily="34" charset="0"/>
                <a:cs typeface="Arial" panose="020B0604020202020204" pitchFamily="34" charset="0"/>
              </a:rPr>
              <a:t>the necessary training before carrying out a new role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18: </a:t>
            </a:r>
            <a:r>
              <a:rPr lang="en-GB" sz="2000" dirty="0">
                <a:latin typeface="Arial" panose="020B0604020202020204" pitchFamily="34" charset="0"/>
                <a:cs typeface="Arial" panose="020B0604020202020204" pitchFamily="34" charset="0"/>
              </a:rPr>
              <a:t>Advise on, prescribe, supply, dispense or administer medicines within the limits of your training and competence, the law, our guidance and other relevant policies, guidance and regulations</a:t>
            </a:r>
          </a:p>
        </p:txBody>
      </p:sp>
    </p:spTree>
    <p:extLst>
      <p:ext uri="{BB962C8B-B14F-4D97-AF65-F5344CB8AC3E}">
        <p14:creationId xmlns:p14="http://schemas.microsoft.com/office/powerpoint/2010/main" val="4235452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45474" y="1436738"/>
            <a:ext cx="7199973" cy="768351"/>
          </a:xfrm>
        </p:spPr>
        <p:txBody>
          <a:bodyPr/>
          <a:lstStyle/>
          <a:p>
            <a:r>
              <a:rPr lang="en-GB" dirty="0" smtClean="0"/>
              <a:t>Question for participants: what sites do you use to administer depot injections in your practice?</a:t>
            </a:r>
          </a:p>
        </p:txBody>
      </p:sp>
    </p:spTree>
    <p:extLst>
      <p:ext uri="{BB962C8B-B14F-4D97-AF65-F5344CB8AC3E}">
        <p14:creationId xmlns:p14="http://schemas.microsoft.com/office/powerpoint/2010/main" val="372852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371" y="452670"/>
            <a:ext cx="7199973" cy="1210667"/>
          </a:xfrm>
        </p:spPr>
        <p:txBody>
          <a:bodyPr/>
          <a:lstStyle/>
          <a:p>
            <a:r>
              <a:rPr lang="en-GB" dirty="0"/>
              <a:t>Administration Technique for the Dorsogluteal </a:t>
            </a:r>
            <a:r>
              <a:rPr lang="en-GB" dirty="0" smtClean="0"/>
              <a:t>Site</a:t>
            </a:r>
          </a:p>
          <a:p>
            <a:endParaRPr lang="en-GB" dirty="0" smtClean="0"/>
          </a:p>
          <a:p>
            <a:r>
              <a:rPr lang="en-GB" sz="1800" dirty="0" smtClean="0">
                <a:solidFill>
                  <a:schemeClr val="tx1"/>
                </a:solidFill>
                <a:latin typeface="Arial" panose="020B0604020202020204" pitchFamily="34" charset="0"/>
                <a:cs typeface="Arial" panose="020B0604020202020204" pitchFamily="34" charset="0"/>
              </a:rPr>
              <a:t>Imagine </a:t>
            </a:r>
            <a:r>
              <a:rPr lang="en-GB" sz="1800" dirty="0">
                <a:solidFill>
                  <a:schemeClr val="tx1"/>
                </a:solidFill>
                <a:latin typeface="Arial" panose="020B0604020202020204" pitchFamily="34" charset="0"/>
                <a:cs typeface="Arial" panose="020B0604020202020204" pitchFamily="34" charset="0"/>
              </a:rPr>
              <a:t>a cross whose vertical </a:t>
            </a:r>
          </a:p>
          <a:p>
            <a:r>
              <a:rPr lang="en-GB" sz="1800" dirty="0">
                <a:solidFill>
                  <a:schemeClr val="tx1"/>
                </a:solidFill>
                <a:latin typeface="Arial" panose="020B0604020202020204" pitchFamily="34" charset="0"/>
                <a:cs typeface="Arial" panose="020B0604020202020204" pitchFamily="34" charset="0"/>
              </a:rPr>
              <a:t>axis laterally bisects one </a:t>
            </a:r>
          </a:p>
          <a:p>
            <a:r>
              <a:rPr lang="en-GB" sz="1800" dirty="0">
                <a:solidFill>
                  <a:schemeClr val="tx1"/>
                </a:solidFill>
                <a:latin typeface="Arial" panose="020B0604020202020204" pitchFamily="34" charset="0"/>
                <a:cs typeface="Arial" panose="020B0604020202020204" pitchFamily="34" charset="0"/>
              </a:rPr>
              <a:t>buttock, identify the upper </a:t>
            </a:r>
          </a:p>
          <a:p>
            <a:r>
              <a:rPr lang="en-GB" sz="1800" dirty="0">
                <a:solidFill>
                  <a:schemeClr val="tx1"/>
                </a:solidFill>
                <a:latin typeface="Arial" panose="020B0604020202020204" pitchFamily="34" charset="0"/>
                <a:cs typeface="Arial" panose="020B0604020202020204" pitchFamily="34" charset="0"/>
              </a:rPr>
              <a:t>outer quadrant created by this </a:t>
            </a:r>
          </a:p>
          <a:p>
            <a:r>
              <a:rPr lang="en-GB" sz="1800" dirty="0">
                <a:solidFill>
                  <a:schemeClr val="tx1"/>
                </a:solidFill>
                <a:latin typeface="Arial" panose="020B0604020202020204" pitchFamily="34" charset="0"/>
                <a:cs typeface="Arial" panose="020B0604020202020204" pitchFamily="34" charset="0"/>
              </a:rPr>
              <a:t>cross. Further divide this </a:t>
            </a:r>
          </a:p>
          <a:p>
            <a:r>
              <a:rPr lang="en-GB" sz="1800" dirty="0">
                <a:solidFill>
                  <a:schemeClr val="tx1"/>
                </a:solidFill>
                <a:latin typeface="Arial" panose="020B0604020202020204" pitchFamily="34" charset="0"/>
                <a:cs typeface="Arial" panose="020B0604020202020204" pitchFamily="34" charset="0"/>
              </a:rPr>
              <a:t>quadrant into quarters. The </a:t>
            </a:r>
          </a:p>
          <a:p>
            <a:r>
              <a:rPr lang="en-GB" sz="1800" dirty="0">
                <a:solidFill>
                  <a:schemeClr val="tx1"/>
                </a:solidFill>
                <a:latin typeface="Arial" panose="020B0604020202020204" pitchFamily="34" charset="0"/>
                <a:cs typeface="Arial" panose="020B0604020202020204" pitchFamily="34" charset="0"/>
              </a:rPr>
              <a:t>injection site is located within </a:t>
            </a:r>
          </a:p>
          <a:p>
            <a:r>
              <a:rPr lang="en-GB" sz="1800" dirty="0">
                <a:solidFill>
                  <a:schemeClr val="tx1"/>
                </a:solidFill>
                <a:latin typeface="Arial" panose="020B0604020202020204" pitchFamily="34" charset="0"/>
                <a:cs typeface="Arial" panose="020B0604020202020204" pitchFamily="34" charset="0"/>
              </a:rPr>
              <a:t>this second upper outer </a:t>
            </a:r>
          </a:p>
          <a:p>
            <a:r>
              <a:rPr lang="en-GB" sz="1800" dirty="0">
                <a:solidFill>
                  <a:schemeClr val="tx1"/>
                </a:solidFill>
                <a:latin typeface="Arial" panose="020B0604020202020204" pitchFamily="34" charset="0"/>
                <a:cs typeface="Arial" panose="020B0604020202020204" pitchFamily="34" charset="0"/>
              </a:rPr>
              <a:t>quadrant approximately 5cm to </a:t>
            </a:r>
          </a:p>
          <a:p>
            <a:r>
              <a:rPr lang="en-GB" sz="1800" dirty="0">
                <a:solidFill>
                  <a:schemeClr val="tx1"/>
                </a:solidFill>
                <a:latin typeface="Arial" panose="020B0604020202020204" pitchFamily="34" charset="0"/>
                <a:cs typeface="Arial" panose="020B0604020202020204" pitchFamily="34" charset="0"/>
              </a:rPr>
              <a:t>7.5cm below the iliac crest</a:t>
            </a:r>
          </a:p>
        </p:txBody>
      </p:sp>
      <p:pic>
        <p:nvPicPr>
          <p:cNvPr id="3" name="Picture 2"/>
          <p:cNvPicPr>
            <a:picLocks noChangeAspect="1"/>
          </p:cNvPicPr>
          <p:nvPr/>
        </p:nvPicPr>
        <p:blipFill>
          <a:blip r:embed="rId2"/>
          <a:stretch>
            <a:fillRect/>
          </a:stretch>
        </p:blipFill>
        <p:spPr>
          <a:xfrm>
            <a:off x="4920343" y="2017263"/>
            <a:ext cx="5181599" cy="4415650"/>
          </a:xfrm>
          <a:prstGeom prst="rect">
            <a:avLst/>
          </a:prstGeom>
        </p:spPr>
      </p:pic>
    </p:spTree>
    <p:extLst>
      <p:ext uri="{BB962C8B-B14F-4D97-AF65-F5344CB8AC3E}">
        <p14:creationId xmlns:p14="http://schemas.microsoft.com/office/powerpoint/2010/main" val="1825833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Administration Technique for the Dorsogluteal Site</a:t>
            </a:r>
          </a:p>
          <a:p>
            <a:endParaRPr lang="en-GB" dirty="0"/>
          </a:p>
        </p:txBody>
      </p:sp>
      <p:sp>
        <p:nvSpPr>
          <p:cNvPr id="3" name="TextBox 2"/>
          <p:cNvSpPr txBox="1"/>
          <p:nvPr/>
        </p:nvSpPr>
        <p:spPr>
          <a:xfrm>
            <a:off x="1053737" y="2246810"/>
            <a:ext cx="10040983" cy="2862322"/>
          </a:xfrm>
          <a:prstGeom prst="rect">
            <a:avLst/>
          </a:prstGeom>
          <a:noFill/>
        </p:spPr>
        <p:txBody>
          <a:bodyPr wrap="square" rtlCol="0">
            <a:spAutoFit/>
          </a:bodyPr>
          <a:lstStyle/>
          <a:p>
            <a:r>
              <a:rPr lang="en-GB" dirty="0"/>
              <a:t>•An appropriate needle length </a:t>
            </a:r>
            <a:r>
              <a:rPr lang="en-GB" dirty="0" smtClean="0"/>
              <a:t>                                           </a:t>
            </a:r>
            <a:endParaRPr lang="en-GB" dirty="0"/>
          </a:p>
          <a:p>
            <a:r>
              <a:rPr lang="en-GB" dirty="0"/>
              <a:t>must be selected to reach the </a:t>
            </a:r>
          </a:p>
          <a:p>
            <a:r>
              <a:rPr lang="en-GB" dirty="0"/>
              <a:t>gluteus muscle, based on the Body </a:t>
            </a:r>
          </a:p>
          <a:p>
            <a:r>
              <a:rPr lang="en-GB" dirty="0"/>
              <a:t>Mass Index [BMI] of the patient. In </a:t>
            </a:r>
          </a:p>
          <a:p>
            <a:r>
              <a:rPr lang="en-GB" dirty="0"/>
              <a:t>obese patients with a BMI of 30 or </a:t>
            </a:r>
          </a:p>
          <a:p>
            <a:r>
              <a:rPr lang="en-GB" dirty="0"/>
              <a:t>more, a 5cm needle is required</a:t>
            </a:r>
          </a:p>
          <a:p>
            <a:r>
              <a:rPr lang="en-GB" dirty="0"/>
              <a:t>•Ask them to either lie on their </a:t>
            </a:r>
          </a:p>
          <a:p>
            <a:r>
              <a:rPr lang="en-GB" dirty="0"/>
              <a:t>front or side with the femur </a:t>
            </a:r>
          </a:p>
          <a:p>
            <a:r>
              <a:rPr lang="en-GB" dirty="0"/>
              <a:t>internally rotated to minimise pain </a:t>
            </a:r>
          </a:p>
          <a:p>
            <a:r>
              <a:rPr lang="en-GB" dirty="0"/>
              <a:t>on administration</a:t>
            </a:r>
          </a:p>
        </p:txBody>
      </p:sp>
      <p:pic>
        <p:nvPicPr>
          <p:cNvPr id="4" name="Picture 3"/>
          <p:cNvPicPr>
            <a:picLocks noChangeAspect="1"/>
          </p:cNvPicPr>
          <p:nvPr/>
        </p:nvPicPr>
        <p:blipFill>
          <a:blip r:embed="rId2"/>
          <a:stretch>
            <a:fillRect/>
          </a:stretch>
        </p:blipFill>
        <p:spPr>
          <a:xfrm>
            <a:off x="4920343" y="2017263"/>
            <a:ext cx="5181599" cy="4415650"/>
          </a:xfrm>
          <a:prstGeom prst="rect">
            <a:avLst/>
          </a:prstGeom>
        </p:spPr>
      </p:pic>
    </p:spTree>
    <p:extLst>
      <p:ext uri="{BB962C8B-B14F-4D97-AF65-F5344CB8AC3E}">
        <p14:creationId xmlns:p14="http://schemas.microsoft.com/office/powerpoint/2010/main" val="943720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AA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95128589CF7E42B895149F0BF4A8DA" ma:contentTypeVersion="12" ma:contentTypeDescription="Create a new document." ma:contentTypeScope="" ma:versionID="8a0c71b0344fc633e8c0316c7b9eb273">
  <xsd:schema xmlns:xsd="http://www.w3.org/2001/XMLSchema" xmlns:xs="http://www.w3.org/2001/XMLSchema" xmlns:p="http://schemas.microsoft.com/office/2006/metadata/properties" xmlns:ns2="3f5343a6-5db0-4122-89ed-4cbe24997336" xmlns:ns3="44ebe4a2-8967-4420-b11d-32018e8e10b3" targetNamespace="http://schemas.microsoft.com/office/2006/metadata/properties" ma:root="true" ma:fieldsID="70c5a7b90c645c8968498040c0873846" ns2:_="" ns3:_="">
    <xsd:import namespace="3f5343a6-5db0-4122-89ed-4cbe24997336"/>
    <xsd:import namespace="44ebe4a2-8967-4420-b11d-32018e8e10b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5343a6-5db0-4122-89ed-4cbe24997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b8715dd-6f06-4f61-92d6-ee87fc18a7b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ebe4a2-8967-4420-b11d-32018e8e10b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58d5fe-2483-4d94-821b-baadd081ea66}" ma:internalName="TaxCatchAll" ma:showField="CatchAllData" ma:web="44ebe4a2-8967-4420-b11d-32018e8e10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5343a6-5db0-4122-89ed-4cbe24997336">
      <Terms xmlns="http://schemas.microsoft.com/office/infopath/2007/PartnerControls"/>
    </lcf76f155ced4ddcb4097134ff3c332f>
    <TaxCatchAll xmlns="44ebe4a2-8967-4420-b11d-32018e8e10b3" xsi:nil="true"/>
  </documentManagement>
</p:properties>
</file>

<file path=customXml/itemProps1.xml><?xml version="1.0" encoding="utf-8"?>
<ds:datastoreItem xmlns:ds="http://schemas.openxmlformats.org/officeDocument/2006/customXml" ds:itemID="{F56734E0-F9E9-4B1F-8A1D-F2D2F8F84252}">
  <ds:schemaRefs>
    <ds:schemaRef ds:uri="3f5343a6-5db0-4122-89ed-4cbe24997336"/>
    <ds:schemaRef ds:uri="44ebe4a2-8967-4420-b11d-32018e8e10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DCAE825C-05AC-4497-8CE8-5BCF1351679C}">
  <ds:schemaRefs>
    <ds:schemaRef ds:uri="http://schemas.microsoft.com/sharepoint/v3/contenttype/forms"/>
  </ds:schemaRefs>
</ds:datastoreItem>
</file>

<file path=customXml/itemProps3.xml><?xml version="1.0" encoding="utf-8"?>
<ds:datastoreItem xmlns:ds="http://schemas.openxmlformats.org/officeDocument/2006/customXml" ds:itemID="{FB02B380-CE0D-4663-9EED-56C41E93C041}">
  <ds:schemaRefs>
    <ds:schemaRef ds:uri="http://purl.org/dc/terms/"/>
    <ds:schemaRef ds:uri="44ebe4a2-8967-4420-b11d-32018e8e10b3"/>
    <ds:schemaRef ds:uri="3f5343a6-5db0-4122-89ed-4cbe2499733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714</TotalTime>
  <Words>3545</Words>
  <Application>Microsoft Office PowerPoint</Application>
  <PresentationFormat>Widescreen</PresentationFormat>
  <Paragraphs>318</Paragraphs>
  <Slides>44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Calibri</vt:lpstr>
      <vt:lpstr>Calibri Light</vt:lpstr>
      <vt:lpstr>Inter</vt:lpstr>
      <vt:lpstr>Patua One</vt:lpstr>
      <vt:lpstr>Raleway ExtraBold</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London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Morton</dc:creator>
  <cp:lastModifiedBy>Leon Kaday</cp:lastModifiedBy>
  <cp:revision>801</cp:revision>
  <dcterms:created xsi:type="dcterms:W3CDTF">2023-07-26T19:56:15Z</dcterms:created>
  <dcterms:modified xsi:type="dcterms:W3CDTF">2024-04-11T11:42:45Z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0x0101009195128589CF7E42B895149F0BF4A8DA</vt:lpwstr>
  </property>
</Properties>
</file>