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NW London ICS)">
    <p:spTree>
      <p:nvGrpSpPr>
        <p:cNvPr id="1" name=""/>
        <p:cNvGrpSpPr/>
        <p:nvPr/>
      </p:nvGrpSpPr>
      <p:grpSpPr>
        <a:xfrm>
          <a:off x="0" y="0"/>
          <a:ext cx="0" cy="0"/>
          <a:chOff x="0" y="0"/>
          <a:chExt cx="0" cy="0"/>
        </a:xfrm>
      </p:grpSpPr>
      <p:sp>
        <p:nvSpPr>
          <p:cNvPr id="7" name="Rectangle 6"/>
          <p:cNvSpPr/>
          <p:nvPr userDrawn="1"/>
        </p:nvSpPr>
        <p:spPr>
          <a:xfrm>
            <a:off x="0" y="1080120"/>
            <a:ext cx="12192000" cy="5805264"/>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ctrTitle"/>
          </p:nvPr>
        </p:nvSpPr>
        <p:spPr>
          <a:xfrm>
            <a:off x="1524000" y="2202483"/>
            <a:ext cx="9144000" cy="2387600"/>
          </a:xfrm>
        </p:spPr>
        <p:txBody>
          <a:bodyPr anchor="b"/>
          <a:lstStyle>
            <a:lvl1pPr algn="ctr">
              <a:defRPr sz="6000">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4682158"/>
            <a:ext cx="9144000" cy="90708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GB" dirty="0"/>
          </a:p>
        </p:txBody>
      </p:sp>
      <p:pic>
        <p:nvPicPr>
          <p:cNvPr id="33" name="Picture 32"/>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9768408" y="219066"/>
            <a:ext cx="2233639" cy="687273"/>
          </a:xfrm>
          <a:prstGeom prst="rect">
            <a:avLst/>
          </a:prstGeom>
          <a:noFill/>
          <a:ln>
            <a:noFill/>
          </a:ln>
        </p:spPr>
      </p:pic>
    </p:spTree>
    <p:extLst>
      <p:ext uri="{BB962C8B-B14F-4D97-AF65-F5344CB8AC3E}">
        <p14:creationId xmlns:p14="http://schemas.microsoft.com/office/powerpoint/2010/main" val="309096963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NW London ICS)">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989" y="1397238"/>
            <a:ext cx="11386643" cy="44800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0"/>
            <a:ext cx="12192000" cy="1196752"/>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326582"/>
            <a:ext cx="11377264" cy="543595"/>
          </a:xfrm>
        </p:spPr>
        <p:txBody>
          <a:bodyPr/>
          <a:lstStyle>
            <a:lvl1pPr>
              <a:defRPr>
                <a:solidFill>
                  <a:schemeClr val="bg1"/>
                </a:solidFill>
              </a:defRPr>
            </a:lvl1pPr>
          </a:lstStyle>
          <a:p>
            <a:r>
              <a:rPr lang="en-US" dirty="0"/>
              <a:t>Click to edit title</a:t>
            </a:r>
            <a:endParaRPr lang="en-GB" dirty="0"/>
          </a:p>
        </p:txBody>
      </p:sp>
    </p:spTree>
    <p:extLst>
      <p:ext uri="{BB962C8B-B14F-4D97-AF65-F5344CB8AC3E}">
        <p14:creationId xmlns:p14="http://schemas.microsoft.com/office/powerpoint/2010/main" val="1729918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 heading (NW London IC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1196752"/>
            <a:ext cx="12192000" cy="360040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1523327"/>
            <a:ext cx="11377264" cy="1329606"/>
          </a:xfrm>
        </p:spPr>
        <p:txBody>
          <a:bodyPr/>
          <a:lstStyle>
            <a:lvl1pPr>
              <a:defRPr>
                <a:solidFill>
                  <a:schemeClr val="bg1"/>
                </a:solidFill>
              </a:defRPr>
            </a:lvl1pPr>
          </a:lstStyle>
          <a:p>
            <a:r>
              <a:rPr lang="en-US" dirty="0"/>
              <a:t>Click to add sub-heading</a:t>
            </a:r>
            <a:endParaRPr lang="en-GB" dirty="0"/>
          </a:p>
        </p:txBody>
      </p:sp>
    </p:spTree>
    <p:extLst>
      <p:ext uri="{BB962C8B-B14F-4D97-AF65-F5344CB8AC3E}">
        <p14:creationId xmlns:p14="http://schemas.microsoft.com/office/powerpoint/2010/main" val="554464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ndard slide title no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dirty="0"/>
          </a:p>
        </p:txBody>
      </p:sp>
      <p:sp>
        <p:nvSpPr>
          <p:cNvPr id="7" name="Rectangle 6"/>
          <p:cNvSpPr/>
          <p:nvPr userDrawn="1"/>
        </p:nvSpPr>
        <p:spPr>
          <a:xfrm>
            <a:off x="0" y="0"/>
            <a:ext cx="12192000" cy="1196752"/>
          </a:xfrm>
          <a:prstGeom prst="rect">
            <a:avLst/>
          </a:prstGeom>
          <a:solidFill>
            <a:srgbClr val="4B429B"/>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dirty="0"/>
          </a:p>
        </p:txBody>
      </p:sp>
      <p:sp>
        <p:nvSpPr>
          <p:cNvPr id="2" name="Title 1"/>
          <p:cNvSpPr>
            <a:spLocks noGrp="1"/>
          </p:cNvSpPr>
          <p:nvPr>
            <p:ph type="title" hasCustomPrompt="1"/>
          </p:nvPr>
        </p:nvSpPr>
        <p:spPr>
          <a:xfrm>
            <a:off x="407368" y="326582"/>
            <a:ext cx="11377264" cy="543595"/>
          </a:xfrm>
        </p:spPr>
        <p:txBody>
          <a:bodyPr>
            <a:normAutofit/>
          </a:bodyPr>
          <a:lstStyle>
            <a:lvl1pPr>
              <a:defRPr sz="2000">
                <a:solidFill>
                  <a:schemeClr val="bg1"/>
                </a:solidFill>
              </a:defRPr>
            </a:lvl1pPr>
          </a:lstStyle>
          <a:p>
            <a:r>
              <a:rPr lang="en-US" dirty="0"/>
              <a:t>Click to edit title</a:t>
            </a:r>
            <a:endParaRPr lang="en-GB" dirty="0"/>
          </a:p>
        </p:txBody>
      </p:sp>
      <p:cxnSp>
        <p:nvCxnSpPr>
          <p:cNvPr id="8" name="Straight Connector 7"/>
          <p:cNvCxnSpPr/>
          <p:nvPr userDrawn="1"/>
        </p:nvCxnSpPr>
        <p:spPr>
          <a:xfrm flipV="1">
            <a:off x="13836" y="6081932"/>
            <a:ext cx="2952328" cy="4173"/>
          </a:xfrm>
          <a:prstGeom prst="line">
            <a:avLst/>
          </a:prstGeom>
          <a:ln w="76200">
            <a:solidFill>
              <a:srgbClr val="F9A50E"/>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V="1">
            <a:off x="3110180" y="6079845"/>
            <a:ext cx="2952328" cy="4173"/>
          </a:xfrm>
          <a:prstGeom prst="line">
            <a:avLst/>
          </a:prstGeom>
          <a:ln w="76200">
            <a:solidFill>
              <a:srgbClr val="F24678"/>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V="1">
            <a:off x="6206524" y="6079845"/>
            <a:ext cx="2952328" cy="4173"/>
          </a:xfrm>
          <a:prstGeom prst="line">
            <a:avLst/>
          </a:prstGeom>
          <a:ln w="76200">
            <a:solidFill>
              <a:srgbClr val="853E9A"/>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9274313" y="6077758"/>
            <a:ext cx="2952328" cy="4173"/>
          </a:xfrm>
          <a:prstGeom prst="line">
            <a:avLst/>
          </a:prstGeom>
          <a:ln w="76200">
            <a:solidFill>
              <a:srgbClr val="2A9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54517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4724400" y="6486286"/>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E76F84FA-B8EB-462F-97BA-032CB76B4E3A}" type="slidenum">
              <a:rPr lang="en-GB" smtClean="0"/>
              <a:pPr/>
              <a:t>‹#›</a:t>
            </a:fld>
            <a:endParaRPr lang="en-GB"/>
          </a:p>
        </p:txBody>
      </p:sp>
      <p:pic>
        <p:nvPicPr>
          <p:cNvPr id="8" name="Picture 7"/>
          <p:cNvPicPr/>
          <p:nvPr userDrawn="1"/>
        </p:nvPicPr>
        <p:blipFill>
          <a:blip r:embed="rId6" cstate="print">
            <a:extLst>
              <a:ext uri="{28A0092B-C50C-407E-A947-70E740481C1C}">
                <a14:useLocalDpi xmlns:a14="http://schemas.microsoft.com/office/drawing/2010/main" val="0"/>
              </a:ext>
            </a:extLst>
          </a:blip>
          <a:stretch>
            <a:fillRect/>
          </a:stretch>
        </p:blipFill>
        <p:spPr bwMode="auto">
          <a:xfrm>
            <a:off x="10200456" y="6178552"/>
            <a:ext cx="1784228" cy="548992"/>
          </a:xfrm>
          <a:prstGeom prst="rect">
            <a:avLst/>
          </a:prstGeom>
          <a:noFill/>
          <a:ln>
            <a:noFill/>
          </a:ln>
        </p:spPr>
      </p:pic>
    </p:spTree>
    <p:extLst>
      <p:ext uri="{BB962C8B-B14F-4D97-AF65-F5344CB8AC3E}">
        <p14:creationId xmlns:p14="http://schemas.microsoft.com/office/powerpoint/2010/main" val="1930111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hsnwl.lon-nw-pcc@nhs.net" TargetMode="External"/><Relationship Id="rId2" Type="http://schemas.openxmlformats.org/officeDocument/2006/relationships/hyperlink" Target="mailto:nhsnwl.ealingprimarycare@nhs.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nhsnwl.lon-nw-pcc@nhs.net" TargetMode="External"/><Relationship Id="rId2" Type="http://schemas.openxmlformats.org/officeDocument/2006/relationships/hyperlink" Target="https://gbr01.safelinks.protection.outlook.com/?url=https%3A%2F%2Ffuture.nhs.uk%2FP_C_N%2Fview%3FobjectID%3D22915280&amp;data=05%7C02%7Cr.donovan1%40nhs.net%7C22abc525280641d0872008dc1c08bfd9%7C37c354b285b047f5b22207b48d774ee3%7C0%7C0%7C638416072099168880%7CUnknown%7CTWFpbGZsb3d8eyJWIjoiMC4wLjAwMDAiLCJQIjoiV2luMzIiLCJBTiI6Ik1haWwiLCJXVCI6Mn0%3D%7C3000%7C%7C%7C&amp;sdata=K3lwjVk5XnRXwcTDRitoRfT59GYM9BKT34%2Fy9xPE%2Bkc%3D&amp;reserved=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england.nhs.uk/publication/quality-and-outcomes-framework-guidance-for-2023-2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87840015"/>
              </p:ext>
            </p:extLst>
          </p:nvPr>
        </p:nvGraphicFramePr>
        <p:xfrm>
          <a:off x="110671" y="1264796"/>
          <a:ext cx="11970657" cy="5487807"/>
        </p:xfrm>
        <a:graphic>
          <a:graphicData uri="http://schemas.openxmlformats.org/drawingml/2006/table">
            <a:tbl>
              <a:tblPr firstRow="1" bandRow="1">
                <a:tableStyleId>{7DF18680-E054-41AD-8BC1-D1AEF772440D}</a:tableStyleId>
              </a:tblPr>
              <a:tblGrid>
                <a:gridCol w="3851566">
                  <a:extLst>
                    <a:ext uri="{9D8B030D-6E8A-4147-A177-3AD203B41FA5}">
                      <a16:colId xmlns:a16="http://schemas.microsoft.com/office/drawing/2014/main" val="4089010144"/>
                    </a:ext>
                  </a:extLst>
                </a:gridCol>
                <a:gridCol w="1514582">
                  <a:extLst>
                    <a:ext uri="{9D8B030D-6E8A-4147-A177-3AD203B41FA5}">
                      <a16:colId xmlns:a16="http://schemas.microsoft.com/office/drawing/2014/main" val="2762983582"/>
                    </a:ext>
                  </a:extLst>
                </a:gridCol>
                <a:gridCol w="2123119">
                  <a:extLst>
                    <a:ext uri="{9D8B030D-6E8A-4147-A177-3AD203B41FA5}">
                      <a16:colId xmlns:a16="http://schemas.microsoft.com/office/drawing/2014/main" val="937228946"/>
                    </a:ext>
                  </a:extLst>
                </a:gridCol>
                <a:gridCol w="4481390">
                  <a:extLst>
                    <a:ext uri="{9D8B030D-6E8A-4147-A177-3AD203B41FA5}">
                      <a16:colId xmlns:a16="http://schemas.microsoft.com/office/drawing/2014/main" val="1311227248"/>
                    </a:ext>
                  </a:extLst>
                </a:gridCol>
              </a:tblGrid>
              <a:tr h="328582">
                <a:tc>
                  <a:txBody>
                    <a:bodyPr/>
                    <a:lstStyle/>
                    <a:p>
                      <a:r>
                        <a:rPr lang="en-GB" sz="1600" dirty="0" smtClean="0"/>
                        <a:t>What </a:t>
                      </a:r>
                      <a:endParaRPr lang="en-GB" sz="1600" dirty="0"/>
                    </a:p>
                  </a:txBody>
                  <a:tcPr/>
                </a:tc>
                <a:tc>
                  <a:txBody>
                    <a:bodyPr/>
                    <a:lstStyle/>
                    <a:p>
                      <a:r>
                        <a:rPr lang="en-GB" sz="1600" dirty="0" smtClean="0"/>
                        <a:t>Who</a:t>
                      </a:r>
                      <a:endParaRPr lang="en-GB" sz="1600" dirty="0"/>
                    </a:p>
                  </a:txBody>
                  <a:tcPr/>
                </a:tc>
                <a:tc>
                  <a:txBody>
                    <a:bodyPr/>
                    <a:lstStyle/>
                    <a:p>
                      <a:r>
                        <a:rPr lang="en-GB" sz="1600" dirty="0" smtClean="0"/>
                        <a:t>When </a:t>
                      </a:r>
                      <a:endParaRPr lang="en-GB" sz="1600" dirty="0"/>
                    </a:p>
                  </a:txBody>
                  <a:tcPr/>
                </a:tc>
                <a:tc>
                  <a:txBody>
                    <a:bodyPr/>
                    <a:lstStyle/>
                    <a:p>
                      <a:r>
                        <a:rPr lang="en-GB" sz="1600" dirty="0" smtClean="0"/>
                        <a:t>Submit</a:t>
                      </a:r>
                      <a:r>
                        <a:rPr lang="en-GB" sz="1600" baseline="0" dirty="0" smtClean="0"/>
                        <a:t> to </a:t>
                      </a:r>
                      <a:endParaRPr lang="en-GB" sz="1600" dirty="0"/>
                    </a:p>
                  </a:txBody>
                  <a:tcPr/>
                </a:tc>
                <a:extLst>
                  <a:ext uri="{0D108BD9-81ED-4DB2-BD59-A6C34878D82A}">
                    <a16:rowId xmlns:a16="http://schemas.microsoft.com/office/drawing/2014/main" val="2690198597"/>
                  </a:ext>
                </a:extLst>
              </a:tr>
              <a:tr h="567551">
                <a:tc>
                  <a:txBody>
                    <a:bodyPr/>
                    <a:lstStyle/>
                    <a:p>
                      <a:r>
                        <a:rPr lang="en-GB" sz="1600" dirty="0" smtClean="0"/>
                        <a:t>Proactive</a:t>
                      </a:r>
                      <a:r>
                        <a:rPr lang="en-GB" sz="1600" baseline="0" dirty="0" smtClean="0"/>
                        <a:t> Care Specification Phase 1 Report</a:t>
                      </a:r>
                      <a:endParaRPr lang="en-GB" sz="1600" dirty="0"/>
                    </a:p>
                  </a:txBody>
                  <a:tcPr/>
                </a:tc>
                <a:tc>
                  <a:txBody>
                    <a:bodyPr/>
                    <a:lstStyle/>
                    <a:p>
                      <a:r>
                        <a:rPr lang="en-GB" sz="1600" dirty="0" smtClean="0"/>
                        <a:t>INT</a:t>
                      </a:r>
                      <a:r>
                        <a:rPr lang="en-GB" sz="1600" baseline="0" dirty="0" smtClean="0"/>
                        <a:t> Locality </a:t>
                      </a:r>
                      <a:endParaRPr lang="en-GB" sz="1600" dirty="0"/>
                    </a:p>
                  </a:txBody>
                  <a:tcPr/>
                </a:tc>
                <a:tc>
                  <a:txBody>
                    <a:bodyPr/>
                    <a:lstStyle/>
                    <a:p>
                      <a:r>
                        <a:rPr lang="en-GB" sz="1600" dirty="0" smtClean="0"/>
                        <a:t>31 January 2024</a:t>
                      </a:r>
                      <a:endParaRPr lang="en-GB" sz="1600" dirty="0"/>
                    </a:p>
                  </a:txBody>
                  <a:tcPr/>
                </a:tc>
                <a:tc>
                  <a:txBody>
                    <a:bodyPr/>
                    <a:lstStyle/>
                    <a:p>
                      <a:r>
                        <a:rPr lang="en-GB" sz="1600" dirty="0" smtClean="0"/>
                        <a:t>INT</a:t>
                      </a:r>
                      <a:r>
                        <a:rPr lang="en-GB" sz="1600" baseline="0" dirty="0" smtClean="0"/>
                        <a:t> Steering Group by PCN INT leads via </a:t>
                      </a:r>
                      <a:r>
                        <a:rPr lang="en-GB" sz="1600" baseline="0" dirty="0" smtClean="0">
                          <a:hlinkClick r:id="rId2"/>
                        </a:rPr>
                        <a:t>nhsnwl.ealingprimarycare@nhs.net</a:t>
                      </a:r>
                      <a:r>
                        <a:rPr lang="en-GB" sz="1600" baseline="0" dirty="0" smtClean="0"/>
                        <a:t> </a:t>
                      </a:r>
                      <a:endParaRPr lang="en-GB" sz="1600" dirty="0" smtClean="0"/>
                    </a:p>
                  </a:txBody>
                  <a:tcPr/>
                </a:tc>
                <a:extLst>
                  <a:ext uri="{0D108BD9-81ED-4DB2-BD59-A6C34878D82A}">
                    <a16:rowId xmlns:a16="http://schemas.microsoft.com/office/drawing/2014/main" val="1765100401"/>
                  </a:ext>
                </a:extLst>
              </a:tr>
              <a:tr h="567551">
                <a:tc>
                  <a:txBody>
                    <a:bodyPr/>
                    <a:lstStyle/>
                    <a:p>
                      <a:r>
                        <a:rPr lang="en-GB" sz="1600" dirty="0" smtClean="0"/>
                        <a:t>PCN Development Plan</a:t>
                      </a:r>
                      <a:r>
                        <a:rPr lang="en-GB" sz="1600" baseline="0" dirty="0" smtClean="0"/>
                        <a:t> update. </a:t>
                      </a:r>
                    </a:p>
                    <a:p>
                      <a:r>
                        <a:rPr lang="en-GB" sz="1600" baseline="0" dirty="0" smtClean="0"/>
                        <a:t>Progress on planned activities and spend. </a:t>
                      </a:r>
                      <a:endParaRPr lang="en-GB" sz="1600" dirty="0"/>
                    </a:p>
                  </a:txBody>
                  <a:tcPr/>
                </a:tc>
                <a:tc>
                  <a:txBody>
                    <a:bodyPr/>
                    <a:lstStyle/>
                    <a:p>
                      <a:r>
                        <a:rPr lang="en-GB" sz="1600" dirty="0" smtClean="0"/>
                        <a:t>PCN</a:t>
                      </a:r>
                      <a:endParaRPr lang="en-GB" sz="1600" dirty="0"/>
                    </a:p>
                  </a:txBody>
                  <a:tcPr/>
                </a:tc>
                <a:tc>
                  <a:txBody>
                    <a:bodyPr/>
                    <a:lstStyle/>
                    <a:p>
                      <a:r>
                        <a:rPr lang="en-GB" sz="1600" dirty="0" smtClean="0"/>
                        <a:t>Date TBC,  </a:t>
                      </a:r>
                      <a:r>
                        <a:rPr lang="en-GB" sz="1600" baseline="0" dirty="0" smtClean="0"/>
                        <a:t>February 2024</a:t>
                      </a:r>
                      <a:endParaRPr lang="en-GB" sz="1600" dirty="0"/>
                    </a:p>
                  </a:txBody>
                  <a:tcPr/>
                </a:tc>
                <a:tc>
                  <a:txBody>
                    <a:bodyPr/>
                    <a:lstStyle/>
                    <a:p>
                      <a:r>
                        <a:rPr lang="en-GB" sz="1600" dirty="0" smtClean="0"/>
                        <a:t>Borough Team to </a:t>
                      </a:r>
                      <a:r>
                        <a:rPr lang="en-GB" sz="1600" dirty="0" smtClean="0">
                          <a:hlinkClick r:id="rId2"/>
                        </a:rPr>
                        <a:t>nhsnwl.ealingprimarycare@nhs.net</a:t>
                      </a:r>
                      <a:endParaRPr lang="en-GB" sz="1600" dirty="0" smtClean="0"/>
                    </a:p>
                  </a:txBody>
                  <a:tcPr/>
                </a:tc>
                <a:extLst>
                  <a:ext uri="{0D108BD9-81ED-4DB2-BD59-A6C34878D82A}">
                    <a16:rowId xmlns:a16="http://schemas.microsoft.com/office/drawing/2014/main" val="2671645440"/>
                  </a:ext>
                </a:extLst>
              </a:tr>
              <a:tr h="423054">
                <a:tc>
                  <a:txBody>
                    <a:bodyPr/>
                    <a:lstStyle/>
                    <a:p>
                      <a:r>
                        <a:rPr lang="en-GB" sz="1600" dirty="0" smtClean="0"/>
                        <a:t>QOF</a:t>
                      </a:r>
                      <a:r>
                        <a:rPr lang="en-GB" sz="1600" baseline="0" dirty="0" smtClean="0"/>
                        <a:t> Manual Indicators submission on CQRS </a:t>
                      </a:r>
                      <a:endParaRPr lang="en-GB" sz="1600" dirty="0"/>
                    </a:p>
                  </a:txBody>
                  <a:tcPr/>
                </a:tc>
                <a:tc>
                  <a:txBody>
                    <a:bodyPr/>
                    <a:lstStyle/>
                    <a:p>
                      <a:r>
                        <a:rPr lang="en-GB" sz="1600" dirty="0" smtClean="0"/>
                        <a:t>Practice</a:t>
                      </a:r>
                      <a:r>
                        <a:rPr lang="en-GB" sz="1600" baseline="0" dirty="0" smtClean="0"/>
                        <a:t> </a:t>
                      </a:r>
                      <a:endParaRPr lang="en-GB" sz="1600" dirty="0"/>
                    </a:p>
                  </a:txBody>
                  <a:tcPr/>
                </a:tc>
                <a:tc>
                  <a:txBody>
                    <a:bodyPr/>
                    <a:lstStyle/>
                    <a:p>
                      <a:r>
                        <a:rPr lang="en-GB" sz="1600" dirty="0" smtClean="0"/>
                        <a:t>31 March 2024</a:t>
                      </a:r>
                      <a:endParaRPr lang="en-GB" sz="1600" dirty="0"/>
                    </a:p>
                  </a:txBody>
                  <a:tcPr/>
                </a:tc>
                <a:tc>
                  <a:txBody>
                    <a:bodyPr/>
                    <a:lstStyle/>
                    <a:p>
                      <a:r>
                        <a:rPr lang="en-GB" sz="1600" dirty="0" smtClean="0"/>
                        <a:t>CQRS</a:t>
                      </a:r>
                      <a:endParaRPr lang="en-GB" sz="1600" dirty="0"/>
                    </a:p>
                  </a:txBody>
                  <a:tcPr/>
                </a:tc>
                <a:extLst>
                  <a:ext uri="{0D108BD9-81ED-4DB2-BD59-A6C34878D82A}">
                    <a16:rowId xmlns:a16="http://schemas.microsoft.com/office/drawing/2014/main" val="1831191122"/>
                  </a:ext>
                </a:extLst>
              </a:tr>
              <a:tr h="423054">
                <a:tc>
                  <a:txBody>
                    <a:bodyPr/>
                    <a:lstStyle/>
                    <a:p>
                      <a:r>
                        <a:rPr lang="en-GB" sz="1600" dirty="0" smtClean="0"/>
                        <a:t>QOF</a:t>
                      </a:r>
                      <a:r>
                        <a:rPr lang="en-GB" sz="1600" baseline="0" dirty="0" smtClean="0"/>
                        <a:t> QI indicators template</a:t>
                      </a:r>
                      <a:endParaRPr lang="en-GB" sz="1600" dirty="0"/>
                    </a:p>
                  </a:txBody>
                  <a:tcPr/>
                </a:tc>
                <a:tc>
                  <a:txBody>
                    <a:bodyPr/>
                    <a:lstStyle/>
                    <a:p>
                      <a:r>
                        <a:rPr lang="en-GB" sz="1600" dirty="0" smtClean="0"/>
                        <a:t>Practice</a:t>
                      </a:r>
                      <a:endParaRPr lang="en-GB" sz="1600" dirty="0"/>
                    </a:p>
                  </a:txBody>
                  <a:tcPr/>
                </a:tc>
                <a:tc>
                  <a:txBody>
                    <a:bodyPr/>
                    <a:lstStyle/>
                    <a:p>
                      <a:r>
                        <a:rPr lang="en-GB" sz="1600" dirty="0" smtClean="0"/>
                        <a:t>31 March</a:t>
                      </a:r>
                      <a:r>
                        <a:rPr lang="en-GB" sz="1600" baseline="0" dirty="0" smtClean="0"/>
                        <a:t> 2024</a:t>
                      </a:r>
                      <a:endParaRPr lang="en-GB" sz="1600" dirty="0"/>
                    </a:p>
                  </a:txBody>
                  <a:tcPr/>
                </a:tc>
                <a:tc>
                  <a:txBody>
                    <a:bodyPr/>
                    <a:lstStyle/>
                    <a:p>
                      <a:r>
                        <a:rPr lang="en-GB" sz="1600" dirty="0" smtClean="0">
                          <a:hlinkClick r:id="rId3"/>
                        </a:rPr>
                        <a:t>nhsnwl.lon-nw-pcc@nhs.net</a:t>
                      </a:r>
                      <a:r>
                        <a:rPr lang="en-GB" sz="1600" dirty="0" smtClean="0"/>
                        <a:t> </a:t>
                      </a:r>
                      <a:endParaRPr lang="en-GB" sz="1600" dirty="0"/>
                    </a:p>
                  </a:txBody>
                  <a:tcPr/>
                </a:tc>
                <a:extLst>
                  <a:ext uri="{0D108BD9-81ED-4DB2-BD59-A6C34878D82A}">
                    <a16:rowId xmlns:a16="http://schemas.microsoft.com/office/drawing/2014/main" val="211524217"/>
                  </a:ext>
                </a:extLst>
              </a:tr>
              <a:tr h="423054">
                <a:tc>
                  <a:txBody>
                    <a:bodyPr/>
                    <a:lstStyle/>
                    <a:p>
                      <a:r>
                        <a:rPr lang="en-GB" sz="1600" dirty="0" smtClean="0"/>
                        <a:t>Proactive</a:t>
                      </a:r>
                      <a:r>
                        <a:rPr lang="en-GB" sz="1600" baseline="0" dirty="0" smtClean="0"/>
                        <a:t> Care Specification Phase 2 report</a:t>
                      </a:r>
                      <a:endParaRPr lang="en-GB" sz="1600" dirty="0"/>
                    </a:p>
                  </a:txBody>
                  <a:tcPr/>
                </a:tc>
                <a:tc>
                  <a:txBody>
                    <a:bodyPr/>
                    <a:lstStyle/>
                    <a:p>
                      <a:r>
                        <a:rPr lang="en-GB" sz="1600" dirty="0" smtClean="0"/>
                        <a:t>INT</a:t>
                      </a:r>
                      <a:r>
                        <a:rPr lang="en-GB" sz="1600" baseline="0" dirty="0" smtClean="0"/>
                        <a:t> Locality </a:t>
                      </a:r>
                      <a:endParaRPr lang="en-GB" sz="1600" dirty="0"/>
                    </a:p>
                  </a:txBody>
                  <a:tcPr/>
                </a:tc>
                <a:tc>
                  <a:txBody>
                    <a:bodyPr/>
                    <a:lstStyle/>
                    <a:p>
                      <a:r>
                        <a:rPr lang="en-GB" sz="1600" dirty="0" smtClean="0"/>
                        <a:t>30 April 2024</a:t>
                      </a:r>
                      <a:endParaRPr lang="en-GB" sz="1600" dirty="0"/>
                    </a:p>
                  </a:txBody>
                  <a:tcPr/>
                </a:tc>
                <a:tc>
                  <a:txBody>
                    <a:bodyPr/>
                    <a:lstStyle/>
                    <a:p>
                      <a:r>
                        <a:rPr lang="en-GB" sz="1600" dirty="0" smtClean="0">
                          <a:hlinkClick r:id="rId2"/>
                        </a:rPr>
                        <a:t>nhsnwl.ealingprimarycare@nhs.net</a:t>
                      </a:r>
                      <a:endParaRPr lang="en-GB" sz="1600" dirty="0" smtClean="0"/>
                    </a:p>
                  </a:txBody>
                  <a:tcPr/>
                </a:tc>
                <a:extLst>
                  <a:ext uri="{0D108BD9-81ED-4DB2-BD59-A6C34878D82A}">
                    <a16:rowId xmlns:a16="http://schemas.microsoft.com/office/drawing/2014/main" val="3289543406"/>
                  </a:ext>
                </a:extLst>
              </a:tr>
              <a:tr h="806519">
                <a:tc>
                  <a:txBody>
                    <a:bodyPr/>
                    <a:lstStyle/>
                    <a:p>
                      <a:r>
                        <a:rPr lang="en-GB" sz="1600" dirty="0" smtClean="0"/>
                        <a:t>Local</a:t>
                      </a:r>
                      <a:r>
                        <a:rPr lang="en-GB" sz="1600" baseline="0" dirty="0" smtClean="0"/>
                        <a:t> Enhanced Service Self Declaration and submissions (including survey for Green initiative)</a:t>
                      </a:r>
                      <a:endParaRPr lang="en-GB" sz="1600" dirty="0"/>
                    </a:p>
                  </a:txBody>
                  <a:tcPr/>
                </a:tc>
                <a:tc>
                  <a:txBody>
                    <a:bodyPr/>
                    <a:lstStyle/>
                    <a:p>
                      <a:r>
                        <a:rPr lang="en-GB" sz="1600" dirty="0" smtClean="0"/>
                        <a:t>PCN</a:t>
                      </a:r>
                      <a:endParaRPr lang="en-GB" sz="1600" dirty="0"/>
                    </a:p>
                  </a:txBody>
                  <a:tcPr/>
                </a:tc>
                <a:tc>
                  <a:txBody>
                    <a:bodyPr/>
                    <a:lstStyle/>
                    <a:p>
                      <a:r>
                        <a:rPr lang="en-GB" sz="1600" dirty="0" smtClean="0"/>
                        <a:t>31 March 2024</a:t>
                      </a:r>
                      <a:endParaRPr lang="en-GB" sz="1600" dirty="0"/>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600" dirty="0" smtClean="0">
                          <a:hlinkClick r:id="rId2"/>
                        </a:rPr>
                        <a:t>nhsnwl.ealingprimarycare@nhs.net</a:t>
                      </a:r>
                      <a:endParaRPr lang="en-GB" sz="1600" dirty="0" smtClean="0"/>
                    </a:p>
                  </a:txBody>
                  <a:tcPr/>
                </a:tc>
                <a:extLst>
                  <a:ext uri="{0D108BD9-81ED-4DB2-BD59-A6C34878D82A}">
                    <a16:rowId xmlns:a16="http://schemas.microsoft.com/office/drawing/2014/main" val="3531055765"/>
                  </a:ext>
                </a:extLst>
              </a:tr>
              <a:tr h="567551">
                <a:tc>
                  <a:txBody>
                    <a:bodyPr/>
                    <a:lstStyle/>
                    <a:p>
                      <a:r>
                        <a:rPr lang="en-GB" sz="1600" dirty="0" smtClean="0"/>
                        <a:t>Capacity</a:t>
                      </a:r>
                      <a:r>
                        <a:rPr lang="en-GB" sz="1600" baseline="0" dirty="0" smtClean="0"/>
                        <a:t> and Access Improvement Plan Submission</a:t>
                      </a:r>
                      <a:endParaRPr lang="en-GB" sz="1600" dirty="0"/>
                    </a:p>
                  </a:txBody>
                  <a:tcPr/>
                </a:tc>
                <a:tc>
                  <a:txBody>
                    <a:bodyPr/>
                    <a:lstStyle/>
                    <a:p>
                      <a:r>
                        <a:rPr lang="en-GB" sz="1600" dirty="0" smtClean="0"/>
                        <a:t>PCN</a:t>
                      </a:r>
                      <a:endParaRPr lang="en-GB" sz="1600" dirty="0"/>
                    </a:p>
                  </a:txBody>
                  <a:tcPr/>
                </a:tc>
                <a:tc>
                  <a:txBody>
                    <a:bodyPr/>
                    <a:lstStyle/>
                    <a:p>
                      <a:r>
                        <a:rPr lang="en-GB" sz="1600" baseline="0" dirty="0" smtClean="0"/>
                        <a:t>5 April 2024</a:t>
                      </a:r>
                      <a:endParaRPr lang="en-GB" sz="1600" dirty="0"/>
                    </a:p>
                  </a:txBody>
                  <a:tcPr/>
                </a:tc>
                <a:tc>
                  <a:txBody>
                    <a:bodyPr/>
                    <a:lstStyle/>
                    <a:p>
                      <a:r>
                        <a:rPr lang="en-GB" sz="1600" dirty="0" smtClean="0">
                          <a:hlinkClick r:id="rId2"/>
                        </a:rPr>
                        <a:t>nhsnwl.ealingprimarycare@nhs.net</a:t>
                      </a:r>
                      <a:endParaRPr lang="en-GB" sz="1600" dirty="0" smtClean="0"/>
                    </a:p>
                    <a:p>
                      <a:endParaRPr lang="en-GB" sz="1600" dirty="0"/>
                    </a:p>
                  </a:txBody>
                  <a:tcPr/>
                </a:tc>
                <a:extLst>
                  <a:ext uri="{0D108BD9-81ED-4DB2-BD59-A6C34878D82A}">
                    <a16:rowId xmlns:a16="http://schemas.microsoft.com/office/drawing/2014/main" val="886185761"/>
                  </a:ext>
                </a:extLst>
              </a:tr>
              <a:tr h="567551">
                <a:tc>
                  <a:txBody>
                    <a:bodyPr/>
                    <a:lstStyle/>
                    <a:p>
                      <a:r>
                        <a:rPr lang="en-GB" sz="1600" dirty="0" smtClean="0"/>
                        <a:t>Declar</a:t>
                      </a:r>
                      <a:r>
                        <a:rPr lang="en-GB" sz="1600" baseline="0" dirty="0" smtClean="0"/>
                        <a:t>e QOF Achievement on CQRS</a:t>
                      </a:r>
                      <a:endParaRPr lang="en-GB" sz="1600" dirty="0"/>
                    </a:p>
                  </a:txBody>
                  <a:tcPr/>
                </a:tc>
                <a:tc>
                  <a:txBody>
                    <a:bodyPr/>
                    <a:lstStyle/>
                    <a:p>
                      <a:r>
                        <a:rPr lang="en-GB" sz="1600" dirty="0" smtClean="0"/>
                        <a:t>Practice</a:t>
                      </a:r>
                      <a:endParaRPr lang="en-GB" sz="1600" dirty="0"/>
                    </a:p>
                  </a:txBody>
                  <a:tcPr/>
                </a:tc>
                <a:tc>
                  <a:txBody>
                    <a:bodyPr/>
                    <a:lstStyle/>
                    <a:p>
                      <a:r>
                        <a:rPr lang="en-GB" sz="1600" dirty="0" smtClean="0"/>
                        <a:t>April</a:t>
                      </a:r>
                      <a:r>
                        <a:rPr lang="en-GB" sz="1600" baseline="0" dirty="0" smtClean="0"/>
                        <a:t> </a:t>
                      </a:r>
                      <a:r>
                        <a:rPr lang="en-GB" sz="1600" dirty="0" smtClean="0"/>
                        <a:t>TBC –</a:t>
                      </a:r>
                      <a:r>
                        <a:rPr lang="en-GB" sz="1600" baseline="0" dirty="0" smtClean="0"/>
                        <a:t> NWL PC team will inform</a:t>
                      </a:r>
                      <a:endParaRPr lang="en-GB" sz="1600" dirty="0"/>
                    </a:p>
                  </a:txBody>
                  <a:tcPr/>
                </a:tc>
                <a:tc>
                  <a:txBody>
                    <a:bodyPr/>
                    <a:lstStyle/>
                    <a:p>
                      <a:r>
                        <a:rPr lang="en-GB" sz="1600" dirty="0" smtClean="0"/>
                        <a:t>CQRS</a:t>
                      </a:r>
                      <a:endParaRPr lang="en-GB" sz="1600" dirty="0"/>
                    </a:p>
                  </a:txBody>
                  <a:tcPr/>
                </a:tc>
                <a:extLst>
                  <a:ext uri="{0D108BD9-81ED-4DB2-BD59-A6C34878D82A}">
                    <a16:rowId xmlns:a16="http://schemas.microsoft.com/office/drawing/2014/main" val="2910294594"/>
                  </a:ext>
                </a:extLst>
              </a:tr>
              <a:tr h="743925">
                <a:tc>
                  <a:txBody>
                    <a:bodyPr/>
                    <a:lstStyle/>
                    <a:p>
                      <a:r>
                        <a:rPr lang="en-GB" sz="1600" dirty="0" smtClean="0"/>
                        <a:t>Declare IIF Achievement</a:t>
                      </a:r>
                      <a:r>
                        <a:rPr lang="en-GB" sz="1600" baseline="0" dirty="0" smtClean="0"/>
                        <a:t> on CQRS</a:t>
                      </a:r>
                      <a:endParaRPr lang="en-GB" sz="1600" dirty="0"/>
                    </a:p>
                  </a:txBody>
                  <a:tcPr/>
                </a:tc>
                <a:tc>
                  <a:txBody>
                    <a:bodyPr/>
                    <a:lstStyle/>
                    <a:p>
                      <a:r>
                        <a:rPr lang="en-GB" sz="1600" dirty="0" smtClean="0"/>
                        <a:t>PCN</a:t>
                      </a:r>
                      <a:endParaRPr lang="en-GB" sz="1600" dirty="0"/>
                    </a:p>
                  </a:txBody>
                  <a:tcPr/>
                </a:tc>
                <a:tc>
                  <a:txBody>
                    <a:bodyPr/>
                    <a:lstStyle/>
                    <a:p>
                      <a:r>
                        <a:rPr lang="en-GB" sz="1600" dirty="0" smtClean="0"/>
                        <a:t>April TBC – NWL PC team will </a:t>
                      </a:r>
                      <a:r>
                        <a:rPr lang="en-GB" sz="1600" dirty="0" smtClean="0"/>
                        <a:t>inform</a:t>
                      </a:r>
                      <a:endParaRPr lang="en-GB" sz="1600" dirty="0" smtClean="0"/>
                    </a:p>
                  </a:txBody>
                  <a:tcPr/>
                </a:tc>
                <a:tc>
                  <a:txBody>
                    <a:bodyPr/>
                    <a:lstStyle/>
                    <a:p>
                      <a:r>
                        <a:rPr lang="en-GB" sz="1600" dirty="0" smtClean="0"/>
                        <a:t>CQRS</a:t>
                      </a:r>
                      <a:endParaRPr lang="en-GB" sz="1600" dirty="0"/>
                    </a:p>
                  </a:txBody>
                  <a:tcPr/>
                </a:tc>
                <a:extLst>
                  <a:ext uri="{0D108BD9-81ED-4DB2-BD59-A6C34878D82A}">
                    <a16:rowId xmlns:a16="http://schemas.microsoft.com/office/drawing/2014/main" val="3694551608"/>
                  </a:ext>
                </a:extLst>
              </a:tr>
            </a:tbl>
          </a:graphicData>
        </a:graphic>
      </p:graphicFrame>
      <p:sp>
        <p:nvSpPr>
          <p:cNvPr id="5" name="Title 4"/>
          <p:cNvSpPr>
            <a:spLocks noGrp="1"/>
          </p:cNvSpPr>
          <p:nvPr>
            <p:ph type="title"/>
          </p:nvPr>
        </p:nvSpPr>
        <p:spPr/>
        <p:txBody>
          <a:bodyPr>
            <a:noAutofit/>
          </a:bodyPr>
          <a:lstStyle/>
          <a:p>
            <a:r>
              <a:rPr lang="en-GB" sz="3600" dirty="0" smtClean="0">
                <a:latin typeface="+mn-lt"/>
              </a:rPr>
              <a:t>PCN and Practice Submissions (QOF, IIF and Local Enhanced Services)</a:t>
            </a:r>
            <a:endParaRPr lang="en-GB" sz="3600" dirty="0">
              <a:latin typeface="+mn-lt"/>
            </a:endParaRPr>
          </a:p>
        </p:txBody>
      </p:sp>
    </p:spTree>
    <p:extLst>
      <p:ext uri="{BB962C8B-B14F-4D97-AF65-F5344CB8AC3E}">
        <p14:creationId xmlns:p14="http://schemas.microsoft.com/office/powerpoint/2010/main" val="51029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latin typeface="+mn-lt"/>
              </a:rPr>
              <a:t>Practice Friends </a:t>
            </a:r>
            <a:r>
              <a:rPr lang="en-GB" dirty="0" smtClean="0">
                <a:latin typeface="+mn-lt"/>
              </a:rPr>
              <a:t>and Family test – Monthly – CQRS</a:t>
            </a:r>
          </a:p>
          <a:p>
            <a:r>
              <a:rPr lang="en-GB" dirty="0" smtClean="0">
                <a:latin typeface="+mn-lt"/>
              </a:rPr>
              <a:t>Practice workforce </a:t>
            </a:r>
            <a:r>
              <a:rPr lang="en-GB" dirty="0" smtClean="0">
                <a:latin typeface="+mn-lt"/>
              </a:rPr>
              <a:t>updates – continuous - </a:t>
            </a:r>
            <a:r>
              <a:rPr lang="en-GB" u="sng" dirty="0">
                <a:latin typeface="+mn-lt"/>
                <a:hlinkClick r:id="rId2"/>
              </a:rPr>
              <a:t>NWRS - PCNs and Practices Support Hub - Integrated Care (future.nhs.uk</a:t>
            </a:r>
            <a:r>
              <a:rPr lang="en-GB" u="sng" dirty="0" smtClean="0">
                <a:latin typeface="+mn-lt"/>
                <a:hlinkClick r:id="rId2"/>
              </a:rPr>
              <a:t>)</a:t>
            </a:r>
            <a:endParaRPr lang="en-GB" u="sng" dirty="0" smtClean="0">
              <a:latin typeface="+mn-lt"/>
            </a:endParaRPr>
          </a:p>
          <a:p>
            <a:r>
              <a:rPr lang="en-GB" dirty="0" smtClean="0">
                <a:latin typeface="+mn-lt"/>
              </a:rPr>
              <a:t>Practice Monthly/Quarterly </a:t>
            </a:r>
            <a:r>
              <a:rPr lang="en-GB" dirty="0" smtClean="0">
                <a:latin typeface="+mn-lt"/>
              </a:rPr>
              <a:t>claims (Minor surgery, locum reimbursement, CQC reimbursement</a:t>
            </a:r>
            <a:r>
              <a:rPr lang="en-GB" dirty="0">
                <a:latin typeface="+mn-lt"/>
              </a:rPr>
              <a:t>)- </a:t>
            </a:r>
            <a:r>
              <a:rPr lang="en-GB" dirty="0" smtClean="0">
                <a:latin typeface="+mn-lt"/>
                <a:hlinkClick r:id="rId3"/>
              </a:rPr>
              <a:t>nhsnwl.lon-nw-pcc@nhs.net</a:t>
            </a:r>
            <a:r>
              <a:rPr lang="en-GB" dirty="0" smtClean="0">
                <a:latin typeface="+mn-lt"/>
              </a:rPr>
              <a:t>   </a:t>
            </a:r>
          </a:p>
          <a:p>
            <a:r>
              <a:rPr lang="en-GB" dirty="0" smtClean="0">
                <a:latin typeface="+mn-lt"/>
              </a:rPr>
              <a:t>PCN monthly ARRS </a:t>
            </a:r>
            <a:r>
              <a:rPr lang="en-GB" dirty="0" smtClean="0">
                <a:latin typeface="+mn-lt"/>
              </a:rPr>
              <a:t>Claims </a:t>
            </a:r>
            <a:r>
              <a:rPr lang="en-GB" dirty="0" smtClean="0">
                <a:latin typeface="+mn-lt"/>
              </a:rPr>
              <a:t>on the Workforce Portal </a:t>
            </a:r>
          </a:p>
          <a:p>
            <a:endParaRPr lang="en-GB" dirty="0"/>
          </a:p>
        </p:txBody>
      </p:sp>
      <p:sp>
        <p:nvSpPr>
          <p:cNvPr id="3" name="Slide Number Placeholder 2"/>
          <p:cNvSpPr>
            <a:spLocks noGrp="1"/>
          </p:cNvSpPr>
          <p:nvPr>
            <p:ph type="sldNum" sz="quarter" idx="12"/>
          </p:nvPr>
        </p:nvSpPr>
        <p:spPr/>
        <p:txBody>
          <a:bodyPr/>
          <a:lstStyle/>
          <a:p>
            <a:fld id="{E76F84FA-B8EB-462F-97BA-032CB76B4E3A}" type="slidenum">
              <a:rPr lang="en-GB" smtClean="0"/>
              <a:t>2</a:t>
            </a:fld>
            <a:endParaRPr lang="en-GB"/>
          </a:p>
        </p:txBody>
      </p:sp>
      <p:sp>
        <p:nvSpPr>
          <p:cNvPr id="4" name="Title 3"/>
          <p:cNvSpPr>
            <a:spLocks noGrp="1"/>
          </p:cNvSpPr>
          <p:nvPr>
            <p:ph type="title"/>
          </p:nvPr>
        </p:nvSpPr>
        <p:spPr/>
        <p:txBody>
          <a:bodyPr>
            <a:noAutofit/>
          </a:bodyPr>
          <a:lstStyle/>
          <a:p>
            <a:r>
              <a:rPr lang="en-GB" sz="3600" dirty="0" smtClean="0">
                <a:latin typeface="+mn-lt"/>
              </a:rPr>
              <a:t>Monthly/Quarterly submissions</a:t>
            </a:r>
            <a:endParaRPr lang="en-GB" sz="3600" dirty="0">
              <a:latin typeface="+mn-lt"/>
            </a:endParaRPr>
          </a:p>
        </p:txBody>
      </p:sp>
    </p:spTree>
    <p:extLst>
      <p:ext uri="{BB962C8B-B14F-4D97-AF65-F5344CB8AC3E}">
        <p14:creationId xmlns:p14="http://schemas.microsoft.com/office/powerpoint/2010/main" val="2842623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880740539"/>
              </p:ext>
            </p:extLst>
          </p:nvPr>
        </p:nvGraphicFramePr>
        <p:xfrm>
          <a:off x="407368" y="3814005"/>
          <a:ext cx="11377264" cy="1814715"/>
        </p:xfrm>
        <a:graphic>
          <a:graphicData uri="http://schemas.openxmlformats.org/drawingml/2006/table">
            <a:tbl>
              <a:tblPr firstRow="1" firstCol="1" lastRow="1" lastCol="1" bandRow="1" bandCol="1"/>
              <a:tblGrid>
                <a:gridCol w="10591558">
                  <a:extLst>
                    <a:ext uri="{9D8B030D-6E8A-4147-A177-3AD203B41FA5}">
                      <a16:colId xmlns:a16="http://schemas.microsoft.com/office/drawing/2014/main" val="2123620965"/>
                    </a:ext>
                  </a:extLst>
                </a:gridCol>
                <a:gridCol w="785706">
                  <a:extLst>
                    <a:ext uri="{9D8B030D-6E8A-4147-A177-3AD203B41FA5}">
                      <a16:colId xmlns:a16="http://schemas.microsoft.com/office/drawing/2014/main" val="1120126777"/>
                    </a:ext>
                  </a:extLst>
                </a:gridCol>
              </a:tblGrid>
              <a:tr h="199995">
                <a:tc>
                  <a:txBody>
                    <a:bodyPr/>
                    <a:lstStyle/>
                    <a:p>
                      <a:pPr marL="46355">
                        <a:spcBef>
                          <a:spcPts val="390"/>
                        </a:spcBef>
                        <a:spcAft>
                          <a:spcPts val="0"/>
                        </a:spcAft>
                      </a:pPr>
                      <a:r>
                        <a:rPr lang="en-US" sz="1400" b="1" spc="-5" dirty="0">
                          <a:solidFill>
                            <a:srgbClr val="FFFFFF"/>
                          </a:solidFill>
                          <a:effectLst/>
                          <a:latin typeface="+mn-lt"/>
                          <a:ea typeface="Calibri" panose="020F0502020204030204" pitchFamily="34" charset="0"/>
                          <a:cs typeface="Times New Roman" panose="02020603050405020304" pitchFamily="18" charset="0"/>
                        </a:rPr>
                        <a:t>Indicator</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8A4"/>
                    </a:solidFill>
                  </a:tcPr>
                </a:tc>
                <a:tc>
                  <a:txBody>
                    <a:bodyPr/>
                    <a:lstStyle/>
                    <a:p>
                      <a:pPr marL="46355">
                        <a:spcBef>
                          <a:spcPts val="390"/>
                        </a:spcBef>
                        <a:spcAft>
                          <a:spcPts val="0"/>
                        </a:spcAft>
                      </a:pPr>
                      <a:r>
                        <a:rPr lang="en-US" sz="1400" b="1">
                          <a:solidFill>
                            <a:srgbClr val="FFFFFF"/>
                          </a:solidFill>
                          <a:effectLst/>
                          <a:latin typeface="+mn-lt"/>
                          <a:ea typeface="Calibri" panose="020F0502020204030204" pitchFamily="34" charset="0"/>
                          <a:cs typeface="Times New Roman" panose="02020603050405020304" pitchFamily="18" charset="0"/>
                        </a:rPr>
                        <a:t>Points</a:t>
                      </a:r>
                      <a:endParaRPr lang="en-GB" sz="14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8A4"/>
                    </a:solidFill>
                  </a:tcPr>
                </a:tc>
                <a:extLst>
                  <a:ext uri="{0D108BD9-81ED-4DB2-BD59-A6C34878D82A}">
                    <a16:rowId xmlns:a16="http://schemas.microsoft.com/office/drawing/2014/main" val="273397192"/>
                  </a:ext>
                </a:extLst>
              </a:tr>
              <a:tr h="459414">
                <a:tc>
                  <a:txBody>
                    <a:bodyPr/>
                    <a:lstStyle/>
                    <a:p>
                      <a:pPr marL="46355" marR="60325">
                        <a:lnSpc>
                          <a:spcPct val="115000"/>
                        </a:lnSpc>
                        <a:spcBef>
                          <a:spcPts val="390"/>
                        </a:spcBef>
                        <a:spcAft>
                          <a:spcPts val="0"/>
                        </a:spcAft>
                      </a:pPr>
                      <a:r>
                        <a:rPr lang="en-US" sz="1400" spc="-5" dirty="0">
                          <a:effectLst/>
                          <a:latin typeface="+mn-lt"/>
                          <a:ea typeface="Calibri" panose="020F0502020204030204" pitchFamily="34" charset="0"/>
                          <a:cs typeface="Times New Roman" panose="02020603050405020304" pitchFamily="18" charset="0"/>
                        </a:rPr>
                        <a:t>QI013.</a:t>
                      </a:r>
                      <a:r>
                        <a:rPr lang="en-US" sz="1400" spc="-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The</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contractor</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can</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demonstrate continuous</a:t>
                      </a:r>
                      <a:r>
                        <a:rPr lang="en-US" sz="1400" spc="-2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quality</a:t>
                      </a:r>
                      <a:r>
                        <a:rPr lang="en-US" sz="1400" spc="29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improvement</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activity</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focused</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upon</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workforce</a:t>
                      </a:r>
                      <a:r>
                        <a:rPr lang="en-US" sz="1400" spc="-1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and</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wellbeing</a:t>
                      </a:r>
                      <a:r>
                        <a:rPr lang="en-US" sz="1400" spc="18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as</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specified</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in</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current</a:t>
                      </a:r>
                      <a:r>
                        <a:rPr lang="en-US" sz="1400" spc="-1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QOF</a:t>
                      </a:r>
                      <a:r>
                        <a:rPr lang="en-US" sz="1400" spc="-5" dirty="0">
                          <a:effectLst/>
                          <a:latin typeface="+mn-lt"/>
                          <a:ea typeface="Calibri" panose="020F0502020204030204" pitchFamily="34" charset="0"/>
                          <a:cs typeface="Times New Roman" panose="02020603050405020304" pitchFamily="18" charset="0"/>
                        </a:rPr>
                        <a:t> guidance.</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spcBef>
                          <a:spcPts val="390"/>
                        </a:spcBef>
                        <a:spcAft>
                          <a:spcPts val="0"/>
                        </a:spcAft>
                      </a:pPr>
                      <a:r>
                        <a:rPr lang="en-US" sz="1400">
                          <a:effectLst/>
                          <a:latin typeface="+mn-lt"/>
                          <a:ea typeface="Calibri" panose="020F0502020204030204" pitchFamily="34" charset="0"/>
                          <a:cs typeface="Times New Roman" panose="02020603050405020304" pitchFamily="18" charset="0"/>
                        </a:rPr>
                        <a:t>27</a:t>
                      </a:r>
                      <a:endParaRPr lang="en-GB" sz="14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769075"/>
                  </a:ext>
                </a:extLst>
              </a:tr>
              <a:tr h="1110627">
                <a:tc>
                  <a:txBody>
                    <a:bodyPr/>
                    <a:lstStyle/>
                    <a:p>
                      <a:pPr marL="46355" marR="67945">
                        <a:lnSpc>
                          <a:spcPct val="115000"/>
                        </a:lnSpc>
                        <a:spcBef>
                          <a:spcPts val="405"/>
                        </a:spcBef>
                        <a:spcAft>
                          <a:spcPts val="0"/>
                        </a:spcAft>
                      </a:pPr>
                      <a:r>
                        <a:rPr lang="en-US" sz="1400" spc="-5" dirty="0">
                          <a:effectLst/>
                          <a:latin typeface="+mn-lt"/>
                          <a:ea typeface="Calibri" panose="020F0502020204030204" pitchFamily="34" charset="0"/>
                          <a:cs typeface="Times New Roman" panose="02020603050405020304" pitchFamily="18" charset="0"/>
                        </a:rPr>
                        <a:t>QI014. The contractor </a:t>
                      </a:r>
                      <a:r>
                        <a:rPr lang="en-US" sz="1400" dirty="0">
                          <a:effectLst/>
                          <a:latin typeface="+mn-lt"/>
                          <a:ea typeface="Calibri" panose="020F0502020204030204" pitchFamily="34" charset="0"/>
                          <a:cs typeface="Times New Roman" panose="02020603050405020304" pitchFamily="18" charset="0"/>
                        </a:rPr>
                        <a:t>has</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participated</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in</a:t>
                      </a:r>
                      <a:r>
                        <a:rPr lang="en-US" sz="1400" spc="-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network</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activity</a:t>
                      </a:r>
                      <a:r>
                        <a:rPr lang="en-US" sz="1400" spc="-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to</a:t>
                      </a:r>
                      <a:r>
                        <a:rPr lang="en-US" sz="1400" spc="20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regularly share</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and</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discuss learning</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from quality</a:t>
                      </a:r>
                      <a:r>
                        <a:rPr lang="en-US" sz="1400" spc="20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improvement</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activity</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focused</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on</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workforce</a:t>
                      </a:r>
                      <a:r>
                        <a:rPr lang="en-US" sz="1400" dirty="0">
                          <a:effectLst/>
                          <a:latin typeface="+mn-lt"/>
                          <a:ea typeface="Calibri" panose="020F0502020204030204" pitchFamily="34" charset="0"/>
                          <a:cs typeface="Times New Roman" panose="02020603050405020304" pitchFamily="18" charset="0"/>
                        </a:rPr>
                        <a:t> </a:t>
                      </a:r>
                      <a:r>
                        <a:rPr lang="en-US" sz="1400" spc="-10" dirty="0">
                          <a:effectLst/>
                          <a:latin typeface="+mn-lt"/>
                          <a:ea typeface="Calibri" panose="020F0502020204030204" pitchFamily="34" charset="0"/>
                          <a:cs typeface="Times New Roman" panose="02020603050405020304" pitchFamily="18" charset="0"/>
                        </a:rPr>
                        <a:t>and</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wellbeing</a:t>
                      </a:r>
                      <a:r>
                        <a:rPr lang="en-US" sz="1400" spc="19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as</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specified</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in current</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QOF</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guidance.</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This would</a:t>
                      </a:r>
                      <a:r>
                        <a:rPr lang="en-US" sz="1400" spc="-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entail</a:t>
                      </a:r>
                      <a:r>
                        <a:rPr lang="en-US" sz="1400" spc="2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attending </a:t>
                      </a:r>
                      <a:r>
                        <a:rPr lang="en-US" sz="1400" dirty="0">
                          <a:effectLst/>
                          <a:latin typeface="+mn-lt"/>
                          <a:ea typeface="Calibri" panose="020F0502020204030204" pitchFamily="34" charset="0"/>
                          <a:cs typeface="Times New Roman" panose="02020603050405020304" pitchFamily="18" charset="0"/>
                        </a:rPr>
                        <a:t>two</a:t>
                      </a:r>
                      <a:r>
                        <a:rPr lang="en-US" sz="1400" spc="-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primary</a:t>
                      </a:r>
                      <a:r>
                        <a:rPr lang="en-US" sz="1400" spc="-1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care</a:t>
                      </a:r>
                      <a:r>
                        <a:rPr lang="en-US" sz="1400" spc="-5" dirty="0">
                          <a:effectLst/>
                          <a:latin typeface="+mn-lt"/>
                          <a:ea typeface="Calibri" panose="020F0502020204030204" pitchFamily="34" charset="0"/>
                          <a:cs typeface="Times New Roman" panose="02020603050405020304" pitchFamily="18" charset="0"/>
                        </a:rPr>
                        <a:t> network</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meetings,</a:t>
                      </a:r>
                      <a:r>
                        <a:rPr lang="en-US" sz="1400" spc="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at </a:t>
                      </a:r>
                      <a:r>
                        <a:rPr lang="en-US" sz="1400" spc="-5" dirty="0">
                          <a:effectLst/>
                          <a:latin typeface="+mn-lt"/>
                          <a:ea typeface="Calibri" panose="020F0502020204030204" pitchFamily="34" charset="0"/>
                          <a:cs typeface="Times New Roman" panose="02020603050405020304" pitchFamily="18" charset="0"/>
                        </a:rPr>
                        <a:t>the</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start</a:t>
                      </a:r>
                      <a:r>
                        <a:rPr lang="en-US" sz="1400" spc="22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and</a:t>
                      </a:r>
                      <a:r>
                        <a:rPr lang="en-US" sz="1400" spc="-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towards</a:t>
                      </a:r>
                      <a:r>
                        <a:rPr lang="en-US" sz="1400" spc="-2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the</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end</a:t>
                      </a:r>
                      <a:r>
                        <a:rPr lang="en-US" sz="1400" spc="-5" dirty="0">
                          <a:effectLst/>
                          <a:latin typeface="+mn-lt"/>
                          <a:ea typeface="Calibri" panose="020F0502020204030204" pitchFamily="34" charset="0"/>
                          <a:cs typeface="Times New Roman" panose="02020603050405020304" pitchFamily="18" charset="0"/>
                        </a:rPr>
                        <a:t> of</a:t>
                      </a:r>
                      <a:r>
                        <a:rPr lang="en-US" sz="1400" spc="-1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QI</a:t>
                      </a:r>
                      <a:r>
                        <a:rPr lang="en-US" sz="1400" spc="-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activity.</a:t>
                      </a:r>
                      <a:r>
                        <a:rPr lang="en-US" sz="1400" spc="-2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If</a:t>
                      </a:r>
                      <a:r>
                        <a:rPr lang="en-US" sz="1400" spc="-1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a:t>
                      </a:r>
                      <a:r>
                        <a:rPr lang="en-US" sz="1400" spc="-5" dirty="0">
                          <a:effectLst/>
                          <a:latin typeface="+mn-lt"/>
                          <a:ea typeface="Calibri" panose="020F0502020204030204" pitchFamily="34" charset="0"/>
                          <a:cs typeface="Times New Roman" panose="02020603050405020304" pitchFamily="18" charset="0"/>
                        </a:rPr>
                        <a:t> practice</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is</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not within</a:t>
                      </a:r>
                      <a:r>
                        <a:rPr lang="en-US" sz="1400" spc="16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 </a:t>
                      </a:r>
                      <a:r>
                        <a:rPr lang="en-US" sz="1400" spc="-5" dirty="0">
                          <a:effectLst/>
                          <a:latin typeface="+mn-lt"/>
                          <a:ea typeface="Calibri" panose="020F0502020204030204" pitchFamily="34" charset="0"/>
                          <a:cs typeface="Times New Roman" panose="02020603050405020304" pitchFamily="18" charset="0"/>
                        </a:rPr>
                        <a:t>PCN,</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the</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expectation</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is that</a:t>
                      </a:r>
                      <a:r>
                        <a:rPr lang="en-US" sz="1400" dirty="0">
                          <a:effectLst/>
                          <a:latin typeface="+mn-lt"/>
                          <a:ea typeface="Calibri" panose="020F0502020204030204" pitchFamily="34" charset="0"/>
                          <a:cs typeface="Times New Roman" panose="02020603050405020304" pitchFamily="18" charset="0"/>
                        </a:rPr>
                        <a:t> two</a:t>
                      </a:r>
                      <a:r>
                        <a:rPr lang="en-US" sz="1400" spc="-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meetings</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would</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be</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held</a:t>
                      </a:r>
                      <a:r>
                        <a:rPr lang="en-US" sz="1400" spc="2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locally</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with other </a:t>
                      </a:r>
                      <a:r>
                        <a:rPr lang="en-US" sz="1400" dirty="0">
                          <a:effectLst/>
                          <a:latin typeface="+mn-lt"/>
                          <a:ea typeface="Calibri" panose="020F0502020204030204" pitchFamily="34" charset="0"/>
                          <a:cs typeface="Times New Roman" panose="02020603050405020304" pitchFamily="18" charset="0"/>
                        </a:rPr>
                        <a:t>practices.</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spcBef>
                          <a:spcPts val="405"/>
                        </a:spcBef>
                        <a:spcAft>
                          <a:spcPts val="0"/>
                        </a:spcAft>
                      </a:pPr>
                      <a:r>
                        <a:rPr lang="en-US" sz="1400" dirty="0">
                          <a:effectLst/>
                          <a:latin typeface="+mn-lt"/>
                          <a:ea typeface="Calibri" panose="020F0502020204030204" pitchFamily="34" charset="0"/>
                          <a:cs typeface="Times New Roman" panose="02020603050405020304" pitchFamily="18" charset="0"/>
                        </a:rPr>
                        <a:t>10</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242757"/>
                  </a:ext>
                </a:extLst>
              </a:tr>
            </a:tbl>
          </a:graphicData>
        </a:graphic>
      </p:graphicFrame>
      <p:sp>
        <p:nvSpPr>
          <p:cNvPr id="3" name="Slide Number Placeholder 2"/>
          <p:cNvSpPr>
            <a:spLocks noGrp="1"/>
          </p:cNvSpPr>
          <p:nvPr>
            <p:ph type="sldNum" sz="quarter" idx="12"/>
          </p:nvPr>
        </p:nvSpPr>
        <p:spPr/>
        <p:txBody>
          <a:bodyPr/>
          <a:lstStyle/>
          <a:p>
            <a:fld id="{E76F84FA-B8EB-462F-97BA-032CB76B4E3A}" type="slidenum">
              <a:rPr lang="en-GB" smtClean="0"/>
              <a:t>3</a:t>
            </a:fld>
            <a:endParaRPr lang="en-GB"/>
          </a:p>
        </p:txBody>
      </p:sp>
      <p:sp>
        <p:nvSpPr>
          <p:cNvPr id="4" name="Title 3"/>
          <p:cNvSpPr>
            <a:spLocks noGrp="1"/>
          </p:cNvSpPr>
          <p:nvPr>
            <p:ph type="title"/>
          </p:nvPr>
        </p:nvSpPr>
        <p:spPr>
          <a:xfrm>
            <a:off x="407368" y="339191"/>
            <a:ext cx="11377264" cy="543595"/>
          </a:xfrm>
        </p:spPr>
        <p:txBody>
          <a:bodyPr>
            <a:noAutofit/>
          </a:bodyPr>
          <a:lstStyle/>
          <a:p>
            <a:r>
              <a:rPr lang="en-GB" sz="3600" dirty="0" smtClean="0">
                <a:latin typeface="+mn-lt"/>
              </a:rPr>
              <a:t>Quality Improvement Indicators (QOF)</a:t>
            </a:r>
            <a:endParaRPr lang="en-GB" sz="3600" dirty="0">
              <a:latin typeface="+mn-lt"/>
            </a:endParaRPr>
          </a:p>
        </p:txBody>
      </p:sp>
      <p:sp>
        <p:nvSpPr>
          <p:cNvPr id="2" name="Rectangle 1"/>
          <p:cNvSpPr/>
          <p:nvPr/>
        </p:nvSpPr>
        <p:spPr>
          <a:xfrm>
            <a:off x="407368" y="1479111"/>
            <a:ext cx="11377264" cy="1477328"/>
          </a:xfrm>
          <a:prstGeom prst="rect">
            <a:avLst/>
          </a:prstGeom>
        </p:spPr>
        <p:txBody>
          <a:bodyPr wrap="square">
            <a:spAutoFit/>
          </a:bodyPr>
          <a:lstStyle/>
          <a:p>
            <a:pPr marL="285750" indent="-285750">
              <a:buFont typeface="Arial" panose="020B0604020202020204" pitchFamily="34" charset="0"/>
              <a:buChar char="•"/>
            </a:pPr>
            <a:r>
              <a:rPr lang="en-GB" dirty="0" smtClean="0"/>
              <a:t>Full guidance (with supporting information) with QOF guidance- </a:t>
            </a:r>
            <a:r>
              <a:rPr lang="en-GB" dirty="0" smtClean="0">
                <a:hlinkClick r:id="rId2"/>
              </a:rPr>
              <a:t>NHS </a:t>
            </a:r>
            <a:r>
              <a:rPr lang="en-GB" dirty="0">
                <a:hlinkClick r:id="rId2"/>
              </a:rPr>
              <a:t>England » Quality and Outcomes Framework guidance for </a:t>
            </a:r>
            <a:r>
              <a:rPr lang="en-GB" dirty="0" smtClean="0">
                <a:hlinkClick r:id="rId2"/>
              </a:rPr>
              <a:t>2023/24</a:t>
            </a:r>
            <a:r>
              <a:rPr lang="en-GB" dirty="0" smtClean="0"/>
              <a:t> </a:t>
            </a:r>
          </a:p>
          <a:p>
            <a:endParaRPr lang="en-GB" dirty="0" smtClean="0"/>
          </a:p>
          <a:p>
            <a:pPr marL="285750" indent="-285750">
              <a:buFont typeface="Arial" panose="020B0604020202020204" pitchFamily="34" charset="0"/>
              <a:buChar char="•"/>
            </a:pPr>
            <a:r>
              <a:rPr lang="en-GB" dirty="0"/>
              <a:t>R</a:t>
            </a:r>
            <a:r>
              <a:rPr lang="en-GB" dirty="0" smtClean="0"/>
              <a:t>eporting template will be circulated by NWL team but example template is included in QOF guidance above (pages 114 and 125)</a:t>
            </a:r>
            <a:endParaRPr lang="en-GB" dirty="0"/>
          </a:p>
        </p:txBody>
      </p:sp>
      <p:sp>
        <p:nvSpPr>
          <p:cNvPr id="5" name="Rectangle 4"/>
          <p:cNvSpPr/>
          <p:nvPr/>
        </p:nvSpPr>
        <p:spPr>
          <a:xfrm>
            <a:off x="407368" y="3291154"/>
            <a:ext cx="3873817" cy="523220"/>
          </a:xfrm>
          <a:prstGeom prst="rect">
            <a:avLst/>
          </a:prstGeom>
        </p:spPr>
        <p:txBody>
          <a:bodyPr wrap="none">
            <a:spAutoFit/>
          </a:bodyPr>
          <a:lstStyle/>
          <a:p>
            <a:r>
              <a:rPr lang="en-GB" sz="2800" dirty="0"/>
              <a:t>Workforce and Wellbeing</a:t>
            </a:r>
          </a:p>
        </p:txBody>
      </p:sp>
    </p:spTree>
    <p:extLst>
      <p:ext uri="{BB962C8B-B14F-4D97-AF65-F5344CB8AC3E}">
        <p14:creationId xmlns:p14="http://schemas.microsoft.com/office/powerpoint/2010/main" val="651194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4</a:t>
            </a:fld>
            <a:endParaRPr lang="en-GB"/>
          </a:p>
        </p:txBody>
      </p:sp>
      <p:sp>
        <p:nvSpPr>
          <p:cNvPr id="4" name="Title 3"/>
          <p:cNvSpPr>
            <a:spLocks noGrp="1"/>
          </p:cNvSpPr>
          <p:nvPr>
            <p:ph type="title"/>
          </p:nvPr>
        </p:nvSpPr>
        <p:spPr/>
        <p:txBody>
          <a:bodyPr>
            <a:noAutofit/>
          </a:bodyPr>
          <a:lstStyle/>
          <a:p>
            <a:r>
              <a:rPr lang="en-GB" sz="3600" dirty="0">
                <a:latin typeface="+mn-lt"/>
              </a:rPr>
              <a:t>Quality Improvement Indicators (QOF</a:t>
            </a:r>
            <a:r>
              <a:rPr lang="en-GB" sz="3600" dirty="0" smtClean="0">
                <a:latin typeface="+mn-lt"/>
              </a:rPr>
              <a:t>) </a:t>
            </a:r>
            <a:r>
              <a:rPr lang="en-GB" sz="3600" dirty="0" err="1" smtClean="0">
                <a:latin typeface="+mn-lt"/>
              </a:rPr>
              <a:t>cont</a:t>
            </a:r>
            <a:r>
              <a:rPr lang="en-GB" sz="3600" dirty="0" smtClean="0">
                <a:latin typeface="+mn-lt"/>
              </a:rPr>
              <a:t>….</a:t>
            </a:r>
            <a:endParaRPr lang="en-GB" sz="3600" dirty="0">
              <a:latin typeface="+mn-lt"/>
            </a:endParaRPr>
          </a:p>
        </p:txBody>
      </p:sp>
      <p:graphicFrame>
        <p:nvGraphicFramePr>
          <p:cNvPr id="11" name="Table 10"/>
          <p:cNvGraphicFramePr>
            <a:graphicFrameLocks noGrp="1"/>
          </p:cNvGraphicFramePr>
          <p:nvPr>
            <p:extLst>
              <p:ext uri="{D42A27DB-BD31-4B8C-83A1-F6EECF244321}">
                <p14:modId xmlns:p14="http://schemas.microsoft.com/office/powerpoint/2010/main" val="1819261154"/>
              </p:ext>
            </p:extLst>
          </p:nvPr>
        </p:nvGraphicFramePr>
        <p:xfrm>
          <a:off x="236673" y="1722983"/>
          <a:ext cx="11781155" cy="4682151"/>
        </p:xfrm>
        <a:graphic>
          <a:graphicData uri="http://schemas.openxmlformats.org/drawingml/2006/table">
            <a:tbl>
              <a:tblPr firstRow="1" firstCol="1" lastRow="1" lastCol="1" bandRow="1" bandCol="1"/>
              <a:tblGrid>
                <a:gridCol w="11046216">
                  <a:extLst>
                    <a:ext uri="{9D8B030D-6E8A-4147-A177-3AD203B41FA5}">
                      <a16:colId xmlns:a16="http://schemas.microsoft.com/office/drawing/2014/main" val="2169124574"/>
                    </a:ext>
                  </a:extLst>
                </a:gridCol>
                <a:gridCol w="734939">
                  <a:extLst>
                    <a:ext uri="{9D8B030D-6E8A-4147-A177-3AD203B41FA5}">
                      <a16:colId xmlns:a16="http://schemas.microsoft.com/office/drawing/2014/main" val="498955202"/>
                    </a:ext>
                  </a:extLst>
                </a:gridCol>
              </a:tblGrid>
              <a:tr h="264319">
                <a:tc>
                  <a:txBody>
                    <a:bodyPr/>
                    <a:lstStyle/>
                    <a:p>
                      <a:pPr marL="46355">
                        <a:spcBef>
                          <a:spcPts val="390"/>
                        </a:spcBef>
                        <a:spcAft>
                          <a:spcPts val="0"/>
                        </a:spcAft>
                      </a:pPr>
                      <a:r>
                        <a:rPr lang="en-US" sz="1400" b="1">
                          <a:solidFill>
                            <a:srgbClr val="FFFFFF"/>
                          </a:solidFill>
                          <a:effectLst/>
                          <a:latin typeface="+mn-lt"/>
                          <a:ea typeface="Calibri" panose="020F0502020204030204" pitchFamily="34" charset="0"/>
                          <a:cs typeface="Times New Roman" panose="02020603050405020304" pitchFamily="18" charset="0"/>
                        </a:rPr>
                        <a:t>Indicator</a:t>
                      </a:r>
                      <a:endParaRPr lang="en-GB" sz="14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8A4"/>
                    </a:solidFill>
                  </a:tcPr>
                </a:tc>
                <a:tc>
                  <a:txBody>
                    <a:bodyPr/>
                    <a:lstStyle/>
                    <a:p>
                      <a:pPr marL="46355">
                        <a:spcBef>
                          <a:spcPts val="390"/>
                        </a:spcBef>
                        <a:spcAft>
                          <a:spcPts val="0"/>
                        </a:spcAft>
                      </a:pPr>
                      <a:r>
                        <a:rPr lang="en-US" sz="1400" b="1" dirty="0">
                          <a:solidFill>
                            <a:srgbClr val="FFFFFF"/>
                          </a:solidFill>
                          <a:effectLst/>
                          <a:latin typeface="+mn-lt"/>
                          <a:ea typeface="Calibri" panose="020F0502020204030204" pitchFamily="34" charset="0"/>
                          <a:cs typeface="Times New Roman" panose="02020603050405020304" pitchFamily="18" charset="0"/>
                        </a:rPr>
                        <a:t>Points</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8A4"/>
                    </a:solidFill>
                  </a:tcPr>
                </a:tc>
                <a:extLst>
                  <a:ext uri="{0D108BD9-81ED-4DB2-BD59-A6C34878D82A}">
                    <a16:rowId xmlns:a16="http://schemas.microsoft.com/office/drawing/2014/main" val="1044386483"/>
                  </a:ext>
                </a:extLst>
              </a:tr>
              <a:tr h="309245">
                <a:tc gridSpan="2">
                  <a:txBody>
                    <a:bodyPr/>
                    <a:lstStyle/>
                    <a:p>
                      <a:r>
                        <a:rPr lang="en-GB" sz="1400" b="1" dirty="0" smtClean="0">
                          <a:solidFill>
                            <a:schemeClr val="bg1"/>
                          </a:solidFill>
                          <a:latin typeface="+mn-lt"/>
                        </a:rPr>
                        <a:t>Part 1: Optimise use of staff capacity</a:t>
                      </a:r>
                      <a:endParaRPr lang="en-GB" sz="1400" b="1" dirty="0">
                        <a:solidFill>
                          <a:schemeClr val="bg1"/>
                        </a:solidFill>
                        <a:latin typeface="+mn-l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hMerge="1">
                  <a:txBody>
                    <a:bodyPr/>
                    <a:lstStyle/>
                    <a:p>
                      <a:endParaRPr lang="en-GB"/>
                    </a:p>
                  </a:txBody>
                  <a:tcPr/>
                </a:tc>
                <a:extLst>
                  <a:ext uri="{0D108BD9-81ED-4DB2-BD59-A6C34878D82A}">
                    <a16:rowId xmlns:a16="http://schemas.microsoft.com/office/drawing/2014/main" val="390412375"/>
                  </a:ext>
                </a:extLst>
              </a:tr>
              <a:tr h="605156">
                <a:tc>
                  <a:txBody>
                    <a:bodyPr/>
                    <a:lstStyle/>
                    <a:p>
                      <a:pPr marL="46355" marR="77470">
                        <a:lnSpc>
                          <a:spcPct val="115000"/>
                        </a:lnSpc>
                        <a:spcBef>
                          <a:spcPts val="390"/>
                        </a:spcBef>
                        <a:spcAft>
                          <a:spcPts val="0"/>
                        </a:spcAft>
                      </a:pPr>
                      <a:r>
                        <a:rPr lang="en-US" sz="1400" spc="-5" dirty="0">
                          <a:effectLst/>
                          <a:latin typeface="+mn-lt"/>
                          <a:ea typeface="Calibri" panose="020F0502020204030204" pitchFamily="34" charset="0"/>
                          <a:cs typeface="Times New Roman" panose="02020603050405020304" pitchFamily="18" charset="0"/>
                        </a:rPr>
                        <a:t>QI016.</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The contractor </a:t>
                      </a:r>
                      <a:r>
                        <a:rPr lang="en-US" sz="1400" dirty="0">
                          <a:effectLst/>
                          <a:latin typeface="+mn-lt"/>
                          <a:ea typeface="Calibri" panose="020F0502020204030204" pitchFamily="34" charset="0"/>
                          <a:cs typeface="Times New Roman" panose="02020603050405020304" pitchFamily="18" charset="0"/>
                        </a:rPr>
                        <a:t>can</a:t>
                      </a:r>
                      <a:r>
                        <a:rPr lang="en-US" sz="1400" spc="-5" dirty="0">
                          <a:effectLst/>
                          <a:latin typeface="+mn-lt"/>
                          <a:ea typeface="Calibri" panose="020F0502020204030204" pitchFamily="34" charset="0"/>
                          <a:cs typeface="Times New Roman" panose="02020603050405020304" pitchFamily="18" charset="0"/>
                        </a:rPr>
                        <a:t> demonstrate</a:t>
                      </a:r>
                      <a:r>
                        <a:rPr lang="en-US" sz="1400" dirty="0">
                          <a:effectLst/>
                          <a:latin typeface="+mn-lt"/>
                          <a:ea typeface="Calibri" panose="020F0502020204030204" pitchFamily="34" charset="0"/>
                          <a:cs typeface="Times New Roman" panose="02020603050405020304" pitchFamily="18" charset="0"/>
                        </a:rPr>
                        <a:t> that</a:t>
                      </a:r>
                      <a:r>
                        <a:rPr lang="en-US" sz="1400" spc="-2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it</a:t>
                      </a:r>
                      <a:r>
                        <a:rPr lang="en-US" sz="1400" spc="-2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has</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in</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place</a:t>
                      </a:r>
                      <a:r>
                        <a:rPr lang="en-US" sz="1400" spc="20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a:t>
                      </a:r>
                      <a:r>
                        <a:rPr lang="en-US" sz="1400" spc="-5" dirty="0">
                          <a:effectLst/>
                          <a:latin typeface="+mn-lt"/>
                          <a:ea typeface="Calibri" panose="020F0502020204030204" pitchFamily="34" charset="0"/>
                          <a:cs typeface="Times New Roman" panose="02020603050405020304" pitchFamily="18" charset="0"/>
                        </a:rPr>
                        <a:t> </a:t>
                      </a:r>
                      <a:r>
                        <a:rPr lang="en-US" sz="1400" spc="-5" dirty="0" err="1">
                          <a:effectLst/>
                          <a:latin typeface="+mn-lt"/>
                          <a:ea typeface="Calibri" panose="020F0502020204030204" pitchFamily="34" charset="0"/>
                          <a:cs typeface="Times New Roman" panose="02020603050405020304" pitchFamily="18" charset="0"/>
                        </a:rPr>
                        <a:t>recognised</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and </a:t>
                      </a:r>
                      <a:r>
                        <a:rPr lang="en-US" sz="1400" dirty="0">
                          <a:effectLst/>
                          <a:latin typeface="+mn-lt"/>
                          <a:ea typeface="Calibri" panose="020F0502020204030204" pitchFamily="34" charset="0"/>
                          <a:cs typeface="Times New Roman" panose="02020603050405020304" pitchFamily="18" charset="0"/>
                        </a:rPr>
                        <a:t>validated</a:t>
                      </a:r>
                      <a:r>
                        <a:rPr lang="en-US" sz="1400" spc="-2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approach</a:t>
                      </a:r>
                      <a:r>
                        <a:rPr lang="en-US" sz="1400" spc="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to</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understanding</a:t>
                      </a:r>
                      <a:r>
                        <a:rPr lang="en-US" sz="1400" spc="15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demand/activity,</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capacity</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and</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appointment data</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and </a:t>
                      </a:r>
                      <a:r>
                        <a:rPr lang="en-US" sz="1400" dirty="0">
                          <a:effectLst/>
                          <a:latin typeface="+mn-lt"/>
                          <a:ea typeface="Calibri" panose="020F0502020204030204" pitchFamily="34" charset="0"/>
                          <a:cs typeface="Times New Roman" panose="02020603050405020304" pitchFamily="18" charset="0"/>
                        </a:rPr>
                        <a:t>has</a:t>
                      </a:r>
                      <a:r>
                        <a:rPr lang="en-US" sz="1400" spc="1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made improvements</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to</a:t>
                      </a:r>
                      <a:r>
                        <a:rPr lang="en-US" sz="1400" spc="-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data quality to better</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reflect</a:t>
                      </a:r>
                      <a:r>
                        <a:rPr lang="en-US" sz="1400" spc="-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practice</a:t>
                      </a:r>
                      <a:r>
                        <a:rPr lang="en-US" sz="1400" spc="27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work.</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algn="ctr">
                        <a:spcBef>
                          <a:spcPts val="390"/>
                        </a:spcBef>
                        <a:spcAft>
                          <a:spcPts val="0"/>
                        </a:spcAft>
                      </a:pPr>
                      <a:r>
                        <a:rPr lang="en-US" sz="1400" dirty="0">
                          <a:effectLst/>
                          <a:latin typeface="+mn-lt"/>
                          <a:ea typeface="Calibri" panose="020F0502020204030204" pitchFamily="34" charset="0"/>
                          <a:cs typeface="Times New Roman" panose="02020603050405020304" pitchFamily="18" charset="0"/>
                        </a:rPr>
                        <a:t>10</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1535668"/>
                  </a:ext>
                </a:extLst>
              </a:tr>
              <a:tr h="535577">
                <a:tc>
                  <a:txBody>
                    <a:bodyPr/>
                    <a:lstStyle/>
                    <a:p>
                      <a:pPr marL="46355" marR="187325" algn="just">
                        <a:lnSpc>
                          <a:spcPct val="115000"/>
                        </a:lnSpc>
                        <a:spcBef>
                          <a:spcPts val="390"/>
                        </a:spcBef>
                        <a:spcAft>
                          <a:spcPts val="0"/>
                        </a:spcAft>
                      </a:pPr>
                      <a:r>
                        <a:rPr lang="en-US" sz="1400" spc="-5" dirty="0">
                          <a:effectLst/>
                          <a:latin typeface="+mn-lt"/>
                          <a:ea typeface="Calibri" panose="020F0502020204030204" pitchFamily="34" charset="0"/>
                          <a:cs typeface="Times New Roman" panose="02020603050405020304" pitchFamily="18" charset="0"/>
                        </a:rPr>
                        <a:t>QI017. The contractor </a:t>
                      </a:r>
                      <a:r>
                        <a:rPr lang="en-US" sz="1400" dirty="0">
                          <a:effectLst/>
                          <a:latin typeface="+mn-lt"/>
                          <a:ea typeface="Calibri" panose="020F0502020204030204" pitchFamily="34" charset="0"/>
                          <a:cs typeface="Times New Roman" panose="02020603050405020304" pitchFamily="18" charset="0"/>
                        </a:rPr>
                        <a:t>can</a:t>
                      </a:r>
                      <a:r>
                        <a:rPr lang="en-US" sz="1400" spc="-5" dirty="0">
                          <a:effectLst/>
                          <a:latin typeface="+mn-lt"/>
                          <a:ea typeface="Calibri" panose="020F0502020204030204" pitchFamily="34" charset="0"/>
                          <a:cs typeface="Times New Roman" panose="02020603050405020304" pitchFamily="18" charset="0"/>
                        </a:rPr>
                        <a:t> demonstrate</a:t>
                      </a:r>
                      <a:r>
                        <a:rPr lang="en-US" sz="1400" dirty="0">
                          <a:effectLst/>
                          <a:latin typeface="+mn-lt"/>
                          <a:ea typeface="Calibri" panose="020F0502020204030204" pitchFamily="34" charset="0"/>
                          <a:cs typeface="Times New Roman" panose="02020603050405020304" pitchFamily="18" charset="0"/>
                        </a:rPr>
                        <a:t> that</a:t>
                      </a:r>
                      <a:r>
                        <a:rPr lang="en-US" sz="1400" spc="-2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it</a:t>
                      </a:r>
                      <a:r>
                        <a:rPr lang="en-US" sz="1400" spc="-2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has</a:t>
                      </a:r>
                      <a:r>
                        <a:rPr lang="en-US" sz="1400" spc="-20" dirty="0">
                          <a:effectLst/>
                          <a:latin typeface="+mn-lt"/>
                          <a:ea typeface="Calibri" panose="020F0502020204030204" pitchFamily="34" charset="0"/>
                          <a:cs typeface="Times New Roman" panose="02020603050405020304" pitchFamily="18" charset="0"/>
                        </a:rPr>
                        <a:t> </a:t>
                      </a:r>
                      <a:r>
                        <a:rPr lang="en-US" sz="1400" spc="-5" dirty="0" err="1">
                          <a:effectLst/>
                          <a:latin typeface="+mn-lt"/>
                          <a:ea typeface="Calibri" panose="020F0502020204030204" pitchFamily="34" charset="0"/>
                          <a:cs typeface="Times New Roman" panose="02020603050405020304" pitchFamily="18" charset="0"/>
                        </a:rPr>
                        <a:t>utilised</a:t>
                      </a:r>
                      <a:r>
                        <a:rPr lang="en-US" sz="1400" spc="24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demand</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and</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capacity</a:t>
                      </a:r>
                      <a:r>
                        <a:rPr lang="en-US" sz="1400" spc="-2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data</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to</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inform</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operational</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decisions</a:t>
                      </a:r>
                      <a:r>
                        <a:rPr lang="en-US" sz="1400" spc="215"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and</a:t>
                      </a:r>
                      <a:r>
                        <a:rPr lang="en-US" sz="1400" spc="-1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plan</a:t>
                      </a:r>
                      <a:r>
                        <a:rPr lang="en-US" sz="1400" spc="-10" dirty="0">
                          <a:effectLs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for</a:t>
                      </a:r>
                      <a:r>
                        <a:rPr lang="en-US" sz="1400" spc="-5" dirty="0">
                          <a:effectLst/>
                          <a:latin typeface="+mn-lt"/>
                          <a:ea typeface="Calibri" panose="020F0502020204030204" pitchFamily="34" charset="0"/>
                          <a:cs typeface="Times New Roman" panose="02020603050405020304" pitchFamily="18" charset="0"/>
                        </a:rPr>
                        <a:t> demand</a:t>
                      </a:r>
                      <a:r>
                        <a:rPr lang="en-US" sz="1400" spc="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and</a:t>
                      </a:r>
                      <a:r>
                        <a:rPr lang="en-US" sz="1400"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capacity</a:t>
                      </a:r>
                      <a:r>
                        <a:rPr lang="en-US" sz="1400" spc="-15" dirty="0">
                          <a:effectLst/>
                          <a:latin typeface="+mn-lt"/>
                          <a:ea typeface="Calibri" panose="020F0502020204030204" pitchFamily="34" charset="0"/>
                          <a:cs typeface="Times New Roman" panose="02020603050405020304" pitchFamily="18" charset="0"/>
                        </a:rPr>
                        <a:t> </a:t>
                      </a:r>
                      <a:r>
                        <a:rPr lang="en-US" sz="1400" spc="-5" dirty="0">
                          <a:effectLst/>
                          <a:latin typeface="+mn-lt"/>
                          <a:ea typeface="Calibri" panose="020F0502020204030204" pitchFamily="34" charset="0"/>
                          <a:cs typeface="Times New Roman" panose="02020603050405020304" pitchFamily="18" charset="0"/>
                        </a:rPr>
                        <a:t>matching</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90"/>
                        </a:spcBef>
                        <a:spcAft>
                          <a:spcPts val="0"/>
                        </a:spcAft>
                      </a:pPr>
                      <a:r>
                        <a:rPr lang="en-US" sz="1400" dirty="0">
                          <a:effectLst/>
                          <a:latin typeface="+mn-lt"/>
                          <a:ea typeface="Calibri" panose="020F0502020204030204" pitchFamily="34" charset="0"/>
                          <a:cs typeface="Times New Roman" panose="02020603050405020304" pitchFamily="18" charset="0"/>
                        </a:rPr>
                        <a:t>6</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7835814"/>
                  </a:ext>
                </a:extLst>
              </a:tr>
              <a:tr h="548640">
                <a:tc>
                  <a:txBody>
                    <a:bodyPr/>
                    <a:lstStyle/>
                    <a:p>
                      <a:pPr marL="46355" marR="187325" algn="just">
                        <a:lnSpc>
                          <a:spcPct val="115000"/>
                        </a:lnSpc>
                        <a:spcBef>
                          <a:spcPts val="390"/>
                        </a:spcBef>
                        <a:spcAft>
                          <a:spcPts val="0"/>
                        </a:spcAft>
                      </a:pPr>
                      <a:r>
                        <a:rPr lang="en-GB" sz="1400" dirty="0" smtClean="0">
                          <a:effectLst/>
                          <a:latin typeface="+mn-lt"/>
                          <a:ea typeface="Calibri" panose="020F0502020204030204" pitchFamily="34" charset="0"/>
                          <a:cs typeface="Times New Roman" panose="02020603050405020304" pitchFamily="18" charset="0"/>
                        </a:rPr>
                        <a:t>QI018. The contractor has participated in network activity to review the smart cards of all staff employed under the Additional Roles Reimbursement Scheme (ARRS)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90"/>
                        </a:spcBef>
                        <a:spcAft>
                          <a:spcPts val="0"/>
                        </a:spcAft>
                      </a:pPr>
                      <a:r>
                        <a:rPr lang="en-GB" sz="1400" dirty="0" smtClean="0">
                          <a:effectLst/>
                          <a:latin typeface="+mn-lt"/>
                          <a:ea typeface="Calibri" panose="020F0502020204030204" pitchFamily="34" charset="0"/>
                          <a:cs typeface="Times New Roman" panose="02020603050405020304" pitchFamily="18" charset="0"/>
                        </a:rPr>
                        <a:t>6</a:t>
                      </a:r>
                    </a:p>
                    <a:p>
                      <a:pPr algn="ctr">
                        <a:spcBef>
                          <a:spcPts val="390"/>
                        </a:spcBef>
                        <a:spcAft>
                          <a:spcPts val="0"/>
                        </a:spcAft>
                      </a:pP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500953"/>
                  </a:ext>
                </a:extLst>
              </a:tr>
              <a:tr h="285614">
                <a:tc gridSpan="2">
                  <a:txBody>
                    <a:bodyPr/>
                    <a:lstStyle/>
                    <a:p>
                      <a:pPr marL="46355" marR="187325" algn="just">
                        <a:lnSpc>
                          <a:spcPct val="115000"/>
                        </a:lnSpc>
                        <a:spcBef>
                          <a:spcPts val="390"/>
                        </a:spcBef>
                        <a:spcAft>
                          <a:spcPts val="0"/>
                        </a:spcAft>
                      </a:pPr>
                      <a:r>
                        <a:rPr lang="en-GB" sz="1400" b="1" dirty="0" smtClean="0">
                          <a:solidFill>
                            <a:schemeClr val="bg1"/>
                          </a:solidFill>
                          <a:effectLst/>
                          <a:latin typeface="+mn-lt"/>
                          <a:ea typeface="Calibri" panose="020F0502020204030204" pitchFamily="34" charset="0"/>
                          <a:cs typeface="Times New Roman" panose="02020603050405020304" pitchFamily="18" charset="0"/>
                        </a:rPr>
                        <a:t>Part 2: Reducing avoidable appointments</a:t>
                      </a:r>
                      <a:endParaRPr lang="en-GB" sz="1400" b="1" dirty="0">
                        <a:solidFill>
                          <a:schemeClr val="bg1"/>
                        </a:solidFill>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hMerge="1">
                  <a:txBody>
                    <a:bodyPr/>
                    <a:lstStyle/>
                    <a:p>
                      <a:endParaRPr lang="en-GB"/>
                    </a:p>
                  </a:txBody>
                  <a:tcPr/>
                </a:tc>
                <a:extLst>
                  <a:ext uri="{0D108BD9-81ED-4DB2-BD59-A6C34878D82A}">
                    <a16:rowId xmlns:a16="http://schemas.microsoft.com/office/drawing/2014/main" val="244195203"/>
                  </a:ext>
                </a:extLst>
              </a:tr>
              <a:tr h="913311">
                <a:tc>
                  <a:txBody>
                    <a:bodyPr/>
                    <a:lstStyle/>
                    <a:p>
                      <a:pPr marL="46355" marR="187325" algn="just">
                        <a:lnSpc>
                          <a:spcPct val="100000"/>
                        </a:lnSpc>
                        <a:spcBef>
                          <a:spcPts val="0"/>
                        </a:spcBef>
                        <a:spcAft>
                          <a:spcPts val="0"/>
                        </a:spcAft>
                      </a:pPr>
                      <a:r>
                        <a:rPr lang="en-GB" sz="1400" dirty="0" smtClean="0">
                          <a:effectLst/>
                          <a:latin typeface="+mn-lt"/>
                          <a:ea typeface="Calibri" panose="020F0502020204030204" pitchFamily="34" charset="0"/>
                          <a:cs typeface="Times New Roman" panose="02020603050405020304" pitchFamily="18" charset="0"/>
                        </a:rPr>
                        <a:t>QI019. The contractor can demonstrate improvement in reducing avoidable appointments. A suggested approach is outlined below:</a:t>
                      </a:r>
                    </a:p>
                    <a:p>
                      <a:pPr marL="46355" marR="187325" algn="just">
                        <a:lnSpc>
                          <a:spcPct val="100000"/>
                        </a:lnSpc>
                        <a:spcBef>
                          <a:spcPts val="0"/>
                        </a:spcBef>
                        <a:spcAft>
                          <a:spcPts val="0"/>
                        </a:spcAft>
                      </a:pPr>
                      <a:r>
                        <a:rPr lang="en-GB" sz="1400" dirty="0" smtClean="0">
                          <a:effectLst/>
                          <a:latin typeface="+mn-lt"/>
                          <a:ea typeface="Calibri" panose="020F0502020204030204" pitchFamily="34" charset="0"/>
                          <a:cs typeface="Times New Roman" panose="02020603050405020304" pitchFamily="18" charset="0"/>
                        </a:rPr>
                        <a:t>1.</a:t>
                      </a:r>
                      <a:r>
                        <a:rPr lang="en-GB" sz="1400" baseline="0" dirty="0" smtClean="0">
                          <a:effectLst/>
                          <a:latin typeface="+mn-lt"/>
                          <a:ea typeface="Calibri" panose="020F0502020204030204" pitchFamily="34" charset="0"/>
                          <a:cs typeface="Times New Roman" panose="02020603050405020304" pitchFamily="18" charset="0"/>
                        </a:rPr>
                        <a:t> </a:t>
                      </a:r>
                      <a:r>
                        <a:rPr lang="en-GB" sz="1400" dirty="0" smtClean="0">
                          <a:effectLst/>
                          <a:latin typeface="+mn-lt"/>
                          <a:ea typeface="Calibri" panose="020F0502020204030204" pitchFamily="34" charset="0"/>
                          <a:cs typeface="Times New Roman" panose="02020603050405020304" pitchFamily="18" charset="0"/>
                        </a:rPr>
                        <a:t>Using BI tools, if available and practice collected data where not, to understand the practice activity including variations over the days of the week, time of day and time of year.</a:t>
                      </a:r>
                    </a:p>
                    <a:p>
                      <a:pPr marL="46355" marR="187325" algn="just">
                        <a:lnSpc>
                          <a:spcPct val="100000"/>
                        </a:lnSpc>
                        <a:spcBef>
                          <a:spcPts val="0"/>
                        </a:spcBef>
                        <a:spcAft>
                          <a:spcPts val="0"/>
                        </a:spcAft>
                      </a:pPr>
                      <a:r>
                        <a:rPr lang="en-GB" sz="1400" dirty="0" smtClean="0">
                          <a:effectLst/>
                          <a:latin typeface="+mn-lt"/>
                          <a:ea typeface="Calibri" panose="020F0502020204030204" pitchFamily="34" charset="0"/>
                          <a:cs typeface="Times New Roman" panose="02020603050405020304" pitchFamily="18" charset="0"/>
                        </a:rPr>
                        <a:t>2.</a:t>
                      </a:r>
                      <a:r>
                        <a:rPr lang="en-GB" sz="1400" baseline="0" dirty="0" smtClean="0">
                          <a:effectLst/>
                          <a:latin typeface="+mn-lt"/>
                          <a:ea typeface="Calibri" panose="020F0502020204030204" pitchFamily="34" charset="0"/>
                          <a:cs typeface="Times New Roman" panose="02020603050405020304" pitchFamily="18" charset="0"/>
                        </a:rPr>
                        <a:t> </a:t>
                      </a:r>
                      <a:r>
                        <a:rPr lang="en-GB" sz="1400" dirty="0" smtClean="0">
                          <a:effectLst/>
                          <a:latin typeface="+mn-lt"/>
                          <a:ea typeface="Calibri" panose="020F0502020204030204" pitchFamily="34" charset="0"/>
                          <a:cs typeface="Times New Roman" panose="02020603050405020304" pitchFamily="18" charset="0"/>
                        </a:rPr>
                        <a:t>Developing an understanding of the telephone queue either by extracting data from their cloud- based telephony system or asking staff to collect data over a period.</a:t>
                      </a:r>
                    </a:p>
                    <a:p>
                      <a:pPr marL="46355" marR="187325" algn="just">
                        <a:lnSpc>
                          <a:spcPct val="100000"/>
                        </a:lnSpc>
                        <a:spcBef>
                          <a:spcPts val="0"/>
                        </a:spcBef>
                        <a:spcAft>
                          <a:spcPts val="0"/>
                        </a:spcAft>
                      </a:pPr>
                      <a:r>
                        <a:rPr lang="en-GB" sz="1400" dirty="0" smtClean="0">
                          <a:effectLst/>
                          <a:latin typeface="+mn-lt"/>
                          <a:ea typeface="Calibri" panose="020F0502020204030204" pitchFamily="34" charset="0"/>
                          <a:cs typeface="Times New Roman" panose="02020603050405020304" pitchFamily="18" charset="0"/>
                        </a:rPr>
                        <a:t>3.</a:t>
                      </a:r>
                      <a:r>
                        <a:rPr lang="en-GB" sz="1400" baseline="0" dirty="0" smtClean="0">
                          <a:effectLst/>
                          <a:latin typeface="+mn-lt"/>
                          <a:ea typeface="Calibri" panose="020F0502020204030204" pitchFamily="34" charset="0"/>
                          <a:cs typeface="Times New Roman" panose="02020603050405020304" pitchFamily="18" charset="0"/>
                        </a:rPr>
                        <a:t> </a:t>
                      </a:r>
                      <a:r>
                        <a:rPr lang="en-GB" sz="1400" dirty="0" smtClean="0">
                          <a:effectLst/>
                          <a:latin typeface="+mn-lt"/>
                          <a:ea typeface="Calibri" panose="020F0502020204030204" pitchFamily="34" charset="0"/>
                          <a:cs typeface="Times New Roman" panose="02020603050405020304" pitchFamily="18" charset="0"/>
                        </a:rPr>
                        <a:t>Using that data to understand their peaks of activity and better matching their capacity to their demand by, for instance, reviewing rotas.</a:t>
                      </a:r>
                    </a:p>
                    <a:p>
                      <a:pPr marL="46355" marR="187325" algn="just">
                        <a:lnSpc>
                          <a:spcPct val="100000"/>
                        </a:lnSpc>
                        <a:spcBef>
                          <a:spcPts val="0"/>
                        </a:spcBef>
                        <a:spcAft>
                          <a:spcPts val="0"/>
                        </a:spcAft>
                      </a:pPr>
                      <a:r>
                        <a:rPr lang="en-GB" sz="1400" dirty="0" smtClean="0">
                          <a:effectLst/>
                          <a:latin typeface="+mn-lt"/>
                          <a:ea typeface="Calibri" panose="020F0502020204030204" pitchFamily="34" charset="0"/>
                          <a:cs typeface="Times New Roman" panose="02020603050405020304" pitchFamily="18" charset="0"/>
                        </a:rPr>
                        <a:t>4.</a:t>
                      </a:r>
                      <a:r>
                        <a:rPr lang="en-GB" sz="1400" baseline="0" dirty="0" smtClean="0">
                          <a:effectLst/>
                          <a:latin typeface="+mn-lt"/>
                          <a:ea typeface="Calibri" panose="020F0502020204030204" pitchFamily="34" charset="0"/>
                          <a:cs typeface="Times New Roman" panose="02020603050405020304" pitchFamily="18" charset="0"/>
                        </a:rPr>
                        <a:t> </a:t>
                      </a:r>
                      <a:r>
                        <a:rPr lang="en-GB" sz="1400" dirty="0" smtClean="0">
                          <a:effectLst/>
                          <a:latin typeface="+mn-lt"/>
                          <a:ea typeface="Calibri" panose="020F0502020204030204" pitchFamily="34" charset="0"/>
                          <a:cs typeface="Times New Roman" panose="02020603050405020304" pitchFamily="18" charset="0"/>
                        </a:rPr>
                        <a:t>Using improvement techniques described in the Primary Care Transformation Team's webinar series on Demand and Capacity which provides practical advice and guidance.</a:t>
                      </a:r>
                    </a:p>
                    <a:p>
                      <a:pPr marL="46355" marR="187325" algn="just">
                        <a:lnSpc>
                          <a:spcPct val="100000"/>
                        </a:lnSpc>
                        <a:spcBef>
                          <a:spcPts val="0"/>
                        </a:spcBef>
                        <a:spcAft>
                          <a:spcPts val="0"/>
                        </a:spcAft>
                      </a:pPr>
                      <a:r>
                        <a:rPr lang="en-GB" sz="1400" dirty="0" smtClean="0">
                          <a:effectLst/>
                          <a:latin typeface="+mn-lt"/>
                          <a:ea typeface="Calibri" panose="020F0502020204030204" pitchFamily="34" charset="0"/>
                          <a:cs typeface="Times New Roman" panose="02020603050405020304" pitchFamily="18" charset="0"/>
                        </a:rPr>
                        <a:t>5.  Referencing the Royal College of General Practitioner’s 6 steps to start to improve delivering continuity of care from their Continuity Toolkit for those who need it and adapting to suit the needs of the practice.</a:t>
                      </a:r>
                      <a:endParaRPr lang="en-GB" sz="14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377" rtl="0" eaLnBrk="1" latinLnBrk="0" hangingPunct="1">
                        <a:spcBef>
                          <a:spcPts val="390"/>
                        </a:spcBef>
                        <a:spcAft>
                          <a:spcPts val="0"/>
                        </a:spcAft>
                      </a:pPr>
                      <a:r>
                        <a:rPr lang="en-GB" sz="1400" kern="1200" dirty="0" smtClean="0">
                          <a:solidFill>
                            <a:schemeClr val="tx1"/>
                          </a:solidFill>
                          <a:effectLst/>
                          <a:latin typeface="+mn-lt"/>
                          <a:ea typeface="Calibri" panose="020F0502020204030204" pitchFamily="34" charset="0"/>
                          <a:cs typeface="Times New Roman" panose="02020603050405020304" pitchFamily="18" charset="0"/>
                        </a:rPr>
                        <a:t>15</a:t>
                      </a:r>
                      <a:endParaRPr lang="en-GB" sz="1400" kern="1200" dirty="0">
                        <a:solidFill>
                          <a:schemeClr val="tx1"/>
                        </a:solidFill>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9122925"/>
                  </a:ext>
                </a:extLst>
              </a:tr>
            </a:tbl>
          </a:graphicData>
        </a:graphic>
      </p:graphicFrame>
      <p:sp>
        <p:nvSpPr>
          <p:cNvPr id="2" name="Rectangle 1"/>
          <p:cNvSpPr/>
          <p:nvPr/>
        </p:nvSpPr>
        <p:spPr>
          <a:xfrm>
            <a:off x="132172" y="1199763"/>
            <a:ext cx="7717369" cy="523220"/>
          </a:xfrm>
          <a:prstGeom prst="rect">
            <a:avLst/>
          </a:prstGeom>
        </p:spPr>
        <p:txBody>
          <a:bodyPr wrap="none">
            <a:spAutoFit/>
          </a:bodyPr>
          <a:lstStyle/>
          <a:p>
            <a:r>
              <a:rPr lang="en-GB" sz="2800" dirty="0"/>
              <a:t>Optimising demand and capacity in general practice</a:t>
            </a:r>
          </a:p>
        </p:txBody>
      </p:sp>
    </p:spTree>
    <p:extLst>
      <p:ext uri="{BB962C8B-B14F-4D97-AF65-F5344CB8AC3E}">
        <p14:creationId xmlns:p14="http://schemas.microsoft.com/office/powerpoint/2010/main" val="136181881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1880</TotalTime>
  <Words>659</Words>
  <Application>Microsoft Office PowerPoint</Application>
  <PresentationFormat>Widescreen</PresentationFormat>
  <Paragraphs>80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1_Office Theme</vt:lpstr>
      <vt:lpstr>PCN and Practice Submissions (QOF, IIF and Local Enhanced Services)</vt:lpstr>
      <vt:lpstr>Monthly/Quarterly submissions</vt:lpstr>
      <vt:lpstr>Quality Improvement Indicators (QOF)</vt:lpstr>
      <vt:lpstr>Quality Improvement Indicators (QOF) cont….</vt:lpstr>
    </vt:vector>
  </TitlesOfParts>
  <Company>NWLONDONCCGS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Donovan</dc:creator>
  <cp:lastModifiedBy>Rachel Donovan</cp:lastModifiedBy>
  <cp:revision>23</cp:revision>
  <dcterms:created xsi:type="dcterms:W3CDTF">2023-09-27T09:29:23Z</dcterms:created>
  <dcterms:modified xsi:type="dcterms:W3CDTF">2024-01-24T12:22:49Z</dcterms:modified>
</cp:coreProperties>
</file>