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3" r:id="rId4"/>
    <p:sldMasterId id="2147483941" r:id="rId5"/>
  </p:sldMasterIdLst>
  <p:notesMasterIdLst>
    <p:notesMasterId r:id="rId17"/>
  </p:notesMasterIdLst>
  <p:handoutMasterIdLst>
    <p:handoutMasterId r:id="rId18"/>
  </p:handoutMasterIdLst>
  <p:sldIdLst>
    <p:sldId id="1923" r:id="rId6"/>
    <p:sldId id="1946" r:id="rId7"/>
    <p:sldId id="2145707344" r:id="rId8"/>
    <p:sldId id="2145707350" r:id="rId9"/>
    <p:sldId id="2145707346" r:id="rId10"/>
    <p:sldId id="2145707345" r:id="rId11"/>
    <p:sldId id="2145707285" r:id="rId12"/>
    <p:sldId id="2145707348" r:id="rId13"/>
    <p:sldId id="2145707347" r:id="rId14"/>
    <p:sldId id="2145707281" r:id="rId15"/>
    <p:sldId id="214570734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Wilkinson" initials="SW" lastIdx="1" clrIdx="0">
    <p:extLst>
      <p:ext uri="{19B8F6BF-5375-455C-9EA6-DF929625EA0E}">
        <p15:presenceInfo xmlns:p15="http://schemas.microsoft.com/office/powerpoint/2012/main" userId="1186059c3be801a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D2CC"/>
    <a:srgbClr val="99DBD6"/>
    <a:srgbClr val="99DDEB"/>
    <a:srgbClr val="80D4E7"/>
    <a:srgbClr val="005EB8"/>
    <a:srgbClr val="E8EDEE"/>
    <a:srgbClr val="003087"/>
    <a:srgbClr val="82D1CB"/>
    <a:srgbClr val="00A499"/>
    <a:srgbClr val="00A9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980AA0-973B-4B79-A5BF-3FBBAC425FF2}" v="12" dt="2023-11-15T11:39:35.9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91173" autoAdjust="0"/>
  </p:normalViewPr>
  <p:slideViewPr>
    <p:cSldViewPr snapToGrid="0">
      <p:cViewPr varScale="1">
        <p:scale>
          <a:sx n="96" d="100"/>
          <a:sy n="96" d="100"/>
        </p:scale>
        <p:origin x="270" y="84"/>
      </p:cViewPr>
      <p:guideLst/>
    </p:cSldViewPr>
  </p:slideViewPr>
  <p:outlineViewPr>
    <p:cViewPr>
      <p:scale>
        <a:sx n="33" d="100"/>
        <a:sy n="33" d="100"/>
      </p:scale>
      <p:origin x="0" y="-8880"/>
    </p:cViewPr>
  </p:outlineViewPr>
  <p:notesTextViewPr>
    <p:cViewPr>
      <p:scale>
        <a:sx n="3" d="2"/>
        <a:sy n="3" d="2"/>
      </p:scale>
      <p:origin x="0" y="0"/>
    </p:cViewPr>
  </p:notesTextViewPr>
  <p:sorterViewPr>
    <p:cViewPr>
      <p:scale>
        <a:sx n="80" d="100"/>
        <a:sy n="80" d="100"/>
      </p:scale>
      <p:origin x="0" y="0"/>
    </p:cViewPr>
  </p:sorterViewPr>
  <p:notesViewPr>
    <p:cSldViewPr snapToGrid="0">
      <p:cViewPr varScale="1">
        <p:scale>
          <a:sx n="94" d="100"/>
          <a:sy n="94" d="100"/>
        </p:scale>
        <p:origin x="3226" y="10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McKinlay" userId="7d6e08ad-28ef-42a4-99a1-9547844d4433" providerId="ADAL" clId="{3B980AA0-973B-4B79-A5BF-3FBBAC425FF2}"/>
    <pc:docChg chg="undo custSel addSld delSld modSld sldOrd">
      <pc:chgData name="David McKinlay" userId="7d6e08ad-28ef-42a4-99a1-9547844d4433" providerId="ADAL" clId="{3B980AA0-973B-4B79-A5BF-3FBBAC425FF2}" dt="2023-11-16T08:59:48.599" v="698"/>
      <pc:docMkLst>
        <pc:docMk/>
      </pc:docMkLst>
      <pc:sldChg chg="modSp mod">
        <pc:chgData name="David McKinlay" userId="7d6e08ad-28ef-42a4-99a1-9547844d4433" providerId="ADAL" clId="{3B980AA0-973B-4B79-A5BF-3FBBAC425FF2}" dt="2023-11-15T10:46:09.404" v="140" actId="20577"/>
        <pc:sldMkLst>
          <pc:docMk/>
          <pc:sldMk cId="3830231407" sldId="1923"/>
        </pc:sldMkLst>
        <pc:spChg chg="mod">
          <ac:chgData name="David McKinlay" userId="7d6e08ad-28ef-42a4-99a1-9547844d4433" providerId="ADAL" clId="{3B980AA0-973B-4B79-A5BF-3FBBAC425FF2}" dt="2023-11-15T10:45:53.854" v="125" actId="20577"/>
          <ac:spMkLst>
            <pc:docMk/>
            <pc:sldMk cId="3830231407" sldId="1923"/>
            <ac:spMk id="2" creationId="{623499A9-ADAE-F54A-B49E-F294E7BCE9E8}"/>
          </ac:spMkLst>
        </pc:spChg>
        <pc:spChg chg="mod">
          <ac:chgData name="David McKinlay" userId="7d6e08ad-28ef-42a4-99a1-9547844d4433" providerId="ADAL" clId="{3B980AA0-973B-4B79-A5BF-3FBBAC425FF2}" dt="2023-11-15T10:46:09.404" v="140" actId="20577"/>
          <ac:spMkLst>
            <pc:docMk/>
            <pc:sldMk cId="3830231407" sldId="1923"/>
            <ac:spMk id="9" creationId="{E4F63B5F-2944-6B41-9332-74DB2CCA6FCA}"/>
          </ac:spMkLst>
        </pc:spChg>
      </pc:sldChg>
      <pc:sldChg chg="modSp mod">
        <pc:chgData name="David McKinlay" userId="7d6e08ad-28ef-42a4-99a1-9547844d4433" providerId="ADAL" clId="{3B980AA0-973B-4B79-A5BF-3FBBAC425FF2}" dt="2023-11-15T11:04:17.863" v="283" actId="120"/>
        <pc:sldMkLst>
          <pc:docMk/>
          <pc:sldMk cId="3419190041" sldId="2145707285"/>
        </pc:sldMkLst>
        <pc:graphicFrameChg chg="mod modGraphic">
          <ac:chgData name="David McKinlay" userId="7d6e08ad-28ef-42a4-99a1-9547844d4433" providerId="ADAL" clId="{3B980AA0-973B-4B79-A5BF-3FBBAC425FF2}" dt="2023-11-15T11:04:17.863" v="283" actId="120"/>
          <ac:graphicFrameMkLst>
            <pc:docMk/>
            <pc:sldMk cId="3419190041" sldId="2145707285"/>
            <ac:graphicFrameMk id="8" creationId="{C63DC741-3931-F292-3122-A6F8E5F141CF}"/>
          </ac:graphicFrameMkLst>
        </pc:graphicFrameChg>
      </pc:sldChg>
      <pc:sldChg chg="del">
        <pc:chgData name="David McKinlay" userId="7d6e08ad-28ef-42a4-99a1-9547844d4433" providerId="ADAL" clId="{3B980AA0-973B-4B79-A5BF-3FBBAC425FF2}" dt="2023-11-15T10:34:58.845" v="0" actId="47"/>
        <pc:sldMkLst>
          <pc:docMk/>
          <pc:sldMk cId="2965128838" sldId="2145707341"/>
        </pc:sldMkLst>
      </pc:sldChg>
      <pc:sldChg chg="modSp mod">
        <pc:chgData name="David McKinlay" userId="7d6e08ad-28ef-42a4-99a1-9547844d4433" providerId="ADAL" clId="{3B980AA0-973B-4B79-A5BF-3FBBAC425FF2}" dt="2023-11-15T10:59:31.346" v="280" actId="6549"/>
        <pc:sldMkLst>
          <pc:docMk/>
          <pc:sldMk cId="1777660607" sldId="2145707344"/>
        </pc:sldMkLst>
        <pc:graphicFrameChg chg="modGraphic">
          <ac:chgData name="David McKinlay" userId="7d6e08ad-28ef-42a4-99a1-9547844d4433" providerId="ADAL" clId="{3B980AA0-973B-4B79-A5BF-3FBBAC425FF2}" dt="2023-11-15T10:59:31.346" v="280" actId="6549"/>
          <ac:graphicFrameMkLst>
            <pc:docMk/>
            <pc:sldMk cId="1777660607" sldId="2145707344"/>
            <ac:graphicFrameMk id="2" creationId="{30665006-F5DD-AC00-D347-7655E775A223}"/>
          </ac:graphicFrameMkLst>
        </pc:graphicFrameChg>
      </pc:sldChg>
      <pc:sldChg chg="addSp delSp modSp mod">
        <pc:chgData name="David McKinlay" userId="7d6e08ad-28ef-42a4-99a1-9547844d4433" providerId="ADAL" clId="{3B980AA0-973B-4B79-A5BF-3FBBAC425FF2}" dt="2023-11-15T11:40:28.439" v="650" actId="20577"/>
        <pc:sldMkLst>
          <pc:docMk/>
          <pc:sldMk cId="1638019843" sldId="2145707346"/>
        </pc:sldMkLst>
        <pc:spChg chg="del">
          <ac:chgData name="David McKinlay" userId="7d6e08ad-28ef-42a4-99a1-9547844d4433" providerId="ADAL" clId="{3B980AA0-973B-4B79-A5BF-3FBBAC425FF2}" dt="2023-11-15T11:39:04.466" v="619" actId="478"/>
          <ac:spMkLst>
            <pc:docMk/>
            <pc:sldMk cId="1638019843" sldId="2145707346"/>
            <ac:spMk id="2" creationId="{B5541883-D99A-C008-08C0-4434244D465F}"/>
          </ac:spMkLst>
        </pc:spChg>
        <pc:spChg chg="add mod">
          <ac:chgData name="David McKinlay" userId="7d6e08ad-28ef-42a4-99a1-9547844d4433" providerId="ADAL" clId="{3B980AA0-973B-4B79-A5BF-3FBBAC425FF2}" dt="2023-11-15T11:39:27.319" v="621"/>
          <ac:spMkLst>
            <pc:docMk/>
            <pc:sldMk cId="1638019843" sldId="2145707346"/>
            <ac:spMk id="3" creationId="{277CEB3B-2176-C60B-0144-BBA322B1AB6C}"/>
          </ac:spMkLst>
        </pc:spChg>
        <pc:spChg chg="add mod">
          <ac:chgData name="David McKinlay" userId="7d6e08ad-28ef-42a4-99a1-9547844d4433" providerId="ADAL" clId="{3B980AA0-973B-4B79-A5BF-3FBBAC425FF2}" dt="2023-11-15T11:39:52.505" v="637" actId="1076"/>
          <ac:spMkLst>
            <pc:docMk/>
            <pc:sldMk cId="1638019843" sldId="2145707346"/>
            <ac:spMk id="4" creationId="{EEA68EB6-ED2C-EB3A-D217-BFC46899FF84}"/>
          </ac:spMkLst>
        </pc:spChg>
        <pc:spChg chg="del">
          <ac:chgData name="David McKinlay" userId="7d6e08ad-28ef-42a4-99a1-9547844d4433" providerId="ADAL" clId="{3B980AA0-973B-4B79-A5BF-3FBBAC425FF2}" dt="2023-11-15T11:39:09.253" v="620" actId="478"/>
          <ac:spMkLst>
            <pc:docMk/>
            <pc:sldMk cId="1638019843" sldId="2145707346"/>
            <ac:spMk id="5" creationId="{22248E67-9965-6EBE-8210-316BC3C9B871}"/>
          </ac:spMkLst>
        </pc:spChg>
        <pc:spChg chg="mod">
          <ac:chgData name="David McKinlay" userId="7d6e08ad-28ef-42a4-99a1-9547844d4433" providerId="ADAL" clId="{3B980AA0-973B-4B79-A5BF-3FBBAC425FF2}" dt="2023-11-15T11:40:28.439" v="650" actId="20577"/>
          <ac:spMkLst>
            <pc:docMk/>
            <pc:sldMk cId="1638019843" sldId="2145707346"/>
            <ac:spMk id="8" creationId="{A441612F-A8E6-29D0-EA92-DA0B832A99BD}"/>
          </ac:spMkLst>
        </pc:spChg>
      </pc:sldChg>
      <pc:sldChg chg="modSp mod">
        <pc:chgData name="David McKinlay" userId="7d6e08ad-28ef-42a4-99a1-9547844d4433" providerId="ADAL" clId="{3B980AA0-973B-4B79-A5BF-3FBBAC425FF2}" dt="2023-11-15T11:11:29.019" v="353" actId="20577"/>
        <pc:sldMkLst>
          <pc:docMk/>
          <pc:sldMk cId="3188837105" sldId="2145707348"/>
        </pc:sldMkLst>
        <pc:graphicFrameChg chg="mod modGraphic">
          <ac:chgData name="David McKinlay" userId="7d6e08ad-28ef-42a4-99a1-9547844d4433" providerId="ADAL" clId="{3B980AA0-973B-4B79-A5BF-3FBBAC425FF2}" dt="2023-11-15T11:11:29.019" v="353" actId="20577"/>
          <ac:graphicFrameMkLst>
            <pc:docMk/>
            <pc:sldMk cId="3188837105" sldId="2145707348"/>
            <ac:graphicFrameMk id="8" creationId="{C63DC741-3931-F292-3122-A6F8E5F141CF}"/>
          </ac:graphicFrameMkLst>
        </pc:graphicFrameChg>
      </pc:sldChg>
      <pc:sldChg chg="modSp add mod ord">
        <pc:chgData name="David McKinlay" userId="7d6e08ad-28ef-42a4-99a1-9547844d4433" providerId="ADAL" clId="{3B980AA0-973B-4B79-A5BF-3FBBAC425FF2}" dt="2023-11-16T08:59:48.599" v="698"/>
        <pc:sldMkLst>
          <pc:docMk/>
          <pc:sldMk cId="4142536164" sldId="2145707350"/>
        </pc:sldMkLst>
        <pc:spChg chg="mod">
          <ac:chgData name="David McKinlay" userId="7d6e08ad-28ef-42a4-99a1-9547844d4433" providerId="ADAL" clId="{3B980AA0-973B-4B79-A5BF-3FBBAC425FF2}" dt="2023-11-16T08:22:01.403" v="696" actId="20577"/>
          <ac:spMkLst>
            <pc:docMk/>
            <pc:sldMk cId="4142536164" sldId="2145707350"/>
            <ac:spMk id="4" creationId="{EEA68EB6-ED2C-EB3A-D217-BFC46899FF84}"/>
          </ac:spMkLst>
        </pc:spChg>
        <pc:spChg chg="mod">
          <ac:chgData name="David McKinlay" userId="7d6e08ad-28ef-42a4-99a1-9547844d4433" providerId="ADAL" clId="{3B980AA0-973B-4B79-A5BF-3FBBAC425FF2}" dt="2023-11-16T08:21:51.848" v="691" actId="12"/>
          <ac:spMkLst>
            <pc:docMk/>
            <pc:sldMk cId="4142536164" sldId="2145707350"/>
            <ac:spMk id="8" creationId="{A441612F-A8E6-29D0-EA92-DA0B832A99B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EC95-64DF-BC69-FC71-A682B40486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E9611872-9401-5D00-CCCA-46DDE0B8B9C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C6D816-94D6-40FC-B977-F8A94C7E4824}" type="datetimeFigureOut">
              <a:rPr lang="en-GB" smtClean="0"/>
              <a:t>16/11/2023</a:t>
            </a:fld>
            <a:endParaRPr lang="en-GB"/>
          </a:p>
        </p:txBody>
      </p:sp>
      <p:sp>
        <p:nvSpPr>
          <p:cNvPr id="4" name="Footer Placeholder 3">
            <a:extLst>
              <a:ext uri="{FF2B5EF4-FFF2-40B4-BE49-F238E27FC236}">
                <a16:creationId xmlns:a16="http://schemas.microsoft.com/office/drawing/2014/main" id="{46056112-4593-5EC1-B7DA-2B07022F7A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19C22BD-2C7D-A062-42A2-EA161F716A2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0EB188-56CE-4FCB-8130-436851797F69}" type="slidenum">
              <a:rPr lang="en-GB" smtClean="0"/>
              <a:t>‹#›</a:t>
            </a:fld>
            <a:endParaRPr lang="en-GB"/>
          </a:p>
        </p:txBody>
      </p:sp>
    </p:spTree>
    <p:extLst>
      <p:ext uri="{BB962C8B-B14F-4D97-AF65-F5344CB8AC3E}">
        <p14:creationId xmlns:p14="http://schemas.microsoft.com/office/powerpoint/2010/main" val="31621816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EED4C3-48B6-4E4A-9B0F-8051E56348DC}" type="datetimeFigureOut">
              <a:rPr lang="en-GB" smtClean="0"/>
              <a:t>16/11/2023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4EC7EF-95E1-3D44-A982-BC7A3E9C617E}" type="slidenum">
              <a:rPr lang="en-GB" smtClean="0"/>
              <a:t>‹#›</a:t>
            </a:fld>
            <a:endParaRPr lang="en-GB"/>
          </a:p>
        </p:txBody>
      </p:sp>
    </p:spTree>
    <p:extLst>
      <p:ext uri="{BB962C8B-B14F-4D97-AF65-F5344CB8AC3E}">
        <p14:creationId xmlns:p14="http://schemas.microsoft.com/office/powerpoint/2010/main" val="1501633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Standard title slide</a:t>
            </a:r>
          </a:p>
        </p:txBody>
      </p:sp>
      <p:sp>
        <p:nvSpPr>
          <p:cNvPr id="4" name="Slide Number Placeholder 3"/>
          <p:cNvSpPr>
            <a:spLocks noGrp="1"/>
          </p:cNvSpPr>
          <p:nvPr>
            <p:ph type="sldNum" sz="quarter" idx="5"/>
          </p:nvPr>
        </p:nvSpPr>
        <p:spPr/>
        <p:txBody>
          <a:bodyPr/>
          <a:lstStyle/>
          <a:p>
            <a:fld id="{9A4EC7EF-95E1-3D44-A982-BC7A3E9C617E}" type="slidenum">
              <a:rPr lang="en-GB" smtClean="0"/>
              <a:t>1</a:t>
            </a:fld>
            <a:endParaRPr lang="en-GB"/>
          </a:p>
        </p:txBody>
      </p:sp>
    </p:spTree>
    <p:extLst>
      <p:ext uri="{BB962C8B-B14F-4D97-AF65-F5344CB8AC3E}">
        <p14:creationId xmlns:p14="http://schemas.microsoft.com/office/powerpoint/2010/main" val="2475756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endParaRPr lang="en-GB" sz="800"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A4EC7EF-95E1-3D44-A982-BC7A3E9C617E}" type="slidenum">
              <a:rPr lang="en-GB" smtClean="0"/>
              <a:t>10</a:t>
            </a:fld>
            <a:endParaRPr lang="en-GB"/>
          </a:p>
        </p:txBody>
      </p:sp>
    </p:spTree>
    <p:extLst>
      <p:ext uri="{BB962C8B-B14F-4D97-AF65-F5344CB8AC3E}">
        <p14:creationId xmlns:p14="http://schemas.microsoft.com/office/powerpoint/2010/main" val="444151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endParaRPr lang="en-GB" sz="800"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A4EC7EF-95E1-3D44-A982-BC7A3E9C617E}" type="slidenum">
              <a:rPr lang="en-GB" smtClean="0"/>
              <a:t>11</a:t>
            </a:fld>
            <a:endParaRPr lang="en-GB"/>
          </a:p>
        </p:txBody>
      </p:sp>
    </p:spTree>
    <p:extLst>
      <p:ext uri="{BB962C8B-B14F-4D97-AF65-F5344CB8AC3E}">
        <p14:creationId xmlns:p14="http://schemas.microsoft.com/office/powerpoint/2010/main" val="1632052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endParaRPr lang="en-GB" sz="800"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A4EC7EF-95E1-3D44-A982-BC7A3E9C617E}" type="slidenum">
              <a:rPr lang="en-GB" smtClean="0"/>
              <a:t>2</a:t>
            </a:fld>
            <a:endParaRPr lang="en-GB"/>
          </a:p>
        </p:txBody>
      </p:sp>
    </p:spTree>
    <p:extLst>
      <p:ext uri="{BB962C8B-B14F-4D97-AF65-F5344CB8AC3E}">
        <p14:creationId xmlns:p14="http://schemas.microsoft.com/office/powerpoint/2010/main" val="3636082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endParaRPr lang="en-GB" sz="800"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585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1079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4902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3701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endParaRPr lang="en-GB" sz="800"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A4EC7EF-95E1-3D44-A982-BC7A3E9C617E}" type="slidenum">
              <a:rPr lang="en-GB" smtClean="0"/>
              <a:t>7</a:t>
            </a:fld>
            <a:endParaRPr lang="en-GB"/>
          </a:p>
        </p:txBody>
      </p:sp>
    </p:spTree>
    <p:extLst>
      <p:ext uri="{BB962C8B-B14F-4D97-AF65-F5344CB8AC3E}">
        <p14:creationId xmlns:p14="http://schemas.microsoft.com/office/powerpoint/2010/main" val="1138976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endParaRPr lang="en-GB" sz="800"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A4EC7EF-95E1-3D44-A982-BC7A3E9C617E}" type="slidenum">
              <a:rPr lang="en-GB" smtClean="0"/>
              <a:t>8</a:t>
            </a:fld>
            <a:endParaRPr lang="en-GB"/>
          </a:p>
        </p:txBody>
      </p:sp>
    </p:spTree>
    <p:extLst>
      <p:ext uri="{BB962C8B-B14F-4D97-AF65-F5344CB8AC3E}">
        <p14:creationId xmlns:p14="http://schemas.microsoft.com/office/powerpoint/2010/main" val="2735539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endParaRPr lang="en-GB" sz="800"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A4EC7EF-95E1-3D44-A982-BC7A3E9C617E}" type="slidenum">
              <a:rPr lang="en-GB" smtClean="0"/>
              <a:t>9</a:t>
            </a:fld>
            <a:endParaRPr lang="en-GB"/>
          </a:p>
        </p:txBody>
      </p:sp>
    </p:spTree>
    <p:extLst>
      <p:ext uri="{BB962C8B-B14F-4D97-AF65-F5344CB8AC3E}">
        <p14:creationId xmlns:p14="http://schemas.microsoft.com/office/powerpoint/2010/main" val="3095375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8.png"/></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8.png"/></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Heading, content, basic text one col">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32DDCA5-A307-96EA-64A8-CCBA8E5F6393}"/>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347413" y="3166643"/>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sp>
        <p:nvSpPr>
          <p:cNvPr id="3" name="Content Placeholder 2"/>
          <p:cNvSpPr>
            <a:spLocks noGrp="1"/>
          </p:cNvSpPr>
          <p:nvPr>
            <p:ph idx="1" hasCustomPrompt="1"/>
          </p:nvPr>
        </p:nvSpPr>
        <p:spPr>
          <a:xfrm>
            <a:off x="412708" y="2106000"/>
            <a:ext cx="763200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dirty="0"/>
              <a:t>Click to add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645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CON Grid Boxes 4UP Grey">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2277721"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userDrawn="1"/>
        </p:nvSpPr>
        <p:spPr>
          <a:xfrm>
            <a:off x="227772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6231884"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6231884"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2277721"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2277721"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6231884"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6239447"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dirty="0"/>
              <a:t>Heading</a:t>
            </a:r>
          </a:p>
        </p:txBody>
      </p:sp>
      <p:pic>
        <p:nvPicPr>
          <p:cNvPr id="6" name="Picture 5">
            <a:extLst>
              <a:ext uri="{FF2B5EF4-FFF2-40B4-BE49-F238E27FC236}">
                <a16:creationId xmlns:a16="http://schemas.microsoft.com/office/drawing/2014/main" id="{2F244FF8-F4E4-0514-77D0-8D8D69F9337B}"/>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7" name="Straight Connector 6">
            <a:extLst>
              <a:ext uri="{FF2B5EF4-FFF2-40B4-BE49-F238E27FC236}">
                <a16:creationId xmlns:a16="http://schemas.microsoft.com/office/drawing/2014/main" id="{7DBEB741-20EA-C36A-7EF8-DE1CD1F1A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918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CON Grid Boxes 2UP Grey">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9B26CA0-4967-284E-42B6-5686F8C6B07B}"/>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2000"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4324378"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1">
            <a:extLst>
              <a:ext uri="{FF2B5EF4-FFF2-40B4-BE49-F238E27FC236}">
                <a16:creationId xmlns:a16="http://schemas.microsoft.com/office/drawing/2014/main" id="{C5DD270E-858A-0745-A4F5-3FE5B49194F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dirty="0"/>
              <a:t>Heading</a:t>
            </a:r>
          </a:p>
        </p:txBody>
      </p:sp>
      <p:pic>
        <p:nvPicPr>
          <p:cNvPr id="3" name="Picture 2">
            <a:extLst>
              <a:ext uri="{FF2B5EF4-FFF2-40B4-BE49-F238E27FC236}">
                <a16:creationId xmlns:a16="http://schemas.microsoft.com/office/drawing/2014/main" id="{6FD787DC-00EF-B13A-FE97-CE51273E8674}"/>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5" name="Straight Connector 4">
            <a:extLst>
              <a:ext uri="{FF2B5EF4-FFF2-40B4-BE49-F238E27FC236}">
                <a16:creationId xmlns:a16="http://schemas.microsoft.com/office/drawing/2014/main" id="{20783BA3-377B-7D8A-0B7B-91C314676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6616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Grid, Titles 4UP Grey">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8BBC9FB-69CA-ACB9-E6B9-6E2830215B6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Top Corners Rounded 17">
            <a:extLst>
              <a:ext uri="{FF2B5EF4-FFF2-40B4-BE49-F238E27FC236}">
                <a16:creationId xmlns:a16="http://schemas.microsoft.com/office/drawing/2014/main" id="{205929B3-ED58-E54F-B724-E24FB5F163DF}"/>
              </a:ext>
            </a:extLst>
          </p:cNvPr>
          <p:cNvSpPr/>
          <p:nvPr userDrawn="1"/>
        </p:nvSpPr>
        <p:spPr>
          <a:xfrm>
            <a:off x="43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9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43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439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7F5640E1-FA0E-4F42-9387-CD7C434D28C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dirty="0"/>
              <a:t>Heading</a:t>
            </a:r>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dirty="0"/>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dirty="0"/>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dirty="0"/>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dirty="0"/>
              <a:t>Insert title</a:t>
            </a:r>
          </a:p>
        </p:txBody>
      </p:sp>
      <p:cxnSp>
        <p:nvCxnSpPr>
          <p:cNvPr id="29" name="Straight Connector 28">
            <a:extLst>
              <a:ext uri="{FF2B5EF4-FFF2-40B4-BE49-F238E27FC236}">
                <a16:creationId xmlns:a16="http://schemas.microsoft.com/office/drawing/2014/main" id="{59357DCD-A469-B34A-A880-D744CA731C1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4BA4CC6C-41AA-2D50-A8B9-63559566F418}"/>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27148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lu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0190978-5FC4-6858-371C-AF3DAD50E21F}"/>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“Showcase quotation</a:t>
            </a:r>
            <a:br>
              <a:rPr lang="en-GB" dirty="0"/>
            </a:br>
            <a:r>
              <a:rPr lang="en-GB" dirty="0"/>
              <a:t>with left aligned text over multiple lines. Try to keep</a:t>
            </a:r>
            <a:br>
              <a:rPr lang="en-GB" dirty="0"/>
            </a:br>
            <a:r>
              <a:rPr lang="en-GB" dirty="0"/>
              <a:t>it to four lines if </a:t>
            </a:r>
            <a:r>
              <a:rPr lang="en-GB" dirty="0" err="1"/>
              <a:t>poss</a:t>
            </a:r>
            <a:r>
              <a:rPr lang="en-GB" dirty="0"/>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dirty="0"/>
              <a:t>Name Surname,</a:t>
            </a:r>
            <a:br>
              <a:rPr lang="en-GB" dirty="0"/>
            </a:br>
            <a:r>
              <a:rPr lang="en-GB" dirty="0"/>
              <a:t>Job Title</a:t>
            </a:r>
          </a:p>
        </p:txBody>
      </p:sp>
      <p:cxnSp>
        <p:nvCxnSpPr>
          <p:cNvPr id="8" name="Straight Connector 7">
            <a:extLst>
              <a:ext uri="{FF2B5EF4-FFF2-40B4-BE49-F238E27FC236}">
                <a16:creationId xmlns:a16="http://schemas.microsoft.com/office/drawing/2014/main" id="{B43FE3F0-85CD-934D-A3A3-CF2B78D73A35}"/>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2A86FEEE-9136-D68E-6360-B4FDD6D917D2}"/>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412778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dirty="0"/>
              <a:t>Click on icon to insert image (including Alt Text)</a:t>
            </a:r>
          </a:p>
        </p:txBody>
      </p:sp>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Heading label</a:t>
            </a:r>
          </a:p>
        </p:txBody>
      </p:sp>
      <p:sp>
        <p:nvSpPr>
          <p:cNvPr id="7" name="TextBox 6">
            <a:extLst>
              <a:ext uri="{FF2B5EF4-FFF2-40B4-BE49-F238E27FC236}">
                <a16:creationId xmlns:a16="http://schemas.microsoft.com/office/drawing/2014/main" id="{2DFAD1B1-54FF-2FC6-D407-337D3737411D}"/>
              </a:ext>
            </a:extLst>
          </p:cNvPr>
          <p:cNvSpPr txBox="1"/>
          <p:nvPr userDrawn="1"/>
        </p:nvSpPr>
        <p:spPr>
          <a:xfrm>
            <a:off x="1245609" y="2349016"/>
            <a:ext cx="3552728" cy="1200329"/>
          </a:xfrm>
          <a:prstGeom prst="rect">
            <a:avLst/>
          </a:prstGeom>
          <a:noFill/>
        </p:spPr>
        <p:txBody>
          <a:bodyPr wrap="square" rtlCol="0">
            <a:spAutoFit/>
          </a:bodyPr>
          <a:lstStyle/>
          <a:p>
            <a:r>
              <a:rPr lang="en-GB" dirty="0"/>
              <a:t>Text content goes over single column. Text content here goes over single column. Text content here goes over single column.  </a:t>
            </a:r>
          </a:p>
        </p:txBody>
      </p:sp>
    </p:spTree>
    <p:extLst>
      <p:ext uri="{BB962C8B-B14F-4D97-AF65-F5344CB8AC3E}">
        <p14:creationId xmlns:p14="http://schemas.microsoft.com/office/powerpoint/2010/main" val="403869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1" y="0"/>
            <a:ext cx="12191998"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dirty="0"/>
              <a:t>Click on icon to insert image (including Alt Text)</a:t>
            </a:r>
          </a:p>
        </p:txBody>
      </p:sp>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Heading label</a:t>
            </a:r>
          </a:p>
        </p:txBody>
      </p:sp>
      <p:sp>
        <p:nvSpPr>
          <p:cNvPr id="6" name="TextBox 5">
            <a:extLst>
              <a:ext uri="{FF2B5EF4-FFF2-40B4-BE49-F238E27FC236}">
                <a16:creationId xmlns:a16="http://schemas.microsoft.com/office/drawing/2014/main" id="{20A68404-D948-7642-8BC6-F42E883389E5}"/>
              </a:ext>
            </a:extLst>
          </p:cNvPr>
          <p:cNvSpPr txBox="1"/>
          <p:nvPr userDrawn="1"/>
        </p:nvSpPr>
        <p:spPr>
          <a:xfrm>
            <a:off x="1245609" y="2349016"/>
            <a:ext cx="3552728" cy="1200329"/>
          </a:xfrm>
          <a:prstGeom prst="rect">
            <a:avLst/>
          </a:prstGeom>
          <a:noFill/>
        </p:spPr>
        <p:txBody>
          <a:bodyPr wrap="square" rtlCol="0">
            <a:spAutoFit/>
          </a:bodyPr>
          <a:lstStyle/>
          <a:p>
            <a:r>
              <a:rPr lang="en-GB" dirty="0"/>
              <a:t>Text content goes over single column. Text content here goes over single column. Text content here goes over single column.  </a:t>
            </a:r>
          </a:p>
        </p:txBody>
      </p:sp>
    </p:spTree>
    <p:extLst>
      <p:ext uri="{BB962C8B-B14F-4D97-AF65-F5344CB8AC3E}">
        <p14:creationId xmlns:p14="http://schemas.microsoft.com/office/powerpoint/2010/main" val="405208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Quote and image 4">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2196E5-15CA-15E3-1E10-32B3D19927EF}"/>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dirty="0"/>
              <a:t>Click on icon to insert image (including Alt Text)</a:t>
            </a:r>
          </a:p>
        </p:txBody>
      </p:sp>
      <p:sp>
        <p:nvSpPr>
          <p:cNvPr id="2" name="TextBox 1">
            <a:extLst>
              <a:ext uri="{FF2B5EF4-FFF2-40B4-BE49-F238E27FC236}">
                <a16:creationId xmlns:a16="http://schemas.microsoft.com/office/drawing/2014/main" id="{B77551A3-9BAE-400C-B485-0F4ED3DB7306}"/>
              </a:ext>
            </a:extLst>
          </p:cNvPr>
          <p:cNvSpPr txBox="1"/>
          <p:nvPr userDrawn="1"/>
        </p:nvSpPr>
        <p:spPr>
          <a:xfrm>
            <a:off x="1245609" y="2349016"/>
            <a:ext cx="3552728" cy="1384995"/>
          </a:xfrm>
          <a:prstGeom prst="rect">
            <a:avLst/>
          </a:prstGeom>
          <a:noFill/>
        </p:spPr>
        <p:txBody>
          <a:bodyPr wrap="square" rtlCol="0">
            <a:spAutoFit/>
          </a:bodyPr>
          <a:lstStyle/>
          <a:p>
            <a:r>
              <a:rPr lang="en-GB" sz="2800" b="1" dirty="0"/>
              <a:t>“Quote text here. Quote text here. Quote text here.”</a:t>
            </a:r>
          </a:p>
        </p:txBody>
      </p:sp>
    </p:spTree>
    <p:extLst>
      <p:ext uri="{BB962C8B-B14F-4D97-AF65-F5344CB8AC3E}">
        <p14:creationId xmlns:p14="http://schemas.microsoft.com/office/powerpoint/2010/main" val="2841820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and image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dirty="0"/>
              <a:t>Click on icon to insert image (including Alt Text) </a:t>
            </a:r>
          </a:p>
        </p:txBody>
      </p:sp>
      <p:pic>
        <p:nvPicPr>
          <p:cNvPr id="6" name="Picture 5">
            <a:extLst>
              <a:ext uri="{FF2B5EF4-FFF2-40B4-BE49-F238E27FC236}">
                <a16:creationId xmlns:a16="http://schemas.microsoft.com/office/drawing/2014/main" id="{CEB4F947-0C85-DAF2-683C-40847EF7F07B}"/>
              </a:ext>
            </a:extLst>
          </p:cNvPr>
          <p:cNvPicPr>
            <a:picLocks noChangeAspect="1"/>
          </p:cNvPicPr>
          <p:nvPr userDrawn="1"/>
        </p:nvPicPr>
        <p:blipFill>
          <a:blip r:embed="rId2"/>
          <a:srcRect/>
          <a:stretch/>
        </p:blipFill>
        <p:spPr>
          <a:xfrm>
            <a:off x="0" y="0"/>
            <a:ext cx="12192000" cy="6857999"/>
          </a:xfrm>
          <a:prstGeom prst="rect">
            <a:avLst/>
          </a:prstGeom>
        </p:spPr>
      </p:pic>
      <p:sp>
        <p:nvSpPr>
          <p:cNvPr id="3" name="TextBox 2">
            <a:extLst>
              <a:ext uri="{FF2B5EF4-FFF2-40B4-BE49-F238E27FC236}">
                <a16:creationId xmlns:a16="http://schemas.microsoft.com/office/drawing/2014/main" id="{072D8FDB-A40F-9C14-5A8C-BCBBA006B64D}"/>
              </a:ext>
            </a:extLst>
          </p:cNvPr>
          <p:cNvSpPr txBox="1"/>
          <p:nvPr userDrawn="1"/>
        </p:nvSpPr>
        <p:spPr>
          <a:xfrm>
            <a:off x="1245609" y="2349016"/>
            <a:ext cx="3552728" cy="1384995"/>
          </a:xfrm>
          <a:prstGeom prst="rect">
            <a:avLst/>
          </a:prstGeom>
          <a:noFill/>
        </p:spPr>
        <p:txBody>
          <a:bodyPr wrap="square" rtlCol="0">
            <a:spAutoFit/>
          </a:bodyPr>
          <a:lstStyle/>
          <a:p>
            <a:r>
              <a:rPr lang="en-GB" sz="2800" b="1" dirty="0"/>
              <a:t>“Quote text here. Quote text here. Quote text here.”</a:t>
            </a:r>
          </a:p>
        </p:txBody>
      </p:sp>
    </p:spTree>
    <p:extLst>
      <p:ext uri="{BB962C8B-B14F-4D97-AF65-F5344CB8AC3E}">
        <p14:creationId xmlns:p14="http://schemas.microsoft.com/office/powerpoint/2010/main" val="12316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Breaker Heading1-Blue-DarkBlueA">
    <p:spTree>
      <p:nvGrpSpPr>
        <p:cNvPr id="1" name=""/>
        <p:cNvGrpSpPr/>
        <p:nvPr/>
      </p:nvGrpSpPr>
      <p:grpSpPr>
        <a:xfrm>
          <a:off x="0" y="0"/>
          <a:ext cx="0" cy="0"/>
          <a:chOff x="0" y="0"/>
          <a:chExt cx="0" cy="0"/>
        </a:xfrm>
      </p:grpSpPr>
      <p:pic>
        <p:nvPicPr>
          <p:cNvPr id="3" name="Picture 2" descr="A picture containing text&#10;&#10;Description automatically generated">
            <a:extLst>
              <a:ext uri="{FF2B5EF4-FFF2-40B4-BE49-F238E27FC236}">
                <a16:creationId xmlns:a16="http://schemas.microsoft.com/office/drawing/2014/main" id="{C30C3909-1482-1013-E118-A2CE0A1DD3D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82932" y="3564000"/>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dirty="0"/>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82932" y="2520000"/>
            <a:ext cx="6948488" cy="96361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dirty="0">
              <a:solidFill>
                <a:schemeClr val="tx1"/>
              </a:solidFill>
            </a:endParaRPr>
          </a:p>
        </p:txBody>
      </p:sp>
    </p:spTree>
    <p:extLst>
      <p:ext uri="{BB962C8B-B14F-4D97-AF65-F5344CB8AC3E}">
        <p14:creationId xmlns:p14="http://schemas.microsoft.com/office/powerpoint/2010/main" val="3341198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6_Breaker Heading1-Blue-DarkBlue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7092F3-915E-341D-8AD1-B8E398E9BFA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descr="Chart&#10;&#10;Description automatically generated with medium confidence">
            <a:extLst>
              <a:ext uri="{FF2B5EF4-FFF2-40B4-BE49-F238E27FC236}">
                <a16:creationId xmlns:a16="http://schemas.microsoft.com/office/drawing/2014/main" id="{0AF6C2AD-0E53-2A94-6EDF-C2BC1C35E66B}"/>
              </a:ext>
            </a:extLst>
          </p:cNvPr>
          <p:cNvPicPr>
            <a:picLocks noChangeAspect="1"/>
          </p:cNvPicPr>
          <p:nvPr userDrawn="1"/>
        </p:nvPicPr>
        <p:blipFill>
          <a:blip r:embed="rId2"/>
          <a:stretch>
            <a:fillRect/>
          </a:stretch>
        </p:blipFill>
        <p:spPr>
          <a:xfrm>
            <a:off x="-216747" y="-121920"/>
            <a:ext cx="12408747" cy="697992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612000"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dirty="0"/>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612000"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dirty="0">
              <a:solidFill>
                <a:schemeClr val="tx1"/>
              </a:solidFill>
            </a:endParaRPr>
          </a:p>
        </p:txBody>
      </p:sp>
    </p:spTree>
    <p:extLst>
      <p:ext uri="{BB962C8B-B14F-4D97-AF65-F5344CB8AC3E}">
        <p14:creationId xmlns:p14="http://schemas.microsoft.com/office/powerpoint/2010/main" val="2105895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Front title slid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C74A26B3-AA54-E4E3-F815-2DD0B5B502BC}"/>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dirty="0"/>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fld id="{B8B67EA4-DCE3-FB49-A794-A4595EF638BC}" type="slidenum">
              <a:rPr lang="en-GB" smtClean="0"/>
              <a:t>‹#›</a:t>
            </a:fld>
            <a:endParaRPr lang="en-GB" dirty="0"/>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dirty="0"/>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dirty="0"/>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7745425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Breaker Heading1-Blue-DarkBlueA">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C9A4BA-CD7C-BF8C-6221-BCB58BC96EC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descr="A picture containing icon&#10;&#10;Description automatically generated">
            <a:extLst>
              <a:ext uri="{FF2B5EF4-FFF2-40B4-BE49-F238E27FC236}">
                <a16:creationId xmlns:a16="http://schemas.microsoft.com/office/drawing/2014/main" id="{2D07C2D6-AB1B-B84B-BC13-7D79E8BCFCF8}"/>
              </a:ext>
            </a:extLst>
          </p:cNvPr>
          <p:cNvPicPr>
            <a:picLocks noChangeAspect="1"/>
          </p:cNvPicPr>
          <p:nvPr userDrawn="1"/>
        </p:nvPicPr>
        <p:blipFill>
          <a:blip r:embed="rId2"/>
          <a:stretch>
            <a:fillRect/>
          </a:stretch>
        </p:blipFill>
        <p:spPr>
          <a:xfrm>
            <a:off x="-52265" y="-122410"/>
            <a:ext cx="12499929" cy="703121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dirty="0"/>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dirty="0">
              <a:solidFill>
                <a:schemeClr val="tx1"/>
              </a:solidFill>
            </a:endParaRPr>
          </a:p>
        </p:txBody>
      </p:sp>
    </p:spTree>
    <p:extLst>
      <p:ext uri="{BB962C8B-B14F-4D97-AF65-F5344CB8AC3E}">
        <p14:creationId xmlns:p14="http://schemas.microsoft.com/office/powerpoint/2010/main" val="1360916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_Breaker Heading1-Blue-DarkBlueA">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268FFC32-6059-0DED-CEB1-02D4D3CCBC8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54598"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dirty="0"/>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54598"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dirty="0">
              <a:solidFill>
                <a:schemeClr val="tx1"/>
              </a:solidFill>
            </a:endParaRPr>
          </a:p>
        </p:txBody>
      </p:sp>
    </p:spTree>
    <p:extLst>
      <p:ext uri="{BB962C8B-B14F-4D97-AF65-F5344CB8AC3E}">
        <p14:creationId xmlns:p14="http://schemas.microsoft.com/office/powerpoint/2010/main" val="1741727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Headline slide with image A">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dirty="0"/>
              <a:t>Click on icon to insert image (including Alt Text)</a:t>
            </a:r>
          </a:p>
        </p:txBody>
      </p:sp>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dirty="0">
              <a:solidFill>
                <a:schemeClr val="tx1"/>
              </a:solidFill>
            </a:endParaRPr>
          </a:p>
        </p:txBody>
      </p:sp>
      <p:sp>
        <p:nvSpPr>
          <p:cNvPr id="5" name="Text Placeholder 6">
            <a:extLst>
              <a:ext uri="{FF2B5EF4-FFF2-40B4-BE49-F238E27FC236}">
                <a16:creationId xmlns:a16="http://schemas.microsoft.com/office/drawing/2014/main" id="{50355A0D-4235-0CF1-A976-C33D8CCCBFCD}"/>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dirty="0"/>
              <a:t>Section subhead</a:t>
            </a:r>
          </a:p>
        </p:txBody>
      </p:sp>
      <p:sp>
        <p:nvSpPr>
          <p:cNvPr id="6" name="Text Placeholder 7">
            <a:extLst>
              <a:ext uri="{FF2B5EF4-FFF2-40B4-BE49-F238E27FC236}">
                <a16:creationId xmlns:a16="http://schemas.microsoft.com/office/drawing/2014/main" id="{5B6F326D-0ECB-4952-2659-CD1729198654}"/>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Breaker heading</a:t>
            </a:r>
          </a:p>
        </p:txBody>
      </p:sp>
    </p:spTree>
    <p:extLst>
      <p:ext uri="{BB962C8B-B14F-4D97-AF65-F5344CB8AC3E}">
        <p14:creationId xmlns:p14="http://schemas.microsoft.com/office/powerpoint/2010/main" val="1256846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ACCESSIBLE">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9D383FB-0467-4241-BEF0-D636E886723B}"/>
              </a:ext>
            </a:extLst>
          </p:cNvPr>
          <p:cNvCxnSpPr/>
          <p:nvPr userDrawn="1"/>
        </p:nvCxnSpPr>
        <p:spPr>
          <a:xfrm>
            <a:off x="5715926" y="2605852"/>
            <a:ext cx="865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2" name="TextBox 1">
            <a:extLst>
              <a:ext uri="{FF2B5EF4-FFF2-40B4-BE49-F238E27FC236}">
                <a16:creationId xmlns:a16="http://schemas.microsoft.com/office/drawing/2014/main" id="{0390E57B-AF19-8642-9E47-AF887F52887B}"/>
              </a:ext>
            </a:extLst>
          </p:cNvPr>
          <p:cNvSpPr txBox="1"/>
          <p:nvPr userDrawn="1"/>
        </p:nvSpPr>
        <p:spPr>
          <a:xfrm>
            <a:off x="5610770" y="2808746"/>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dirty="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dirty="0">
                <a:ln>
                  <a:noFill/>
                </a:ln>
                <a:solidFill>
                  <a:schemeClr val="tx1"/>
                </a:solidFill>
                <a:effectLst/>
                <a:uLnTx/>
                <a:uFillTx/>
                <a:latin typeface="+mn-lt"/>
                <a:ea typeface="+mn-ea"/>
                <a:cs typeface="+mn-cs"/>
              </a:rPr>
              <a:t>        	@nhsengland</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dirty="0">
                <a:ln>
                  <a:noFill/>
                </a:ln>
                <a:solidFill>
                  <a:schemeClr val="tx1"/>
                </a:solidFill>
                <a:effectLst/>
                <a:uLnTx/>
                <a:uFillTx/>
                <a:latin typeface="+mn-lt"/>
                <a:ea typeface="+mn-ea"/>
                <a:cs typeface="+mn-cs"/>
              </a:rPr>
              <a:t>        	company/</a:t>
            </a:r>
            <a:r>
              <a:rPr kumimoji="0" lang="en-GB" sz="2400" b="1" i="0" u="none" strike="noStrike" kern="1200" cap="none" spc="20" normalizeH="0" baseline="0" noProof="0" dirty="0" err="1">
                <a:ln>
                  <a:noFill/>
                </a:ln>
                <a:solidFill>
                  <a:schemeClr val="tx1"/>
                </a:solidFill>
                <a:effectLst/>
                <a:uLnTx/>
                <a:uFillTx/>
                <a:latin typeface="+mn-lt"/>
                <a:ea typeface="+mn-ea"/>
                <a:cs typeface="+mn-cs"/>
              </a:rPr>
              <a:t>nhsengland</a:t>
            </a:r>
            <a:endParaRPr kumimoji="0" lang="en-GB" sz="2400" b="1" i="0" u="none" strike="noStrike" kern="1200" cap="none" spc="2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dirty="0">
                <a:ln>
                  <a:noFill/>
                </a:ln>
                <a:solidFill>
                  <a:schemeClr val="tx1"/>
                </a:solidFill>
                <a:effectLst/>
                <a:uLnTx/>
                <a:uFillTx/>
                <a:latin typeface="+mn-lt"/>
                <a:ea typeface="+mn-ea"/>
                <a:cs typeface="+mn-cs"/>
              </a:rPr>
              <a:t>	england.nhs.uk</a:t>
            </a:r>
            <a:endParaRPr lang="en-GB" sz="2400" b="1" dirty="0">
              <a:solidFill>
                <a:schemeClr val="tx1"/>
              </a:solidFill>
            </a:endParaRPr>
          </a:p>
        </p:txBody>
      </p:sp>
      <p:pic>
        <p:nvPicPr>
          <p:cNvPr id="5" name="Picture 4">
            <a:extLst>
              <a:ext uri="{FF2B5EF4-FFF2-40B4-BE49-F238E27FC236}">
                <a16:creationId xmlns:a16="http://schemas.microsoft.com/office/drawing/2014/main" id="{6C1B65D7-2EE6-F44F-85AA-7C93787926CD}"/>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5872040" y="3665234"/>
            <a:ext cx="390144" cy="390144"/>
          </a:xfrm>
          <a:prstGeom prst="rect">
            <a:avLst/>
          </a:prstGeom>
        </p:spPr>
      </p:pic>
      <p:pic>
        <p:nvPicPr>
          <p:cNvPr id="8" name="Picture 7">
            <a:extLst>
              <a:ext uri="{FF2B5EF4-FFF2-40B4-BE49-F238E27FC236}">
                <a16:creationId xmlns:a16="http://schemas.microsoft.com/office/drawing/2014/main" id="{F2843EE8-F6F8-9D40-92C1-94FB4DCF14B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5885396" y="4266369"/>
            <a:ext cx="390144" cy="390144"/>
          </a:xfrm>
          <a:prstGeom prst="rect">
            <a:avLst/>
          </a:prstGeom>
        </p:spPr>
      </p:pic>
      <p:pic>
        <p:nvPicPr>
          <p:cNvPr id="72" name="Picture 96">
            <a:extLst>
              <a:ext uri="{FF2B5EF4-FFF2-40B4-BE49-F238E27FC236}">
                <a16:creationId xmlns:a16="http://schemas.microsoft.com/office/drawing/2014/main" id="{664BA24D-FA8C-EE4D-A2DC-491BF11D6FA6}"/>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5767074" y="4806522"/>
            <a:ext cx="600075" cy="600075"/>
          </a:xfrm>
          <a:prstGeom prst="rect">
            <a:avLst/>
          </a:prstGeom>
        </p:spPr>
      </p:pic>
      <p:pic>
        <p:nvPicPr>
          <p:cNvPr id="3" name="Picture 2" descr="Logo&#10;&#10;Description automatically generated">
            <a:extLst>
              <a:ext uri="{FF2B5EF4-FFF2-40B4-BE49-F238E27FC236}">
                <a16:creationId xmlns:a16="http://schemas.microsoft.com/office/drawing/2014/main" id="{077C56A3-4FFE-73CF-6F7F-1F451E5B3F1E}"/>
              </a:ext>
            </a:extLst>
          </p:cNvPr>
          <p:cNvPicPr>
            <a:picLocks noChangeAspect="1"/>
          </p:cNvPicPr>
          <p:nvPr userDrawn="1"/>
        </p:nvPicPr>
        <p:blipFill>
          <a:blip r:embed="rId8"/>
          <a:stretch>
            <a:fillRect/>
          </a:stretch>
        </p:blipFill>
        <p:spPr>
          <a:xfrm>
            <a:off x="10551045" y="364425"/>
            <a:ext cx="1208955" cy="979789"/>
          </a:xfrm>
          <a:prstGeom prst="rect">
            <a:avLst/>
          </a:prstGeom>
        </p:spPr>
      </p:pic>
      <p:pic>
        <p:nvPicPr>
          <p:cNvPr id="6" name="Picture 5" descr="Icon&#10;&#10;Description automatically generated">
            <a:extLst>
              <a:ext uri="{FF2B5EF4-FFF2-40B4-BE49-F238E27FC236}">
                <a16:creationId xmlns:a16="http://schemas.microsoft.com/office/drawing/2014/main" id="{76D92FD5-08EA-6BC8-29BC-BCF5EEFE18AA}"/>
              </a:ext>
            </a:extLst>
          </p:cNvPr>
          <p:cNvPicPr>
            <a:picLocks noChangeAspect="1"/>
          </p:cNvPicPr>
          <p:nvPr userDrawn="1"/>
        </p:nvPicPr>
        <p:blipFill>
          <a:blip r:embed="rId9"/>
          <a:stretch>
            <a:fillRect/>
          </a:stretch>
        </p:blipFill>
        <p:spPr>
          <a:xfrm rot="5400000">
            <a:off x="-2509143" y="-71523"/>
            <a:ext cx="10768951" cy="7616239"/>
          </a:xfrm>
          <a:prstGeom prst="rect">
            <a:avLst/>
          </a:prstGeom>
        </p:spPr>
      </p:pic>
    </p:spTree>
    <p:extLst>
      <p:ext uri="{BB962C8B-B14F-4D97-AF65-F5344CB8AC3E}">
        <p14:creationId xmlns:p14="http://schemas.microsoft.com/office/powerpoint/2010/main" val="461523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Data 1">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3763076-72CB-117E-F240-98C1D1050D3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432000" y="310075"/>
            <a:ext cx="11404154" cy="426721"/>
          </a:xfrm>
          <a:prstGeom prst="rect">
            <a:avLst/>
          </a:prstGeom>
        </p:spPr>
        <p:txBody>
          <a:bodyPr lIns="0" tIns="0" rIns="0" bIns="0" anchor="t">
            <a:normAutofit/>
          </a:bodyPr>
          <a:lstStyle>
            <a:lvl1pPr>
              <a:defRPr sz="2400" b="1">
                <a:solidFill>
                  <a:schemeClr val="tx1"/>
                </a:solidFill>
              </a:defRPr>
            </a:lvl1pPr>
          </a:lstStyle>
          <a:p>
            <a:r>
              <a:rPr lang="en-GB" dirty="0"/>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endParaRPr lang="en-GB" sz="1200" b="1" dirty="0">
              <a:solidFill>
                <a:schemeClr val="accent1"/>
              </a:solidFill>
            </a:endParaRPr>
          </a:p>
        </p:txBody>
      </p:sp>
      <p:cxnSp>
        <p:nvCxnSpPr>
          <p:cNvPr id="12" name="Straight Connector 11">
            <a:extLst>
              <a:ext uri="{FF2B5EF4-FFF2-40B4-BE49-F238E27FC236}">
                <a16:creationId xmlns:a16="http://schemas.microsoft.com/office/drawing/2014/main" id="{137E920E-FCD4-834F-9787-A19C03BDF9AE}"/>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E055424E-84DC-71BA-CBB2-BE0007D93CE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3" name="Text Placeholder 7">
            <a:extLst>
              <a:ext uri="{FF2B5EF4-FFF2-40B4-BE49-F238E27FC236}">
                <a16:creationId xmlns:a16="http://schemas.microsoft.com/office/drawing/2014/main" id="{FB2922A9-9C8F-43B1-7D0A-0C7761EE45F2}"/>
              </a:ext>
            </a:extLst>
          </p:cNvPr>
          <p:cNvSpPr>
            <a:spLocks noGrp="1"/>
          </p:cNvSpPr>
          <p:nvPr>
            <p:ph type="body" sz="quarter" idx="13" hasCustomPrompt="1"/>
          </p:nvPr>
        </p:nvSpPr>
        <p:spPr>
          <a:xfrm>
            <a:off x="432001" y="7672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18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dirty="0"/>
              <a:t>Subhead if needed</a:t>
            </a:r>
          </a:p>
        </p:txBody>
      </p:sp>
    </p:spTree>
    <p:extLst>
      <p:ext uri="{BB962C8B-B14F-4D97-AF65-F5344CB8AC3E}">
        <p14:creationId xmlns:p14="http://schemas.microsoft.com/office/powerpoint/2010/main" val="110834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1562603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914408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6" name="TextBox 5">
            <a:extLst>
              <a:ext uri="{FF2B5EF4-FFF2-40B4-BE49-F238E27FC236}">
                <a16:creationId xmlns:a16="http://schemas.microsoft.com/office/drawing/2014/main" id="{17BDFC27-AE77-990E-E3A7-5DF7B8BEB8B0}"/>
              </a:ext>
            </a:extLst>
          </p:cNvPr>
          <p:cNvSpPr txBox="1"/>
          <p:nvPr userDrawn="1"/>
        </p:nvSpPr>
        <p:spPr>
          <a:xfrm>
            <a:off x="7202551" y="2249424"/>
            <a:ext cx="4428148" cy="1200329"/>
          </a:xfrm>
          <a:prstGeom prst="rect">
            <a:avLst/>
          </a:prstGeom>
          <a:noFill/>
        </p:spPr>
        <p:txBody>
          <a:bodyPr wrap="square" rtlCol="0">
            <a:spAutoFit/>
          </a:bodyPr>
          <a:lstStyle/>
          <a:p>
            <a:r>
              <a:rPr lang="en-GB" dirty="0">
                <a:solidFill>
                  <a:schemeClr val="bg1"/>
                </a:solidFill>
              </a:rPr>
              <a:t>Text content goes over single column. Text content here goes over single column. Text content here goes over single column.  </a:t>
            </a:r>
          </a:p>
        </p:txBody>
      </p:sp>
    </p:spTree>
    <p:extLst>
      <p:ext uri="{BB962C8B-B14F-4D97-AF65-F5344CB8AC3E}">
        <p14:creationId xmlns:p14="http://schemas.microsoft.com/office/powerpoint/2010/main" val="3783450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Tree>
    <p:extLst>
      <p:ext uri="{BB962C8B-B14F-4D97-AF65-F5344CB8AC3E}">
        <p14:creationId xmlns:p14="http://schemas.microsoft.com/office/powerpoint/2010/main" val="1125462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Tree>
    <p:extLst>
      <p:ext uri="{BB962C8B-B14F-4D97-AF65-F5344CB8AC3E}">
        <p14:creationId xmlns:p14="http://schemas.microsoft.com/office/powerpoint/2010/main" val="1153162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ample-Icons-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568E66E-4300-C34D-B490-E2E6A73E585A}"/>
              </a:ext>
            </a:extLst>
          </p:cNvPr>
          <p:cNvSpPr/>
          <p:nvPr userDrawn="1"/>
        </p:nvSpPr>
        <p:spPr>
          <a:xfrm>
            <a:off x="3830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337980B-A75B-014B-A7A8-965882204640}"/>
              </a:ext>
            </a:extLst>
          </p:cNvPr>
          <p:cNvSpPr/>
          <p:nvPr userDrawn="1"/>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8B5FF7D-C2EF-9E4C-A4CF-A835052E5DF8}"/>
              </a:ext>
            </a:extLst>
          </p:cNvPr>
          <p:cNvSpPr/>
          <p:nvPr userDrawn="1"/>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77481C1-F4F0-BE4E-B991-152BB9620270}"/>
              </a:ext>
            </a:extLst>
          </p:cNvPr>
          <p:cNvSpPr/>
          <p:nvPr userDrawn="1"/>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FBC860F-BE8A-634D-9A96-33CE6D96B9F0}"/>
              </a:ext>
            </a:extLst>
          </p:cNvPr>
          <p:cNvSpPr/>
          <p:nvPr userDrawn="1"/>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FA913FF-786C-1944-BF18-E9AB064B3444}"/>
              </a:ext>
            </a:extLst>
          </p:cNvPr>
          <p:cNvSpPr/>
          <p:nvPr userDrawn="1"/>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C22D839-E390-8340-B649-B4FC5A6CFD70}"/>
              </a:ext>
            </a:extLst>
          </p:cNvPr>
          <p:cNvSpPr/>
          <p:nvPr userDrawn="1"/>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640EE3D-EEFC-874A-A65B-DDDE03FC3221}"/>
              </a:ext>
            </a:extLst>
          </p:cNvPr>
          <p:cNvSpPr/>
          <p:nvPr userDrawn="1"/>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A667BF2-B8EF-D949-9F15-FC3B3099AD58}"/>
              </a:ext>
            </a:extLst>
          </p:cNvPr>
          <p:cNvSpPr/>
          <p:nvPr userDrawn="1"/>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7201170-3375-514F-99C2-E37C6903968A}"/>
              </a:ext>
            </a:extLst>
          </p:cNvPr>
          <p:cNvSpPr/>
          <p:nvPr userDrawn="1"/>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E67BC68-4FB2-EE4A-A33E-6A7AF0CF413F}"/>
              </a:ext>
            </a:extLst>
          </p:cNvPr>
          <p:cNvSpPr/>
          <p:nvPr userDrawn="1"/>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0277C142-7A53-7A4A-A8FB-FBF33048E364}"/>
              </a:ext>
            </a:extLst>
          </p:cNvPr>
          <p:cNvSpPr/>
          <p:nvPr userDrawn="1"/>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6ADC5831-BE66-5045-87AF-18EBDF02747B}"/>
              </a:ext>
            </a:extLst>
          </p:cNvPr>
          <p:cNvSpPr/>
          <p:nvPr userDrawn="1"/>
        </p:nvSpPr>
        <p:spPr>
          <a:xfrm>
            <a:off x="7291860"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B65DE4-B016-474E-A1C1-495957C7CA04}"/>
              </a:ext>
            </a:extLst>
          </p:cNvPr>
          <p:cNvSpPr/>
          <p:nvPr userDrawn="1"/>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58B3AA15-3E6B-C347-B0BE-F416C5684A23}"/>
              </a:ext>
            </a:extLst>
          </p:cNvPr>
          <p:cNvSpPr/>
          <p:nvPr userDrawn="1"/>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AC0924D-A95B-1E43-84A3-825886C48DD3}"/>
              </a:ext>
            </a:extLst>
          </p:cNvPr>
          <p:cNvSpPr/>
          <p:nvPr userDrawn="1"/>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FF522785-C8F3-734E-AF20-487FED2CEBCA}"/>
              </a:ext>
            </a:extLst>
          </p:cNvPr>
          <p:cNvSpPr/>
          <p:nvPr userDrawn="1"/>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98AD1D6-A541-1941-8B56-2FF0936767C6}"/>
              </a:ext>
            </a:extLst>
          </p:cNvPr>
          <p:cNvSpPr/>
          <p:nvPr userDrawn="1"/>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A844F750-124C-F246-BCDD-67595B93DC88}"/>
              </a:ext>
            </a:extLst>
          </p:cNvPr>
          <p:cNvSpPr/>
          <p:nvPr userDrawn="1"/>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5499656-96AE-C649-B3C1-81D5C6F60DA6}"/>
              </a:ext>
            </a:extLst>
          </p:cNvPr>
          <p:cNvSpPr/>
          <p:nvPr userDrawn="1"/>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B3150134-3C23-2A41-8EC0-2D0F308CD2FE}"/>
              </a:ext>
            </a:extLst>
          </p:cNvPr>
          <p:cNvSpPr/>
          <p:nvPr userDrawn="1"/>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A542EAC-EEE9-2748-9DAC-6986FFF6348A}"/>
              </a:ext>
            </a:extLst>
          </p:cNvPr>
          <p:cNvSpPr/>
          <p:nvPr userDrawn="1"/>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2D1CDB1A-8B42-520A-323D-5D120AA42E9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90919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Heading, content, basic text one col">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32DDCA5-A307-96EA-64A8-CCBA8E5F6393}"/>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47413" y="3166643"/>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Content Placeholder 2"/>
          <p:cNvSpPr>
            <a:spLocks noGrp="1"/>
          </p:cNvSpPr>
          <p:nvPr>
            <p:ph idx="1" hasCustomPrompt="1"/>
          </p:nvPr>
        </p:nvSpPr>
        <p:spPr>
          <a:xfrm>
            <a:off x="412708" y="2106000"/>
            <a:ext cx="763200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9027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Front title slid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C74A26B3-AA54-E4E3-F815-2DD0B5B502BC}"/>
              </a:ext>
            </a:extLst>
          </p:cNvPr>
          <p:cNvSpPr/>
          <p:nvPr/>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fld id="{22E9F5E7-171B-4295-B716-E177EFBC4BD5}" type="slidenum">
              <a:rPr lang="en-GB" smtClean="0"/>
              <a:t>‹#›</a:t>
            </a:fld>
            <a:endParaRPr lang="en-GB"/>
          </a:p>
        </p:txBody>
      </p:sp>
      <p:sp>
        <p:nvSpPr>
          <p:cNvPr id="12" name="TextBox 11">
            <a:extLst>
              <a:ext uri="{FF2B5EF4-FFF2-40B4-BE49-F238E27FC236}">
                <a16:creationId xmlns:a16="http://schemas.microsoft.com/office/drawing/2014/main" id="{391DEB39-6B31-D948-AF21-75D8DF423B1B}"/>
              </a:ext>
            </a:extLst>
          </p:cNvPr>
          <p:cNvSpPr txBox="1"/>
          <p:nvPr/>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p:nvSpPr>
        <p:spPr>
          <a:xfrm>
            <a:off x="9233452" y="5486400"/>
            <a:ext cx="184731" cy="369332"/>
          </a:xfrm>
          <a:prstGeom prst="rect">
            <a:avLst/>
          </a:prstGeom>
          <a:noFill/>
        </p:spPr>
        <p:txBody>
          <a:bodyPr wrap="none" rtlCol="0">
            <a:spAutoFit/>
          </a:bodyPr>
          <a:lstStyle/>
          <a:p>
            <a:endParaRPr lang="en-US"/>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5038468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Sample-Icons-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568E66E-4300-C34D-B490-E2E6A73E585A}"/>
              </a:ext>
            </a:extLst>
          </p:cNvPr>
          <p:cNvSpPr/>
          <p:nvPr/>
        </p:nvSpPr>
        <p:spPr>
          <a:xfrm>
            <a:off x="3830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337980B-A75B-014B-A7A8-965882204640}"/>
              </a:ext>
            </a:extLst>
          </p:cNvPr>
          <p:cNvSpPr/>
          <p:nvPr/>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8B5FF7D-C2EF-9E4C-A4CF-A835052E5DF8}"/>
              </a:ext>
            </a:extLst>
          </p:cNvPr>
          <p:cNvSpPr/>
          <p:nvPr/>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77481C1-F4F0-BE4E-B991-152BB9620270}"/>
              </a:ext>
            </a:extLst>
          </p:cNvPr>
          <p:cNvSpPr/>
          <p:nvPr/>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FBC860F-BE8A-634D-9A96-33CE6D96B9F0}"/>
              </a:ext>
            </a:extLst>
          </p:cNvPr>
          <p:cNvSpPr/>
          <p:nvPr/>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FA913FF-786C-1944-BF18-E9AB064B3444}"/>
              </a:ext>
            </a:extLst>
          </p:cNvPr>
          <p:cNvSpPr/>
          <p:nvPr/>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C22D839-E390-8340-B649-B4FC5A6CFD70}"/>
              </a:ext>
            </a:extLst>
          </p:cNvPr>
          <p:cNvSpPr/>
          <p:nvPr/>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640EE3D-EEFC-874A-A65B-DDDE03FC3221}"/>
              </a:ext>
            </a:extLst>
          </p:cNvPr>
          <p:cNvSpPr/>
          <p:nvPr/>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A667BF2-B8EF-D949-9F15-FC3B3099AD58}"/>
              </a:ext>
            </a:extLst>
          </p:cNvPr>
          <p:cNvSpPr/>
          <p:nvPr/>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7201170-3375-514F-99C2-E37C6903968A}"/>
              </a:ext>
            </a:extLst>
          </p:cNvPr>
          <p:cNvSpPr/>
          <p:nvPr/>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E67BC68-4FB2-EE4A-A33E-6A7AF0CF413F}"/>
              </a:ext>
            </a:extLst>
          </p:cNvPr>
          <p:cNvSpPr/>
          <p:nvPr/>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0277C142-7A53-7A4A-A8FB-FBF33048E364}"/>
              </a:ext>
            </a:extLst>
          </p:cNvPr>
          <p:cNvSpPr/>
          <p:nvPr/>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6ADC5831-BE66-5045-87AF-18EBDF02747B}"/>
              </a:ext>
            </a:extLst>
          </p:cNvPr>
          <p:cNvSpPr/>
          <p:nvPr/>
        </p:nvSpPr>
        <p:spPr>
          <a:xfrm>
            <a:off x="7291860"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B65DE4-B016-474E-A1C1-495957C7CA04}"/>
              </a:ext>
            </a:extLst>
          </p:cNvPr>
          <p:cNvSpPr/>
          <p:nvPr/>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58B3AA15-3E6B-C347-B0BE-F416C5684A23}"/>
              </a:ext>
            </a:extLst>
          </p:cNvPr>
          <p:cNvSpPr/>
          <p:nvPr/>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AC0924D-A95B-1E43-84A3-825886C48DD3}"/>
              </a:ext>
            </a:extLst>
          </p:cNvPr>
          <p:cNvSpPr/>
          <p:nvPr/>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FF522785-C8F3-734E-AF20-487FED2CEBCA}"/>
              </a:ext>
            </a:extLst>
          </p:cNvPr>
          <p:cNvSpPr/>
          <p:nvPr/>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98AD1D6-A541-1941-8B56-2FF0936767C6}"/>
              </a:ext>
            </a:extLst>
          </p:cNvPr>
          <p:cNvSpPr/>
          <p:nvPr/>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A844F750-124C-F246-BCDD-67595B93DC88}"/>
              </a:ext>
            </a:extLst>
          </p:cNvPr>
          <p:cNvSpPr/>
          <p:nvPr/>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5499656-96AE-C649-B3C1-81D5C6F60DA6}"/>
              </a:ext>
            </a:extLst>
          </p:cNvPr>
          <p:cNvSpPr/>
          <p:nvPr/>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B3150134-3C23-2A41-8EC0-2D0F308CD2FE}"/>
              </a:ext>
            </a:extLst>
          </p:cNvPr>
          <p:cNvSpPr/>
          <p:nvPr/>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A542EAC-EEE9-2748-9DAC-6986FFF6348A}"/>
              </a:ext>
            </a:extLst>
          </p:cNvPr>
          <p:cNvSpPr/>
          <p:nvPr/>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2D1CDB1A-8B42-520A-323D-5D120AA42E9C}"/>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088284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1_Sample-Icons-Layout">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DF01C83-A866-28AC-7B1F-38947CCF6D80}"/>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p:nvSpPr>
        <p:spPr>
          <a:xfrm>
            <a:off x="383058"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p:nvSpPr>
        <p:spPr>
          <a:xfrm>
            <a:off x="1534525"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p:nvSpPr>
        <p:spPr>
          <a:xfrm>
            <a:off x="2685992"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p:nvSpPr>
        <p:spPr>
          <a:xfrm>
            <a:off x="3837459"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p:nvSpPr>
        <p:spPr>
          <a:xfrm>
            <a:off x="383058"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p:nvSpPr>
        <p:spPr>
          <a:xfrm>
            <a:off x="1534525"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p:nvSpPr>
        <p:spPr>
          <a:xfrm>
            <a:off x="2685992"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p:nvSpPr>
        <p:spPr>
          <a:xfrm>
            <a:off x="3837459"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510BDAA4-2C6C-4E47-9616-5977DD23D840}"/>
              </a:ext>
            </a:extLst>
          </p:cNvPr>
          <p:cNvSpPr/>
          <p:nvPr/>
        </p:nvSpPr>
        <p:spPr>
          <a:xfrm>
            <a:off x="5122911"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2691AF0D-B60D-2949-AB30-089AD6A4A5A1}"/>
              </a:ext>
            </a:extLst>
          </p:cNvPr>
          <p:cNvSpPr/>
          <p:nvPr/>
        </p:nvSpPr>
        <p:spPr>
          <a:xfrm>
            <a:off x="7474153"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D76B0456-3FC3-5D44-A9F1-56A57FD0B992}"/>
              </a:ext>
            </a:extLst>
          </p:cNvPr>
          <p:cNvSpPr/>
          <p:nvPr/>
        </p:nvSpPr>
        <p:spPr>
          <a:xfrm>
            <a:off x="9825395"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569F651-3737-5832-DC5A-9DB8A57B6C79}"/>
              </a:ext>
            </a:extLst>
          </p:cNvPr>
          <p:cNvPicPr>
            <a:picLocks noChangeAspect="1"/>
          </p:cNvPicPr>
          <p:nvPr/>
        </p:nvPicPr>
        <p:blipFill>
          <a:blip r:embed="rId2"/>
          <a:stretch>
            <a:fillRect/>
          </a:stretch>
        </p:blipFill>
        <p:spPr>
          <a:xfrm rot="10800000">
            <a:off x="9220370" y="244040"/>
            <a:ext cx="3064672" cy="187960"/>
          </a:xfrm>
          <a:prstGeom prst="rect">
            <a:avLst/>
          </a:prstGeom>
        </p:spPr>
      </p:pic>
      <p:sp>
        <p:nvSpPr>
          <p:cNvPr id="5" name="Title 1">
            <a:extLst>
              <a:ext uri="{FF2B5EF4-FFF2-40B4-BE49-F238E27FC236}">
                <a16:creationId xmlns:a16="http://schemas.microsoft.com/office/drawing/2014/main" id="{A1CA835D-248C-29AB-B7DE-5AD7C7D2A867}"/>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Tree>
    <p:extLst>
      <p:ext uri="{BB962C8B-B14F-4D97-AF65-F5344CB8AC3E}">
        <p14:creationId xmlns:p14="http://schemas.microsoft.com/office/powerpoint/2010/main" val="2276930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1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BB79D01-2A70-DAF1-6A65-BC0424C2FEEC}"/>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987737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2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129FE9CC-24C2-9AAC-6340-A9E7BC324939}"/>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863686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p:cSld name="2_Title, subhead, Three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5C4A9B1-8C9A-5B25-6E7A-B9589ECCAD85}"/>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6000"/>
            <a:ext cx="11088000" cy="3456000"/>
          </a:xfrm>
          <a:prstGeom prst="rect">
            <a:avLst/>
          </a:prstGeom>
        </p:spPr>
        <p:txBody>
          <a:bodyPr lIns="0" tIns="0" rIns="0" bIns="0" numCol="3"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6A9D545D-FD2F-4843-8588-07EBE7DDAA13}"/>
              </a:ext>
            </a:extLst>
          </p:cNvPr>
          <p:cNvCxnSpPr>
            <a:cxnSpLocks/>
          </p:cNvCxnSpPr>
          <p:nvPr/>
        </p:nvCxnSpPr>
        <p:spPr>
          <a:xfrm>
            <a:off x="432000" y="63487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707F89CB-5AF7-9C7B-6503-F287E127E820}"/>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262654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Heading, subhead, bullets on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F09CFFC-C421-A97A-14A3-FE2852D11994}"/>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1" y="20880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F771D90-A686-C949-8872-F69893BCF8E4}"/>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4CD5CE1C-46DF-8846-A4A0-E19A9CC397BE}"/>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4955267-CD3E-4484-1B20-32E90EB4EDCE}"/>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373410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Headline slide with image A">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2C3761D-E146-5B7A-CD68-6CC98EA19A5F}"/>
              </a:ext>
            </a:extLst>
          </p:cNvPr>
          <p:cNvSpPr/>
          <p:nvPr/>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a:t>Headline over a number of lines,</a:t>
            </a:r>
            <a:br>
              <a:rPr lang="en-GB"/>
            </a:br>
            <a:r>
              <a:rPr lang="en-GB"/>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Tree>
    <p:extLst>
      <p:ext uri="{BB962C8B-B14F-4D97-AF65-F5344CB8AC3E}">
        <p14:creationId xmlns:p14="http://schemas.microsoft.com/office/powerpoint/2010/main" val="266798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Quote large Centre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6BFC8184-A52B-1D58-DCBB-64F070DB04AB}"/>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1214367" y="1180298"/>
            <a:ext cx="9811265" cy="2983230"/>
          </a:xfrm>
          <a:prstGeom prst="rect">
            <a:avLst/>
          </a:prstGeom>
        </p:spPr>
        <p:txBody>
          <a:bodyPr>
            <a:noAutofit/>
          </a:bodyPr>
          <a:lstStyle>
            <a:lvl1pPr marL="0" indent="0" algn="ctr">
              <a:buNone/>
              <a:defRPr sz="4200" b="0">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“Showcase quotation</a:t>
            </a:r>
            <a:br>
              <a:rPr lang="en-GB"/>
            </a:br>
            <a:r>
              <a:rPr lang="en-GB"/>
              <a:t>with centred text over multiple</a:t>
            </a:r>
            <a:br>
              <a:rPr lang="en-GB"/>
            </a:br>
            <a:r>
              <a:rPr lang="en-GB"/>
              <a:t>lines, try to make a harmonious shape like a diamond or </a:t>
            </a:r>
            <a:r>
              <a:rPr lang="en-GB" err="1"/>
              <a:t>xmas</a:t>
            </a:r>
            <a:r>
              <a:rPr lang="en-GB"/>
              <a:t> tree or</a:t>
            </a:r>
            <a:br>
              <a:rPr lang="en-GB"/>
            </a:br>
            <a:r>
              <a:rPr lang="en-GB"/>
              <a:t>something similar”</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4150923" y="5096236"/>
            <a:ext cx="3890150" cy="896938"/>
          </a:xfrm>
          <a:prstGeom prst="rect">
            <a:avLst/>
          </a:prstGeom>
        </p:spPr>
        <p:txBody>
          <a:bodyPr>
            <a:normAutofit/>
          </a:bodyPr>
          <a:lstStyle>
            <a:lvl1pPr marL="0" indent="0" algn="ctr">
              <a:buNone/>
              <a:defRPr sz="2200" b="1">
                <a:solidFill>
                  <a:schemeClr val="accent6"/>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Name Surname,</a:t>
            </a:r>
            <a:br>
              <a:rPr lang="en-GB"/>
            </a:br>
            <a:r>
              <a:rPr lang="en-GB"/>
              <a:t>Job Title</a:t>
            </a:r>
          </a:p>
        </p:txBody>
      </p:sp>
      <p:cxnSp>
        <p:nvCxnSpPr>
          <p:cNvPr id="8" name="Straight Connector 7">
            <a:extLst>
              <a:ext uri="{FF2B5EF4-FFF2-40B4-BE49-F238E27FC236}">
                <a16:creationId xmlns:a16="http://schemas.microsoft.com/office/drawing/2014/main" id="{A91AA706-8AF6-8441-8070-06566C40A690}"/>
              </a:ext>
            </a:extLst>
          </p:cNvPr>
          <p:cNvCxnSpPr>
            <a:cxnSpLocks/>
          </p:cNvCxnSpPr>
          <p:nvPr/>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842D3EEB-DBD8-CD48-C723-5F35F1DADF61}"/>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561396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ample-Icons-Layout">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DF01C83-A866-28AC-7B1F-38947CCF6D80}"/>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510BDAA4-2C6C-4E47-9616-5977DD23D840}"/>
              </a:ext>
            </a:extLst>
          </p:cNvPr>
          <p:cNvSpPr/>
          <p:nvPr userDrawn="1"/>
        </p:nvSpPr>
        <p:spPr>
          <a:xfrm>
            <a:off x="5122911"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2691AF0D-B60D-2949-AB30-089AD6A4A5A1}"/>
              </a:ext>
            </a:extLst>
          </p:cNvPr>
          <p:cNvSpPr/>
          <p:nvPr userDrawn="1"/>
        </p:nvSpPr>
        <p:spPr>
          <a:xfrm>
            <a:off x="7474153"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D76B0456-3FC3-5D44-A9F1-56A57FD0B992}"/>
              </a:ext>
            </a:extLst>
          </p:cNvPr>
          <p:cNvSpPr/>
          <p:nvPr userDrawn="1"/>
        </p:nvSpPr>
        <p:spPr>
          <a:xfrm>
            <a:off x="9825395"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569F651-3737-5832-DC5A-9DB8A57B6C7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5" name="Title 1">
            <a:extLst>
              <a:ext uri="{FF2B5EF4-FFF2-40B4-BE49-F238E27FC236}">
                <a16:creationId xmlns:a16="http://schemas.microsoft.com/office/drawing/2014/main" id="{A1CA835D-248C-29AB-B7DE-5AD7C7D2A867}"/>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spTree>
    <p:extLst>
      <p:ext uri="{BB962C8B-B14F-4D97-AF65-F5344CB8AC3E}">
        <p14:creationId xmlns:p14="http://schemas.microsoft.com/office/powerpoint/2010/main" val="4218441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ICON Grid Boxes 4UP Grey">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2277721"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p:nvSpPr>
        <p:spPr>
          <a:xfrm>
            <a:off x="227772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6231884"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p:nvSpPr>
        <p:spPr>
          <a:xfrm>
            <a:off x="6231884"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2277721"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p:nvSpPr>
        <p:spPr>
          <a:xfrm>
            <a:off x="2277721"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6231884"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p:nvSpPr>
        <p:spPr>
          <a:xfrm>
            <a:off x="6239447"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6" name="Picture 5">
            <a:extLst>
              <a:ext uri="{FF2B5EF4-FFF2-40B4-BE49-F238E27FC236}">
                <a16:creationId xmlns:a16="http://schemas.microsoft.com/office/drawing/2014/main" id="{2F244FF8-F4E4-0514-77D0-8D8D69F9337B}"/>
              </a:ext>
            </a:extLst>
          </p:cNvPr>
          <p:cNvPicPr>
            <a:picLocks noChangeAspect="1"/>
          </p:cNvPicPr>
          <p:nvPr/>
        </p:nvPicPr>
        <p:blipFill>
          <a:blip r:embed="rId2"/>
          <a:stretch>
            <a:fillRect/>
          </a:stretch>
        </p:blipFill>
        <p:spPr>
          <a:xfrm rot="10800000">
            <a:off x="9220370" y="244040"/>
            <a:ext cx="3064672" cy="187960"/>
          </a:xfrm>
          <a:prstGeom prst="rect">
            <a:avLst/>
          </a:prstGeom>
        </p:spPr>
      </p:pic>
      <p:cxnSp>
        <p:nvCxnSpPr>
          <p:cNvPr id="7" name="Straight Connector 6">
            <a:extLst>
              <a:ext uri="{FF2B5EF4-FFF2-40B4-BE49-F238E27FC236}">
                <a16:creationId xmlns:a16="http://schemas.microsoft.com/office/drawing/2014/main" id="{7DBEB741-20EA-C36A-7EF8-DE1CD1F1AA0C}"/>
              </a:ext>
            </a:extLst>
          </p:cNvPr>
          <p:cNvCxnSpPr>
            <a:cxnSpLocks/>
          </p:cNvCxnSpPr>
          <p:nvPr/>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2147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ICON Grid Boxes 2UP Grey">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9B26CA0-4967-284E-42B6-5686F8C6B07B}"/>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p:nvSpPr>
        <p:spPr>
          <a:xfrm>
            <a:off x="432000"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p:nvSpPr>
        <p:spPr>
          <a:xfrm>
            <a:off x="4324378"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1">
            <a:extLst>
              <a:ext uri="{FF2B5EF4-FFF2-40B4-BE49-F238E27FC236}">
                <a16:creationId xmlns:a16="http://schemas.microsoft.com/office/drawing/2014/main" id="{C5DD270E-858A-0745-A4F5-3FE5B49194F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3" name="Picture 2">
            <a:extLst>
              <a:ext uri="{FF2B5EF4-FFF2-40B4-BE49-F238E27FC236}">
                <a16:creationId xmlns:a16="http://schemas.microsoft.com/office/drawing/2014/main" id="{6FD787DC-00EF-B13A-FE97-CE51273E8674}"/>
              </a:ext>
            </a:extLst>
          </p:cNvPr>
          <p:cNvPicPr>
            <a:picLocks noChangeAspect="1"/>
          </p:cNvPicPr>
          <p:nvPr/>
        </p:nvPicPr>
        <p:blipFill>
          <a:blip r:embed="rId2"/>
          <a:stretch>
            <a:fillRect/>
          </a:stretch>
        </p:blipFill>
        <p:spPr>
          <a:xfrm rot="10800000">
            <a:off x="9220370" y="244040"/>
            <a:ext cx="3064672" cy="187960"/>
          </a:xfrm>
          <a:prstGeom prst="rect">
            <a:avLst/>
          </a:prstGeom>
        </p:spPr>
      </p:pic>
      <p:cxnSp>
        <p:nvCxnSpPr>
          <p:cNvPr id="5" name="Straight Connector 4">
            <a:extLst>
              <a:ext uri="{FF2B5EF4-FFF2-40B4-BE49-F238E27FC236}">
                <a16:creationId xmlns:a16="http://schemas.microsoft.com/office/drawing/2014/main" id="{20783BA3-377B-7D8A-0B7B-91C314676A0C}"/>
              </a:ext>
            </a:extLst>
          </p:cNvPr>
          <p:cNvCxnSpPr>
            <a:cxnSpLocks/>
          </p:cNvCxnSpPr>
          <p:nvPr/>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558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EXT Grid, Titles 4UP Grey">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8BBC9FB-69CA-ACB9-E6B9-6E2830215B65}"/>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Top Corners Rounded 17">
            <a:extLst>
              <a:ext uri="{FF2B5EF4-FFF2-40B4-BE49-F238E27FC236}">
                <a16:creationId xmlns:a16="http://schemas.microsoft.com/office/drawing/2014/main" id="{205929B3-ED58-E54F-B724-E24FB5F163DF}"/>
              </a:ext>
            </a:extLst>
          </p:cNvPr>
          <p:cNvSpPr/>
          <p:nvPr/>
        </p:nvSpPr>
        <p:spPr>
          <a:xfrm>
            <a:off x="43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p:nvSpPr>
        <p:spPr>
          <a:xfrm>
            <a:off x="439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p:nvSpPr>
        <p:spPr>
          <a:xfrm>
            <a:off x="43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p:nvSpPr>
        <p:spPr>
          <a:xfrm>
            <a:off x="439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7F5640E1-FA0E-4F42-9387-CD7C434D28C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a:t>Insert title</a:t>
            </a:r>
          </a:p>
        </p:txBody>
      </p:sp>
      <p:cxnSp>
        <p:nvCxnSpPr>
          <p:cNvPr id="29" name="Straight Connector 28">
            <a:extLst>
              <a:ext uri="{FF2B5EF4-FFF2-40B4-BE49-F238E27FC236}">
                <a16:creationId xmlns:a16="http://schemas.microsoft.com/office/drawing/2014/main" id="{59357DCD-A469-B34A-A880-D744CA731C14}"/>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4BA4CC6C-41AA-2D50-A8B9-63559566F418}"/>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273487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Icon Grid Boxes 2UP with Intro">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ECF5444-DD33-9C60-EE5C-BAE130A1CBF5}"/>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66871" y="2743014"/>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p:nvSpPr>
        <p:spPr>
          <a:xfrm>
            <a:off x="4366871" y="1735014"/>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8259249" y="2743014"/>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p:nvSpPr>
        <p:spPr>
          <a:xfrm>
            <a:off x="8259249" y="1735014"/>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7" name="Content Placeholder 3">
            <a:extLst>
              <a:ext uri="{FF2B5EF4-FFF2-40B4-BE49-F238E27FC236}">
                <a16:creationId xmlns:a16="http://schemas.microsoft.com/office/drawing/2014/main" id="{88166480-FB4D-C34C-807C-7BA7DD328F6E}"/>
              </a:ext>
            </a:extLst>
          </p:cNvPr>
          <p:cNvSpPr>
            <a:spLocks noGrp="1"/>
          </p:cNvSpPr>
          <p:nvPr>
            <p:ph sz="quarter" idx="4294967295" hasCustomPrompt="1"/>
          </p:nvPr>
        </p:nvSpPr>
        <p:spPr>
          <a:xfrm>
            <a:off x="432000" y="1735014"/>
            <a:ext cx="3564001" cy="4319711"/>
          </a:xfrm>
        </p:spPr>
        <p:txBody>
          <a:bodyPr/>
          <a:lstStyle>
            <a:lvl1pPr marL="0" indent="0">
              <a:buNone/>
              <a:defRPr sz="2200">
                <a:solidFill>
                  <a:schemeClr val="accent6"/>
                </a:solidFill>
              </a:defRPr>
            </a:lvl1pPr>
          </a:lstStyle>
          <a:p>
            <a:r>
              <a:rPr lang="en-GB"/>
              <a:t>Intro summary text goes here</a:t>
            </a:r>
          </a:p>
        </p:txBody>
      </p:sp>
      <p:sp>
        <p:nvSpPr>
          <p:cNvPr id="13" name="Title 1">
            <a:extLst>
              <a:ext uri="{FF2B5EF4-FFF2-40B4-BE49-F238E27FC236}">
                <a16:creationId xmlns:a16="http://schemas.microsoft.com/office/drawing/2014/main" id="{85267E27-DA97-0D46-9740-BF9E88C52C36}"/>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B4F929AC-5E7A-1A4C-8427-F04E4C908E8F}"/>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86D0C676-28C4-BF14-7D49-3169DC1AAA7C}"/>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355404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cSld name="Icon Grid Boxes 3UP">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12708" y="2743014"/>
            <a:ext cx="3564000" cy="3311999"/>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p:nvSpPr>
        <p:spPr>
          <a:xfrm>
            <a:off x="412708" y="1735014"/>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66871" y="2743014"/>
            <a:ext cx="3564000" cy="3311999"/>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p:nvSpPr>
        <p:spPr>
          <a:xfrm>
            <a:off x="4366871" y="1735014"/>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8259249" y="2743014"/>
            <a:ext cx="3564000" cy="3311999"/>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p:nvSpPr>
        <p:spPr>
          <a:xfrm>
            <a:off x="8259249" y="1735014"/>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2" name="Title 1">
            <a:extLst>
              <a:ext uri="{FF2B5EF4-FFF2-40B4-BE49-F238E27FC236}">
                <a16:creationId xmlns:a16="http://schemas.microsoft.com/office/drawing/2014/main" id="{EA3FC528-9065-C94F-99DF-349AA62E3469}"/>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4" name="Straight Connector 13">
            <a:extLst>
              <a:ext uri="{FF2B5EF4-FFF2-40B4-BE49-F238E27FC236}">
                <a16:creationId xmlns:a16="http://schemas.microsoft.com/office/drawing/2014/main" id="{EEA2AC99-8B06-B44A-BCC3-DEDF573C1400}"/>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04712B60-6C80-0125-1B04-001787232DDB}"/>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057388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cSld name="ICON Grid Boxes 4UP with Intro">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7">
            <a:extLst>
              <a:ext uri="{FF2B5EF4-FFF2-40B4-BE49-F238E27FC236}">
                <a16:creationId xmlns:a16="http://schemas.microsoft.com/office/drawing/2014/main" id="{BA897845-DFE8-7140-BE24-7AD33E02F2ED}"/>
              </a:ext>
            </a:extLst>
          </p:cNvPr>
          <p:cNvSpPr>
            <a:spLocks noGrp="1"/>
          </p:cNvSpPr>
          <p:nvPr>
            <p:ph type="body" sz="quarter" idx="13"/>
          </p:nvPr>
        </p:nvSpPr>
        <p:spPr>
          <a:xfrm>
            <a:off x="4310428" y="2185014"/>
            <a:ext cx="3564000" cy="1512000"/>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2" name="Rectangle: Top Corners Rounded 11">
            <a:extLst>
              <a:ext uri="{FF2B5EF4-FFF2-40B4-BE49-F238E27FC236}">
                <a16:creationId xmlns:a16="http://schemas.microsoft.com/office/drawing/2014/main" id="{5E206611-9F04-2C46-95B1-573726492E29}"/>
              </a:ext>
            </a:extLst>
          </p:cNvPr>
          <p:cNvSpPr/>
          <p:nvPr/>
        </p:nvSpPr>
        <p:spPr>
          <a:xfrm>
            <a:off x="4310428" y="1285014"/>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7">
            <a:extLst>
              <a:ext uri="{FF2B5EF4-FFF2-40B4-BE49-F238E27FC236}">
                <a16:creationId xmlns:a16="http://schemas.microsoft.com/office/drawing/2014/main" id="{9E4DF866-0267-6D4B-8CF4-FAFA97285DCA}"/>
              </a:ext>
            </a:extLst>
          </p:cNvPr>
          <p:cNvSpPr>
            <a:spLocks noGrp="1"/>
          </p:cNvSpPr>
          <p:nvPr>
            <p:ph type="body" sz="quarter" idx="14"/>
          </p:nvPr>
        </p:nvSpPr>
        <p:spPr>
          <a:xfrm>
            <a:off x="8264591" y="2186048"/>
            <a:ext cx="3564000" cy="1512000"/>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4" name="Rectangle: Top Corners Rounded 13">
            <a:extLst>
              <a:ext uri="{FF2B5EF4-FFF2-40B4-BE49-F238E27FC236}">
                <a16:creationId xmlns:a16="http://schemas.microsoft.com/office/drawing/2014/main" id="{C737232C-EBE9-2647-917F-C7C76B087CA4}"/>
              </a:ext>
            </a:extLst>
          </p:cNvPr>
          <p:cNvSpPr/>
          <p:nvPr/>
        </p:nvSpPr>
        <p:spPr>
          <a:xfrm>
            <a:off x="8264591" y="1285014"/>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 Placeholder 7">
            <a:extLst>
              <a:ext uri="{FF2B5EF4-FFF2-40B4-BE49-F238E27FC236}">
                <a16:creationId xmlns:a16="http://schemas.microsoft.com/office/drawing/2014/main" id="{B8ADAB78-EE5F-B741-8763-DEC022B42E15}"/>
              </a:ext>
            </a:extLst>
          </p:cNvPr>
          <p:cNvSpPr>
            <a:spLocks noGrp="1"/>
          </p:cNvSpPr>
          <p:nvPr>
            <p:ph type="body" sz="quarter" idx="17"/>
          </p:nvPr>
        </p:nvSpPr>
        <p:spPr>
          <a:xfrm>
            <a:off x="4310428" y="4746281"/>
            <a:ext cx="3564000" cy="1512000"/>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6" name="Rectangle: Top Corners Rounded 15">
            <a:extLst>
              <a:ext uri="{FF2B5EF4-FFF2-40B4-BE49-F238E27FC236}">
                <a16:creationId xmlns:a16="http://schemas.microsoft.com/office/drawing/2014/main" id="{E29E7FE3-94A7-274E-9C79-62D4A777C7A5}"/>
              </a:ext>
            </a:extLst>
          </p:cNvPr>
          <p:cNvSpPr/>
          <p:nvPr/>
        </p:nvSpPr>
        <p:spPr>
          <a:xfrm>
            <a:off x="4310428" y="384628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Placeholder 7">
            <a:extLst>
              <a:ext uri="{FF2B5EF4-FFF2-40B4-BE49-F238E27FC236}">
                <a16:creationId xmlns:a16="http://schemas.microsoft.com/office/drawing/2014/main" id="{827DCFD9-112E-A945-955D-F67D14142C69}"/>
              </a:ext>
            </a:extLst>
          </p:cNvPr>
          <p:cNvSpPr>
            <a:spLocks noGrp="1"/>
          </p:cNvSpPr>
          <p:nvPr>
            <p:ph type="body" sz="quarter" idx="18"/>
          </p:nvPr>
        </p:nvSpPr>
        <p:spPr>
          <a:xfrm>
            <a:off x="8264591" y="4747441"/>
            <a:ext cx="3564000" cy="1512000"/>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8" name="Rectangle: Top Corners Rounded 17">
            <a:extLst>
              <a:ext uri="{FF2B5EF4-FFF2-40B4-BE49-F238E27FC236}">
                <a16:creationId xmlns:a16="http://schemas.microsoft.com/office/drawing/2014/main" id="{70713629-27C4-A749-B40D-6E3D13CBC59F}"/>
              </a:ext>
            </a:extLst>
          </p:cNvPr>
          <p:cNvSpPr/>
          <p:nvPr/>
        </p:nvSpPr>
        <p:spPr>
          <a:xfrm>
            <a:off x="8272154" y="3849215"/>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itle 1">
            <a:extLst>
              <a:ext uri="{FF2B5EF4-FFF2-40B4-BE49-F238E27FC236}">
                <a16:creationId xmlns:a16="http://schemas.microsoft.com/office/drawing/2014/main" id="{71D89516-E743-9149-8E82-C8FD33FB9E82}"/>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22" name="Straight Connector 21">
            <a:extLst>
              <a:ext uri="{FF2B5EF4-FFF2-40B4-BE49-F238E27FC236}">
                <a16:creationId xmlns:a16="http://schemas.microsoft.com/office/drawing/2014/main" id="{ED046538-6FA9-4F4C-86B3-9F8268B46A71}"/>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Content Placeholder 3">
            <a:extLst>
              <a:ext uri="{FF2B5EF4-FFF2-40B4-BE49-F238E27FC236}">
                <a16:creationId xmlns:a16="http://schemas.microsoft.com/office/drawing/2014/main" id="{62ACBA56-8EF4-494B-AB68-12ECC4D0812F}"/>
              </a:ext>
            </a:extLst>
          </p:cNvPr>
          <p:cNvSpPr>
            <a:spLocks noGrp="1"/>
          </p:cNvSpPr>
          <p:nvPr>
            <p:ph sz="quarter" idx="4294967295" hasCustomPrompt="1"/>
          </p:nvPr>
        </p:nvSpPr>
        <p:spPr>
          <a:xfrm>
            <a:off x="432000" y="1285014"/>
            <a:ext cx="3564001" cy="4769711"/>
          </a:xfrm>
        </p:spPr>
        <p:txBody>
          <a:bodyPr/>
          <a:lstStyle>
            <a:lvl1pPr marL="0" indent="0">
              <a:buNone/>
              <a:defRPr sz="2200">
                <a:solidFill>
                  <a:schemeClr val="accent6"/>
                </a:solidFill>
              </a:defRPr>
            </a:lvl1pPr>
          </a:lstStyle>
          <a:p>
            <a:r>
              <a:rPr lang="en-GB"/>
              <a:t>Intro summary text goes here</a:t>
            </a:r>
          </a:p>
        </p:txBody>
      </p:sp>
      <p:pic>
        <p:nvPicPr>
          <p:cNvPr id="3" name="Picture 2">
            <a:extLst>
              <a:ext uri="{FF2B5EF4-FFF2-40B4-BE49-F238E27FC236}">
                <a16:creationId xmlns:a16="http://schemas.microsoft.com/office/drawing/2014/main" id="{7D55FB54-F5EA-C613-D5F4-F3C0063B3E26}"/>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956673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cSld name="ICON Grid boxes 5UP">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2370978" y="1990987"/>
            <a:ext cx="3564000" cy="1512000"/>
          </a:xfrm>
          <a:prstGeom prst="rect">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p:nvSpPr>
        <p:spPr>
          <a:xfrm>
            <a:off x="2370978" y="1089953"/>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6257024" y="1990987"/>
            <a:ext cx="3564000" cy="1512000"/>
          </a:xfrm>
          <a:prstGeom prst="rect">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p:nvSpPr>
        <p:spPr>
          <a:xfrm>
            <a:off x="6257024" y="1090988"/>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12708" y="4649267"/>
            <a:ext cx="3564000" cy="1512000"/>
          </a:xfrm>
          <a:prstGeom prst="rect">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p:nvSpPr>
        <p:spPr>
          <a:xfrm>
            <a:off x="412708"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32197" y="4649267"/>
            <a:ext cx="3564000" cy="1512000"/>
          </a:xfrm>
          <a:prstGeom prst="rect">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p:nvSpPr>
        <p:spPr>
          <a:xfrm>
            <a:off x="4339760" y="375104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 Placeholder 7">
            <a:extLst>
              <a:ext uri="{FF2B5EF4-FFF2-40B4-BE49-F238E27FC236}">
                <a16:creationId xmlns:a16="http://schemas.microsoft.com/office/drawing/2014/main" id="{FD9A3BB3-7E48-6A41-BE78-2AD280277FB7}"/>
              </a:ext>
            </a:extLst>
          </p:cNvPr>
          <p:cNvSpPr>
            <a:spLocks noGrp="1"/>
          </p:cNvSpPr>
          <p:nvPr>
            <p:ph type="body" sz="quarter" idx="18"/>
          </p:nvPr>
        </p:nvSpPr>
        <p:spPr>
          <a:xfrm>
            <a:off x="8259249" y="4650425"/>
            <a:ext cx="3564000" cy="1512000"/>
          </a:xfrm>
          <a:prstGeom prst="rect">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9" name="Rectangle: Top Corners Rounded 28">
            <a:extLst>
              <a:ext uri="{FF2B5EF4-FFF2-40B4-BE49-F238E27FC236}">
                <a16:creationId xmlns:a16="http://schemas.microsoft.com/office/drawing/2014/main" id="{FC04B02F-94D2-6E4A-ADC2-EE378D70C248}"/>
              </a:ext>
            </a:extLst>
          </p:cNvPr>
          <p:cNvSpPr/>
          <p:nvPr/>
        </p:nvSpPr>
        <p:spPr>
          <a:xfrm>
            <a:off x="8259249"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itle 1">
            <a:extLst>
              <a:ext uri="{FF2B5EF4-FFF2-40B4-BE49-F238E27FC236}">
                <a16:creationId xmlns:a16="http://schemas.microsoft.com/office/drawing/2014/main" id="{0F81D218-E72F-F84F-B0C3-EC8A11107F27}"/>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8" name="Straight Connector 17">
            <a:extLst>
              <a:ext uri="{FF2B5EF4-FFF2-40B4-BE49-F238E27FC236}">
                <a16:creationId xmlns:a16="http://schemas.microsoft.com/office/drawing/2014/main" id="{44481822-0DD9-B249-90C1-3B1FE0FD98A5}"/>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FCCE6883-92E0-20E6-632B-52558F9DBE65}"/>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011254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cSld name="ICON Grid Boxes 6UP Grey">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12708"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p:nvSpPr>
        <p:spPr>
          <a:xfrm>
            <a:off x="412708"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66871"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p:nvSpPr>
        <p:spPr>
          <a:xfrm>
            <a:off x="436687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8259249" y="2087999"/>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p:nvSpPr>
        <p:spPr>
          <a:xfrm>
            <a:off x="8259249"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12708"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p:nvSpPr>
        <p:spPr>
          <a:xfrm>
            <a:off x="412708"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66871"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p:nvSpPr>
        <p:spPr>
          <a:xfrm>
            <a:off x="4374434"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 Placeholder 7">
            <a:extLst>
              <a:ext uri="{FF2B5EF4-FFF2-40B4-BE49-F238E27FC236}">
                <a16:creationId xmlns:a16="http://schemas.microsoft.com/office/drawing/2014/main" id="{FD9A3BB3-7E48-6A41-BE78-2AD280277FB7}"/>
              </a:ext>
            </a:extLst>
          </p:cNvPr>
          <p:cNvSpPr>
            <a:spLocks noGrp="1"/>
          </p:cNvSpPr>
          <p:nvPr>
            <p:ph type="body" sz="quarter" idx="18"/>
          </p:nvPr>
        </p:nvSpPr>
        <p:spPr>
          <a:xfrm>
            <a:off x="8259249" y="4650425"/>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9" name="Rectangle: Top Corners Rounded 28">
            <a:extLst>
              <a:ext uri="{FF2B5EF4-FFF2-40B4-BE49-F238E27FC236}">
                <a16:creationId xmlns:a16="http://schemas.microsoft.com/office/drawing/2014/main" id="{FC04B02F-94D2-6E4A-ADC2-EE378D70C248}"/>
              </a:ext>
            </a:extLst>
          </p:cNvPr>
          <p:cNvSpPr/>
          <p:nvPr/>
        </p:nvSpPr>
        <p:spPr>
          <a:xfrm>
            <a:off x="8259249"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itle 1">
            <a:extLst>
              <a:ext uri="{FF2B5EF4-FFF2-40B4-BE49-F238E27FC236}">
                <a16:creationId xmlns:a16="http://schemas.microsoft.com/office/drawing/2014/main" id="{58FD52DB-CC55-304D-B862-680CEE7832A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31" name="Straight Connector 30">
            <a:extLst>
              <a:ext uri="{FF2B5EF4-FFF2-40B4-BE49-F238E27FC236}">
                <a16:creationId xmlns:a16="http://schemas.microsoft.com/office/drawing/2014/main" id="{BF036740-51BF-404A-B94A-164C9330AE62}"/>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578D1774-8975-89D5-1EA8-A68550359E21}"/>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924342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cSld name="TEXT Grid Boxes, Titles 2UP +Intro ">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0AEEEA08-1C49-6944-6F79-AABE5D4651A9}"/>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66871" y="2290349"/>
            <a:ext cx="3564000" cy="3764374"/>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p:nvSpPr>
        <p:spPr>
          <a:xfrm>
            <a:off x="4366871" y="1282349"/>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8259249" y="2290349"/>
            <a:ext cx="3564000" cy="3764372"/>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p:nvSpPr>
        <p:spPr>
          <a:xfrm>
            <a:off x="8259249" y="1282349"/>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4" name="Content Placeholder 3">
            <a:extLst>
              <a:ext uri="{FF2B5EF4-FFF2-40B4-BE49-F238E27FC236}">
                <a16:creationId xmlns:a16="http://schemas.microsoft.com/office/drawing/2014/main" id="{F17D3740-0A11-F14D-A939-98CD3587271B}"/>
              </a:ext>
            </a:extLst>
          </p:cNvPr>
          <p:cNvSpPr>
            <a:spLocks noGrp="1"/>
          </p:cNvSpPr>
          <p:nvPr>
            <p:ph sz="quarter" idx="4294967295" hasCustomPrompt="1"/>
          </p:nvPr>
        </p:nvSpPr>
        <p:spPr>
          <a:xfrm>
            <a:off x="432000" y="1285014"/>
            <a:ext cx="3564001" cy="4769711"/>
          </a:xfrm>
        </p:spPr>
        <p:txBody>
          <a:bodyPr lIns="0" tIns="0" rIns="0" bIns="0"/>
          <a:lstStyle>
            <a:lvl1pPr marL="0" indent="0">
              <a:buNone/>
              <a:defRPr sz="2200"/>
            </a:lvl1pPr>
          </a:lstStyle>
          <a:p>
            <a:r>
              <a:rPr lang="en-GB"/>
              <a:t>Intro summary text goes here</a:t>
            </a:r>
          </a:p>
        </p:txBody>
      </p:sp>
      <p:sp>
        <p:nvSpPr>
          <p:cNvPr id="15" name="Title 1">
            <a:extLst>
              <a:ext uri="{FF2B5EF4-FFF2-40B4-BE49-F238E27FC236}">
                <a16:creationId xmlns:a16="http://schemas.microsoft.com/office/drawing/2014/main" id="{95347A23-4C56-A54D-96A3-4993B860662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17" name="Text Placeholder 2">
            <a:extLst>
              <a:ext uri="{FF2B5EF4-FFF2-40B4-BE49-F238E27FC236}">
                <a16:creationId xmlns:a16="http://schemas.microsoft.com/office/drawing/2014/main" id="{721EFD07-C8A5-7845-9A8E-928B94195A0F}"/>
              </a:ext>
            </a:extLst>
          </p:cNvPr>
          <p:cNvSpPr>
            <a:spLocks noGrp="1"/>
          </p:cNvSpPr>
          <p:nvPr>
            <p:ph type="body" sz="quarter" idx="18" hasCustomPrompt="1"/>
          </p:nvPr>
        </p:nvSpPr>
        <p:spPr>
          <a:xfrm>
            <a:off x="4474871" y="1426237"/>
            <a:ext cx="3348000" cy="684000"/>
          </a:xfrm>
        </p:spPr>
        <p:txBody>
          <a:bodyPr anchor="ctr"/>
          <a:lstStyle>
            <a:lvl1pPr algn="ctr">
              <a:buNone/>
              <a:defRPr sz="2200" b="1">
                <a:solidFill>
                  <a:schemeClr val="accent6"/>
                </a:solidFill>
              </a:defRPr>
            </a:lvl1pPr>
          </a:lstStyle>
          <a:p>
            <a:pPr lvl="0"/>
            <a:r>
              <a:rPr lang="en-GB"/>
              <a:t>Insert title</a:t>
            </a:r>
          </a:p>
        </p:txBody>
      </p:sp>
      <p:sp>
        <p:nvSpPr>
          <p:cNvPr id="18" name="Text Placeholder 2">
            <a:extLst>
              <a:ext uri="{FF2B5EF4-FFF2-40B4-BE49-F238E27FC236}">
                <a16:creationId xmlns:a16="http://schemas.microsoft.com/office/drawing/2014/main" id="{6076541C-26A7-7147-BAC1-5A229E7C0E3C}"/>
              </a:ext>
            </a:extLst>
          </p:cNvPr>
          <p:cNvSpPr>
            <a:spLocks noGrp="1"/>
          </p:cNvSpPr>
          <p:nvPr>
            <p:ph type="body" sz="quarter" idx="19" hasCustomPrompt="1"/>
          </p:nvPr>
        </p:nvSpPr>
        <p:spPr>
          <a:xfrm>
            <a:off x="8367249" y="1426237"/>
            <a:ext cx="3348000" cy="684000"/>
          </a:xfrm>
        </p:spPr>
        <p:txBody>
          <a:bodyPr anchor="ctr"/>
          <a:lstStyle>
            <a:lvl1pPr algn="ctr">
              <a:buNone/>
              <a:defRPr sz="2200" b="1">
                <a:solidFill>
                  <a:schemeClr val="accent6"/>
                </a:solidFill>
              </a:defRPr>
            </a:lvl1pPr>
          </a:lstStyle>
          <a:p>
            <a:pPr lvl="0"/>
            <a:r>
              <a:rPr lang="en-GB"/>
              <a:t>Insert title</a:t>
            </a:r>
          </a:p>
        </p:txBody>
      </p:sp>
      <p:cxnSp>
        <p:nvCxnSpPr>
          <p:cNvPr id="16" name="Straight Connector 15">
            <a:extLst>
              <a:ext uri="{FF2B5EF4-FFF2-40B4-BE49-F238E27FC236}">
                <a16:creationId xmlns:a16="http://schemas.microsoft.com/office/drawing/2014/main" id="{D3FF391A-F0C8-2846-A025-06D92CB6CD43}"/>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34626D58-3C16-8648-D845-A7F5213188C7}"/>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65752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cSld name="TEXT Grid boxes, Titles 3UP">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12708" y="2743014"/>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p:nvSpPr>
        <p:spPr>
          <a:xfrm>
            <a:off x="412708" y="1735014"/>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66871" y="2743014"/>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p:nvSpPr>
        <p:spPr>
          <a:xfrm>
            <a:off x="4366871" y="1735014"/>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8259249" y="2743014"/>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p:nvSpPr>
        <p:spPr>
          <a:xfrm>
            <a:off x="8259249" y="1735014"/>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6" name="Title 1">
            <a:extLst>
              <a:ext uri="{FF2B5EF4-FFF2-40B4-BE49-F238E27FC236}">
                <a16:creationId xmlns:a16="http://schemas.microsoft.com/office/drawing/2014/main" id="{FDBDDA74-8B33-8B4B-9B25-993D2BE7C7F1}"/>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17" name="Text Placeholder 2">
            <a:extLst>
              <a:ext uri="{FF2B5EF4-FFF2-40B4-BE49-F238E27FC236}">
                <a16:creationId xmlns:a16="http://schemas.microsoft.com/office/drawing/2014/main" id="{145D2B57-B97B-B347-9DEB-D5C1AC753AE7}"/>
              </a:ext>
            </a:extLst>
          </p:cNvPr>
          <p:cNvSpPr>
            <a:spLocks noGrp="1"/>
          </p:cNvSpPr>
          <p:nvPr>
            <p:ph type="body" sz="quarter" idx="18" hasCustomPrompt="1"/>
          </p:nvPr>
        </p:nvSpPr>
        <p:spPr>
          <a:xfrm>
            <a:off x="520708" y="1897014"/>
            <a:ext cx="3348000" cy="684000"/>
          </a:xfrm>
        </p:spPr>
        <p:txBody>
          <a:bodyPr anchor="ctr"/>
          <a:lstStyle>
            <a:lvl1pPr algn="ctr">
              <a:buNone/>
              <a:defRPr sz="2200" b="1">
                <a:solidFill>
                  <a:schemeClr val="accent6"/>
                </a:solidFill>
              </a:defRPr>
            </a:lvl1pPr>
          </a:lstStyle>
          <a:p>
            <a:pPr lvl="0"/>
            <a:r>
              <a:rPr lang="en-GB"/>
              <a:t>Insert title</a:t>
            </a:r>
          </a:p>
        </p:txBody>
      </p:sp>
      <p:sp>
        <p:nvSpPr>
          <p:cNvPr id="18" name="Text Placeholder 2">
            <a:extLst>
              <a:ext uri="{FF2B5EF4-FFF2-40B4-BE49-F238E27FC236}">
                <a16:creationId xmlns:a16="http://schemas.microsoft.com/office/drawing/2014/main" id="{53DD1D30-BF5F-3F4D-A1DE-F7778CA7ED96}"/>
              </a:ext>
            </a:extLst>
          </p:cNvPr>
          <p:cNvSpPr>
            <a:spLocks noGrp="1"/>
          </p:cNvSpPr>
          <p:nvPr>
            <p:ph type="body" sz="quarter" idx="19" hasCustomPrompt="1"/>
          </p:nvPr>
        </p:nvSpPr>
        <p:spPr>
          <a:xfrm>
            <a:off x="4474871" y="1897014"/>
            <a:ext cx="3348000" cy="684000"/>
          </a:xfrm>
        </p:spPr>
        <p:txBody>
          <a:bodyPr anchor="ctr"/>
          <a:lstStyle>
            <a:lvl1pPr algn="ctr">
              <a:buNone/>
              <a:defRPr sz="2200" b="1">
                <a:solidFill>
                  <a:schemeClr val="accent6"/>
                </a:solidFill>
              </a:defRPr>
            </a:lvl1pPr>
          </a:lstStyle>
          <a:p>
            <a:pPr lvl="0"/>
            <a:r>
              <a:rPr lang="en-GB"/>
              <a:t>Insert title</a:t>
            </a:r>
          </a:p>
        </p:txBody>
      </p:sp>
      <p:sp>
        <p:nvSpPr>
          <p:cNvPr id="23" name="Text Placeholder 2">
            <a:extLst>
              <a:ext uri="{FF2B5EF4-FFF2-40B4-BE49-F238E27FC236}">
                <a16:creationId xmlns:a16="http://schemas.microsoft.com/office/drawing/2014/main" id="{0D443938-DE7C-934D-A74E-737FAD8DA310}"/>
              </a:ext>
            </a:extLst>
          </p:cNvPr>
          <p:cNvSpPr>
            <a:spLocks noGrp="1"/>
          </p:cNvSpPr>
          <p:nvPr>
            <p:ph type="body" sz="quarter" idx="20" hasCustomPrompt="1"/>
          </p:nvPr>
        </p:nvSpPr>
        <p:spPr>
          <a:xfrm>
            <a:off x="8367249" y="1891996"/>
            <a:ext cx="3348000" cy="684000"/>
          </a:xfrm>
        </p:spPr>
        <p:txBody>
          <a:bodyPr anchor="ctr"/>
          <a:lstStyle>
            <a:lvl1pPr algn="ctr">
              <a:buNone/>
              <a:defRPr sz="2200" b="1">
                <a:solidFill>
                  <a:schemeClr val="accent6"/>
                </a:solidFill>
              </a:defRPr>
            </a:lvl1pPr>
          </a:lstStyle>
          <a:p>
            <a:pPr lvl="0"/>
            <a:r>
              <a:rPr lang="en-GB"/>
              <a:t>Insert title</a:t>
            </a:r>
          </a:p>
        </p:txBody>
      </p:sp>
      <p:cxnSp>
        <p:nvCxnSpPr>
          <p:cNvPr id="25" name="Straight Connector 24">
            <a:extLst>
              <a:ext uri="{FF2B5EF4-FFF2-40B4-BE49-F238E27FC236}">
                <a16:creationId xmlns:a16="http://schemas.microsoft.com/office/drawing/2014/main" id="{B1E58B1A-02A3-B84A-8BB1-27D19814EDBF}"/>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6C73BAF5-5900-0C46-ED91-BD67D9ED4465}"/>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126613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dirty="0"/>
              <a:t>Click to edit Master text styles</a:t>
            </a:r>
          </a:p>
          <a:p>
            <a:pPr lvl="1"/>
            <a:r>
              <a:rPr lang="en-GB" dirty="0"/>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dirty="0"/>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BB79D01-2A70-DAF1-6A65-BC0424C2FEE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243720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p:cSld name="TEXT Grid boxes, Titles 4UP +Intro">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9EBD2400-C5F8-6FA7-2AD7-D6C6E9D59298}"/>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7">
            <a:extLst>
              <a:ext uri="{FF2B5EF4-FFF2-40B4-BE49-F238E27FC236}">
                <a16:creationId xmlns:a16="http://schemas.microsoft.com/office/drawing/2014/main" id="{BA897845-DFE8-7140-BE24-7AD33E02F2ED}"/>
              </a:ext>
            </a:extLst>
          </p:cNvPr>
          <p:cNvSpPr>
            <a:spLocks noGrp="1"/>
          </p:cNvSpPr>
          <p:nvPr>
            <p:ph type="body" sz="quarter" idx="13"/>
          </p:nvPr>
        </p:nvSpPr>
        <p:spPr>
          <a:xfrm>
            <a:off x="4310428" y="218501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2" name="Rectangle: Top Corners Rounded 11">
            <a:extLst>
              <a:ext uri="{FF2B5EF4-FFF2-40B4-BE49-F238E27FC236}">
                <a16:creationId xmlns:a16="http://schemas.microsoft.com/office/drawing/2014/main" id="{5E206611-9F04-2C46-95B1-573726492E29}"/>
              </a:ext>
            </a:extLst>
          </p:cNvPr>
          <p:cNvSpPr/>
          <p:nvPr/>
        </p:nvSpPr>
        <p:spPr>
          <a:xfrm>
            <a:off x="4310428" y="1285014"/>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7">
            <a:extLst>
              <a:ext uri="{FF2B5EF4-FFF2-40B4-BE49-F238E27FC236}">
                <a16:creationId xmlns:a16="http://schemas.microsoft.com/office/drawing/2014/main" id="{9E4DF866-0267-6D4B-8CF4-FAFA97285DCA}"/>
              </a:ext>
            </a:extLst>
          </p:cNvPr>
          <p:cNvSpPr>
            <a:spLocks noGrp="1"/>
          </p:cNvSpPr>
          <p:nvPr>
            <p:ph type="body" sz="quarter" idx="14"/>
          </p:nvPr>
        </p:nvSpPr>
        <p:spPr>
          <a:xfrm>
            <a:off x="8264591" y="2186048"/>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4" name="Rectangle: Top Corners Rounded 13">
            <a:extLst>
              <a:ext uri="{FF2B5EF4-FFF2-40B4-BE49-F238E27FC236}">
                <a16:creationId xmlns:a16="http://schemas.microsoft.com/office/drawing/2014/main" id="{C737232C-EBE9-2647-917F-C7C76B087CA4}"/>
              </a:ext>
            </a:extLst>
          </p:cNvPr>
          <p:cNvSpPr/>
          <p:nvPr/>
        </p:nvSpPr>
        <p:spPr>
          <a:xfrm>
            <a:off x="8264591" y="1285014"/>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 Placeholder 7">
            <a:extLst>
              <a:ext uri="{FF2B5EF4-FFF2-40B4-BE49-F238E27FC236}">
                <a16:creationId xmlns:a16="http://schemas.microsoft.com/office/drawing/2014/main" id="{B8ADAB78-EE5F-B741-8763-DEC022B42E15}"/>
              </a:ext>
            </a:extLst>
          </p:cNvPr>
          <p:cNvSpPr>
            <a:spLocks noGrp="1"/>
          </p:cNvSpPr>
          <p:nvPr>
            <p:ph type="body" sz="quarter" idx="17"/>
          </p:nvPr>
        </p:nvSpPr>
        <p:spPr>
          <a:xfrm>
            <a:off x="4310428" y="4746281"/>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6" name="Rectangle: Top Corners Rounded 15">
            <a:extLst>
              <a:ext uri="{FF2B5EF4-FFF2-40B4-BE49-F238E27FC236}">
                <a16:creationId xmlns:a16="http://schemas.microsoft.com/office/drawing/2014/main" id="{E29E7FE3-94A7-274E-9C79-62D4A777C7A5}"/>
              </a:ext>
            </a:extLst>
          </p:cNvPr>
          <p:cNvSpPr/>
          <p:nvPr/>
        </p:nvSpPr>
        <p:spPr>
          <a:xfrm>
            <a:off x="4310428" y="384628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Placeholder 7">
            <a:extLst>
              <a:ext uri="{FF2B5EF4-FFF2-40B4-BE49-F238E27FC236}">
                <a16:creationId xmlns:a16="http://schemas.microsoft.com/office/drawing/2014/main" id="{827DCFD9-112E-A945-955D-F67D14142C69}"/>
              </a:ext>
            </a:extLst>
          </p:cNvPr>
          <p:cNvSpPr>
            <a:spLocks noGrp="1"/>
          </p:cNvSpPr>
          <p:nvPr>
            <p:ph type="body" sz="quarter" idx="18"/>
          </p:nvPr>
        </p:nvSpPr>
        <p:spPr>
          <a:xfrm>
            <a:off x="8264591" y="4747441"/>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8" name="Rectangle: Top Corners Rounded 17">
            <a:extLst>
              <a:ext uri="{FF2B5EF4-FFF2-40B4-BE49-F238E27FC236}">
                <a16:creationId xmlns:a16="http://schemas.microsoft.com/office/drawing/2014/main" id="{70713629-27C4-A749-B40D-6E3D13CBC59F}"/>
              </a:ext>
            </a:extLst>
          </p:cNvPr>
          <p:cNvSpPr/>
          <p:nvPr/>
        </p:nvSpPr>
        <p:spPr>
          <a:xfrm>
            <a:off x="8272154" y="3849215"/>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Content Placeholder 3">
            <a:extLst>
              <a:ext uri="{FF2B5EF4-FFF2-40B4-BE49-F238E27FC236}">
                <a16:creationId xmlns:a16="http://schemas.microsoft.com/office/drawing/2014/main" id="{EA0FBD3D-6E21-E549-967B-395F00EE1908}"/>
              </a:ext>
            </a:extLst>
          </p:cNvPr>
          <p:cNvSpPr>
            <a:spLocks noGrp="1"/>
          </p:cNvSpPr>
          <p:nvPr>
            <p:ph sz="quarter" idx="4294967295" hasCustomPrompt="1"/>
          </p:nvPr>
        </p:nvSpPr>
        <p:spPr>
          <a:xfrm>
            <a:off x="432000" y="1393014"/>
            <a:ext cx="3564001" cy="4865268"/>
          </a:xfrm>
        </p:spPr>
        <p:txBody>
          <a:bodyPr lIns="0" tIns="0" rIns="0" bIns="0"/>
          <a:lstStyle>
            <a:lvl1pPr marL="0" indent="0">
              <a:buNone/>
              <a:defRPr sz="2200"/>
            </a:lvl1pPr>
          </a:lstStyle>
          <a:p>
            <a:r>
              <a:rPr lang="en-GB"/>
              <a:t>Intro summary text goes here</a:t>
            </a:r>
          </a:p>
        </p:txBody>
      </p:sp>
      <p:sp>
        <p:nvSpPr>
          <p:cNvPr id="19" name="Title 1">
            <a:extLst>
              <a:ext uri="{FF2B5EF4-FFF2-40B4-BE49-F238E27FC236}">
                <a16:creationId xmlns:a16="http://schemas.microsoft.com/office/drawing/2014/main" id="{E8CEA5C8-040E-A042-A8BE-B661106C8E75}"/>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26" name="Text Placeholder 2">
            <a:extLst>
              <a:ext uri="{FF2B5EF4-FFF2-40B4-BE49-F238E27FC236}">
                <a16:creationId xmlns:a16="http://schemas.microsoft.com/office/drawing/2014/main" id="{F63E93DE-B0A0-E448-839F-EC15B688DA99}"/>
              </a:ext>
            </a:extLst>
          </p:cNvPr>
          <p:cNvSpPr>
            <a:spLocks noGrp="1"/>
          </p:cNvSpPr>
          <p:nvPr>
            <p:ph type="body" sz="quarter" idx="19" hasCustomPrompt="1"/>
          </p:nvPr>
        </p:nvSpPr>
        <p:spPr>
          <a:xfrm>
            <a:off x="4418428" y="1393014"/>
            <a:ext cx="3348000" cy="684000"/>
          </a:xfrm>
        </p:spPr>
        <p:txBody>
          <a:bodyPr anchor="ctr"/>
          <a:lstStyle>
            <a:lvl1pPr algn="ctr">
              <a:buNone/>
              <a:defRPr sz="2200" b="1">
                <a:solidFill>
                  <a:schemeClr val="accent6"/>
                </a:solidFill>
              </a:defRPr>
            </a:lvl1pPr>
          </a:lstStyle>
          <a:p>
            <a:pPr lvl="0"/>
            <a:r>
              <a:rPr lang="en-GB"/>
              <a:t>Insert title</a:t>
            </a:r>
          </a:p>
        </p:txBody>
      </p:sp>
      <p:sp>
        <p:nvSpPr>
          <p:cNvPr id="27" name="Text Placeholder 2">
            <a:extLst>
              <a:ext uri="{FF2B5EF4-FFF2-40B4-BE49-F238E27FC236}">
                <a16:creationId xmlns:a16="http://schemas.microsoft.com/office/drawing/2014/main" id="{8728E9EF-F5FD-C54D-A0C4-E79B3934E34F}"/>
              </a:ext>
            </a:extLst>
          </p:cNvPr>
          <p:cNvSpPr>
            <a:spLocks noGrp="1"/>
          </p:cNvSpPr>
          <p:nvPr>
            <p:ph type="body" sz="quarter" idx="20" hasCustomPrompt="1"/>
          </p:nvPr>
        </p:nvSpPr>
        <p:spPr>
          <a:xfrm>
            <a:off x="8372591" y="1394399"/>
            <a:ext cx="3348000" cy="684000"/>
          </a:xfrm>
        </p:spPr>
        <p:txBody>
          <a:bodyPr anchor="ctr"/>
          <a:lstStyle>
            <a:lvl1pPr algn="ctr">
              <a:buNone/>
              <a:defRPr sz="2200" b="1">
                <a:solidFill>
                  <a:schemeClr val="accent6"/>
                </a:solidFill>
              </a:defRPr>
            </a:lvl1pPr>
          </a:lstStyle>
          <a:p>
            <a:pPr lvl="0"/>
            <a:r>
              <a:rPr lang="en-GB"/>
              <a:t>Insert title</a:t>
            </a:r>
          </a:p>
        </p:txBody>
      </p:sp>
      <p:sp>
        <p:nvSpPr>
          <p:cNvPr id="28" name="Text Placeholder 2">
            <a:extLst>
              <a:ext uri="{FF2B5EF4-FFF2-40B4-BE49-F238E27FC236}">
                <a16:creationId xmlns:a16="http://schemas.microsoft.com/office/drawing/2014/main" id="{13CE4756-EA5A-644E-8E3C-7A8854117627}"/>
              </a:ext>
            </a:extLst>
          </p:cNvPr>
          <p:cNvSpPr>
            <a:spLocks noGrp="1"/>
          </p:cNvSpPr>
          <p:nvPr>
            <p:ph type="body" sz="quarter" idx="21" hasCustomPrompt="1"/>
          </p:nvPr>
        </p:nvSpPr>
        <p:spPr>
          <a:xfrm>
            <a:off x="4418428" y="3954281"/>
            <a:ext cx="3348000" cy="684000"/>
          </a:xfrm>
        </p:spPr>
        <p:txBody>
          <a:bodyPr anchor="ctr"/>
          <a:lstStyle>
            <a:lvl1pPr algn="ctr">
              <a:buNone/>
              <a:defRPr sz="2200" b="1">
                <a:solidFill>
                  <a:schemeClr val="accent6"/>
                </a:solidFill>
              </a:defRPr>
            </a:lvl1pPr>
          </a:lstStyle>
          <a:p>
            <a:pPr lvl="0"/>
            <a:r>
              <a:rPr lang="en-GB"/>
              <a:t>Insert title</a:t>
            </a:r>
          </a:p>
        </p:txBody>
      </p:sp>
      <p:sp>
        <p:nvSpPr>
          <p:cNvPr id="29" name="Text Placeholder 2">
            <a:extLst>
              <a:ext uri="{FF2B5EF4-FFF2-40B4-BE49-F238E27FC236}">
                <a16:creationId xmlns:a16="http://schemas.microsoft.com/office/drawing/2014/main" id="{A023CEAC-43CB-D349-B655-0C148109A5B5}"/>
              </a:ext>
            </a:extLst>
          </p:cNvPr>
          <p:cNvSpPr>
            <a:spLocks noGrp="1"/>
          </p:cNvSpPr>
          <p:nvPr>
            <p:ph type="body" sz="quarter" idx="22" hasCustomPrompt="1"/>
          </p:nvPr>
        </p:nvSpPr>
        <p:spPr>
          <a:xfrm>
            <a:off x="8380154" y="3954281"/>
            <a:ext cx="3348000" cy="684000"/>
          </a:xfrm>
        </p:spPr>
        <p:txBody>
          <a:bodyPr anchor="ctr"/>
          <a:lstStyle>
            <a:lvl1pPr algn="ctr">
              <a:buNone/>
              <a:defRPr sz="2200" b="1">
                <a:solidFill>
                  <a:schemeClr val="accent6"/>
                </a:solidFill>
              </a:defRPr>
            </a:lvl1pPr>
          </a:lstStyle>
          <a:p>
            <a:pPr lvl="0"/>
            <a:r>
              <a:rPr lang="en-GB"/>
              <a:t>Insert title</a:t>
            </a:r>
          </a:p>
        </p:txBody>
      </p:sp>
      <p:cxnSp>
        <p:nvCxnSpPr>
          <p:cNvPr id="21" name="Straight Connector 20">
            <a:extLst>
              <a:ext uri="{FF2B5EF4-FFF2-40B4-BE49-F238E27FC236}">
                <a16:creationId xmlns:a16="http://schemas.microsoft.com/office/drawing/2014/main" id="{7116781D-5A03-6141-8389-E5AB404ECD9E}"/>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36B9BB60-BD70-1857-B877-C41DEC1AF454}"/>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669004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cSld name="TEXT Grid boxes, Titles 5UP">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2370978" y="1990987"/>
            <a:ext cx="3564000" cy="1512000"/>
          </a:xfrm>
          <a:prstGeom prst="rect">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p:nvSpPr>
        <p:spPr>
          <a:xfrm>
            <a:off x="2370978" y="1113399"/>
            <a:ext cx="3564000" cy="899876"/>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6257024" y="1990987"/>
            <a:ext cx="3564000" cy="1512000"/>
          </a:xfrm>
          <a:prstGeom prst="rect">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p:nvSpPr>
        <p:spPr>
          <a:xfrm>
            <a:off x="6257024" y="1090988"/>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12708" y="4649267"/>
            <a:ext cx="3564000" cy="1512000"/>
          </a:xfrm>
          <a:prstGeom prst="rect">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p:nvSpPr>
        <p:spPr>
          <a:xfrm>
            <a:off x="412708"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32197" y="4649267"/>
            <a:ext cx="3564000" cy="1512000"/>
          </a:xfrm>
          <a:prstGeom prst="rect">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p:nvSpPr>
        <p:spPr>
          <a:xfrm>
            <a:off x="4339760" y="375104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 Placeholder 7">
            <a:extLst>
              <a:ext uri="{FF2B5EF4-FFF2-40B4-BE49-F238E27FC236}">
                <a16:creationId xmlns:a16="http://schemas.microsoft.com/office/drawing/2014/main" id="{FD9A3BB3-7E48-6A41-BE78-2AD280277FB7}"/>
              </a:ext>
            </a:extLst>
          </p:cNvPr>
          <p:cNvSpPr>
            <a:spLocks noGrp="1"/>
          </p:cNvSpPr>
          <p:nvPr>
            <p:ph type="body" sz="quarter" idx="18"/>
          </p:nvPr>
        </p:nvSpPr>
        <p:spPr>
          <a:xfrm>
            <a:off x="8259249" y="4650425"/>
            <a:ext cx="3564000" cy="1512000"/>
          </a:xfrm>
          <a:prstGeom prst="rect">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9" name="Rectangle: Top Corners Rounded 28">
            <a:extLst>
              <a:ext uri="{FF2B5EF4-FFF2-40B4-BE49-F238E27FC236}">
                <a16:creationId xmlns:a16="http://schemas.microsoft.com/office/drawing/2014/main" id="{FC04B02F-94D2-6E4A-ADC2-EE378D70C248}"/>
              </a:ext>
            </a:extLst>
          </p:cNvPr>
          <p:cNvSpPr/>
          <p:nvPr/>
        </p:nvSpPr>
        <p:spPr>
          <a:xfrm>
            <a:off x="8259249"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itle 1">
            <a:extLst>
              <a:ext uri="{FF2B5EF4-FFF2-40B4-BE49-F238E27FC236}">
                <a16:creationId xmlns:a16="http://schemas.microsoft.com/office/drawing/2014/main" id="{D61316BA-3A2D-A349-8FD8-DEAD56529B8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4" name="Text Placeholder 2">
            <a:extLst>
              <a:ext uri="{FF2B5EF4-FFF2-40B4-BE49-F238E27FC236}">
                <a16:creationId xmlns:a16="http://schemas.microsoft.com/office/drawing/2014/main" id="{3EC696E9-078C-3E45-8DCD-5A562EAEB29A}"/>
              </a:ext>
            </a:extLst>
          </p:cNvPr>
          <p:cNvSpPr>
            <a:spLocks noGrp="1"/>
          </p:cNvSpPr>
          <p:nvPr>
            <p:ph type="body" sz="quarter" idx="24" hasCustomPrompt="1"/>
          </p:nvPr>
        </p:nvSpPr>
        <p:spPr>
          <a:xfrm>
            <a:off x="2478978" y="1228501"/>
            <a:ext cx="3348000" cy="684000"/>
          </a:xfrm>
        </p:spPr>
        <p:txBody>
          <a:bodyPr anchor="ctr"/>
          <a:lstStyle>
            <a:lvl1pPr algn="ctr">
              <a:buNone/>
              <a:defRPr sz="2200" b="1">
                <a:solidFill>
                  <a:schemeClr val="accent6"/>
                </a:solidFill>
              </a:defRPr>
            </a:lvl1pPr>
          </a:lstStyle>
          <a:p>
            <a:pPr lvl="0"/>
            <a:r>
              <a:rPr lang="en-GB"/>
              <a:t>Insert title</a:t>
            </a:r>
          </a:p>
        </p:txBody>
      </p:sp>
      <p:sp>
        <p:nvSpPr>
          <p:cNvPr id="35" name="Text Placeholder 2">
            <a:extLst>
              <a:ext uri="{FF2B5EF4-FFF2-40B4-BE49-F238E27FC236}">
                <a16:creationId xmlns:a16="http://schemas.microsoft.com/office/drawing/2014/main" id="{17258850-67A6-DA45-BCA6-3A1843C3D938}"/>
              </a:ext>
            </a:extLst>
          </p:cNvPr>
          <p:cNvSpPr>
            <a:spLocks noGrp="1"/>
          </p:cNvSpPr>
          <p:nvPr>
            <p:ph type="body" sz="quarter" idx="25" hasCustomPrompt="1"/>
          </p:nvPr>
        </p:nvSpPr>
        <p:spPr>
          <a:xfrm>
            <a:off x="6370431" y="1228501"/>
            <a:ext cx="3348000" cy="684000"/>
          </a:xfrm>
        </p:spPr>
        <p:txBody>
          <a:bodyPr anchor="ctr"/>
          <a:lstStyle>
            <a:lvl1pPr algn="ctr">
              <a:buNone/>
              <a:defRPr sz="2200" b="1">
                <a:solidFill>
                  <a:schemeClr val="accent6"/>
                </a:solidFill>
              </a:defRPr>
            </a:lvl1pPr>
          </a:lstStyle>
          <a:p>
            <a:pPr lvl="0"/>
            <a:r>
              <a:rPr lang="en-GB"/>
              <a:t>Insert title</a:t>
            </a:r>
          </a:p>
        </p:txBody>
      </p:sp>
      <p:sp>
        <p:nvSpPr>
          <p:cNvPr id="36" name="Text Placeholder 2">
            <a:extLst>
              <a:ext uri="{FF2B5EF4-FFF2-40B4-BE49-F238E27FC236}">
                <a16:creationId xmlns:a16="http://schemas.microsoft.com/office/drawing/2014/main" id="{89D36508-91C9-D341-BD22-8B7D09BC1DA2}"/>
              </a:ext>
            </a:extLst>
          </p:cNvPr>
          <p:cNvSpPr>
            <a:spLocks noGrp="1"/>
          </p:cNvSpPr>
          <p:nvPr>
            <p:ph type="body" sz="quarter" idx="26" hasCustomPrompt="1"/>
          </p:nvPr>
        </p:nvSpPr>
        <p:spPr>
          <a:xfrm>
            <a:off x="524490" y="3857267"/>
            <a:ext cx="3348000" cy="684000"/>
          </a:xfrm>
        </p:spPr>
        <p:txBody>
          <a:bodyPr anchor="ctr"/>
          <a:lstStyle>
            <a:lvl1pPr algn="ctr">
              <a:buNone/>
              <a:defRPr sz="2200" b="1">
                <a:solidFill>
                  <a:schemeClr val="accent6"/>
                </a:solidFill>
              </a:defRPr>
            </a:lvl1pPr>
          </a:lstStyle>
          <a:p>
            <a:pPr lvl="0"/>
            <a:r>
              <a:rPr lang="en-GB"/>
              <a:t>Insert title</a:t>
            </a:r>
          </a:p>
        </p:txBody>
      </p:sp>
      <p:sp>
        <p:nvSpPr>
          <p:cNvPr id="37" name="Text Placeholder 2">
            <a:extLst>
              <a:ext uri="{FF2B5EF4-FFF2-40B4-BE49-F238E27FC236}">
                <a16:creationId xmlns:a16="http://schemas.microsoft.com/office/drawing/2014/main" id="{5A46B0EB-2090-6B41-BC96-DD563B676CB0}"/>
              </a:ext>
            </a:extLst>
          </p:cNvPr>
          <p:cNvSpPr>
            <a:spLocks noGrp="1"/>
          </p:cNvSpPr>
          <p:nvPr>
            <p:ph type="body" sz="quarter" idx="27" hasCustomPrompt="1"/>
          </p:nvPr>
        </p:nvSpPr>
        <p:spPr>
          <a:xfrm>
            <a:off x="4460077" y="3857267"/>
            <a:ext cx="3348000" cy="684000"/>
          </a:xfrm>
        </p:spPr>
        <p:txBody>
          <a:bodyPr anchor="ctr"/>
          <a:lstStyle>
            <a:lvl1pPr algn="ctr">
              <a:buNone/>
              <a:defRPr sz="2200" b="1">
                <a:solidFill>
                  <a:schemeClr val="accent6"/>
                </a:solidFill>
              </a:defRPr>
            </a:lvl1pPr>
          </a:lstStyle>
          <a:p>
            <a:pPr lvl="0"/>
            <a:r>
              <a:rPr lang="en-GB"/>
              <a:t>Insert title</a:t>
            </a:r>
          </a:p>
        </p:txBody>
      </p:sp>
      <p:sp>
        <p:nvSpPr>
          <p:cNvPr id="38" name="Text Placeholder 2">
            <a:extLst>
              <a:ext uri="{FF2B5EF4-FFF2-40B4-BE49-F238E27FC236}">
                <a16:creationId xmlns:a16="http://schemas.microsoft.com/office/drawing/2014/main" id="{BDEAB9F2-4319-8F40-BA4F-1ED7E306385C}"/>
              </a:ext>
            </a:extLst>
          </p:cNvPr>
          <p:cNvSpPr>
            <a:spLocks noGrp="1"/>
          </p:cNvSpPr>
          <p:nvPr>
            <p:ph type="body" sz="quarter" idx="28" hasCustomPrompt="1"/>
          </p:nvPr>
        </p:nvSpPr>
        <p:spPr>
          <a:xfrm>
            <a:off x="8367249" y="3857267"/>
            <a:ext cx="3348000" cy="684000"/>
          </a:xfrm>
        </p:spPr>
        <p:txBody>
          <a:bodyPr anchor="ctr"/>
          <a:lstStyle>
            <a:lvl1pPr algn="ctr">
              <a:buNone/>
              <a:defRPr sz="2200" b="1">
                <a:solidFill>
                  <a:schemeClr val="accent6"/>
                </a:solidFill>
              </a:defRPr>
            </a:lvl1pPr>
          </a:lstStyle>
          <a:p>
            <a:pPr lvl="0"/>
            <a:r>
              <a:rPr lang="en-GB"/>
              <a:t>Insert title</a:t>
            </a:r>
          </a:p>
        </p:txBody>
      </p:sp>
      <p:cxnSp>
        <p:nvCxnSpPr>
          <p:cNvPr id="31" name="Straight Connector 30">
            <a:extLst>
              <a:ext uri="{FF2B5EF4-FFF2-40B4-BE49-F238E27FC236}">
                <a16:creationId xmlns:a16="http://schemas.microsoft.com/office/drawing/2014/main" id="{463BFC66-CD6B-7E4B-8089-7EA6B13C54A5}"/>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75778E56-0E45-B720-1A87-18BF82CEDE92}"/>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362579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cSld name="TEXT Grid boxes, Titles 6UP">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12708"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p:nvSpPr>
        <p:spPr>
          <a:xfrm>
            <a:off x="412708"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66871"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p:nvSpPr>
        <p:spPr>
          <a:xfrm>
            <a:off x="436687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8259249" y="2087999"/>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p:nvSpPr>
        <p:spPr>
          <a:xfrm>
            <a:off x="8259249"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12708"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p:nvSpPr>
        <p:spPr>
          <a:xfrm>
            <a:off x="412708"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66871"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p:nvSpPr>
        <p:spPr>
          <a:xfrm>
            <a:off x="4374434"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 Placeholder 7">
            <a:extLst>
              <a:ext uri="{FF2B5EF4-FFF2-40B4-BE49-F238E27FC236}">
                <a16:creationId xmlns:a16="http://schemas.microsoft.com/office/drawing/2014/main" id="{FD9A3BB3-7E48-6A41-BE78-2AD280277FB7}"/>
              </a:ext>
            </a:extLst>
          </p:cNvPr>
          <p:cNvSpPr>
            <a:spLocks noGrp="1"/>
          </p:cNvSpPr>
          <p:nvPr>
            <p:ph type="body" sz="quarter" idx="18"/>
          </p:nvPr>
        </p:nvSpPr>
        <p:spPr>
          <a:xfrm>
            <a:off x="8259249" y="4650425"/>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9" name="Rectangle: Top Corners Rounded 28">
            <a:extLst>
              <a:ext uri="{FF2B5EF4-FFF2-40B4-BE49-F238E27FC236}">
                <a16:creationId xmlns:a16="http://schemas.microsoft.com/office/drawing/2014/main" id="{FC04B02F-94D2-6E4A-ADC2-EE378D70C248}"/>
              </a:ext>
            </a:extLst>
          </p:cNvPr>
          <p:cNvSpPr/>
          <p:nvPr/>
        </p:nvSpPr>
        <p:spPr>
          <a:xfrm>
            <a:off x="8259249"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itle 1">
            <a:extLst>
              <a:ext uri="{FF2B5EF4-FFF2-40B4-BE49-F238E27FC236}">
                <a16:creationId xmlns:a16="http://schemas.microsoft.com/office/drawing/2014/main" id="{5FEA82EC-5F70-2C43-B773-938E8FCB9FD7}"/>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1" name="Text Placeholder 2">
            <a:extLst>
              <a:ext uri="{FF2B5EF4-FFF2-40B4-BE49-F238E27FC236}">
                <a16:creationId xmlns:a16="http://schemas.microsoft.com/office/drawing/2014/main" id="{B9F8E112-B1EA-6542-A337-A038C269AD7A}"/>
              </a:ext>
            </a:extLst>
          </p:cNvPr>
          <p:cNvSpPr>
            <a:spLocks noGrp="1"/>
          </p:cNvSpPr>
          <p:nvPr>
            <p:ph type="body" sz="quarter" idx="19" hasCustomPrompt="1"/>
          </p:nvPr>
        </p:nvSpPr>
        <p:spPr>
          <a:xfrm>
            <a:off x="520708"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32" name="Text Placeholder 2">
            <a:extLst>
              <a:ext uri="{FF2B5EF4-FFF2-40B4-BE49-F238E27FC236}">
                <a16:creationId xmlns:a16="http://schemas.microsoft.com/office/drawing/2014/main" id="{C36E8D2E-4AD7-3342-855A-6E726FEDA399}"/>
              </a:ext>
            </a:extLst>
          </p:cNvPr>
          <p:cNvSpPr>
            <a:spLocks noGrp="1"/>
          </p:cNvSpPr>
          <p:nvPr>
            <p:ph type="body" sz="quarter" idx="20" hasCustomPrompt="1"/>
          </p:nvPr>
        </p:nvSpPr>
        <p:spPr>
          <a:xfrm>
            <a:off x="4482434"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35" name="Text Placeholder 2">
            <a:extLst>
              <a:ext uri="{FF2B5EF4-FFF2-40B4-BE49-F238E27FC236}">
                <a16:creationId xmlns:a16="http://schemas.microsoft.com/office/drawing/2014/main" id="{24380DA1-D506-154B-828B-630201A38F0E}"/>
              </a:ext>
            </a:extLst>
          </p:cNvPr>
          <p:cNvSpPr>
            <a:spLocks noGrp="1"/>
          </p:cNvSpPr>
          <p:nvPr>
            <p:ph type="body" sz="quarter" idx="21" hasCustomPrompt="1"/>
          </p:nvPr>
        </p:nvSpPr>
        <p:spPr>
          <a:xfrm>
            <a:off x="8367249"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37" name="Text Placeholder 2">
            <a:extLst>
              <a:ext uri="{FF2B5EF4-FFF2-40B4-BE49-F238E27FC236}">
                <a16:creationId xmlns:a16="http://schemas.microsoft.com/office/drawing/2014/main" id="{EEF0A95D-85EC-7E4C-87ED-A15257D0B02D}"/>
              </a:ext>
            </a:extLst>
          </p:cNvPr>
          <p:cNvSpPr>
            <a:spLocks noGrp="1"/>
          </p:cNvSpPr>
          <p:nvPr>
            <p:ph type="body" sz="quarter" idx="22" hasCustomPrompt="1"/>
          </p:nvPr>
        </p:nvSpPr>
        <p:spPr>
          <a:xfrm>
            <a:off x="520708" y="3857267"/>
            <a:ext cx="3348000" cy="684000"/>
          </a:xfrm>
        </p:spPr>
        <p:txBody>
          <a:bodyPr anchor="ctr"/>
          <a:lstStyle>
            <a:lvl1pPr algn="ctr">
              <a:buNone/>
              <a:defRPr sz="2200" b="1">
                <a:solidFill>
                  <a:schemeClr val="accent6"/>
                </a:solidFill>
              </a:defRPr>
            </a:lvl1pPr>
          </a:lstStyle>
          <a:p>
            <a:pPr lvl="0"/>
            <a:r>
              <a:rPr lang="en-GB"/>
              <a:t>Insert title</a:t>
            </a:r>
          </a:p>
        </p:txBody>
      </p:sp>
      <p:sp>
        <p:nvSpPr>
          <p:cNvPr id="38" name="Text Placeholder 2">
            <a:extLst>
              <a:ext uri="{FF2B5EF4-FFF2-40B4-BE49-F238E27FC236}">
                <a16:creationId xmlns:a16="http://schemas.microsoft.com/office/drawing/2014/main" id="{9B38F8DE-42A5-1243-AE49-5247BD816757}"/>
              </a:ext>
            </a:extLst>
          </p:cNvPr>
          <p:cNvSpPr>
            <a:spLocks noGrp="1"/>
          </p:cNvSpPr>
          <p:nvPr>
            <p:ph type="body" sz="quarter" idx="23" hasCustomPrompt="1"/>
          </p:nvPr>
        </p:nvSpPr>
        <p:spPr>
          <a:xfrm>
            <a:off x="4482434" y="3857267"/>
            <a:ext cx="3348000" cy="684000"/>
          </a:xfrm>
        </p:spPr>
        <p:txBody>
          <a:bodyPr anchor="ctr"/>
          <a:lstStyle>
            <a:lvl1pPr algn="ctr">
              <a:buNone/>
              <a:defRPr sz="2200" b="1">
                <a:solidFill>
                  <a:schemeClr val="accent6"/>
                </a:solidFill>
              </a:defRPr>
            </a:lvl1pPr>
          </a:lstStyle>
          <a:p>
            <a:pPr lvl="0"/>
            <a:r>
              <a:rPr lang="en-GB"/>
              <a:t>Insert title</a:t>
            </a:r>
          </a:p>
        </p:txBody>
      </p:sp>
      <p:sp>
        <p:nvSpPr>
          <p:cNvPr id="39" name="Text Placeholder 2">
            <a:extLst>
              <a:ext uri="{FF2B5EF4-FFF2-40B4-BE49-F238E27FC236}">
                <a16:creationId xmlns:a16="http://schemas.microsoft.com/office/drawing/2014/main" id="{C4DB68FB-4DB7-1741-9BB7-E3E914ECFD46}"/>
              </a:ext>
            </a:extLst>
          </p:cNvPr>
          <p:cNvSpPr>
            <a:spLocks noGrp="1"/>
          </p:cNvSpPr>
          <p:nvPr>
            <p:ph type="body" sz="quarter" idx="24" hasCustomPrompt="1"/>
          </p:nvPr>
        </p:nvSpPr>
        <p:spPr>
          <a:xfrm>
            <a:off x="8367249" y="3857267"/>
            <a:ext cx="3348000" cy="684000"/>
          </a:xfrm>
        </p:spPr>
        <p:txBody>
          <a:bodyPr anchor="ctr"/>
          <a:lstStyle>
            <a:lvl1pPr algn="ctr">
              <a:buNone/>
              <a:defRPr sz="2200" b="1">
                <a:solidFill>
                  <a:schemeClr val="accent6"/>
                </a:solidFill>
              </a:defRPr>
            </a:lvl1pPr>
          </a:lstStyle>
          <a:p>
            <a:pPr lvl="0"/>
            <a:r>
              <a:rPr lang="en-GB"/>
              <a:t>Insert title</a:t>
            </a:r>
          </a:p>
        </p:txBody>
      </p:sp>
      <p:cxnSp>
        <p:nvCxnSpPr>
          <p:cNvPr id="34" name="Straight Connector 33">
            <a:extLst>
              <a:ext uri="{FF2B5EF4-FFF2-40B4-BE49-F238E27FC236}">
                <a16:creationId xmlns:a16="http://schemas.microsoft.com/office/drawing/2014/main" id="{F5C03302-9DA8-744E-AE94-FF1801AB2637}"/>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829B64CD-1CC9-E09E-D868-6F5395EB99F2}"/>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050851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cSld name="Full page imag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2959E3C-5FB4-790C-CF99-8945D267023E}"/>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F23656E6-FF78-F94F-8811-84EB59CAC3BF}"/>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Picture Placeholder 6">
            <a:extLst>
              <a:ext uri="{FF2B5EF4-FFF2-40B4-BE49-F238E27FC236}">
                <a16:creationId xmlns:a16="http://schemas.microsoft.com/office/drawing/2014/main" id="{82522558-9EFB-4BAA-9B27-3CE888AC5272}"/>
              </a:ext>
            </a:extLst>
          </p:cNvPr>
          <p:cNvSpPr>
            <a:spLocks noGrp="1"/>
          </p:cNvSpPr>
          <p:nvPr>
            <p:ph type="pic" sz="quarter" idx="10" hasCustomPrompt="1"/>
          </p:nvPr>
        </p:nvSpPr>
        <p:spPr>
          <a:xfrm>
            <a:off x="0" y="0"/>
            <a:ext cx="12192000" cy="6858000"/>
          </a:xfrm>
          <a:prstGeom prst="rect">
            <a:avLst/>
          </a:prstGeom>
        </p:spPr>
        <p:txBody>
          <a:bodyPr tIns="2340000"/>
          <a:lstStyle>
            <a:lvl1pPr algn="ctr">
              <a:buNone/>
              <a:defRPr/>
            </a:lvl1pPr>
          </a:lstStyle>
          <a:p>
            <a:r>
              <a:rPr lang="en-GB"/>
              <a:t>Click on image icon in centre to insert a photo</a:t>
            </a:r>
            <a:br>
              <a:rPr lang="en-GB"/>
            </a:br>
            <a:r>
              <a:rPr lang="en-GB"/>
              <a:t>(don’t forget to add Alt Text to image)</a:t>
            </a:r>
          </a:p>
        </p:txBody>
      </p:sp>
    </p:spTree>
    <p:extLst>
      <p:ext uri="{BB962C8B-B14F-4D97-AF65-F5344CB8AC3E}">
        <p14:creationId xmlns:p14="http://schemas.microsoft.com/office/powerpoint/2010/main" val="2106858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Quote blu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0190978-5FC4-6858-371C-AF3DAD50E21F}"/>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“Showcase quotation</a:t>
            </a:r>
            <a:br>
              <a:rPr lang="en-GB"/>
            </a:br>
            <a:r>
              <a:rPr lang="en-GB"/>
              <a:t>with left aligned text over multiple lines. Try to keep</a:t>
            </a:r>
            <a:br>
              <a:rPr lang="en-GB"/>
            </a:br>
            <a:r>
              <a:rPr lang="en-GB"/>
              <a:t>it to four lines if </a:t>
            </a:r>
            <a:r>
              <a:rPr lang="en-GB" err="1"/>
              <a:t>poss</a:t>
            </a:r>
            <a:r>
              <a:rPr lang="en-GB"/>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Name Surname,</a:t>
            </a:r>
            <a:br>
              <a:rPr lang="en-GB"/>
            </a:br>
            <a:r>
              <a:rPr lang="en-GB"/>
              <a:t>Job Title</a:t>
            </a:r>
          </a:p>
        </p:txBody>
      </p:sp>
      <p:cxnSp>
        <p:nvCxnSpPr>
          <p:cNvPr id="8" name="Straight Connector 7">
            <a:extLst>
              <a:ext uri="{FF2B5EF4-FFF2-40B4-BE49-F238E27FC236}">
                <a16:creationId xmlns:a16="http://schemas.microsoft.com/office/drawing/2014/main" id="{B43FE3F0-85CD-934D-A3A3-CF2B78D73A35}"/>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2A86FEEE-9136-D68E-6360-B4FDD6D917D2}"/>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24430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2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7" name="TextBox 6">
            <a:extLst>
              <a:ext uri="{FF2B5EF4-FFF2-40B4-BE49-F238E27FC236}">
                <a16:creationId xmlns:a16="http://schemas.microsoft.com/office/drawing/2014/main" id="{2DFAD1B1-54FF-2FC6-D407-337D3737411D}"/>
              </a:ext>
            </a:extLst>
          </p:cNvPr>
          <p:cNvSpPr txBox="1"/>
          <p:nvPr/>
        </p:nvSpPr>
        <p:spPr>
          <a:xfrm>
            <a:off x="1245609" y="2349016"/>
            <a:ext cx="3552728" cy="1200329"/>
          </a:xfrm>
          <a:prstGeom prst="rect">
            <a:avLst/>
          </a:prstGeom>
          <a:noFill/>
        </p:spPr>
        <p:txBody>
          <a:bodyPr wrap="square" rtlCol="0">
            <a:spAutoFit/>
          </a:bodyPr>
          <a:lstStyle/>
          <a:p>
            <a:r>
              <a:rPr lang="en-GB"/>
              <a:t>Text content goes over single column. Text content here goes over single column. Text content here goes over single column.  </a:t>
            </a:r>
          </a:p>
        </p:txBody>
      </p:sp>
    </p:spTree>
    <p:extLst>
      <p:ext uri="{BB962C8B-B14F-4D97-AF65-F5344CB8AC3E}">
        <p14:creationId xmlns:p14="http://schemas.microsoft.com/office/powerpoint/2010/main" val="2957868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3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p:nvPicPr>
        <p:blipFill>
          <a:blip r:embed="rId2"/>
          <a:srcRect/>
          <a:stretch/>
        </p:blipFill>
        <p:spPr>
          <a:xfrm>
            <a:off x="1" y="0"/>
            <a:ext cx="12191998"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6" name="TextBox 5">
            <a:extLst>
              <a:ext uri="{FF2B5EF4-FFF2-40B4-BE49-F238E27FC236}">
                <a16:creationId xmlns:a16="http://schemas.microsoft.com/office/drawing/2014/main" id="{20A68404-D948-7642-8BC6-F42E883389E5}"/>
              </a:ext>
            </a:extLst>
          </p:cNvPr>
          <p:cNvSpPr txBox="1"/>
          <p:nvPr/>
        </p:nvSpPr>
        <p:spPr>
          <a:xfrm>
            <a:off x="1245609" y="2349016"/>
            <a:ext cx="3552728" cy="1200329"/>
          </a:xfrm>
          <a:prstGeom prst="rect">
            <a:avLst/>
          </a:prstGeom>
          <a:noFill/>
        </p:spPr>
        <p:txBody>
          <a:bodyPr wrap="square" rtlCol="0">
            <a:spAutoFit/>
          </a:bodyPr>
          <a:lstStyle/>
          <a:p>
            <a:r>
              <a:rPr lang="en-GB"/>
              <a:t>Text content goes over single column. Text content here goes over single column. Text content here goes over single column.  </a:t>
            </a:r>
          </a:p>
        </p:txBody>
      </p:sp>
    </p:spTree>
    <p:extLst>
      <p:ext uri="{BB962C8B-B14F-4D97-AF65-F5344CB8AC3E}">
        <p14:creationId xmlns:p14="http://schemas.microsoft.com/office/powerpoint/2010/main" val="4095286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1_Quote and image 4">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2196E5-15CA-15E3-1E10-32B3D19927EF}"/>
              </a:ext>
            </a:extLst>
          </p:cNvPr>
          <p:cNvPicPr>
            <a:picLocks noChangeAspect="1"/>
          </p:cNvPicPr>
          <p:nvPr/>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2" name="TextBox 1">
            <a:extLst>
              <a:ext uri="{FF2B5EF4-FFF2-40B4-BE49-F238E27FC236}">
                <a16:creationId xmlns:a16="http://schemas.microsoft.com/office/drawing/2014/main" id="{B77551A3-9BAE-400C-B485-0F4ED3DB7306}"/>
              </a:ext>
            </a:extLst>
          </p:cNvPr>
          <p:cNvSpPr txBox="1"/>
          <p:nvPr/>
        </p:nvSpPr>
        <p:spPr>
          <a:xfrm>
            <a:off x="1245609" y="2349016"/>
            <a:ext cx="3552728" cy="1384995"/>
          </a:xfrm>
          <a:prstGeom prst="rect">
            <a:avLst/>
          </a:prstGeom>
          <a:noFill/>
        </p:spPr>
        <p:txBody>
          <a:bodyPr wrap="square" rtlCol="0">
            <a:spAutoFit/>
          </a:bodyPr>
          <a:lstStyle/>
          <a:p>
            <a:r>
              <a:rPr lang="en-GB" sz="2800" b="1"/>
              <a:t>“Quote text here. Quote text here. Quote text here.”</a:t>
            </a:r>
          </a:p>
        </p:txBody>
      </p:sp>
    </p:spTree>
    <p:extLst>
      <p:ext uri="{BB962C8B-B14F-4D97-AF65-F5344CB8AC3E}">
        <p14:creationId xmlns:p14="http://schemas.microsoft.com/office/powerpoint/2010/main" val="1368541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Quote and image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 </a:t>
            </a:r>
          </a:p>
        </p:txBody>
      </p:sp>
      <p:pic>
        <p:nvPicPr>
          <p:cNvPr id="6" name="Picture 5">
            <a:extLst>
              <a:ext uri="{FF2B5EF4-FFF2-40B4-BE49-F238E27FC236}">
                <a16:creationId xmlns:a16="http://schemas.microsoft.com/office/drawing/2014/main" id="{CEB4F947-0C85-DAF2-683C-40847EF7F07B}"/>
              </a:ext>
            </a:extLst>
          </p:cNvPr>
          <p:cNvPicPr>
            <a:picLocks noChangeAspect="1"/>
          </p:cNvPicPr>
          <p:nvPr/>
        </p:nvPicPr>
        <p:blipFill>
          <a:blip r:embed="rId2"/>
          <a:srcRect/>
          <a:stretch/>
        </p:blipFill>
        <p:spPr>
          <a:xfrm>
            <a:off x="0" y="0"/>
            <a:ext cx="12192000" cy="6857999"/>
          </a:xfrm>
          <a:prstGeom prst="rect">
            <a:avLst/>
          </a:prstGeom>
        </p:spPr>
      </p:pic>
      <p:sp>
        <p:nvSpPr>
          <p:cNvPr id="3" name="TextBox 2">
            <a:extLst>
              <a:ext uri="{FF2B5EF4-FFF2-40B4-BE49-F238E27FC236}">
                <a16:creationId xmlns:a16="http://schemas.microsoft.com/office/drawing/2014/main" id="{072D8FDB-A40F-9C14-5A8C-BCBBA006B64D}"/>
              </a:ext>
            </a:extLst>
          </p:cNvPr>
          <p:cNvSpPr txBox="1"/>
          <p:nvPr/>
        </p:nvSpPr>
        <p:spPr>
          <a:xfrm>
            <a:off x="1245609" y="2349016"/>
            <a:ext cx="3552728" cy="1384995"/>
          </a:xfrm>
          <a:prstGeom prst="rect">
            <a:avLst/>
          </a:prstGeom>
          <a:noFill/>
        </p:spPr>
        <p:txBody>
          <a:bodyPr wrap="square" rtlCol="0">
            <a:spAutoFit/>
          </a:bodyPr>
          <a:lstStyle/>
          <a:p>
            <a:r>
              <a:rPr lang="en-GB" sz="2800" b="1"/>
              <a:t>“Quote text here. Quote text here. Quote text here.”</a:t>
            </a:r>
          </a:p>
        </p:txBody>
      </p:sp>
    </p:spTree>
    <p:extLst>
      <p:ext uri="{BB962C8B-B14F-4D97-AF65-F5344CB8AC3E}">
        <p14:creationId xmlns:p14="http://schemas.microsoft.com/office/powerpoint/2010/main" val="639332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5_Breaker Heading1-Blue-DarkBlueA">
    <p:spTree>
      <p:nvGrpSpPr>
        <p:cNvPr id="1" name=""/>
        <p:cNvGrpSpPr/>
        <p:nvPr/>
      </p:nvGrpSpPr>
      <p:grpSpPr>
        <a:xfrm>
          <a:off x="0" y="0"/>
          <a:ext cx="0" cy="0"/>
          <a:chOff x="0" y="0"/>
          <a:chExt cx="0" cy="0"/>
        </a:xfrm>
      </p:grpSpPr>
      <p:pic>
        <p:nvPicPr>
          <p:cNvPr id="3" name="Picture 2" descr="A picture containing text&#10;&#10;Description automatically generated">
            <a:extLst>
              <a:ext uri="{FF2B5EF4-FFF2-40B4-BE49-F238E27FC236}">
                <a16:creationId xmlns:a16="http://schemas.microsoft.com/office/drawing/2014/main" id="{C30C3909-1482-1013-E118-A2CE0A1DD3D4}"/>
              </a:ext>
            </a:extLst>
          </p:cNvPr>
          <p:cNvPicPr>
            <a:picLocks noChangeAspect="1"/>
          </p:cNvPicPr>
          <p:nvPr/>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82932" y="3564000"/>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82932" y="2520000"/>
            <a:ext cx="6948488" cy="96361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294258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dirty="0"/>
              <a:t>Click to edit Master text styles</a:t>
            </a:r>
          </a:p>
          <a:p>
            <a:pPr lvl="1"/>
            <a:r>
              <a:rPr lang="en-GB" dirty="0"/>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dirty="0"/>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129FE9CC-24C2-9AAC-6340-A9E7BC32493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57332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6_Breaker Heading1-Blue-DarkBlue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7092F3-915E-341D-8AD1-B8E398E9BFA4}"/>
              </a:ext>
            </a:extLst>
          </p:cNvPr>
          <p:cNvSpPr/>
          <p:nvPr/>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Chart&#10;&#10;Description automatically generated with medium confidence">
            <a:extLst>
              <a:ext uri="{FF2B5EF4-FFF2-40B4-BE49-F238E27FC236}">
                <a16:creationId xmlns:a16="http://schemas.microsoft.com/office/drawing/2014/main" id="{0AF6C2AD-0E53-2A94-6EDF-C2BC1C35E66B}"/>
              </a:ext>
            </a:extLst>
          </p:cNvPr>
          <p:cNvPicPr>
            <a:picLocks noChangeAspect="1"/>
          </p:cNvPicPr>
          <p:nvPr/>
        </p:nvPicPr>
        <p:blipFill>
          <a:blip r:embed="rId2"/>
          <a:stretch>
            <a:fillRect/>
          </a:stretch>
        </p:blipFill>
        <p:spPr>
          <a:xfrm>
            <a:off x="-216747" y="-121920"/>
            <a:ext cx="12408747" cy="697992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612000"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612000"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28429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8_Breaker Heading1-Blue-DarkBlueA">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C9A4BA-CD7C-BF8C-6221-BCB58BC96EC4}"/>
              </a:ext>
            </a:extLst>
          </p:cNvPr>
          <p:cNvSpPr/>
          <p:nvPr/>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picture containing icon&#10;&#10;Description automatically generated">
            <a:extLst>
              <a:ext uri="{FF2B5EF4-FFF2-40B4-BE49-F238E27FC236}">
                <a16:creationId xmlns:a16="http://schemas.microsoft.com/office/drawing/2014/main" id="{2D07C2D6-AB1B-B84B-BC13-7D79E8BCFCF8}"/>
              </a:ext>
            </a:extLst>
          </p:cNvPr>
          <p:cNvPicPr>
            <a:picLocks noChangeAspect="1"/>
          </p:cNvPicPr>
          <p:nvPr/>
        </p:nvPicPr>
        <p:blipFill>
          <a:blip r:embed="rId2"/>
          <a:stretch>
            <a:fillRect/>
          </a:stretch>
        </p:blipFill>
        <p:spPr>
          <a:xfrm>
            <a:off x="-52265" y="-122410"/>
            <a:ext cx="12499929" cy="703121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3207353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7_Breaker Heading1-Blue-DarkBlueA">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268FFC32-6059-0DED-CEB1-02D4D3CCBC8A}"/>
              </a:ext>
            </a:extLst>
          </p:cNvPr>
          <p:cNvPicPr>
            <a:picLocks noChangeAspect="1"/>
          </p:cNvPicPr>
          <p:nvPr/>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54598"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54598"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4065761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1_Headline slide with image A">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1" name="Rectangle 10">
            <a:extLst>
              <a:ext uri="{FF2B5EF4-FFF2-40B4-BE49-F238E27FC236}">
                <a16:creationId xmlns:a16="http://schemas.microsoft.com/office/drawing/2014/main" id="{72C3761D-E146-5B7A-CD68-6CC98EA19A5F}"/>
              </a:ext>
            </a:extLst>
          </p:cNvPr>
          <p:cNvSpPr/>
          <p:nvPr/>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5" name="Text Placeholder 6">
            <a:extLst>
              <a:ext uri="{FF2B5EF4-FFF2-40B4-BE49-F238E27FC236}">
                <a16:creationId xmlns:a16="http://schemas.microsoft.com/office/drawing/2014/main" id="{50355A0D-4235-0CF1-A976-C33D8CCCBFCD}"/>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6" name="Text Placeholder 7">
            <a:extLst>
              <a:ext uri="{FF2B5EF4-FFF2-40B4-BE49-F238E27FC236}">
                <a16:creationId xmlns:a16="http://schemas.microsoft.com/office/drawing/2014/main" id="{5B6F326D-0ECB-4952-2659-CD1729198654}"/>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Tree>
    <p:extLst>
      <p:ext uri="{BB962C8B-B14F-4D97-AF65-F5344CB8AC3E}">
        <p14:creationId xmlns:p14="http://schemas.microsoft.com/office/powerpoint/2010/main" val="1234657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End Slide ACCESSIBLE">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9D383FB-0467-4241-BEF0-D636E886723B}"/>
              </a:ext>
            </a:extLst>
          </p:cNvPr>
          <p:cNvCxnSpPr/>
          <p:nvPr/>
        </p:nvCxnSpPr>
        <p:spPr>
          <a:xfrm>
            <a:off x="5715926" y="2605852"/>
            <a:ext cx="865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2" name="TextBox 1">
            <a:extLst>
              <a:ext uri="{FF2B5EF4-FFF2-40B4-BE49-F238E27FC236}">
                <a16:creationId xmlns:a16="http://schemas.microsoft.com/office/drawing/2014/main" id="{0390E57B-AF19-8642-9E47-AF887F52887B}"/>
              </a:ext>
            </a:extLst>
          </p:cNvPr>
          <p:cNvSpPr txBox="1"/>
          <p:nvPr/>
        </p:nvSpPr>
        <p:spPr>
          <a:xfrm>
            <a:off x="5610770" y="2808746"/>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@nhsengland</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company/</a:t>
            </a:r>
            <a:r>
              <a:rPr kumimoji="0" lang="en-GB" sz="2400" b="1" i="0" u="none" strike="noStrike" kern="1200" cap="none" spc="20" normalizeH="0" baseline="0" noProof="0" err="1">
                <a:ln>
                  <a:noFill/>
                </a:ln>
                <a:solidFill>
                  <a:schemeClr val="tx1"/>
                </a:solidFill>
                <a:effectLst/>
                <a:uLnTx/>
                <a:uFillTx/>
                <a:latin typeface="+mn-lt"/>
                <a:ea typeface="+mn-ea"/>
                <a:cs typeface="+mn-cs"/>
              </a:rPr>
              <a:t>nhsengland</a:t>
            </a:r>
            <a:endParaRPr kumimoji="0" lang="en-GB" sz="2400" b="1" i="0" u="none" strike="noStrike" kern="1200" cap="none" spc="2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england.nhs.uk</a:t>
            </a:r>
            <a:endParaRPr lang="en-GB" sz="2400" b="1">
              <a:solidFill>
                <a:schemeClr val="tx1"/>
              </a:solidFill>
            </a:endParaRPr>
          </a:p>
        </p:txBody>
      </p:sp>
      <p:pic>
        <p:nvPicPr>
          <p:cNvPr id="5" name="Picture 4">
            <a:extLst>
              <a:ext uri="{FF2B5EF4-FFF2-40B4-BE49-F238E27FC236}">
                <a16:creationId xmlns:a16="http://schemas.microsoft.com/office/drawing/2014/main" id="{6C1B65D7-2EE6-F44F-85AA-7C93787926C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5872040" y="3665234"/>
            <a:ext cx="390144" cy="390144"/>
          </a:xfrm>
          <a:prstGeom prst="rect">
            <a:avLst/>
          </a:prstGeom>
        </p:spPr>
      </p:pic>
      <p:pic>
        <p:nvPicPr>
          <p:cNvPr id="8" name="Picture 7">
            <a:extLst>
              <a:ext uri="{FF2B5EF4-FFF2-40B4-BE49-F238E27FC236}">
                <a16:creationId xmlns:a16="http://schemas.microsoft.com/office/drawing/2014/main" id="{F2843EE8-F6F8-9D40-92C1-94FB4DCF14BB}"/>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5885396" y="4266369"/>
            <a:ext cx="390144" cy="390144"/>
          </a:xfrm>
          <a:prstGeom prst="rect">
            <a:avLst/>
          </a:prstGeom>
        </p:spPr>
      </p:pic>
      <p:pic>
        <p:nvPicPr>
          <p:cNvPr id="72" name="Picture 96">
            <a:extLst>
              <a:ext uri="{FF2B5EF4-FFF2-40B4-BE49-F238E27FC236}">
                <a16:creationId xmlns:a16="http://schemas.microsoft.com/office/drawing/2014/main" id="{664BA24D-FA8C-EE4D-A2DC-491BF11D6FA6}"/>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5767074" y="4806522"/>
            <a:ext cx="600075" cy="600075"/>
          </a:xfrm>
          <a:prstGeom prst="rect">
            <a:avLst/>
          </a:prstGeom>
        </p:spPr>
      </p:pic>
      <p:pic>
        <p:nvPicPr>
          <p:cNvPr id="3" name="Picture 2" descr="Logo&#10;&#10;Description automatically generated">
            <a:extLst>
              <a:ext uri="{FF2B5EF4-FFF2-40B4-BE49-F238E27FC236}">
                <a16:creationId xmlns:a16="http://schemas.microsoft.com/office/drawing/2014/main" id="{077C56A3-4FFE-73CF-6F7F-1F451E5B3F1E}"/>
              </a:ext>
            </a:extLst>
          </p:cNvPr>
          <p:cNvPicPr>
            <a:picLocks noChangeAspect="1"/>
          </p:cNvPicPr>
          <p:nvPr/>
        </p:nvPicPr>
        <p:blipFill>
          <a:blip r:embed="rId8"/>
          <a:stretch>
            <a:fillRect/>
          </a:stretch>
        </p:blipFill>
        <p:spPr>
          <a:xfrm>
            <a:off x="10551045" y="364425"/>
            <a:ext cx="1208955" cy="979789"/>
          </a:xfrm>
          <a:prstGeom prst="rect">
            <a:avLst/>
          </a:prstGeom>
        </p:spPr>
      </p:pic>
      <p:pic>
        <p:nvPicPr>
          <p:cNvPr id="6" name="Picture 5" descr="Icon&#10;&#10;Description automatically generated">
            <a:extLst>
              <a:ext uri="{FF2B5EF4-FFF2-40B4-BE49-F238E27FC236}">
                <a16:creationId xmlns:a16="http://schemas.microsoft.com/office/drawing/2014/main" id="{76D92FD5-08EA-6BC8-29BC-BCF5EEFE18AA}"/>
              </a:ext>
            </a:extLst>
          </p:cNvPr>
          <p:cNvPicPr>
            <a:picLocks noChangeAspect="1"/>
          </p:cNvPicPr>
          <p:nvPr/>
        </p:nvPicPr>
        <p:blipFill>
          <a:blip r:embed="rId9"/>
          <a:stretch>
            <a:fillRect/>
          </a:stretch>
        </p:blipFill>
        <p:spPr>
          <a:xfrm rot="5400000">
            <a:off x="-2509143" y="-71523"/>
            <a:ext cx="10768951" cy="7616239"/>
          </a:xfrm>
          <a:prstGeom prst="rect">
            <a:avLst/>
          </a:prstGeom>
        </p:spPr>
      </p:pic>
    </p:spTree>
    <p:extLst>
      <p:ext uri="{BB962C8B-B14F-4D97-AF65-F5344CB8AC3E}">
        <p14:creationId xmlns:p14="http://schemas.microsoft.com/office/powerpoint/2010/main" val="3420292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cSld name="Data 1">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3763076-72CB-117E-F240-98C1D1050D3E}"/>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12" name="Straight Connector 11">
            <a:extLst>
              <a:ext uri="{FF2B5EF4-FFF2-40B4-BE49-F238E27FC236}">
                <a16:creationId xmlns:a16="http://schemas.microsoft.com/office/drawing/2014/main" id="{137E920E-FCD4-834F-9787-A19C03BDF9AE}"/>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E055424E-84DC-71BA-CBB2-BE0007D93CE1}"/>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253913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1_Data 1">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3763076-72CB-117E-F240-98C1D1050D3E}"/>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32000" y="310075"/>
            <a:ext cx="11404154" cy="426721"/>
          </a:xfrm>
          <a:prstGeom prst="rect">
            <a:avLst/>
          </a:prstGeom>
        </p:spPr>
        <p:txBody>
          <a:bodyPr lIns="0" tIns="0" rIns="0" bIns="0" anchor="t">
            <a:normAutofit/>
          </a:bodyPr>
          <a:lstStyle>
            <a:lvl1pPr>
              <a:defRPr sz="24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12" name="Straight Connector 11">
            <a:extLst>
              <a:ext uri="{FF2B5EF4-FFF2-40B4-BE49-F238E27FC236}">
                <a16:creationId xmlns:a16="http://schemas.microsoft.com/office/drawing/2014/main" id="{137E920E-FCD4-834F-9787-A19C03BDF9AE}"/>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E055424E-84DC-71BA-CBB2-BE0007D93CE1}"/>
              </a:ext>
            </a:extLst>
          </p:cNvPr>
          <p:cNvPicPr>
            <a:picLocks noChangeAspect="1"/>
          </p:cNvPicPr>
          <p:nvPr/>
        </p:nvPicPr>
        <p:blipFill>
          <a:blip r:embed="rId2"/>
          <a:stretch>
            <a:fillRect/>
          </a:stretch>
        </p:blipFill>
        <p:spPr>
          <a:xfrm rot="10800000">
            <a:off x="9220370" y="244040"/>
            <a:ext cx="3064672" cy="187960"/>
          </a:xfrm>
          <a:prstGeom prst="rect">
            <a:avLst/>
          </a:prstGeom>
        </p:spPr>
      </p:pic>
      <p:sp>
        <p:nvSpPr>
          <p:cNvPr id="3" name="Text Placeholder 7">
            <a:extLst>
              <a:ext uri="{FF2B5EF4-FFF2-40B4-BE49-F238E27FC236}">
                <a16:creationId xmlns:a16="http://schemas.microsoft.com/office/drawing/2014/main" id="{FB2922A9-9C8F-43B1-7D0A-0C7761EE45F2}"/>
              </a:ext>
            </a:extLst>
          </p:cNvPr>
          <p:cNvSpPr>
            <a:spLocks noGrp="1"/>
          </p:cNvSpPr>
          <p:nvPr>
            <p:ph type="body" sz="quarter" idx="13" hasCustomPrompt="1"/>
          </p:nvPr>
        </p:nvSpPr>
        <p:spPr>
          <a:xfrm>
            <a:off x="432001" y="7672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18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Tree>
    <p:extLst>
      <p:ext uri="{BB962C8B-B14F-4D97-AF65-F5344CB8AC3E}">
        <p14:creationId xmlns:p14="http://schemas.microsoft.com/office/powerpoint/2010/main" val="2860371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cSld name="Data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8B9EEEB-4482-151C-3E4B-6DCA5DB975F7}"/>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7" name="Straight Connector 6">
            <a:extLst>
              <a:ext uri="{FF2B5EF4-FFF2-40B4-BE49-F238E27FC236}">
                <a16:creationId xmlns:a16="http://schemas.microsoft.com/office/drawing/2014/main" id="{82B5EE73-D618-9F44-829B-3E2FB3EF9E8B}"/>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5BBF07FF-3CE1-3D71-B166-EE893EF0AEB7}"/>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302823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cSld name="Data 3">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4A03389-AFFC-D562-CFEA-903FB9952FA7}"/>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7" name="Straight Connector 6">
            <a:extLst>
              <a:ext uri="{FF2B5EF4-FFF2-40B4-BE49-F238E27FC236}">
                <a16:creationId xmlns:a16="http://schemas.microsoft.com/office/drawing/2014/main" id="{864D7BC1-63C2-8C4A-9DF2-1AD2DA1C73BA}"/>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284297CC-11A8-6F97-008D-CE9C34365A17}"/>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975579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1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1896734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itle, subhead, Three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5C4A9B1-8C9A-5B25-6E7A-B9589ECCAD8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p:cNvSpPr>
            <a:spLocks noGrp="1"/>
          </p:cNvSpPr>
          <p:nvPr>
            <p:ph idx="1"/>
          </p:nvPr>
        </p:nvSpPr>
        <p:spPr>
          <a:xfrm>
            <a:off x="432000" y="2736000"/>
            <a:ext cx="11088000" cy="3456000"/>
          </a:xfrm>
          <a:prstGeom prst="rect">
            <a:avLst/>
          </a:prstGeom>
        </p:spPr>
        <p:txBody>
          <a:bodyPr lIns="0" tIns="0" rIns="0" bIns="0" numCol="3"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dirty="0"/>
              <a:t>Click to edit Master text styles</a:t>
            </a:r>
          </a:p>
          <a:p>
            <a:pPr lvl="1"/>
            <a:r>
              <a:rPr lang="en-GB" dirty="0"/>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dirty="0"/>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cxnSp>
        <p:nvCxnSpPr>
          <p:cNvPr id="12" name="Straight Connector 11">
            <a:extLst>
              <a:ext uri="{FF2B5EF4-FFF2-40B4-BE49-F238E27FC236}">
                <a16:creationId xmlns:a16="http://schemas.microsoft.com/office/drawing/2014/main" id="{6A9D545D-FD2F-4843-8588-07EBE7DDAA13}"/>
              </a:ext>
            </a:extLst>
          </p:cNvPr>
          <p:cNvCxnSpPr>
            <a:cxnSpLocks/>
          </p:cNvCxnSpPr>
          <p:nvPr userDrawn="1"/>
        </p:nvCxnSpPr>
        <p:spPr>
          <a:xfrm>
            <a:off x="432000" y="63487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707F89CB-5AF7-9C7B-6503-F287E127E820}"/>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287011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2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TextBox 5">
            <a:extLst>
              <a:ext uri="{FF2B5EF4-FFF2-40B4-BE49-F238E27FC236}">
                <a16:creationId xmlns:a16="http://schemas.microsoft.com/office/drawing/2014/main" id="{17BDFC27-AE77-990E-E3A7-5DF7B8BEB8B0}"/>
              </a:ext>
            </a:extLst>
          </p:cNvPr>
          <p:cNvSpPr txBox="1"/>
          <p:nvPr/>
        </p:nvSpPr>
        <p:spPr>
          <a:xfrm>
            <a:off x="7202551" y="2249424"/>
            <a:ext cx="4428148" cy="1200329"/>
          </a:xfrm>
          <a:prstGeom prst="rect">
            <a:avLst/>
          </a:prstGeom>
          <a:noFill/>
        </p:spPr>
        <p:txBody>
          <a:bodyPr wrap="square" rtlCol="0">
            <a:spAutoFit/>
          </a:bodyPr>
          <a:lstStyle/>
          <a:p>
            <a:r>
              <a:rPr lang="en-GB">
                <a:solidFill>
                  <a:schemeClr val="bg1"/>
                </a:solidFill>
              </a:rPr>
              <a:t>Text content goes over single column. Text content here goes over single column. Text content here goes over single column.  </a:t>
            </a:r>
          </a:p>
        </p:txBody>
      </p:sp>
    </p:spTree>
    <p:extLst>
      <p:ext uri="{BB962C8B-B14F-4D97-AF65-F5344CB8AC3E}">
        <p14:creationId xmlns:p14="http://schemas.microsoft.com/office/powerpoint/2010/main" val="1354001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Tree>
    <p:extLst>
      <p:ext uri="{BB962C8B-B14F-4D97-AF65-F5344CB8AC3E}">
        <p14:creationId xmlns:p14="http://schemas.microsoft.com/office/powerpoint/2010/main" val="638153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Heading, subhead, bullets on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F09CFFC-C421-A97A-14A3-FE2852D11994}"/>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p:cNvSpPr>
            <a:spLocks noGrp="1"/>
          </p:cNvSpPr>
          <p:nvPr>
            <p:ph idx="1"/>
          </p:nvPr>
        </p:nvSpPr>
        <p:spPr>
          <a:xfrm>
            <a:off x="432000"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dirty="0"/>
              <a:t>Click to edit Master text styles</a:t>
            </a:r>
          </a:p>
          <a:p>
            <a:pPr lvl="1"/>
            <a:r>
              <a:rPr lang="en-GB" dirty="0"/>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1" y="20880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dirty="0"/>
              <a:t>Subhead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7" name="Title 1">
            <a:extLst>
              <a:ext uri="{FF2B5EF4-FFF2-40B4-BE49-F238E27FC236}">
                <a16:creationId xmlns:a16="http://schemas.microsoft.com/office/drawing/2014/main" id="{4F771D90-A686-C949-8872-F69893BCF8E4}"/>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cxnSp>
        <p:nvCxnSpPr>
          <p:cNvPr id="12" name="Straight Connector 11">
            <a:extLst>
              <a:ext uri="{FF2B5EF4-FFF2-40B4-BE49-F238E27FC236}">
                <a16:creationId xmlns:a16="http://schemas.microsoft.com/office/drawing/2014/main" id="{4CD5CE1C-46DF-8846-A4A0-E19A9CC397BE}"/>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4955267-CD3E-4484-1B20-32E90EB4EDCE}"/>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05967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slide with image A">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dirty="0"/>
              <a:t>Headline over a number of lines,</a:t>
            </a:r>
            <a:br>
              <a:rPr lang="en-GB" dirty="0"/>
            </a:br>
            <a:r>
              <a:rPr lang="en-GB" dirty="0"/>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dirty="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dirty="0"/>
              <a:t>Click on icon to insert image (including Alt Text)</a:t>
            </a:r>
          </a:p>
        </p:txBody>
      </p:sp>
    </p:spTree>
    <p:extLst>
      <p:ext uri="{BB962C8B-B14F-4D97-AF65-F5344CB8AC3E}">
        <p14:creationId xmlns:p14="http://schemas.microsoft.com/office/powerpoint/2010/main" val="3043285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42.xml"/><Relationship Id="rId18" Type="http://schemas.openxmlformats.org/officeDocument/2006/relationships/slideLayout" Target="../slideLayouts/slideLayout47.xml"/><Relationship Id="rId26" Type="http://schemas.openxmlformats.org/officeDocument/2006/relationships/slideLayout" Target="../slideLayouts/slideLayout55.xml"/><Relationship Id="rId39" Type="http://schemas.openxmlformats.org/officeDocument/2006/relationships/slideLayout" Target="../slideLayouts/slideLayout68.xml"/><Relationship Id="rId21" Type="http://schemas.openxmlformats.org/officeDocument/2006/relationships/slideLayout" Target="../slideLayouts/slideLayout50.xml"/><Relationship Id="rId34" Type="http://schemas.openxmlformats.org/officeDocument/2006/relationships/slideLayout" Target="../slideLayouts/slideLayout63.xml"/><Relationship Id="rId42" Type="http://schemas.openxmlformats.org/officeDocument/2006/relationships/slideLayout" Target="../slideLayouts/slideLayout71.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6" Type="http://schemas.openxmlformats.org/officeDocument/2006/relationships/slideLayout" Target="../slideLayouts/slideLayout45.xml"/><Relationship Id="rId20" Type="http://schemas.openxmlformats.org/officeDocument/2006/relationships/slideLayout" Target="../slideLayouts/slideLayout49.xml"/><Relationship Id="rId29" Type="http://schemas.openxmlformats.org/officeDocument/2006/relationships/slideLayout" Target="../slideLayouts/slideLayout58.xml"/><Relationship Id="rId41" Type="http://schemas.openxmlformats.org/officeDocument/2006/relationships/slideLayout" Target="../slideLayouts/slideLayout70.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24" Type="http://schemas.openxmlformats.org/officeDocument/2006/relationships/slideLayout" Target="../slideLayouts/slideLayout53.xml"/><Relationship Id="rId32" Type="http://schemas.openxmlformats.org/officeDocument/2006/relationships/slideLayout" Target="../slideLayouts/slideLayout61.xml"/><Relationship Id="rId37" Type="http://schemas.openxmlformats.org/officeDocument/2006/relationships/slideLayout" Target="../slideLayouts/slideLayout66.xml"/><Relationship Id="rId40" Type="http://schemas.openxmlformats.org/officeDocument/2006/relationships/slideLayout" Target="../slideLayouts/slideLayout69.xml"/><Relationship Id="rId5" Type="http://schemas.openxmlformats.org/officeDocument/2006/relationships/slideLayout" Target="../slideLayouts/slideLayout34.xml"/><Relationship Id="rId15" Type="http://schemas.openxmlformats.org/officeDocument/2006/relationships/slideLayout" Target="../slideLayouts/slideLayout44.xml"/><Relationship Id="rId23" Type="http://schemas.openxmlformats.org/officeDocument/2006/relationships/slideLayout" Target="../slideLayouts/slideLayout52.xml"/><Relationship Id="rId28" Type="http://schemas.openxmlformats.org/officeDocument/2006/relationships/slideLayout" Target="../slideLayouts/slideLayout57.xml"/><Relationship Id="rId36" Type="http://schemas.openxmlformats.org/officeDocument/2006/relationships/slideLayout" Target="../slideLayouts/slideLayout65.xml"/><Relationship Id="rId10" Type="http://schemas.openxmlformats.org/officeDocument/2006/relationships/slideLayout" Target="../slideLayouts/slideLayout39.xml"/><Relationship Id="rId19" Type="http://schemas.openxmlformats.org/officeDocument/2006/relationships/slideLayout" Target="../slideLayouts/slideLayout48.xml"/><Relationship Id="rId31" Type="http://schemas.openxmlformats.org/officeDocument/2006/relationships/slideLayout" Target="../slideLayouts/slideLayout60.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 Id="rId22" Type="http://schemas.openxmlformats.org/officeDocument/2006/relationships/slideLayout" Target="../slideLayouts/slideLayout51.xml"/><Relationship Id="rId27" Type="http://schemas.openxmlformats.org/officeDocument/2006/relationships/slideLayout" Target="../slideLayouts/slideLayout56.xml"/><Relationship Id="rId30" Type="http://schemas.openxmlformats.org/officeDocument/2006/relationships/slideLayout" Target="../slideLayouts/slideLayout59.xml"/><Relationship Id="rId35" Type="http://schemas.openxmlformats.org/officeDocument/2006/relationships/slideLayout" Target="../slideLayouts/slideLayout64.xml"/><Relationship Id="rId43" Type="http://schemas.openxmlformats.org/officeDocument/2006/relationships/theme" Target="../theme/theme2.xml"/><Relationship Id="rId8" Type="http://schemas.openxmlformats.org/officeDocument/2006/relationships/slideLayout" Target="../slideLayouts/slideLayout37.xml"/><Relationship Id="rId3" Type="http://schemas.openxmlformats.org/officeDocument/2006/relationships/slideLayout" Target="../slideLayouts/slideLayout32.xml"/><Relationship Id="rId12" Type="http://schemas.openxmlformats.org/officeDocument/2006/relationships/slideLayout" Target="../slideLayouts/slideLayout41.xml"/><Relationship Id="rId17" Type="http://schemas.openxmlformats.org/officeDocument/2006/relationships/slideLayout" Target="../slideLayouts/slideLayout46.xml"/><Relationship Id="rId25" Type="http://schemas.openxmlformats.org/officeDocument/2006/relationships/slideLayout" Target="../slideLayouts/slideLayout54.xml"/><Relationship Id="rId33" Type="http://schemas.openxmlformats.org/officeDocument/2006/relationships/slideLayout" Target="../slideLayouts/slideLayout62.xml"/><Relationship Id="rId38" Type="http://schemas.openxmlformats.org/officeDocument/2006/relationships/slideLayout" Target="../slideLayouts/slideLayout6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574AD-8404-48D7-8DB8-BCC9125C3396}" type="datetimeFigureOut">
              <a:rPr lang="en-GB" smtClean="0"/>
              <a:t>16/11/2023</a:t>
            </a:fld>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67EA4-DCE3-FB49-A794-A4595EF638BC}" type="slidenum">
              <a:rPr lang="en-GB" smtClean="0"/>
              <a:t>‹#›</a:t>
            </a:fld>
            <a:endParaRPr lang="en-GB" dirty="0"/>
          </a:p>
        </p:txBody>
      </p:sp>
    </p:spTree>
    <p:extLst>
      <p:ext uri="{BB962C8B-B14F-4D97-AF65-F5344CB8AC3E}">
        <p14:creationId xmlns:p14="http://schemas.microsoft.com/office/powerpoint/2010/main" val="945044896"/>
      </p:ext>
    </p:extLst>
  </p:cSld>
  <p:clrMap bg1="dk1" tx1="lt1" bg2="dk2" tx2="lt2" accent1="accent1" accent2="accent2" accent3="accent3" accent4="accent4" accent5="accent5" accent6="accent6" hlink="hlink" folHlink="folHlink"/>
  <p:sldLayoutIdLst>
    <p:sldLayoutId id="2147483817" r:id="rId1"/>
    <p:sldLayoutId id="2147483785" r:id="rId2"/>
    <p:sldLayoutId id="2147483833" r:id="rId3"/>
    <p:sldLayoutId id="2147483834" r:id="rId4"/>
    <p:sldLayoutId id="2147483826" r:id="rId5"/>
    <p:sldLayoutId id="2147483931" r:id="rId6"/>
    <p:sldLayoutId id="2147483827" r:id="rId7"/>
    <p:sldLayoutId id="2147483789" r:id="rId8"/>
    <p:sldLayoutId id="2147483818" r:id="rId9"/>
    <p:sldLayoutId id="2147483813" r:id="rId10"/>
    <p:sldLayoutId id="2147483814" r:id="rId11"/>
    <p:sldLayoutId id="2147483815" r:id="rId12"/>
    <p:sldLayoutId id="2147483719" r:id="rId13"/>
    <p:sldLayoutId id="2147483938" r:id="rId14"/>
    <p:sldLayoutId id="2147483939" r:id="rId15"/>
    <p:sldLayoutId id="2147483933" r:id="rId16"/>
    <p:sldLayoutId id="2147483824" r:id="rId17"/>
    <p:sldLayoutId id="2147483926" r:id="rId18"/>
    <p:sldLayoutId id="2147483927" r:id="rId19"/>
    <p:sldLayoutId id="2147483929" r:id="rId20"/>
    <p:sldLayoutId id="2147483928" r:id="rId21"/>
    <p:sldLayoutId id="2147483930" r:id="rId22"/>
    <p:sldLayoutId id="2147483924" r:id="rId23"/>
    <p:sldLayoutId id="2147483940" r:id="rId24"/>
    <p:sldLayoutId id="2147483934" r:id="rId25"/>
    <p:sldLayoutId id="2147483936" r:id="rId26"/>
    <p:sldLayoutId id="2147483937" r:id="rId27"/>
    <p:sldLayoutId id="2147483825" r:id="rId28"/>
    <p:sldLayoutId id="2147483935" r:id="rId2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D994DC-86D0-47BD-AC98-99D0D44B3897}" type="datetimeFigureOut">
              <a:rPr lang="en-GB" smtClean="0"/>
              <a:t>16/11/2023</a:t>
            </a:fld>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E9F5E7-171B-4295-B716-E177EFBC4BD5}" type="slidenum">
              <a:rPr lang="en-GB" smtClean="0"/>
              <a:t>‹#›</a:t>
            </a:fld>
            <a:endParaRPr lang="en-GB"/>
          </a:p>
        </p:txBody>
      </p:sp>
    </p:spTree>
    <p:extLst>
      <p:ext uri="{BB962C8B-B14F-4D97-AF65-F5344CB8AC3E}">
        <p14:creationId xmlns:p14="http://schemas.microsoft.com/office/powerpoint/2010/main" val="812588859"/>
      </p:ext>
    </p:extLst>
  </p:cSld>
  <p:clrMap bg1="dk1" tx1="lt1" bg2="dk2" tx2="lt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 id="2147483953" r:id="rId12"/>
    <p:sldLayoutId id="2147483954" r:id="rId13"/>
    <p:sldLayoutId id="2147483955" r:id="rId14"/>
    <p:sldLayoutId id="2147483956" r:id="rId15"/>
    <p:sldLayoutId id="2147483957" r:id="rId16"/>
    <p:sldLayoutId id="2147483958" r:id="rId17"/>
    <p:sldLayoutId id="2147483959" r:id="rId18"/>
    <p:sldLayoutId id="2147483960" r:id="rId19"/>
    <p:sldLayoutId id="2147483961" r:id="rId20"/>
    <p:sldLayoutId id="2147483962" r:id="rId21"/>
    <p:sldLayoutId id="2147483963" r:id="rId22"/>
    <p:sldLayoutId id="2147483964" r:id="rId23"/>
    <p:sldLayoutId id="2147483965" r:id="rId24"/>
    <p:sldLayoutId id="2147483966" r:id="rId25"/>
    <p:sldLayoutId id="2147483967" r:id="rId26"/>
    <p:sldLayoutId id="2147483968" r:id="rId27"/>
    <p:sldLayoutId id="2147483969" r:id="rId28"/>
    <p:sldLayoutId id="2147483970" r:id="rId29"/>
    <p:sldLayoutId id="2147483971" r:id="rId30"/>
    <p:sldLayoutId id="2147483972" r:id="rId31"/>
    <p:sldLayoutId id="2147483973" r:id="rId32"/>
    <p:sldLayoutId id="2147483974" r:id="rId33"/>
    <p:sldLayoutId id="2147483975" r:id="rId34"/>
    <p:sldLayoutId id="2147483976" r:id="rId35"/>
    <p:sldLayoutId id="2147483977" r:id="rId36"/>
    <p:sldLayoutId id="2147483978" r:id="rId37"/>
    <p:sldLayoutId id="2147483979" r:id="rId38"/>
    <p:sldLayoutId id="2147483980" r:id="rId39"/>
    <p:sldLayoutId id="2147483981" r:id="rId40"/>
    <p:sldLayoutId id="2147483982" r:id="rId41"/>
    <p:sldLayoutId id="2147483983" r:id="rId4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ngland.londonprimarycare@nhs.ne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gbr01.safelinks.protection.outlook.com/?url=https%3A%2F%2Fforms.office.com%2Fpages%2Fresponsepage.aspx%3Fid%3Dkp4VA8ZyI0umSq9Q55Ctv4mG5hLtoTNNh1yedqUCSyVUMDA4TFFWUUE5Q1RHNVJVRU03SEpZR1ZFMSQlQCNjPTEkJUAjdD1n&amp;data=05%7C01%7Cdavid.mckinlay3%40nhs.net%7C0db7abdd0099482b344008dbb5fde5ca%7C37c354b285b047f5b22207b48d774ee3%7C0%7C0%7C638303874298841354%7CUnknown%7CTWFpbGZsb3d8eyJWIjoiMC4wLjAwMDAiLCJQIjoiV2luMzIiLCJBTiI6Ik1haWwiLCJXVCI6Mn0%3D%7C3000%7C%7C%7C&amp;sdata=ei44wR9pnNmfvOU8W%2B4zRZENLIPU77uRxa779slP%2BYM%3D&amp;reserved=0" TargetMode="External"/><Relationship Id="rId7" Type="http://schemas.openxmlformats.org/officeDocument/2006/relationships/hyperlink" Target="mailto:england.capabilitypct@nhs.net"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hyperlink" Target="https://future.nhs.uk/PrimaryCareImprovementCONNECT/view?objectId=43634672" TargetMode="External"/><Relationship Id="rId5" Type="http://schemas.openxmlformats.org/officeDocument/2006/relationships/hyperlink" Target="https://gbr01.safelinks.protection.outlook.com/?url=https%3A%2F%2Fwww.england.nhs.uk%2Fgp%2Fnational-general-practice-improvement-programme%2Fcapability-building%2F&amp;data=05%7C01%7Cdavid.mckinlay3%40nhs.net%7C0db7abdd0099482b344008dbb5fde5ca%7C37c354b285b047f5b22207b48d774ee3%7C0%7C0%7C638303874298841354%7CUnknown%7CTWFpbGZsb3d8eyJWIjoiMC4wLjAwMDAiLCJQIjoiV2luMzIiLCJBTiI6Ik1haWwiLCJXVCI6Mn0%3D%7C3000%7C%7C%7C&amp;sdata=0qKOuprnqbveiel790TuK3rt5WSppHnr7ZDbQX%2FyGpc%3D&amp;reserved=0" TargetMode="External"/><Relationship Id="rId4" Type="http://schemas.openxmlformats.org/officeDocument/2006/relationships/hyperlink" Target="https://gbr01.safelinks.protection.outlook.com/?url=https%3A%2F%2Ffuture.nhs.uk%2FPrimaryCareImprovementCONNECT%2Fview%3FobjectID%3D45377904&amp;data=05%7C01%7Cdavid.mckinlay3%40nhs.net%7C0db7abdd0099482b344008dbb5fde5ca%7C37c354b285b047f5b22207b48d774ee3%7C0%7C0%7C638303874298841354%7CUnknown%7CTWFpbGZsb3d8eyJWIjoiMC4wLjAwMDAiLCJQIjoiV2luMzIiLCJBTiI6Ik1haWwiLCJXVCI6Mn0%3D%7C3000%7C%7C%7C&amp;sdata=0YJsGs7Wse0QTWN4PGnwYa7YzOoAWGmXUYeW9aM7Pp0%3D&amp;reserved=0"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forms.office.com/pages/responsepage.aspx?id=kp4VA8ZyI0umSq9Q55Ctv4mG5hLtoTNNh1yedqUCSyVUOElWNUFCRktWNUUxQjBBQlhKQ1BFM0I1QiQlQCNjPTEkJUAjdD1n" TargetMode="External"/><Relationship Id="rId13" Type="http://schemas.openxmlformats.org/officeDocument/2006/relationships/hyperlink" Target="https://future.nhs.uk/PrimaryCareImprovementCONNECT/view?objectId=29464080" TargetMode="External"/><Relationship Id="rId3" Type="http://schemas.openxmlformats.org/officeDocument/2006/relationships/hyperlink" Target="https://gbr01.safelinks.protection.outlook.com/?url=https%3A%2F%2Ffuture.nhs.uk%2FPrimaryCareImprovementCONNECT%2Fview%3FobjectId%3D180663205&amp;data=05%7C01%7Cdavid.mckinlay3%40nhs.net%7C4a957f038539470907ea08dbd149a6c2%7C37c354b285b047f5b22207b48d774ee3%7C0%7C0%7C638333886800348207%7CUnknown%7CTWFpbGZsb3d8eyJWIjoiMC4wLjAwMDAiLCJQIjoiV2luMzIiLCJBTiI6Ik1haWwiLCJXVCI6Mn0%3D%7C3000%7C%7C%7C&amp;sdata=nZyLMwujtMTQg5fJ%2B%2Bz5%2BOaJvcNLw5T1G%2BHW8ym6bl0%3D&amp;reserved=0" TargetMode="External"/><Relationship Id="rId7" Type="http://schemas.openxmlformats.org/officeDocument/2006/relationships/hyperlink" Target="https://gbr01.safelinks.protection.outlook.com/?url=https%3A%2F%2Fwww.england.nhs.uk%2Flong-read%2Fcreating-a-highly-usable-and-accessible-gp-website-for-patients%2F&amp;data=05%7C01%7Cdavid.mckinlay3%40nhs.net%7C4a957f038539470907ea08dbd149a6c2%7C37c354b285b047f5b22207b48d774ee3%7C0%7C0%7C638333886800348207%7CUnknown%7CTWFpbGZsb3d8eyJWIjoiMC4wLjAwMDAiLCJQIjoiV2luMzIiLCJBTiI6Ik1haWwiLCJXVCI6Mn0%3D%7C3000%7C%7C%7C&amp;sdata=pMlFYdpfGuTk9E1I39OKqKipTJvHMKe7NtrmceR4dk0%3D&amp;reserved=0" TargetMode="External"/><Relationship Id="rId12" Type="http://schemas.openxmlformats.org/officeDocument/2006/relationships/hyperlink" Target="https://future.nhs.uk/PrimaryCareImprovementCONNECT/view?objectID=44147888" TargetMode="External"/><Relationship Id="rId2" Type="http://schemas.openxmlformats.org/officeDocument/2006/relationships/notesSlide" Target="../notesSlides/notesSlide11.xml"/><Relationship Id="rId16" Type="http://schemas.openxmlformats.org/officeDocument/2006/relationships/hyperlink" Target="mailto:england.capabilitypct@nhs.net" TargetMode="External"/><Relationship Id="rId1" Type="http://schemas.openxmlformats.org/officeDocument/2006/relationships/slideLayout" Target="../slideLayouts/slideLayout6.xml"/><Relationship Id="rId6" Type="http://schemas.openxmlformats.org/officeDocument/2006/relationships/hyperlink" Target="https://gbr01.safelinks.protection.outlook.com/?url=https%3A%2F%2Ffuture.nhs.uk%2FPrimaryCareImprovementCONNECT%2Fview%3FobjectId%3D178347429&amp;data=05%7C01%7Cdavid.mckinlay3%40nhs.net%7C4a957f038539470907ea08dbd149a6c2%7C37c354b285b047f5b22207b48d774ee3%7C0%7C0%7C638333886800348207%7CUnknown%7CTWFpbGZsb3d8eyJWIjoiMC4wLjAwMDAiLCJQIjoiV2luMzIiLCJBTiI6Ik1haWwiLCJXVCI6Mn0%3D%7C3000%7C%7C%7C&amp;sdata=ryuazGUp3FyG9GmGrszndu5ruDd1amF4AsbohbPDPqM%3D&amp;reserved=0" TargetMode="External"/><Relationship Id="rId11" Type="http://schemas.openxmlformats.org/officeDocument/2006/relationships/hyperlink" Target="https://future.nhs.uk/PrimaryCareImprovementCONNECT/view?objectID=45377904" TargetMode="External"/><Relationship Id="rId5" Type="http://schemas.openxmlformats.org/officeDocument/2006/relationships/hyperlink" Target="https://gbr01.safelinks.protection.outlook.com/?url=https%3A%2F%2Ffuture.nhs.uk%2FPrimaryCareImprovementCONNECT%2Fview%3FobjectId%3D178323525&amp;data=05%7C01%7Cdavid.mckinlay3%40nhs.net%7C4a957f038539470907ea08dbd149a6c2%7C37c354b285b047f5b22207b48d774ee3%7C0%7C0%7C638333886800348207%7CUnknown%7CTWFpbGZsb3d8eyJWIjoiMC4wLjAwMDAiLCJQIjoiV2luMzIiLCJBTiI6Ik1haWwiLCJXVCI6Mn0%3D%7C3000%7C%7C%7C&amp;sdata=nPEExKziE7hbR2WiRDNpDUpqTh%2FMt2kb7wLyGTL0oDA%3D&amp;reserved=0" TargetMode="External"/><Relationship Id="rId15" Type="http://schemas.openxmlformats.org/officeDocument/2006/relationships/hyperlink" Target="mailto:england.capabilityt4c@nhs.net" TargetMode="External"/><Relationship Id="rId10" Type="http://schemas.openxmlformats.org/officeDocument/2006/relationships/hyperlink" Target="https://forms.office.com/pages/responsepage.aspx?id=kp4VA8ZyI0umSq9Q55Ctv4mG5hLtoTNNh1yedqUCSyVUM1hXVFdHMjAyN0M1QTk5RDhKMzJKQjBRNyQlQCNjPTEkJUAjdD1n" TargetMode="External"/><Relationship Id="rId4" Type="http://schemas.openxmlformats.org/officeDocument/2006/relationships/hyperlink" Target="https://gbr01.safelinks.protection.outlook.com/?url=https%3A%2F%2Ffuture.nhs.uk%2FPrimaryCareImprovementCONNECT%2Fview%3FobjectId%3D178245125&amp;data=05%7C01%7Cdavid.mckinlay3%40nhs.net%7C4a957f038539470907ea08dbd149a6c2%7C37c354b285b047f5b22207b48d774ee3%7C0%7C0%7C638333886800348207%7CUnknown%7CTWFpbGZsb3d8eyJWIjoiMC4wLjAwMDAiLCJQIjoiV2luMzIiLCJBTiI6Ik1haWwiLCJXVCI6Mn0%3D%7C3000%7C%7C%7C&amp;sdata=lDPcyew1neBHAn5TGRx0iwMt8AS%2FS9mBQkKLEZ3IjBs%3D&amp;reserved=0" TargetMode="External"/><Relationship Id="rId9" Type="http://schemas.openxmlformats.org/officeDocument/2006/relationships/hyperlink" Target="https://forms.office.com/pages/responsepage.aspx?id=kp4VA8ZyI0umSq9Q55Ctv4mG5hLtoTNNh1yedqUCSyVUMk9ZSks4RUk0MERDQzJCWkZIRVNGNDkxNCQlQCNjPTEkJUAjdD1n" TargetMode="External"/><Relationship Id="rId14" Type="http://schemas.openxmlformats.org/officeDocument/2006/relationships/hyperlink" Target="https://future.nhs.uk/gf2.ti/a/1134146/821875_vid-max600-mp4/mp4/-/Fundamentals%20of%20Change%20and%20Improvement%20_Overview1023_FINAL.mp4"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england.nhs.uk/long-read/primary-care-service-development-funding-and-general-practice-it-funding-guidance-2023-24/" TargetMode="External"/><Relationship Id="rId13" Type="http://schemas.openxmlformats.org/officeDocument/2006/relationships/hyperlink" Target="https://future.nhs.uk/PrimaryCareImprovementCONNECT/view?objectID=45377904" TargetMode="External"/><Relationship Id="rId3" Type="http://schemas.openxmlformats.org/officeDocument/2006/relationships/hyperlink" Target="https://www.england.nhs.uk/gp/national-general-practice-improvement-programme/intermediate-and-intensive-general-practice-improvement-support/" TargetMode="External"/><Relationship Id="rId7" Type="http://schemas.openxmlformats.org/officeDocument/2006/relationships/hyperlink" Target="https://www.england.nhs.uk/long-read/transition-cover-and-transformation-support-funding-to-move-to-a-modern-general-practice-access-model/" TargetMode="External"/><Relationship Id="rId12" Type="http://schemas.openxmlformats.org/officeDocument/2006/relationships/hyperlink" Target="https://future.nhs.uk/PrimaryCareImprovementCONNECT/view?objectID=4414859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www.england.nhs.uk/publication/network-contract-des-capacity-and-access-improvement-payment-for-2023-24/" TargetMode="External"/><Relationship Id="rId11" Type="http://schemas.openxmlformats.org/officeDocument/2006/relationships/hyperlink" Target="https://future.nhs.uk/PrimaryCareImprovementCONNECT/view?objectID=44148336" TargetMode="External"/><Relationship Id="rId5" Type="http://schemas.openxmlformats.org/officeDocument/2006/relationships/hyperlink" Target="https://www.england.nhs.uk/publication/network-contract-des-investment-and-impact-fund-iif-guidance-for-2023-24/" TargetMode="External"/><Relationship Id="rId15" Type="http://schemas.openxmlformats.org/officeDocument/2006/relationships/hyperlink" Target="https://future.nhs.uk/PrimaryCareImprovementCONNECT/view?objectID=44147888" TargetMode="External"/><Relationship Id="rId10" Type="http://schemas.openxmlformats.org/officeDocument/2006/relationships/hyperlink" Target="https://future.nhs.uk/PrimaryCareImprovementCONNECT/view?objectId=45474224" TargetMode="External"/><Relationship Id="rId4" Type="http://schemas.openxmlformats.org/officeDocument/2006/relationships/hyperlink" Target="https://gbr01.safelinks.protection.outlook.com/?url=https%3A%2F%2Ffuture.nhs.uk%2FDigitalPC%2Fviewdocument%3Fdocid%3D183089381%26done%3DDOCCreated1%26fid%3D35804976&amp;data=05%7C01%7Cdavid.mckinlay3%40nhs.net%7C771e71d1ad6f4e280ef408dbd0883eb3%7C37c354b285b047f5b22207b48d774ee3%7C0%7C0%7C638333056099187142%7CUnknown%7CTWFpbGZsb3d8eyJWIjoiMC4wLjAwMDAiLCJQIjoiV2luMzIiLCJBTiI6Ik1haWwiLCJXVCI6Mn0%3D%7C3000%7C%7C%7C&amp;sdata=4BY9KVIkH3dGsaHkrGJMLPdEmFrpEKa017dxhdb56fM%3D&amp;reserved=0" TargetMode="External"/><Relationship Id="rId9" Type="http://schemas.openxmlformats.org/officeDocument/2006/relationships/hyperlink" Target="https://www.england.nhs.uk/long-read/changes-to-the-gp-contract-in-2023-24/" TargetMode="External"/><Relationship Id="rId14" Type="http://schemas.openxmlformats.org/officeDocument/2006/relationships/hyperlink" Target="https://future.nhs.uk/PrimaryCareImprovementCONNECT/view?objectID=44149104"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gbr01.safelinks.protection.outlook.com/?url=https%3A%2F%2Ffuture.nhs.uk%2FPrimaryCareImprovementCONNECT%2Fview%3FobjectID%3D44147888&amp;data=05%7C01%7Cdavid.mckinlay3%40nhs.net%7C86bef45f98b84c5e947608dbd1889256%7C37c354b285b047f5b22207b48d774ee3%7C0%7C1%7C638334157123884701%7CUnknown%7CTWFpbGZsb3d8eyJWIjoiMC4wLjAwMDAiLCJQIjoiV2luMzIiLCJBTiI6Ik1haWwiLCJXVCI6Mn0%3D%7C3000%7C%7C%7C&amp;sdata=1ZIYlB0rSvj5rrwJzjt6zy%2B2gSMETuNcTJ1RItYOWOQ%3D&amp;reserved=0" TargetMode="External"/><Relationship Id="rId13" Type="http://schemas.openxmlformats.org/officeDocument/2006/relationships/hyperlink" Target="https://gbr01.safelinks.protection.outlook.com/?url=https%3A%2F%2Fforms.office.com%2Fpages%2Fresponsepage.aspx%3Fid%3Dkp4VA8ZyI0umSq9Q55Ctv9WPSmVHz_xMvvLImblt9OtUNTNTTzFIS0JYQUpBMlNDMkNHTTVFOEJJWC4u&amp;data=05%7C01%7Cdavid.mckinlay3%40nhs.net%7C86bef45f98b84c5e947608dbd1889256%7C37c354b285b047f5b22207b48d774ee3%7C0%7C1%7C638334157123884701%7CUnknown%7CTWFpbGZsb3d8eyJWIjoiMC4wLjAwMDAiLCJQIjoiV2luMzIiLCJBTiI6Ik1haWwiLCJXVCI6Mn0%3D%7C3000%7C%7C%7C&amp;sdata=yi71ZMSJsztxgWHRDIdmmc0dyeNBYZg%2B7ndmTXRrXvw%3D&amp;reserved=0" TargetMode="External"/><Relationship Id="rId18" Type="http://schemas.openxmlformats.org/officeDocument/2006/relationships/hyperlink" Target="https://future.nhs.uk/PrimaryCareImprovementCONNECT/view?objectID=44147888" TargetMode="External"/><Relationship Id="rId3" Type="http://schemas.openxmlformats.org/officeDocument/2006/relationships/image" Target="../media/image19.png"/><Relationship Id="rId7" Type="http://schemas.openxmlformats.org/officeDocument/2006/relationships/hyperlink" Target="https://gbr01.safelinks.protection.outlook.com/?url=https%3A%2F%2Ffuture.nhs.uk%2FPrimaryCareImprovementCONNECT%2Fview%3FobjectID%3D44148592&amp;data=05%7C01%7Cdavid.mckinlay3%40nhs.net%7C86bef45f98b84c5e947608dbd1889256%7C37c354b285b047f5b22207b48d774ee3%7C0%7C1%7C638334157123884701%7CUnknown%7CTWFpbGZsb3d8eyJWIjoiMC4wLjAwMDAiLCJQIjoiV2luMzIiLCJBTiI6Ik1haWwiLCJXVCI6Mn0%3D%7C3000%7C%7C%7C&amp;sdata=adQ4rHAwVuqGLiXgZK%2BXQfZUzSWvwbL4zurxkYtHAAQ%3D&amp;reserved=0" TargetMode="External"/><Relationship Id="rId12" Type="http://schemas.openxmlformats.org/officeDocument/2006/relationships/hyperlink" Target="https://forms.office.com/Pages/ResponsePage.aspx?id=kp4VA8ZyI0umSq9Q55Ctv9WPSmVHz_xMvvLImblt9OtURTFPNVZQOE9RNTg4MTUzN1VBOFk1OEFCRC4u&amp;wdLOR=c65476D5B-7D87-4C08-94C6-675140E0A105" TargetMode="External"/><Relationship Id="rId17" Type="http://schemas.openxmlformats.org/officeDocument/2006/relationships/hyperlink" Target="https://future.nhs.uk/PrimaryCareImprovementCONNECT/view?objectID=45377904" TargetMode="External"/><Relationship Id="rId2" Type="http://schemas.openxmlformats.org/officeDocument/2006/relationships/notesSlide" Target="../notesSlides/notesSlide3.xml"/><Relationship Id="rId16" Type="http://schemas.openxmlformats.org/officeDocument/2006/relationships/hyperlink" Target="https://forms.office.com/pages/responsepage.aspx?id=kp4VA8ZyI0umSq9Q55Ctv4mG5hLtoTNNh1yedqUCSyVUMDA4TFFWUUE5Q1RHNVJVRU03SEpZR1ZFMSQlQCNjPTEkJUAjdD1n" TargetMode="External"/><Relationship Id="rId1" Type="http://schemas.openxmlformats.org/officeDocument/2006/relationships/slideLayout" Target="../slideLayouts/slideLayout37.xml"/><Relationship Id="rId6" Type="http://schemas.openxmlformats.org/officeDocument/2006/relationships/hyperlink" Target="https://gbr01.safelinks.protection.outlook.com/?url=https%3A%2F%2Ffuture.nhs.uk%2FPrimaryCareImprovementCONNECT%2Fview%3FobjectID%3D44148336&amp;data=05%7C01%7Cdavid.mckinlay3%40nhs.net%7C86bef45f98b84c5e947608dbd1889256%7C37c354b285b047f5b22207b48d774ee3%7C0%7C1%7C638334157123884701%7CUnknown%7CTWFpbGZsb3d8eyJWIjoiMC4wLjAwMDAiLCJQIjoiV2luMzIiLCJBTiI6Ik1haWwiLCJXVCI6Mn0%3D%7C3000%7C%7C%7C&amp;sdata=rek7%2FYW5LcCOjVseYzjHsBXPqwJvxhB%2Fi2Ez%2FCudWdk%3D&amp;reserved=0" TargetMode="External"/><Relationship Id="rId11" Type="http://schemas.openxmlformats.org/officeDocument/2006/relationships/hyperlink" Target="https://forms.office.com/Pages/ResponsePage.aspx?id=kp4VA8ZyI0umSq9Q55Ctv3Dfu5oOnJpJgqC0m9UP8GZUMlJMS1BXWTFWODg5WjVGQ0k5VzRZR1JFTyQlQCN0PWcu" TargetMode="External"/><Relationship Id="rId5" Type="http://schemas.openxmlformats.org/officeDocument/2006/relationships/hyperlink" Target="https://gbr01.safelinks.protection.outlook.com/?url=https%3A%2F%2Ffuture.nhs.uk%2FPrimaryCareImprovementCONNECT%2Fview%3FobjectID%3D44149104&amp;data=05%7C01%7Cdavid.mckinlay3%40nhs.net%7C86bef45f98b84c5e947608dbd1889256%7C37c354b285b047f5b22207b48d774ee3%7C0%7C1%7C638334157123884701%7CUnknown%7CTWFpbGZsb3d8eyJWIjoiMC4wLjAwMDAiLCJQIjoiV2luMzIiLCJBTiI6Ik1haWwiLCJXVCI6Mn0%3D%7C3000%7C%7C%7C&amp;sdata=c7CAX6alTWSZVTHDmC5vdgovmqBhBZPvVlmsTlGv6c4%3D&amp;reserved=0" TargetMode="External"/><Relationship Id="rId15" Type="http://schemas.openxmlformats.org/officeDocument/2006/relationships/hyperlink" Target="https://bit.ly/carenavtraining" TargetMode="External"/><Relationship Id="rId10" Type="http://schemas.openxmlformats.org/officeDocument/2006/relationships/hyperlink" Target="https://www.england.nhs.uk/gp/national-general-practice-improvement-programme/intermediate-and-intensive-general-practice-improvement-support/" TargetMode="External"/><Relationship Id="rId4" Type="http://schemas.openxmlformats.org/officeDocument/2006/relationships/hyperlink" Target="https://future.nhs.uk/PrimaryCareImprovementCONNECT/groupHome" TargetMode="External"/><Relationship Id="rId9" Type="http://schemas.openxmlformats.org/officeDocument/2006/relationships/hyperlink" Target="https://gbr01.safelinks.protection.outlook.com/?url=https%3A%2F%2Ffuture.nhs.uk%2FPrimaryCareImprovementCONNECT%2Fview%3FobjectId%3D43634672&amp;data=05%7C01%7Cdavid.mckinlay3%40nhs.net%7C86bef45f98b84c5e947608dbd1889256%7C37c354b285b047f5b22207b48d774ee3%7C0%7C1%7C638334157123884701%7CUnknown%7CTWFpbGZsb3d8eyJWIjoiMC4wLjAwMDAiLCJQIjoiV2luMzIiLCJBTiI6Ik1haWwiLCJXVCI6Mn0%3D%7C3000%7C%7C%7C&amp;sdata=w1TayxFK874RqpdRp5M1j5T5eL8A1klFozIToFNnVSo%3D&amp;reserved=0" TargetMode="External"/><Relationship Id="rId14" Type="http://schemas.openxmlformats.org/officeDocument/2006/relationships/hyperlink" Target="https://gbr01.safelinks.protection.outlook.com/?url=https%3A%2F%2Fforms.office.com%2Fpages%2Fresponsepage.aspx%3Fid%3Dkp4VA8ZyI0umSq9Q55Ctv4mG5hLtoTNNh1yedqUCSyVUM1hXVFdHMjAyN0M1QTk5RDhKMzJKQjBRNyQlQCNjPTEkJUAjdD1n&amp;data=05%7C01%7Cdavid.mckinlay3%40nhs.net%7C86bef45f98b84c5e947608dbd1889256%7C37c354b285b047f5b22207b48d774ee3%7C0%7C1%7C638334157123884701%7CUnknown%7CTWFpbGZsb3d8eyJWIjoiMC4wLjAwMDAiLCJQIjoiV2luMzIiLCJBTiI6Ik1haWwiLCJXVCI6Mn0%3D%7C3000%7C%7C%7C&amp;sdata=TvMZl3bF1lnLYLqoaXzUgl0KkbqSpsnLZ%2BByFLtFhtA%3D&amp;reserved=0"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8" Type="http://schemas.openxmlformats.org/officeDocument/2006/relationships/hyperlink" Target="https://future.nhs.uk/P_C_N/view?objectID=43293808" TargetMode="External"/><Relationship Id="rId3" Type="http://schemas.openxmlformats.org/officeDocument/2006/relationships/image" Target="../media/image19.png"/><Relationship Id="rId7" Type="http://schemas.openxmlformats.org/officeDocument/2006/relationships/hyperlink" Target="https://future.nhs.uk/LRpcncdSG/view?objectId=17553456" TargetMode="External"/><Relationship Id="rId2" Type="http://schemas.openxmlformats.org/officeDocument/2006/relationships/notesSlide" Target="../notesSlides/notesSlide5.xml"/><Relationship Id="rId1" Type="http://schemas.openxmlformats.org/officeDocument/2006/relationships/slideLayout" Target="../slideLayouts/slideLayout37.xml"/><Relationship Id="rId6" Type="http://schemas.openxmlformats.org/officeDocument/2006/relationships/hyperlink" Target="https://future.nhs.uk/PrimaryCareImprovementCONNECT/view?objectID=44147312" TargetMode="External"/><Relationship Id="rId5" Type="http://schemas.openxmlformats.org/officeDocument/2006/relationships/hyperlink" Target="https://www.england.nhs.uk/gp/national-general-practice-improvement-programme/" TargetMode="External"/><Relationship Id="rId4" Type="http://schemas.openxmlformats.org/officeDocument/2006/relationships/hyperlink" Target="https://future.nhs.uk/LRpcncdSG/view?objectId=1060819" TargetMode="External"/><Relationship Id="rId9" Type="http://schemas.openxmlformats.org/officeDocument/2006/relationships/hyperlink" Target="https://future.nhs.uk/P_C_N/viewdocument?docId=184128901"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6.xml"/><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3" Type="http://schemas.openxmlformats.org/officeDocument/2006/relationships/hyperlink" Target="https://www.england.nhs.uk/gp/national-general-practice-improvement-programme/intermediate-and-intensive-general-practice-improvement-support/" TargetMode="External"/><Relationship Id="rId7" Type="http://schemas.openxmlformats.org/officeDocument/2006/relationships/hyperlink" Target="mailto:england.pctgpip@nhs.net"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s://future.nhs.uk/PrimaryCareImprovementCONNECT/view?objectID=44148336" TargetMode="External"/><Relationship Id="rId5" Type="http://schemas.openxmlformats.org/officeDocument/2006/relationships/hyperlink" Target="https://future.nhs.uk/PrimaryCareImprovementCONNECT/view?objectID=44149104" TargetMode="External"/><Relationship Id="rId4" Type="http://schemas.openxmlformats.org/officeDocument/2006/relationships/hyperlink" Target="https://forms.office.com/Pages/ResponsePage.aspx?id=kp4VA8ZyI0umSq9Q55Ctv3Dfu5oOnJpJgqC0m9UP8GZUMlJMS1BXWTFWODg5WjVGQ0k5VzRZR1JFTyQlQCN0PWcu"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forms.office.com/Pages/ResponsePage.aspx?id=kp4VA8ZyI0umSq9Q55Ctv9WPSmVHz_xMvvLImblt9OtURTFPNVZQOE9RNTg4MTUzN1VBOFk1OEFCRC4u&amp;wdLOR=c65476D5B-7D87-4C08-94C6-675140E0A105" TargetMode="External"/><Relationship Id="rId7" Type="http://schemas.openxmlformats.org/officeDocument/2006/relationships/hyperlink" Target="https://future.nhs.uk/PrimaryCareImprovementCONNECT/view?objectID=45496496"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england.pctgpip@nhs.net" TargetMode="External"/><Relationship Id="rId5" Type="http://schemas.openxmlformats.org/officeDocument/2006/relationships/hyperlink" Target="https://future.nhs.uk/connect.ti/PrimaryCareImprovementCONNECT/view?objectID=44148592" TargetMode="External"/><Relationship Id="rId4" Type="http://schemas.openxmlformats.org/officeDocument/2006/relationships/hyperlink" Target="https://gbr01.safelinks.protection.outlook.com/?url=https%3A%2F%2Fforms.office.com%2Fe%2FVfrKKy7ze9&amp;data=05%7C01%7Cdavid.mckinlay3%40nhs.net%7C60b8743d120f4074368d08dbd49eff61%7C37c354b285b047f5b22207b48d774ee3%7C0%7C0%7C638337551582390717%7CUnknown%7CTWFpbGZsb3d8eyJWIjoiMC4wLjAwMDAiLCJQIjoiV2luMzIiLCJBTiI6Ik1haWwiLCJXVCI6Mn0%3D%7C3000%7C%7C%7C&amp;sdata=Z7urrCbDurRdjar4pr07UEDUt4QK2bUDUVqHtdMjoPs%3D&amp;reserved=0"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apitaknowledgepool.fra1.qualtrics.com/jfe/form/SV_2s4oUQaWXx8CZKu" TargetMode="External"/><Relationship Id="rId7" Type="http://schemas.openxmlformats.org/officeDocument/2006/relationships/hyperlink" Target="https://www.hee.nhs.uk/sites/default/files/documents/Care%20Navigation%20Competency%20Framework_Final.pdf"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carenavigationtraining@england.nhs.uk" TargetMode="External"/><Relationship Id="rId5" Type="http://schemas.openxmlformats.org/officeDocument/2006/relationships/hyperlink" Target="https://future.nhs.uk/connect.ti/NationalPrimaryCarePeopleSupport/view?objectID=44353680" TargetMode="External"/><Relationship Id="rId4" Type="http://schemas.openxmlformats.org/officeDocument/2006/relationships/hyperlink" Target="https://future.nhs.uk/PrimaryCareImprovementCONNECT/view?objectID=4414788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499A9-ADAE-F54A-B49E-F294E7BCE9E8}"/>
              </a:ext>
            </a:extLst>
          </p:cNvPr>
          <p:cNvSpPr>
            <a:spLocks noGrp="1"/>
          </p:cNvSpPr>
          <p:nvPr>
            <p:ph type="ctrTitle"/>
          </p:nvPr>
        </p:nvSpPr>
        <p:spPr>
          <a:xfrm>
            <a:off x="209087" y="1261576"/>
            <a:ext cx="5886913" cy="2507695"/>
          </a:xfrm>
        </p:spPr>
        <p:txBody>
          <a:bodyPr/>
          <a:lstStyle/>
          <a:p>
            <a:r>
              <a:rPr lang="en-GB" sz="4400" dirty="0"/>
              <a:t>Ealing Practice Manager Forum: Access / GPIP update</a:t>
            </a:r>
            <a:br>
              <a:rPr lang="en-GB" sz="4400" dirty="0"/>
            </a:br>
            <a:br>
              <a:rPr lang="en-GB" sz="2400" dirty="0"/>
            </a:br>
            <a:r>
              <a:rPr lang="en-GB" sz="2400" dirty="0"/>
              <a:t>David McKinlay, Senior Programme Manager, NHS (London region)</a:t>
            </a:r>
          </a:p>
        </p:txBody>
      </p:sp>
      <p:sp>
        <p:nvSpPr>
          <p:cNvPr id="9" name="Text Placeholder 8">
            <a:extLst>
              <a:ext uri="{FF2B5EF4-FFF2-40B4-BE49-F238E27FC236}">
                <a16:creationId xmlns:a16="http://schemas.microsoft.com/office/drawing/2014/main" id="{E4F63B5F-2944-6B41-9332-74DB2CCA6FCA}"/>
              </a:ext>
            </a:extLst>
          </p:cNvPr>
          <p:cNvSpPr>
            <a:spLocks noGrp="1"/>
          </p:cNvSpPr>
          <p:nvPr>
            <p:ph type="body" sz="quarter" idx="13"/>
          </p:nvPr>
        </p:nvSpPr>
        <p:spPr>
          <a:xfrm>
            <a:off x="209087" y="5003750"/>
            <a:ext cx="6259513" cy="592674"/>
          </a:xfrm>
        </p:spPr>
        <p:txBody>
          <a:bodyPr>
            <a:normAutofit/>
          </a:bodyPr>
          <a:lstStyle/>
          <a:p>
            <a:pPr>
              <a:lnSpc>
                <a:spcPct val="120000"/>
              </a:lnSpc>
            </a:pPr>
            <a:r>
              <a:rPr lang="en-GB" b="1" dirty="0"/>
              <a:t>16</a:t>
            </a:r>
            <a:r>
              <a:rPr lang="en-GB" b="1" baseline="30000" dirty="0"/>
              <a:t>th</a:t>
            </a:r>
            <a:r>
              <a:rPr lang="en-GB" b="1" dirty="0"/>
              <a:t> November 2023</a:t>
            </a:r>
          </a:p>
        </p:txBody>
      </p:sp>
      <p:sp>
        <p:nvSpPr>
          <p:cNvPr id="3" name="Text Placeholder 8">
            <a:extLst>
              <a:ext uri="{FF2B5EF4-FFF2-40B4-BE49-F238E27FC236}">
                <a16:creationId xmlns:a16="http://schemas.microsoft.com/office/drawing/2014/main" id="{FA739334-FD5B-C81A-7461-C7A08CDDB859}"/>
              </a:ext>
            </a:extLst>
          </p:cNvPr>
          <p:cNvSpPr txBox="1">
            <a:spLocks/>
          </p:cNvSpPr>
          <p:nvPr/>
        </p:nvSpPr>
        <p:spPr>
          <a:xfrm>
            <a:off x="209086" y="6141670"/>
            <a:ext cx="6259513" cy="592674"/>
          </a:xfrm>
          <a:prstGeom prst="rect">
            <a:avLst/>
          </a:prstGeom>
        </p:spPr>
        <p:txBody>
          <a:bodyPr vert="horz" lIns="0" tIns="0" rIns="0" bIns="0" rtlCol="0">
            <a:normAutofit/>
          </a:bodyPr>
          <a:lstStyle>
            <a:lvl1pPr marL="0" indent="0" algn="l" defTabSz="914400" rtl="0" eaLnBrk="1" latinLnBrk="0" hangingPunct="1">
              <a:lnSpc>
                <a:spcPct val="100000"/>
              </a:lnSpc>
              <a:spcBef>
                <a:spcPts val="0"/>
              </a:spcBef>
              <a:buFont typeface="Arial" panose="020B0604020202020204" pitchFamily="34" charset="0"/>
              <a:buNone/>
              <a:defRPr sz="2400" kern="1200">
                <a:solidFill>
                  <a:schemeClr val="accent6"/>
                </a:solidFill>
                <a:latin typeface="+mn-lt"/>
                <a:ea typeface="+mn-ea"/>
                <a:cs typeface="+mn-cs"/>
              </a:defRPr>
            </a:lvl1pPr>
            <a:lvl2pPr marL="357188" indent="0" algn="l" defTabSz="914400" rtl="0" eaLnBrk="1" latinLnBrk="0" hangingPunct="1">
              <a:lnSpc>
                <a:spcPct val="90000"/>
              </a:lnSpc>
              <a:spcBef>
                <a:spcPts val="500"/>
              </a:spcBef>
              <a:buFont typeface="Arial" panose="020B0604020202020204" pitchFamily="34" charset="0"/>
              <a:buNone/>
              <a:defRPr sz="2400" kern="1200">
                <a:solidFill>
                  <a:schemeClr val="accent2"/>
                </a:solidFill>
                <a:latin typeface="+mn-lt"/>
                <a:ea typeface="+mn-ea"/>
                <a:cs typeface="+mn-cs"/>
              </a:defRPr>
            </a:lvl2pPr>
            <a:lvl3pPr marL="714375" indent="0" algn="l" defTabSz="914400" rtl="0" eaLnBrk="1" latinLnBrk="0" hangingPunct="1">
              <a:lnSpc>
                <a:spcPct val="90000"/>
              </a:lnSpc>
              <a:spcBef>
                <a:spcPts val="500"/>
              </a:spcBef>
              <a:buFont typeface="Arial" panose="020B0604020202020204" pitchFamily="34" charset="0"/>
              <a:buNone/>
              <a:defRPr sz="2000" kern="1200">
                <a:solidFill>
                  <a:schemeClr val="accent2"/>
                </a:solidFill>
                <a:latin typeface="+mn-lt"/>
                <a:ea typeface="+mn-ea"/>
                <a:cs typeface="+mn-cs"/>
              </a:defRPr>
            </a:lvl3pPr>
            <a:lvl4pPr marL="1081087"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4pPr>
            <a:lvl5pPr marL="1438275"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GB" sz="1400" dirty="0"/>
              <a:t>These slides have been developed by the London region Primary Care team. Please direct any queries to: </a:t>
            </a:r>
            <a:r>
              <a:rPr lang="en-GB" sz="1400" dirty="0">
                <a:hlinkClick r:id="rId3"/>
              </a:rPr>
              <a:t>england.londonprimarycare@nhs.net</a:t>
            </a:r>
            <a:r>
              <a:rPr lang="en-GB" sz="1400" dirty="0"/>
              <a:t>  </a:t>
            </a:r>
          </a:p>
          <a:p>
            <a:pPr>
              <a:lnSpc>
                <a:spcPct val="120000"/>
              </a:lnSpc>
            </a:pPr>
            <a:endParaRPr lang="en-GB" sz="1400" dirty="0"/>
          </a:p>
        </p:txBody>
      </p:sp>
    </p:spTree>
    <p:extLst>
      <p:ext uri="{BB962C8B-B14F-4D97-AF65-F5344CB8AC3E}">
        <p14:creationId xmlns:p14="http://schemas.microsoft.com/office/powerpoint/2010/main" val="383023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8273" y="0"/>
            <a:ext cx="11404154" cy="865186"/>
          </a:xfrm>
        </p:spPr>
        <p:txBody>
          <a:bodyPr anchor="ctr">
            <a:normAutofit fontScale="90000"/>
          </a:bodyPr>
          <a:lstStyle/>
          <a:p>
            <a:r>
              <a:rPr lang="en-GB" dirty="0"/>
              <a:t>Digital &amp; Transformation leads programme – 23/24 &amp; 24/25</a:t>
            </a:r>
          </a:p>
        </p:txBody>
      </p:sp>
      <p:graphicFrame>
        <p:nvGraphicFramePr>
          <p:cNvPr id="8" name="Table 7">
            <a:extLst>
              <a:ext uri="{FF2B5EF4-FFF2-40B4-BE49-F238E27FC236}">
                <a16:creationId xmlns:a16="http://schemas.microsoft.com/office/drawing/2014/main" id="{B3DB45A9-F72E-1895-3B32-3E59348F1C27}"/>
              </a:ext>
            </a:extLst>
          </p:cNvPr>
          <p:cNvGraphicFramePr>
            <a:graphicFrameLocks noGrp="1"/>
          </p:cNvGraphicFramePr>
          <p:nvPr>
            <p:extLst>
              <p:ext uri="{D42A27DB-BD31-4B8C-83A1-F6EECF244321}">
                <p14:modId xmlns:p14="http://schemas.microsoft.com/office/powerpoint/2010/main" val="1070638009"/>
              </p:ext>
            </p:extLst>
          </p:nvPr>
        </p:nvGraphicFramePr>
        <p:xfrm>
          <a:off x="283397" y="653898"/>
          <a:ext cx="11625206" cy="6204102"/>
        </p:xfrm>
        <a:graphic>
          <a:graphicData uri="http://schemas.openxmlformats.org/drawingml/2006/table">
            <a:tbl>
              <a:tblPr firstRow="1" firstCol="1" bandRow="1"/>
              <a:tblGrid>
                <a:gridCol w="2400343">
                  <a:extLst>
                    <a:ext uri="{9D8B030D-6E8A-4147-A177-3AD203B41FA5}">
                      <a16:colId xmlns:a16="http://schemas.microsoft.com/office/drawing/2014/main" val="1887196510"/>
                    </a:ext>
                  </a:extLst>
                </a:gridCol>
                <a:gridCol w="4836176">
                  <a:extLst>
                    <a:ext uri="{9D8B030D-6E8A-4147-A177-3AD203B41FA5}">
                      <a16:colId xmlns:a16="http://schemas.microsoft.com/office/drawing/2014/main" val="1788564743"/>
                    </a:ext>
                  </a:extLst>
                </a:gridCol>
                <a:gridCol w="4388687">
                  <a:extLst>
                    <a:ext uri="{9D8B030D-6E8A-4147-A177-3AD203B41FA5}">
                      <a16:colId xmlns:a16="http://schemas.microsoft.com/office/drawing/2014/main" val="2081558117"/>
                    </a:ext>
                  </a:extLst>
                </a:gridCol>
              </a:tblGrid>
              <a:tr h="274975">
                <a:tc>
                  <a:txBody>
                    <a:bodyPr/>
                    <a:lstStyle/>
                    <a:p>
                      <a:pPr algn="l" fontAlgn="t">
                        <a:spcBef>
                          <a:spcPts val="0"/>
                        </a:spcBef>
                        <a:spcAft>
                          <a:spcPts val="0"/>
                        </a:spcAft>
                      </a:pPr>
                      <a:r>
                        <a:rPr lang="en-GB" sz="1500" b="0" i="0" u="none" strike="noStrike" dirty="0">
                          <a:effectLst/>
                          <a:latin typeface="Arial" panose="020B0604020202020204" pitchFamily="34" charset="0"/>
                          <a:ea typeface="Calibri" panose="020F0502020204030204" pitchFamily="34" charset="0"/>
                        </a:rPr>
                        <a:t> </a:t>
                      </a:r>
                      <a:endParaRPr lang="en-GB" sz="1500" b="0" i="0" u="none" strike="noStrike" dirty="0">
                        <a:effectLst/>
                        <a:latin typeface="Arial" panose="020B0604020202020204" pitchFamily="34" charset="0"/>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t">
                        <a:spcBef>
                          <a:spcPts val="0"/>
                        </a:spcBef>
                        <a:spcAft>
                          <a:spcPts val="0"/>
                        </a:spcAft>
                      </a:pPr>
                      <a:r>
                        <a:rPr lang="en-GB" sz="1500" b="1" i="0" u="none" strike="noStrike" dirty="0">
                          <a:solidFill>
                            <a:srgbClr val="000000"/>
                          </a:solidFill>
                          <a:effectLst/>
                          <a:latin typeface="Arial" panose="020B0604020202020204" pitchFamily="34" charset="0"/>
                          <a:ea typeface="Calibri" panose="020F0502020204030204" pitchFamily="34" charset="0"/>
                        </a:rPr>
                        <a:t>Cohort 2</a:t>
                      </a:r>
                      <a:endParaRPr lang="en-GB" sz="1500" b="0" i="0" u="none" strike="noStrike" dirty="0">
                        <a:effectLst/>
                        <a:latin typeface="Arial" panose="020B0604020202020204" pitchFamily="34" charset="0"/>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t">
                        <a:spcBef>
                          <a:spcPts val="0"/>
                        </a:spcBef>
                        <a:spcAft>
                          <a:spcPts val="0"/>
                        </a:spcAft>
                      </a:pPr>
                      <a:r>
                        <a:rPr lang="en-GB" sz="1500" b="1" i="0" u="none" strike="noStrike" dirty="0">
                          <a:solidFill>
                            <a:srgbClr val="000000"/>
                          </a:solidFill>
                          <a:effectLst/>
                          <a:latin typeface="Arial" panose="020B0604020202020204" pitchFamily="34" charset="0"/>
                          <a:ea typeface="Calibri" panose="020F0502020204030204" pitchFamily="34" charset="0"/>
                        </a:rPr>
                        <a:t>Cohort 3</a:t>
                      </a:r>
                      <a:endParaRPr lang="en-GB" sz="1500" b="0" i="0" u="none" strike="noStrike" dirty="0">
                        <a:effectLst/>
                        <a:latin typeface="Arial" panose="020B0604020202020204" pitchFamily="34" charset="0"/>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72012807"/>
                  </a:ext>
                </a:extLst>
              </a:tr>
              <a:tr h="1083722">
                <a:tc>
                  <a:txBody>
                    <a:bodyPr/>
                    <a:lstStyle/>
                    <a:p>
                      <a:pPr algn="l" fontAlgn="t">
                        <a:spcBef>
                          <a:spcPts val="0"/>
                        </a:spcBef>
                        <a:spcAft>
                          <a:spcPts val="0"/>
                        </a:spcAft>
                      </a:pPr>
                      <a:r>
                        <a:rPr lang="en-GB" sz="1500" b="0" i="0" u="none" strike="noStrike" dirty="0">
                          <a:effectLst/>
                          <a:latin typeface="Arial" panose="020B0604020202020204" pitchFamily="34" charset="0"/>
                          <a:ea typeface="Calibri" panose="020F0502020204030204" pitchFamily="34" charset="0"/>
                        </a:rPr>
                        <a:t>Overview</a:t>
                      </a:r>
                      <a:endParaRPr lang="en-GB" sz="1500" b="0" i="0" u="none" strike="noStrike" dirty="0">
                        <a:effectLst/>
                        <a:latin typeface="Arial" panose="020B0604020202020204" pitchFamily="34" charset="0"/>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347472" indent="-347472" algn="l" fontAlgn="t">
                        <a:spcBef>
                          <a:spcPts val="0"/>
                        </a:spcBef>
                        <a:spcAft>
                          <a:spcPts val="0"/>
                        </a:spcAft>
                        <a:buClrTx/>
                        <a:buSzPts val="1200"/>
                        <a:buFont typeface="Symbol" panose="05050102010706020507" pitchFamily="18" charset="2"/>
                        <a:buChar char="·"/>
                      </a:pPr>
                      <a:r>
                        <a:rPr lang="en-GB" sz="1500" b="0" i="0" u="none" strike="noStrike" dirty="0">
                          <a:effectLst/>
                          <a:latin typeface="Arial" panose="020B0604020202020204" pitchFamily="34" charset="0"/>
                          <a:ea typeface="Times New Roman" panose="02020603050405020304" pitchFamily="18" charset="0"/>
                        </a:rPr>
                        <a:t>Twelve-month programme for Digital &amp; Transformation Lead ARRS roles</a:t>
                      </a:r>
                      <a:endParaRPr lang="en-GB" sz="1500" b="0" i="0" u="none" strike="noStrike" dirty="0">
                        <a:effectLst/>
                        <a:latin typeface="Arial" panose="020B0604020202020204" pitchFamily="34" charset="0"/>
                        <a:ea typeface="+mn-ea"/>
                      </a:endParaRPr>
                    </a:p>
                    <a:p>
                      <a:pPr marL="347472" indent="-347472" algn="l" fontAlgn="t">
                        <a:spcBef>
                          <a:spcPts val="0"/>
                        </a:spcBef>
                        <a:spcAft>
                          <a:spcPts val="0"/>
                        </a:spcAft>
                        <a:buClrTx/>
                        <a:buSzPts val="1200"/>
                        <a:buFont typeface="Symbol" panose="05050102010706020507" pitchFamily="18" charset="2"/>
                        <a:buChar char="·"/>
                      </a:pPr>
                      <a:r>
                        <a:rPr lang="en-GB" sz="1500" b="0" i="0" u="none" strike="noStrike" dirty="0">
                          <a:effectLst/>
                          <a:latin typeface="Arial" panose="020B0604020202020204" pitchFamily="34" charset="0"/>
                          <a:ea typeface="Times New Roman" panose="02020603050405020304" pitchFamily="18" charset="0"/>
                        </a:rPr>
                        <a:t>Supports:</a:t>
                      </a:r>
                      <a:endParaRPr lang="en-GB" sz="1500" b="0" i="0" u="none" strike="noStrike" dirty="0">
                        <a:effectLst/>
                        <a:latin typeface="Arial" panose="020B0604020202020204" pitchFamily="34" charset="0"/>
                      </a:endParaRPr>
                    </a:p>
                    <a:p>
                      <a:pPr marL="742950" indent="-285750" algn="l" fontAlgn="t">
                        <a:spcBef>
                          <a:spcPts val="0"/>
                        </a:spcBef>
                        <a:spcAft>
                          <a:spcPts val="0"/>
                        </a:spcAft>
                        <a:buFont typeface="Courier New" panose="02070309020205020404" pitchFamily="49" charset="0"/>
                        <a:buChar char="o"/>
                      </a:pPr>
                      <a:r>
                        <a:rPr lang="en-GB" sz="1500" b="0" i="0" u="none" strike="noStrike" dirty="0">
                          <a:effectLst/>
                          <a:latin typeface="Arial" panose="020B0604020202020204" pitchFamily="34" charset="0"/>
                          <a:ea typeface="Times New Roman" panose="02020603050405020304" pitchFamily="18" charset="0"/>
                        </a:rPr>
                        <a:t>development of practical skills for leading improvement and delivering transformational change</a:t>
                      </a:r>
                      <a:endParaRPr lang="en-GB" sz="1500" b="0" i="0" u="none" strike="noStrike" dirty="0">
                        <a:effectLst/>
                        <a:latin typeface="Arial" panose="020B0604020202020204" pitchFamily="34" charset="0"/>
                      </a:endParaRPr>
                    </a:p>
                    <a:p>
                      <a:pPr marL="742950" indent="-285750" algn="l" fontAlgn="t">
                        <a:spcBef>
                          <a:spcPts val="0"/>
                        </a:spcBef>
                        <a:spcAft>
                          <a:spcPts val="0"/>
                        </a:spcAft>
                        <a:buFont typeface="Courier New" panose="02070309020205020404" pitchFamily="49" charset="0"/>
                        <a:buChar char="o"/>
                      </a:pPr>
                      <a:r>
                        <a:rPr lang="en-GB" sz="1500" b="0" i="0" u="none" strike="noStrike" dirty="0">
                          <a:effectLst/>
                          <a:latin typeface="Arial" panose="020B0604020202020204" pitchFamily="34" charset="0"/>
                          <a:ea typeface="Times New Roman" panose="02020603050405020304" pitchFamily="18" charset="0"/>
                        </a:rPr>
                        <a:t>making effective use of data and technology, including digital solutions – to inform, support and sustain improvement</a:t>
                      </a:r>
                      <a:endParaRPr lang="en-GB" sz="1500" b="0" i="0" u="none" strike="noStrike" dirty="0">
                        <a:effectLst/>
                        <a:latin typeface="Arial" panose="020B0604020202020204" pitchFamily="34" charset="0"/>
                      </a:endParaRPr>
                    </a:p>
                    <a:p>
                      <a:pPr marL="742950" indent="-285750" algn="l" fontAlgn="t">
                        <a:spcBef>
                          <a:spcPts val="0"/>
                        </a:spcBef>
                        <a:spcAft>
                          <a:spcPts val="0"/>
                        </a:spcAft>
                        <a:buFont typeface="Courier New" panose="02070309020205020404" pitchFamily="49" charset="0"/>
                        <a:buChar char="o"/>
                      </a:pPr>
                      <a:r>
                        <a:rPr lang="en-GB" sz="1500" b="0" i="0" u="none" strike="noStrike" dirty="0">
                          <a:effectLst/>
                          <a:latin typeface="Arial" panose="020B0604020202020204" pitchFamily="34" charset="0"/>
                          <a:ea typeface="Times New Roman" panose="02020603050405020304" pitchFamily="18" charset="0"/>
                        </a:rPr>
                        <a:t>building effective relationships for working collaboratively</a:t>
                      </a:r>
                      <a:endParaRPr lang="en-GB" sz="1500" b="0" i="0" u="none" strike="noStrike" dirty="0">
                        <a:effectLst/>
                        <a:latin typeface="Arial" panose="020B0604020202020204" pitchFamily="34" charset="0"/>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038810003"/>
                  </a:ext>
                </a:extLst>
              </a:tr>
              <a:tr h="274975">
                <a:tc rowSpan="2">
                  <a:txBody>
                    <a:bodyPr/>
                    <a:lstStyle/>
                    <a:p>
                      <a:pPr algn="l" fontAlgn="t">
                        <a:spcBef>
                          <a:spcPts val="0"/>
                        </a:spcBef>
                        <a:spcAft>
                          <a:spcPts val="0"/>
                        </a:spcAft>
                      </a:pPr>
                      <a:r>
                        <a:rPr lang="en-GB" sz="1500" b="0" i="0" u="none" strike="noStrike">
                          <a:effectLst/>
                          <a:latin typeface="Arial" panose="020B0604020202020204" pitchFamily="34" charset="0"/>
                          <a:ea typeface="Calibri" panose="020F0502020204030204" pitchFamily="34" charset="0"/>
                        </a:rPr>
                        <a:t>Format</a:t>
                      </a:r>
                      <a:endParaRPr lang="en-GB" sz="1500" b="0" i="0" u="none" strike="noStrike">
                        <a:effectLst/>
                        <a:latin typeface="Arial" panose="020B0604020202020204" pitchFamily="34" charset="0"/>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500" b="0" i="0" u="none" strike="noStrike" dirty="0">
                          <a:solidFill>
                            <a:srgbClr val="000000"/>
                          </a:solidFill>
                          <a:effectLst/>
                          <a:latin typeface="Arial" panose="020B0604020202020204" pitchFamily="34" charset="0"/>
                          <a:ea typeface="Calibri" panose="020F0502020204030204" pitchFamily="34" charset="0"/>
                        </a:rPr>
                        <a:t>5 days in person - </a:t>
                      </a:r>
                      <a:r>
                        <a:rPr lang="en-GB" sz="1500" b="1" i="0" u="none" strike="noStrike" dirty="0">
                          <a:solidFill>
                            <a:srgbClr val="000000"/>
                          </a:solidFill>
                          <a:effectLst/>
                          <a:latin typeface="Arial" panose="020B0604020202020204" pitchFamily="34" charset="0"/>
                          <a:ea typeface="Calibri" panose="020F0502020204030204" pitchFamily="34" charset="0"/>
                        </a:rPr>
                        <a:t>Leeds</a:t>
                      </a:r>
                      <a:endParaRPr lang="en-GB" sz="1500" b="0" i="0" u="none" strike="noStrike" dirty="0">
                        <a:effectLst/>
                        <a:latin typeface="Arial" panose="020B0604020202020204" pitchFamily="34" charset="0"/>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500" b="0" i="0" u="none" strike="noStrike" dirty="0">
                          <a:solidFill>
                            <a:srgbClr val="000000"/>
                          </a:solidFill>
                          <a:effectLst/>
                          <a:latin typeface="Arial" panose="020B0604020202020204" pitchFamily="34" charset="0"/>
                          <a:ea typeface="Calibri" panose="020F0502020204030204" pitchFamily="34" charset="0"/>
                        </a:rPr>
                        <a:t>5 days in person - </a:t>
                      </a:r>
                      <a:r>
                        <a:rPr lang="en-GB" sz="1500" b="1" i="0" u="none" strike="noStrike" dirty="0">
                          <a:solidFill>
                            <a:srgbClr val="000000"/>
                          </a:solidFill>
                          <a:effectLst/>
                          <a:latin typeface="Arial" panose="020B0604020202020204" pitchFamily="34" charset="0"/>
                          <a:ea typeface="Calibri" panose="020F0502020204030204" pitchFamily="34" charset="0"/>
                        </a:rPr>
                        <a:t>Birmingham</a:t>
                      </a:r>
                      <a:endParaRPr lang="en-GB" sz="1500" b="0" i="0" u="none" strike="noStrike" dirty="0">
                        <a:effectLst/>
                        <a:latin typeface="Arial" panose="020B0604020202020204" pitchFamily="34" charset="0"/>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586604"/>
                  </a:ext>
                </a:extLst>
              </a:tr>
              <a:tr h="760223">
                <a:tc vMerge="1">
                  <a:txBody>
                    <a:bodyPr/>
                    <a:lstStyle/>
                    <a:p>
                      <a:endParaRPr lang="en-GB"/>
                    </a:p>
                  </a:txBody>
                  <a:tcPr/>
                </a:tc>
                <a:tc gridSpan="2">
                  <a:txBody>
                    <a:bodyPr/>
                    <a:lstStyle/>
                    <a:p>
                      <a:pPr marL="347472" indent="-347472" algn="l" fontAlgn="t">
                        <a:spcBef>
                          <a:spcPts val="0"/>
                        </a:spcBef>
                        <a:spcAft>
                          <a:spcPts val="0"/>
                        </a:spcAft>
                        <a:buClrTx/>
                        <a:buSzPts val="1200"/>
                        <a:buFont typeface="Symbol" panose="05050102010706020507" pitchFamily="18" charset="2"/>
                        <a:buChar char="·"/>
                      </a:pPr>
                      <a:r>
                        <a:rPr lang="en-GB" sz="1500" b="0" i="0" u="none" strike="noStrike" dirty="0">
                          <a:solidFill>
                            <a:srgbClr val="000000"/>
                          </a:solidFill>
                          <a:effectLst/>
                          <a:latin typeface="Arial" panose="020B0604020202020204" pitchFamily="34" charset="0"/>
                          <a:ea typeface="Times New Roman" panose="02020603050405020304" pitchFamily="18" charset="0"/>
                        </a:rPr>
                        <a:t>a five-day core programme held over approx. three months </a:t>
                      </a:r>
                    </a:p>
                    <a:p>
                      <a:pPr marL="347472" indent="-347472" algn="l" fontAlgn="t">
                        <a:spcBef>
                          <a:spcPts val="0"/>
                        </a:spcBef>
                        <a:spcAft>
                          <a:spcPts val="0"/>
                        </a:spcAft>
                        <a:buClrTx/>
                        <a:buSzPts val="1200"/>
                        <a:buFont typeface="Symbol" panose="05050102010706020507" pitchFamily="18" charset="2"/>
                        <a:buChar char="·"/>
                      </a:pPr>
                      <a:r>
                        <a:rPr lang="en-GB" sz="1500" b="0" i="0" u="none" strike="noStrike" dirty="0">
                          <a:solidFill>
                            <a:srgbClr val="000000"/>
                          </a:solidFill>
                          <a:effectLst/>
                          <a:latin typeface="Arial" panose="020B0604020202020204" pitchFamily="34" charset="0"/>
                          <a:ea typeface="Times New Roman" panose="02020603050405020304" pitchFamily="18" charset="0"/>
                        </a:rPr>
                        <a:t>additional enhanced support over twelve months, including:</a:t>
                      </a:r>
                      <a:endParaRPr lang="en-GB" sz="1500" b="0" i="0" u="none" strike="noStrike" dirty="0">
                        <a:effectLst/>
                        <a:latin typeface="Arial" panose="020B0604020202020204" pitchFamily="34" charset="0"/>
                      </a:endParaRPr>
                    </a:p>
                    <a:p>
                      <a:pPr marL="742950" indent="-285750" algn="l" fontAlgn="t">
                        <a:spcBef>
                          <a:spcPts val="0"/>
                        </a:spcBef>
                        <a:spcAft>
                          <a:spcPts val="0"/>
                        </a:spcAft>
                        <a:buFont typeface="Courier New" panose="02070309020205020404" pitchFamily="49" charset="0"/>
                        <a:buChar char="o"/>
                      </a:pPr>
                      <a:r>
                        <a:rPr lang="en-GB" sz="1500" b="0" i="0" u="none" strike="noStrike" dirty="0">
                          <a:solidFill>
                            <a:srgbClr val="000000"/>
                          </a:solidFill>
                          <a:effectLst/>
                          <a:latin typeface="Arial" panose="020B0604020202020204" pitchFamily="34" charset="0"/>
                          <a:ea typeface="Times New Roman" panose="02020603050405020304" pitchFamily="18" charset="0"/>
                        </a:rPr>
                        <a:t>action learning set sessions, and</a:t>
                      </a:r>
                      <a:endParaRPr lang="en-GB" sz="1500" b="0" i="0" u="none" strike="noStrike" dirty="0">
                        <a:effectLst/>
                        <a:latin typeface="Arial" panose="020B0604020202020204" pitchFamily="34" charset="0"/>
                      </a:endParaRPr>
                    </a:p>
                    <a:p>
                      <a:pPr marL="742950" indent="-285750" algn="l" fontAlgn="t">
                        <a:spcBef>
                          <a:spcPts val="0"/>
                        </a:spcBef>
                        <a:spcAft>
                          <a:spcPts val="0"/>
                        </a:spcAft>
                        <a:buFont typeface="Courier New" panose="02070309020205020404" pitchFamily="49" charset="0"/>
                        <a:buChar char="o"/>
                      </a:pPr>
                      <a:r>
                        <a:rPr lang="en-GB" sz="1500" b="0" i="0" u="none" strike="noStrike" dirty="0">
                          <a:solidFill>
                            <a:srgbClr val="000000"/>
                          </a:solidFill>
                          <a:effectLst/>
                          <a:latin typeface="Arial" panose="020B0604020202020204" pitchFamily="34" charset="0"/>
                          <a:ea typeface="Times New Roman" panose="02020603050405020304" pitchFamily="18" charset="0"/>
                        </a:rPr>
                        <a:t>individual quality improvement coaching session</a:t>
                      </a:r>
                      <a:endParaRPr lang="en-GB" sz="1500" b="0" i="0" u="none" strike="noStrike" dirty="0">
                        <a:effectLst/>
                        <a:latin typeface="Arial" panose="020B0604020202020204" pitchFamily="34" charset="0"/>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813260027"/>
                  </a:ext>
                </a:extLst>
              </a:tr>
              <a:tr h="274975">
                <a:tc>
                  <a:txBody>
                    <a:bodyPr/>
                    <a:lstStyle/>
                    <a:p>
                      <a:pPr algn="l" fontAlgn="t">
                        <a:spcBef>
                          <a:spcPts val="0"/>
                        </a:spcBef>
                        <a:spcAft>
                          <a:spcPts val="0"/>
                        </a:spcAft>
                      </a:pPr>
                      <a:r>
                        <a:rPr lang="en-GB" sz="1500" b="0" i="0" u="none" strike="noStrike" dirty="0">
                          <a:effectLst/>
                          <a:latin typeface="Arial" panose="020B0604020202020204" pitchFamily="34" charset="0"/>
                          <a:ea typeface="Calibri" panose="020F0502020204030204" pitchFamily="34" charset="0"/>
                        </a:rPr>
                        <a:t>Application form to apply for a place</a:t>
                      </a:r>
                      <a:endParaRPr lang="en-GB" sz="1500" b="0" i="0" u="none" strike="noStrike" dirty="0">
                        <a:effectLst/>
                        <a:latin typeface="Arial" panose="020B0604020202020204" pitchFamily="34" charset="0"/>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t">
                        <a:spcBef>
                          <a:spcPts val="0"/>
                        </a:spcBef>
                        <a:spcAft>
                          <a:spcPts val="0"/>
                        </a:spcAft>
                      </a:pPr>
                      <a:r>
                        <a:rPr lang="en-GB" sz="1500" b="1" i="0" u="none" strike="noStrike" dirty="0">
                          <a:effectLst/>
                          <a:latin typeface="Arial" panose="020B0604020202020204" pitchFamily="34" charset="0"/>
                          <a:ea typeface="Calibri" panose="020F0502020204030204" pitchFamily="34" charset="0"/>
                        </a:rPr>
                        <a:t>Cohort 2: Has now closed / passed </a:t>
                      </a:r>
                      <a:r>
                        <a:rPr lang="en-GB" sz="1500" b="0" i="0" u="none" strike="noStrike" dirty="0">
                          <a:effectLst/>
                          <a:latin typeface="Arial" panose="020B0604020202020204" pitchFamily="34" charset="0"/>
                          <a:ea typeface="Calibri" panose="020F0502020204030204" pitchFamily="34" charset="0"/>
                        </a:rPr>
                        <a:t>– confirmation of who has been enrolled onto this programme will be provided shortly</a:t>
                      </a:r>
                      <a:endParaRPr lang="en-GB" sz="1500" b="0" i="0" u="none" strike="noStrike" dirty="0">
                        <a:effectLst/>
                        <a:latin typeface="Arial" panose="020B0604020202020204" pitchFamily="34" charset="0"/>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500" b="0" i="0" u="none" strike="noStrike" dirty="0">
                          <a:effectLst/>
                          <a:latin typeface="Arial" panose="020B0604020202020204" pitchFamily="34" charset="0"/>
                          <a:ea typeface="Calibri" panose="020F0502020204030204" pitchFamily="34" charset="0"/>
                        </a:rPr>
                        <a:t>Will be available </a:t>
                      </a:r>
                      <a:r>
                        <a:rPr lang="en-GB" sz="1500" b="0" i="0" u="sng" strike="noStrike" dirty="0">
                          <a:solidFill>
                            <a:srgbClr val="0563C1"/>
                          </a:solidFill>
                          <a:effectLst/>
                          <a:latin typeface="Arial" panose="020B0604020202020204" pitchFamily="34" charset="0"/>
                          <a:ea typeface="Calibri" panose="020F0502020204030204" pitchFamily="34" charset="0"/>
                          <a:hlinkClick r:id="rId3"/>
                        </a:rPr>
                        <a:t>here</a:t>
                      </a:r>
                      <a:r>
                        <a:rPr lang="en-GB" sz="1500" b="0" i="0" u="none" strike="noStrike" dirty="0">
                          <a:effectLst/>
                          <a:latin typeface="Arial" panose="020B0604020202020204" pitchFamily="34" charset="0"/>
                          <a:ea typeface="Calibri" panose="020F0502020204030204" pitchFamily="34" charset="0"/>
                        </a:rPr>
                        <a:t> from </a:t>
                      </a:r>
                      <a:r>
                        <a:rPr lang="en-GB" sz="1500" b="1" i="0" u="none" strike="noStrike" dirty="0">
                          <a:effectLst/>
                          <a:latin typeface="Arial" panose="020B0604020202020204" pitchFamily="34" charset="0"/>
                          <a:ea typeface="Calibri" panose="020F0502020204030204" pitchFamily="34" charset="0"/>
                        </a:rPr>
                        <a:t>20</a:t>
                      </a:r>
                      <a:r>
                        <a:rPr lang="en-GB" sz="1500" b="1" i="0" u="none" strike="noStrike" baseline="30000" dirty="0">
                          <a:effectLst/>
                          <a:latin typeface="Arial" panose="020B0604020202020204" pitchFamily="34" charset="0"/>
                          <a:ea typeface="Calibri" panose="020F0502020204030204" pitchFamily="34" charset="0"/>
                        </a:rPr>
                        <a:t>th</a:t>
                      </a:r>
                      <a:r>
                        <a:rPr lang="en-GB" sz="1500" b="1" i="0" u="none" strike="noStrike" dirty="0">
                          <a:effectLst/>
                          <a:latin typeface="Arial" panose="020B0604020202020204" pitchFamily="34" charset="0"/>
                          <a:ea typeface="Calibri" panose="020F0502020204030204" pitchFamily="34" charset="0"/>
                        </a:rPr>
                        <a:t> November 2023</a:t>
                      </a:r>
                      <a:endParaRPr lang="en-GB" sz="1500" b="1" i="0" u="none" strike="noStrike" dirty="0">
                        <a:effectLst/>
                        <a:latin typeface="Arial" panose="020B0604020202020204" pitchFamily="34" charset="0"/>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1771303"/>
                  </a:ext>
                </a:extLst>
              </a:tr>
              <a:tr h="436724">
                <a:tc>
                  <a:txBody>
                    <a:bodyPr/>
                    <a:lstStyle/>
                    <a:p>
                      <a:pPr algn="l" fontAlgn="t">
                        <a:spcBef>
                          <a:spcPts val="0"/>
                        </a:spcBef>
                        <a:spcAft>
                          <a:spcPts val="0"/>
                        </a:spcAft>
                      </a:pPr>
                      <a:r>
                        <a:rPr lang="en-GB" sz="1500" b="0" i="0" u="none" strike="noStrike">
                          <a:effectLst/>
                          <a:latin typeface="Arial" panose="020B0604020202020204" pitchFamily="34" charset="0"/>
                          <a:ea typeface="Calibri" panose="020F0502020204030204" pitchFamily="34" charset="0"/>
                        </a:rPr>
                        <a:t>Deadline for sign up</a:t>
                      </a:r>
                      <a:endParaRPr lang="en-GB" sz="1500" b="0" i="0" u="none" strike="noStrike">
                        <a:effectLst/>
                        <a:latin typeface="Arial" panose="020B0604020202020204" pitchFamily="34" charset="0"/>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l" fontAlgn="t">
                        <a:spcBef>
                          <a:spcPts val="0"/>
                        </a:spcBef>
                        <a:spcAft>
                          <a:spcPts val="0"/>
                        </a:spcAft>
                      </a:pPr>
                      <a:endParaRPr lang="en-GB" sz="1500" b="0" i="0" u="none" strike="noStrike" dirty="0">
                        <a:effectLst/>
                        <a:latin typeface="Arial" panose="020B0604020202020204" pitchFamily="34" charset="0"/>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500" b="1" i="0" u="none" strike="noStrike">
                          <a:effectLst/>
                          <a:latin typeface="Arial" panose="020B0604020202020204" pitchFamily="34" charset="0"/>
                          <a:ea typeface="Calibri" panose="020F0502020204030204" pitchFamily="34" charset="0"/>
                        </a:rPr>
                        <a:t>Friday 5</a:t>
                      </a:r>
                      <a:r>
                        <a:rPr lang="en-GB" sz="1500" b="1" i="0" u="none" strike="noStrike" baseline="30000">
                          <a:effectLst/>
                          <a:latin typeface="Arial" panose="020B0604020202020204" pitchFamily="34" charset="0"/>
                          <a:ea typeface="Calibri" panose="020F0502020204030204" pitchFamily="34" charset="0"/>
                        </a:rPr>
                        <a:t>th</a:t>
                      </a:r>
                      <a:r>
                        <a:rPr lang="en-GB" sz="1500" b="1" i="0" u="none" strike="noStrike">
                          <a:effectLst/>
                          <a:latin typeface="Arial" panose="020B0604020202020204" pitchFamily="34" charset="0"/>
                          <a:ea typeface="Calibri" panose="020F0502020204030204" pitchFamily="34" charset="0"/>
                        </a:rPr>
                        <a:t> January 2024</a:t>
                      </a:r>
                      <a:r>
                        <a:rPr lang="en-GB" sz="1500" b="0" i="0" u="none" strike="noStrike">
                          <a:effectLst/>
                          <a:latin typeface="Arial" panose="020B0604020202020204" pitchFamily="34" charset="0"/>
                          <a:ea typeface="Calibri" panose="020F0502020204030204" pitchFamily="34" charset="0"/>
                        </a:rPr>
                        <a:t> (applications may close earlier if oversubscribed)</a:t>
                      </a:r>
                      <a:endParaRPr lang="en-GB" sz="1500" b="0" i="0" u="none" strike="noStrike" dirty="0">
                        <a:effectLst/>
                        <a:latin typeface="Arial" panose="020B0604020202020204" pitchFamily="34" charset="0"/>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6793000"/>
                  </a:ext>
                </a:extLst>
              </a:tr>
              <a:tr h="274975">
                <a:tc>
                  <a:txBody>
                    <a:bodyPr/>
                    <a:lstStyle/>
                    <a:p>
                      <a:pPr algn="l" fontAlgn="t">
                        <a:spcBef>
                          <a:spcPts val="0"/>
                        </a:spcBef>
                        <a:spcAft>
                          <a:spcPts val="0"/>
                        </a:spcAft>
                      </a:pPr>
                      <a:r>
                        <a:rPr lang="en-GB" sz="1500" b="0" i="0" u="none" strike="noStrike">
                          <a:effectLst/>
                          <a:latin typeface="Arial" panose="020B0604020202020204" pitchFamily="34" charset="0"/>
                          <a:ea typeface="Calibri" panose="020F0502020204030204" pitchFamily="34" charset="0"/>
                        </a:rPr>
                        <a:t>Start date</a:t>
                      </a:r>
                      <a:endParaRPr lang="en-GB" sz="1500" b="0" i="0" u="none" strike="noStrike">
                        <a:effectLst/>
                        <a:latin typeface="Arial" panose="020B0604020202020204" pitchFamily="34" charset="0"/>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500" b="0" i="0" u="none" strike="noStrike">
                          <a:effectLst/>
                          <a:latin typeface="Arial" panose="020B0604020202020204" pitchFamily="34" charset="0"/>
                          <a:ea typeface="Calibri" panose="020F0502020204030204" pitchFamily="34" charset="0"/>
                        </a:rPr>
                        <a:t>8</a:t>
                      </a:r>
                      <a:r>
                        <a:rPr lang="en-GB" sz="1500" b="0" i="0" u="none" strike="noStrike" baseline="30000">
                          <a:effectLst/>
                          <a:latin typeface="Arial" panose="020B0604020202020204" pitchFamily="34" charset="0"/>
                          <a:ea typeface="Calibri" panose="020F0502020204030204" pitchFamily="34" charset="0"/>
                        </a:rPr>
                        <a:t>th</a:t>
                      </a:r>
                      <a:r>
                        <a:rPr lang="en-GB" sz="1500" b="0" i="0" u="none" strike="noStrike">
                          <a:effectLst/>
                          <a:latin typeface="Arial" panose="020B0604020202020204" pitchFamily="34" charset="0"/>
                          <a:ea typeface="Calibri" panose="020F0502020204030204" pitchFamily="34" charset="0"/>
                        </a:rPr>
                        <a:t> November 2023</a:t>
                      </a:r>
                      <a:endParaRPr lang="en-GB" sz="1500" b="0" i="0" u="none" strike="noStrike">
                        <a:effectLst/>
                        <a:latin typeface="Arial" panose="020B0604020202020204" pitchFamily="34" charset="0"/>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500" b="0" i="0" u="none" strike="noStrike" dirty="0">
                          <a:effectLst/>
                          <a:latin typeface="Arial" panose="020B0604020202020204" pitchFamily="34" charset="0"/>
                          <a:ea typeface="Calibri" panose="020F0502020204030204" pitchFamily="34" charset="0"/>
                        </a:rPr>
                        <a:t>1</a:t>
                      </a:r>
                      <a:r>
                        <a:rPr lang="en-GB" sz="1500" b="0" i="0" u="none" strike="noStrike" baseline="30000" dirty="0">
                          <a:effectLst/>
                          <a:latin typeface="Arial" panose="020B0604020202020204" pitchFamily="34" charset="0"/>
                          <a:ea typeface="Calibri" panose="020F0502020204030204" pitchFamily="34" charset="0"/>
                        </a:rPr>
                        <a:t>st</a:t>
                      </a:r>
                      <a:r>
                        <a:rPr lang="en-GB" sz="1500" b="0" i="0" u="none" strike="noStrike" dirty="0">
                          <a:effectLst/>
                          <a:latin typeface="Arial" panose="020B0604020202020204" pitchFamily="34" charset="0"/>
                          <a:ea typeface="Calibri" panose="020F0502020204030204" pitchFamily="34" charset="0"/>
                        </a:rPr>
                        <a:t> February 2024</a:t>
                      </a:r>
                      <a:endParaRPr lang="en-GB" sz="1500" b="0" i="0" u="none" strike="noStrike" dirty="0">
                        <a:effectLst/>
                        <a:latin typeface="Arial" panose="020B0604020202020204" pitchFamily="34" charset="0"/>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5824239"/>
                  </a:ext>
                </a:extLst>
              </a:tr>
              <a:tr h="436724">
                <a:tc>
                  <a:txBody>
                    <a:bodyPr/>
                    <a:lstStyle/>
                    <a:p>
                      <a:pPr algn="l" fontAlgn="t">
                        <a:spcBef>
                          <a:spcPts val="0"/>
                        </a:spcBef>
                        <a:spcAft>
                          <a:spcPts val="0"/>
                        </a:spcAft>
                      </a:pPr>
                      <a:r>
                        <a:rPr lang="en-GB" sz="1500" b="0" i="0" u="none" strike="noStrike">
                          <a:effectLst/>
                          <a:latin typeface="Arial" panose="020B0604020202020204" pitchFamily="34" charset="0"/>
                          <a:ea typeface="Calibri" panose="020F0502020204030204" pitchFamily="34" charset="0"/>
                        </a:rPr>
                        <a:t>Web information</a:t>
                      </a:r>
                      <a:endParaRPr lang="en-GB" sz="1500" b="0" i="0" u="none" strike="noStrike">
                        <a:effectLst/>
                        <a:latin typeface="Arial" panose="020B0604020202020204" pitchFamily="34" charset="0"/>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fontAlgn="t">
                        <a:spcBef>
                          <a:spcPts val="0"/>
                        </a:spcBef>
                        <a:spcAft>
                          <a:spcPts val="0"/>
                        </a:spcAft>
                      </a:pPr>
                      <a:r>
                        <a:rPr lang="en-GB" sz="1500" b="0" i="0" u="sng" strike="noStrike" dirty="0" err="1">
                          <a:solidFill>
                            <a:srgbClr val="0563C1"/>
                          </a:solidFill>
                          <a:effectLst/>
                          <a:latin typeface="Arial" panose="020B0604020202020204" pitchFamily="34" charset="0"/>
                          <a:ea typeface="Calibri" panose="020F0502020204030204" pitchFamily="34" charset="0"/>
                          <a:hlinkClick r:id="rId4"/>
                        </a:rPr>
                        <a:t>FutureNHS</a:t>
                      </a:r>
                      <a:r>
                        <a:rPr lang="en-GB" sz="1500" b="0" i="0" u="sng" strike="noStrike" dirty="0">
                          <a:solidFill>
                            <a:srgbClr val="0563C1"/>
                          </a:solidFill>
                          <a:effectLst/>
                          <a:latin typeface="Arial" panose="020B0604020202020204" pitchFamily="34" charset="0"/>
                          <a:ea typeface="Calibri" panose="020F0502020204030204" pitchFamily="34" charset="0"/>
                          <a:hlinkClick r:id="rId4"/>
                        </a:rPr>
                        <a:t> website</a:t>
                      </a:r>
                      <a:r>
                        <a:rPr lang="en-GB" sz="1500" b="0" i="0" u="sng" strike="noStrike" dirty="0">
                          <a:solidFill>
                            <a:srgbClr val="0563C1"/>
                          </a:solidFill>
                          <a:effectLst/>
                          <a:latin typeface="Arial" panose="020B0604020202020204" pitchFamily="34" charset="0"/>
                          <a:ea typeface="Calibri" panose="020F0502020204030204" pitchFamily="34" charset="0"/>
                        </a:rPr>
                        <a:t>, </a:t>
                      </a:r>
                      <a:endParaRPr lang="en-GB" sz="1500" b="0" i="0" u="none" strike="noStrike" dirty="0">
                        <a:effectLst/>
                        <a:latin typeface="Arial" panose="020B0604020202020204" pitchFamily="34" charset="0"/>
                      </a:endParaRPr>
                    </a:p>
                    <a:p>
                      <a:pPr algn="l" fontAlgn="t">
                        <a:spcBef>
                          <a:spcPts val="0"/>
                        </a:spcBef>
                        <a:spcAft>
                          <a:spcPts val="0"/>
                        </a:spcAft>
                      </a:pPr>
                      <a:r>
                        <a:rPr lang="en-GB" sz="1500" b="0" i="0" u="sng" strike="noStrike" dirty="0">
                          <a:solidFill>
                            <a:srgbClr val="0563C1"/>
                          </a:solidFill>
                          <a:effectLst/>
                          <a:latin typeface="Arial" panose="020B0604020202020204" pitchFamily="34" charset="0"/>
                          <a:ea typeface="Calibri" panose="020F0502020204030204" pitchFamily="34" charset="0"/>
                          <a:hlinkClick r:id="rId5"/>
                        </a:rPr>
                        <a:t>NHS Website</a:t>
                      </a:r>
                      <a:endParaRPr lang="en-GB" sz="1500" b="0" i="0" u="sng" strike="noStrike" dirty="0">
                        <a:solidFill>
                          <a:srgbClr val="0563C1"/>
                        </a:solidFill>
                        <a:effectLst/>
                        <a:latin typeface="Arial" panose="020B0604020202020204" pitchFamily="34" charset="0"/>
                        <a:ea typeface="Calibri" panose="020F0502020204030204" pitchFamily="34" charset="0"/>
                      </a:endParaRPr>
                    </a:p>
                    <a:p>
                      <a:pPr algn="l" fontAlgn="t">
                        <a:spcBef>
                          <a:spcPts val="0"/>
                        </a:spcBef>
                        <a:spcAft>
                          <a:spcPts val="0"/>
                        </a:spcAft>
                      </a:pPr>
                      <a:r>
                        <a:rPr lang="en-GB" sz="1500" b="0" i="0" u="none" strike="noStrike" dirty="0">
                          <a:effectLst/>
                          <a:latin typeface="Arial" panose="020B0604020202020204" pitchFamily="34" charset="0"/>
                          <a:ea typeface="Calibri" panose="020F0502020204030204" pitchFamily="34" charset="0"/>
                        </a:rPr>
                        <a:t>It is recommended that anyone interested watches the following </a:t>
                      </a:r>
                      <a:r>
                        <a:rPr lang="en-GB" sz="1500" b="0" i="0" u="none" strike="noStrike" dirty="0">
                          <a:effectLst/>
                          <a:latin typeface="Arial" panose="020B0604020202020204" pitchFamily="34" charset="0"/>
                          <a:ea typeface="Calibri" panose="020F0502020204030204" pitchFamily="34" charset="0"/>
                          <a:hlinkClick r:id="rId6"/>
                        </a:rPr>
                        <a:t>overview webinar recording</a:t>
                      </a:r>
                      <a:endParaRPr lang="en-GB" sz="1500" b="0" i="0" u="none" strike="noStrike" dirty="0">
                        <a:effectLst/>
                        <a:latin typeface="Arial" panose="020B0604020202020204" pitchFamily="34" charset="0"/>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198935305"/>
                  </a:ext>
                </a:extLst>
              </a:tr>
              <a:tr h="274975">
                <a:tc>
                  <a:txBody>
                    <a:bodyPr/>
                    <a:lstStyle/>
                    <a:p>
                      <a:pPr algn="l" fontAlgn="t">
                        <a:spcBef>
                          <a:spcPts val="0"/>
                        </a:spcBef>
                        <a:spcAft>
                          <a:spcPts val="0"/>
                        </a:spcAft>
                      </a:pPr>
                      <a:r>
                        <a:rPr lang="en-GB" sz="1500" b="0" i="0" u="none" strike="noStrike">
                          <a:effectLst/>
                          <a:latin typeface="Arial" panose="020B0604020202020204" pitchFamily="34" charset="0"/>
                          <a:ea typeface="Calibri" panose="020F0502020204030204" pitchFamily="34" charset="0"/>
                        </a:rPr>
                        <a:t>Contact for further information</a:t>
                      </a:r>
                      <a:endParaRPr lang="en-GB" sz="1500" b="0" i="0" u="none" strike="noStrike">
                        <a:effectLst/>
                        <a:latin typeface="Arial" panose="020B0604020202020204" pitchFamily="34" charset="0"/>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fontAlgn="t">
                        <a:spcBef>
                          <a:spcPts val="0"/>
                        </a:spcBef>
                        <a:spcAft>
                          <a:spcPts val="0"/>
                        </a:spcAft>
                      </a:pPr>
                      <a:r>
                        <a:rPr lang="en-GB" sz="1500" b="0" i="0" u="sng" strike="noStrike" dirty="0">
                          <a:solidFill>
                            <a:srgbClr val="0563C1"/>
                          </a:solidFill>
                          <a:effectLst/>
                          <a:latin typeface="Arial" panose="020B0604020202020204" pitchFamily="34" charset="0"/>
                          <a:ea typeface="Calibri" panose="020F0502020204030204" pitchFamily="34" charset="0"/>
                          <a:hlinkClick r:id="rId7"/>
                        </a:rPr>
                        <a:t>england.capabilitypct@nhs.net</a:t>
                      </a:r>
                      <a:endParaRPr lang="en-GB" sz="1500" b="0" i="0" u="none" strike="noStrike" dirty="0">
                        <a:effectLst/>
                        <a:latin typeface="Arial" panose="020B0604020202020204" pitchFamily="34" charset="0"/>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820779661"/>
                  </a:ext>
                </a:extLst>
              </a:tr>
              <a:tr h="598474">
                <a:tc>
                  <a:txBody>
                    <a:bodyPr/>
                    <a:lstStyle/>
                    <a:p>
                      <a:pPr algn="l" fontAlgn="t">
                        <a:spcBef>
                          <a:spcPts val="0"/>
                        </a:spcBef>
                        <a:spcAft>
                          <a:spcPts val="0"/>
                        </a:spcAft>
                      </a:pPr>
                      <a:r>
                        <a:rPr lang="en-GB" sz="1500" b="0" i="0" u="none" strike="noStrike" dirty="0">
                          <a:effectLst/>
                          <a:latin typeface="Arial" panose="020B0604020202020204" pitchFamily="34" charset="0"/>
                          <a:ea typeface="Calibri" panose="020F0502020204030204" pitchFamily="34" charset="0"/>
                        </a:rPr>
                        <a:t>Further info</a:t>
                      </a:r>
                      <a:endParaRPr lang="en-GB" sz="1500" b="0" i="0" u="none" strike="noStrike" dirty="0">
                        <a:effectLst/>
                        <a:latin typeface="Arial" panose="020B0604020202020204" pitchFamily="34" charset="0"/>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fontAlgn="t">
                        <a:spcBef>
                          <a:spcPts val="0"/>
                        </a:spcBef>
                        <a:spcAft>
                          <a:spcPts val="0"/>
                        </a:spcAft>
                      </a:pPr>
                      <a:r>
                        <a:rPr lang="en-GB" sz="1500" b="0" i="0" u="none" strike="noStrike" dirty="0">
                          <a:effectLst/>
                          <a:latin typeface="Arial" panose="020B0604020202020204" pitchFamily="34" charset="0"/>
                          <a:ea typeface="Calibri" panose="020F0502020204030204" pitchFamily="34" charset="0"/>
                        </a:rPr>
                        <a:t>There are limited places which are currently being given on a first come first served basis. There are likely to be cohorts in 24/25, potentially in London. D&amp;TLs may wish to contact national directly and register an interest in a future London cohort</a:t>
                      </a:r>
                      <a:endParaRPr lang="en-GB" sz="1500" b="0" i="0" u="none" strike="noStrike" dirty="0">
                        <a:effectLst/>
                        <a:latin typeface="Arial" panose="020B0604020202020204" pitchFamily="34" charset="0"/>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992441095"/>
                  </a:ext>
                </a:extLst>
              </a:tr>
            </a:tbl>
          </a:graphicData>
        </a:graphic>
      </p:graphicFrame>
    </p:spTree>
    <p:extLst>
      <p:ext uri="{BB962C8B-B14F-4D97-AF65-F5344CB8AC3E}">
        <p14:creationId xmlns:p14="http://schemas.microsoft.com/office/powerpoint/2010/main" val="2282146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8273" y="0"/>
            <a:ext cx="11404154" cy="865186"/>
          </a:xfrm>
        </p:spPr>
        <p:txBody>
          <a:bodyPr anchor="ctr">
            <a:normAutofit/>
          </a:bodyPr>
          <a:lstStyle/>
          <a:p>
            <a:r>
              <a:rPr lang="en-GB" dirty="0"/>
              <a:t>Other national support offers– 23/24 &amp; 24/25</a:t>
            </a:r>
          </a:p>
        </p:txBody>
      </p:sp>
      <p:graphicFrame>
        <p:nvGraphicFramePr>
          <p:cNvPr id="8" name="Table 7">
            <a:extLst>
              <a:ext uri="{FF2B5EF4-FFF2-40B4-BE49-F238E27FC236}">
                <a16:creationId xmlns:a16="http://schemas.microsoft.com/office/drawing/2014/main" id="{B3DB45A9-F72E-1895-3B32-3E59348F1C27}"/>
              </a:ext>
            </a:extLst>
          </p:cNvPr>
          <p:cNvGraphicFramePr>
            <a:graphicFrameLocks noGrp="1"/>
          </p:cNvGraphicFramePr>
          <p:nvPr>
            <p:extLst>
              <p:ext uri="{D42A27DB-BD31-4B8C-83A1-F6EECF244321}">
                <p14:modId xmlns:p14="http://schemas.microsoft.com/office/powerpoint/2010/main" val="2293810142"/>
              </p:ext>
            </p:extLst>
          </p:nvPr>
        </p:nvGraphicFramePr>
        <p:xfrm>
          <a:off x="175365" y="653133"/>
          <a:ext cx="11887200" cy="6007191"/>
        </p:xfrm>
        <a:graphic>
          <a:graphicData uri="http://schemas.openxmlformats.org/drawingml/2006/table">
            <a:tbl>
              <a:tblPr firstRow="1" firstCol="1" bandRow="1"/>
              <a:tblGrid>
                <a:gridCol w="1368502">
                  <a:extLst>
                    <a:ext uri="{9D8B030D-6E8A-4147-A177-3AD203B41FA5}">
                      <a16:colId xmlns:a16="http://schemas.microsoft.com/office/drawing/2014/main" val="1887196510"/>
                    </a:ext>
                  </a:extLst>
                </a:gridCol>
                <a:gridCol w="2629675">
                  <a:extLst>
                    <a:ext uri="{9D8B030D-6E8A-4147-A177-3AD203B41FA5}">
                      <a16:colId xmlns:a16="http://schemas.microsoft.com/office/drawing/2014/main" val="1788564743"/>
                    </a:ext>
                  </a:extLst>
                </a:gridCol>
                <a:gridCol w="2629675">
                  <a:extLst>
                    <a:ext uri="{9D8B030D-6E8A-4147-A177-3AD203B41FA5}">
                      <a16:colId xmlns:a16="http://schemas.microsoft.com/office/drawing/2014/main" val="2202027557"/>
                    </a:ext>
                  </a:extLst>
                </a:gridCol>
                <a:gridCol w="3060047">
                  <a:extLst>
                    <a:ext uri="{9D8B030D-6E8A-4147-A177-3AD203B41FA5}">
                      <a16:colId xmlns:a16="http://schemas.microsoft.com/office/drawing/2014/main" val="4149314214"/>
                    </a:ext>
                  </a:extLst>
                </a:gridCol>
                <a:gridCol w="2199301">
                  <a:extLst>
                    <a:ext uri="{9D8B030D-6E8A-4147-A177-3AD203B41FA5}">
                      <a16:colId xmlns:a16="http://schemas.microsoft.com/office/drawing/2014/main" val="627757236"/>
                    </a:ext>
                  </a:extLst>
                </a:gridCol>
              </a:tblGrid>
              <a:tr h="274975">
                <a:tc>
                  <a:txBody>
                    <a:bodyPr/>
                    <a:lstStyle/>
                    <a:p>
                      <a:pPr algn="l" fontAlgn="t">
                        <a:spcBef>
                          <a:spcPts val="0"/>
                        </a:spcBef>
                        <a:spcAft>
                          <a:spcPts val="0"/>
                        </a:spcAft>
                      </a:pPr>
                      <a:r>
                        <a:rPr lang="en-GB" sz="1500" b="0" i="0" u="none" strike="noStrike" dirty="0">
                          <a:effectLst/>
                          <a:latin typeface="+mn-lt"/>
                          <a:ea typeface="Calibri" panose="020F0502020204030204" pitchFamily="34" charset="0"/>
                        </a:rPr>
                        <a:t> </a:t>
                      </a:r>
                      <a:endParaRPr lang="en-GB" sz="1500" b="0" i="0" u="none" strike="noStrike" dirty="0">
                        <a:effectLst/>
                        <a:latin typeface="+mn-lt"/>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fontAlgn="t">
                        <a:spcBef>
                          <a:spcPts val="0"/>
                        </a:spcBef>
                        <a:spcAft>
                          <a:spcPts val="0"/>
                        </a:spcAft>
                      </a:pPr>
                      <a:r>
                        <a:rPr lang="en-GB" sz="1500" b="1" i="0" u="none" strike="noStrike" dirty="0">
                          <a:effectLst/>
                          <a:latin typeface="+mn-lt"/>
                        </a:rPr>
                        <a:t>Capability Building offers</a:t>
                      </a: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dirty="0"/>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r>
                        <a:rPr lang="en-GB" sz="1500" b="1" dirty="0">
                          <a:latin typeface="+mn-lt"/>
                        </a:rPr>
                        <a:t>Universal offers</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sz="1500" b="1" dirty="0">
                        <a:latin typeface="+mn-lt"/>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72012807"/>
                  </a:ext>
                </a:extLst>
              </a:tr>
              <a:tr h="274975">
                <a:tc>
                  <a:txBody>
                    <a:bodyPr/>
                    <a:lstStyle/>
                    <a:p>
                      <a:pPr algn="l" fontAlgn="t">
                        <a:spcBef>
                          <a:spcPts val="0"/>
                        </a:spcBef>
                        <a:spcAft>
                          <a:spcPts val="0"/>
                        </a:spcAft>
                      </a:pPr>
                      <a:endParaRPr lang="en-GB" sz="1500" b="0" i="0" u="none" strike="noStrike" dirty="0">
                        <a:effectLst/>
                        <a:latin typeface="+mn-lt"/>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t">
                        <a:spcBef>
                          <a:spcPts val="0"/>
                        </a:spcBef>
                        <a:spcAft>
                          <a:spcPts val="0"/>
                        </a:spcAft>
                      </a:pPr>
                      <a:r>
                        <a:rPr lang="en-GB" sz="1500" b="1" i="0" u="none" strike="noStrike" dirty="0">
                          <a:effectLst/>
                          <a:latin typeface="+mn-lt"/>
                        </a:rPr>
                        <a:t>General Practice Improvement Leads</a:t>
                      </a: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GB" sz="1500" b="1" dirty="0">
                          <a:latin typeface="+mn-lt"/>
                        </a:rPr>
                        <a:t>Fundamentals of Change and Improvement</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GB" sz="1500" b="1" dirty="0">
                          <a:latin typeface="+mn-lt"/>
                        </a:rPr>
                        <a:t>Demand and capacity webinar</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GB" sz="1500" b="1" dirty="0">
                          <a:latin typeface="+mn-lt"/>
                        </a:rPr>
                        <a:t>‘How to’ Guides</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367224788"/>
                  </a:ext>
                </a:extLst>
              </a:tr>
              <a:tr h="715593">
                <a:tc rowSpan="2">
                  <a:txBody>
                    <a:bodyPr/>
                    <a:lstStyle/>
                    <a:p>
                      <a:pPr algn="l" fontAlgn="t">
                        <a:spcBef>
                          <a:spcPts val="0"/>
                        </a:spcBef>
                        <a:spcAft>
                          <a:spcPts val="0"/>
                        </a:spcAft>
                      </a:pPr>
                      <a:r>
                        <a:rPr lang="en-GB" sz="1500" b="0" i="0" u="none" strike="noStrike" dirty="0">
                          <a:effectLst/>
                          <a:latin typeface="+mn-lt"/>
                          <a:ea typeface="Calibri" panose="020F0502020204030204" pitchFamily="34" charset="0"/>
                        </a:rPr>
                        <a:t>Overview</a:t>
                      </a:r>
                      <a:endParaRPr lang="en-GB" sz="1500" b="0" i="0" u="none" strike="noStrike" dirty="0">
                        <a:effectLst/>
                        <a:latin typeface="+mn-lt"/>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l" fontAlgn="t">
                        <a:spcBef>
                          <a:spcPts val="0"/>
                        </a:spcBef>
                        <a:spcAft>
                          <a:spcPts val="0"/>
                        </a:spcAft>
                        <a:buClrTx/>
                        <a:buSzPts val="1200"/>
                        <a:buFont typeface="Symbol" panose="05050102010706020507" pitchFamily="18" charset="2"/>
                        <a:buNone/>
                      </a:pPr>
                      <a:r>
                        <a:rPr lang="en-GB" sz="1500" b="0" i="0" u="none" strike="noStrike" dirty="0">
                          <a:effectLst/>
                          <a:latin typeface="+mn-lt"/>
                        </a:rPr>
                        <a:t>Provide skills, and confidence in using QI tools &amp; techniques for service redesign and leading colleagues and teams through change</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l" fontAlgn="t">
                        <a:spcBef>
                          <a:spcPts val="0"/>
                        </a:spcBef>
                        <a:spcAft>
                          <a:spcPts val="0"/>
                        </a:spcAft>
                        <a:buClrTx/>
                        <a:buSzPts val="1200"/>
                        <a:buFont typeface="Symbol" panose="05050102010706020507" pitchFamily="18" charset="2"/>
                        <a:buNone/>
                      </a:pPr>
                      <a:r>
                        <a:rPr lang="en-GB" sz="1500" b="0" i="0" u="none" strike="noStrike" dirty="0">
                          <a:effectLst/>
                          <a:latin typeface="+mn-lt"/>
                        </a:rPr>
                        <a:t>A short, practical programme providing in-depth introduction to QI for those working in general practices and PCNs</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500" dirty="0">
                          <a:latin typeface="+mn-lt"/>
                        </a:rPr>
                        <a:t>4x1.5 hour web-based sessions, </a:t>
                      </a:r>
                      <a:r>
                        <a:rPr lang="en-GB" sz="1500" dirty="0" err="1">
                          <a:latin typeface="+mn-lt"/>
                        </a:rPr>
                        <a:t>inc</a:t>
                      </a:r>
                      <a:r>
                        <a:rPr lang="en-GB" sz="1500" dirty="0">
                          <a:latin typeface="+mn-lt"/>
                        </a:rPr>
                        <a:t> managing demand &amp; capacity, failure demand + need-led design </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a:txBody>
                    <a:bodyPr/>
                    <a:lstStyle/>
                    <a:p>
                      <a:pPr marL="0" indent="0" algn="l" fontAlgn="t">
                        <a:spcBef>
                          <a:spcPts val="0"/>
                        </a:spcBef>
                        <a:spcAft>
                          <a:spcPts val="0"/>
                        </a:spcAft>
                        <a:buClrTx/>
                        <a:buSzPts val="1200"/>
                        <a:buFont typeface="Symbol" panose="05050102010706020507" pitchFamily="18" charset="2"/>
                        <a:buNone/>
                      </a:pPr>
                      <a:r>
                        <a:rPr lang="en-GB" sz="1500" b="0" i="0" u="none" strike="noStrike" dirty="0">
                          <a:effectLst/>
                          <a:latin typeface="+mn-lt"/>
                        </a:rPr>
                        <a:t>Range of guides to support practices move towards the ‘Modern General Practice Model’:</a:t>
                      </a:r>
                    </a:p>
                    <a:p>
                      <a:pPr marL="285750" lvl="0" indent="-285750">
                        <a:buFont typeface="Arial" panose="020B0604020202020204" pitchFamily="34" charset="0"/>
                        <a:buChar char="•"/>
                      </a:pPr>
                      <a:r>
                        <a:rPr lang="en-GB" sz="1500" kern="1200" dirty="0">
                          <a:solidFill>
                            <a:schemeClr val="tx1"/>
                          </a:solidFill>
                          <a:effectLst/>
                          <a:latin typeface="+mn-lt"/>
                          <a:ea typeface="+mn-ea"/>
                          <a:cs typeface="+mn-cs"/>
                        </a:rPr>
                        <a:t>how to </a:t>
                      </a:r>
                      <a:r>
                        <a:rPr lang="en-GB" sz="1500" u="sng" kern="1200" dirty="0">
                          <a:solidFill>
                            <a:schemeClr val="tx1"/>
                          </a:solidFill>
                          <a:effectLst/>
                          <a:latin typeface="+mn-lt"/>
                          <a:ea typeface="+mn-ea"/>
                          <a:cs typeface="+mn-cs"/>
                          <a:hlinkClick r:id="rId3"/>
                        </a:rPr>
                        <a:t>align capacity with demand</a:t>
                      </a:r>
                      <a:endParaRPr lang="en-GB" sz="15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GB" sz="1500" kern="1200" dirty="0">
                          <a:solidFill>
                            <a:schemeClr val="tx1"/>
                          </a:solidFill>
                          <a:effectLst/>
                          <a:latin typeface="+mn-lt"/>
                          <a:ea typeface="+mn-ea"/>
                          <a:cs typeface="+mn-cs"/>
                        </a:rPr>
                        <a:t>how to improve </a:t>
                      </a:r>
                      <a:r>
                        <a:rPr lang="en-GB" sz="1500" u="sng" kern="1200" dirty="0">
                          <a:solidFill>
                            <a:schemeClr val="tx1"/>
                          </a:solidFill>
                          <a:effectLst/>
                          <a:latin typeface="+mn-lt"/>
                          <a:ea typeface="+mn-ea"/>
                          <a:cs typeface="+mn-cs"/>
                          <a:hlinkClick r:id="rId4"/>
                        </a:rPr>
                        <a:t>care related processes</a:t>
                      </a:r>
                      <a:endParaRPr lang="en-GB" sz="15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GB" sz="1500" kern="1200" dirty="0">
                          <a:solidFill>
                            <a:schemeClr val="tx1"/>
                          </a:solidFill>
                          <a:effectLst/>
                          <a:latin typeface="+mn-lt"/>
                          <a:ea typeface="+mn-ea"/>
                          <a:cs typeface="+mn-cs"/>
                        </a:rPr>
                        <a:t>how to improve </a:t>
                      </a:r>
                      <a:r>
                        <a:rPr lang="en-GB" sz="1500" u="sng" kern="1200" dirty="0">
                          <a:solidFill>
                            <a:schemeClr val="tx1"/>
                          </a:solidFill>
                          <a:effectLst/>
                          <a:latin typeface="+mn-lt"/>
                          <a:ea typeface="+mn-ea"/>
                          <a:cs typeface="+mn-cs"/>
                          <a:hlinkClick r:id="rId5"/>
                        </a:rPr>
                        <a:t>care navigation</a:t>
                      </a:r>
                      <a:r>
                        <a:rPr lang="en-GB" sz="1500" kern="1200" dirty="0">
                          <a:solidFill>
                            <a:schemeClr val="tx1"/>
                          </a:solidFill>
                          <a:effectLst/>
                          <a:latin typeface="+mn-lt"/>
                          <a:ea typeface="+mn-ea"/>
                          <a:cs typeface="+mn-cs"/>
                        </a:rPr>
                        <a:t> </a:t>
                      </a:r>
                    </a:p>
                    <a:p>
                      <a:pPr marL="285750" lvl="0" indent="-285750">
                        <a:buFont typeface="Arial" panose="020B0604020202020204" pitchFamily="34" charset="0"/>
                        <a:buChar char="•"/>
                      </a:pPr>
                      <a:r>
                        <a:rPr lang="en-GB" sz="1500" kern="1200" dirty="0">
                          <a:solidFill>
                            <a:schemeClr val="tx1"/>
                          </a:solidFill>
                          <a:effectLst/>
                          <a:latin typeface="+mn-lt"/>
                          <a:ea typeface="+mn-ea"/>
                          <a:cs typeface="+mn-cs"/>
                        </a:rPr>
                        <a:t>how to improve </a:t>
                      </a:r>
                      <a:r>
                        <a:rPr lang="en-GB" sz="1500" u="sng" kern="1200" dirty="0">
                          <a:solidFill>
                            <a:schemeClr val="tx1"/>
                          </a:solidFill>
                          <a:effectLst/>
                          <a:latin typeface="+mn-lt"/>
                          <a:ea typeface="+mn-ea"/>
                          <a:cs typeface="+mn-cs"/>
                          <a:hlinkClick r:id="rId6"/>
                        </a:rPr>
                        <a:t>telephone journeys</a:t>
                      </a:r>
                      <a:r>
                        <a:rPr lang="en-GB" sz="1500" kern="1200" dirty="0">
                          <a:solidFill>
                            <a:schemeClr val="tx1"/>
                          </a:solidFill>
                          <a:effectLst/>
                          <a:latin typeface="+mn-lt"/>
                          <a:ea typeface="+mn-ea"/>
                          <a:cs typeface="+mn-cs"/>
                        </a:rPr>
                        <a:t> </a:t>
                      </a:r>
                    </a:p>
                    <a:p>
                      <a:pPr marL="285750" lvl="0" indent="-285750">
                        <a:buFont typeface="Arial" panose="020B0604020202020204" pitchFamily="34" charset="0"/>
                        <a:buChar char="•"/>
                      </a:pPr>
                      <a:r>
                        <a:rPr lang="en-GB" sz="1500" u="sng" kern="1200" dirty="0">
                          <a:solidFill>
                            <a:schemeClr val="tx1"/>
                          </a:solidFill>
                          <a:effectLst/>
                          <a:latin typeface="+mn-lt"/>
                          <a:ea typeface="+mn-ea"/>
                          <a:cs typeface="+mn-cs"/>
                          <a:hlinkClick r:id="rId7"/>
                        </a:rPr>
                        <a:t>creating highly usable and accessible GP websites for patients</a:t>
                      </a:r>
                    </a:p>
                    <a:p>
                      <a:endParaRPr lang="en-GB" sz="1500" dirty="0">
                        <a:latin typeface="+mn-lt"/>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8810003"/>
                  </a:ext>
                </a:extLst>
              </a:tr>
              <a:tr h="715593">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r>
                        <a:rPr lang="en-GB" sz="1500" dirty="0">
                          <a:latin typeface="+mn-lt"/>
                        </a:rPr>
                        <a:t>Available dates:</a:t>
                      </a:r>
                    </a:p>
                    <a:p>
                      <a:r>
                        <a:rPr lang="en-GB" sz="1500" dirty="0">
                          <a:latin typeface="+mn-lt"/>
                        </a:rPr>
                        <a:t>Demand, Capacity and Variation  = 09 / 12 Nov 23</a:t>
                      </a:r>
                    </a:p>
                    <a:p>
                      <a:r>
                        <a:rPr lang="en-GB" sz="1500" dirty="0">
                          <a:latin typeface="+mn-lt"/>
                        </a:rPr>
                        <a:t>Managing Demand and Capacity = 16 Nov 23</a:t>
                      </a:r>
                    </a:p>
                    <a:p>
                      <a:r>
                        <a:rPr lang="en-GB" sz="1500" dirty="0">
                          <a:latin typeface="+mn-lt"/>
                        </a:rPr>
                        <a:t>Failure Demand = 5 Dec 23</a:t>
                      </a:r>
                    </a:p>
                    <a:p>
                      <a:r>
                        <a:rPr lang="en-GB" sz="1500" b="0" i="0" kern="1200" dirty="0">
                          <a:solidFill>
                            <a:schemeClr val="tx1"/>
                          </a:solidFill>
                          <a:effectLst/>
                          <a:latin typeface="+mn-lt"/>
                          <a:ea typeface="+mn-ea"/>
                          <a:cs typeface="+mn-cs"/>
                        </a:rPr>
                        <a:t>Need-led Design = 14 Dec 23</a:t>
                      </a:r>
                      <a:endParaRPr lang="en-GB" sz="1500" b="0" dirty="0">
                        <a:latin typeface="+mn-lt"/>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3171817205"/>
                  </a:ext>
                </a:extLst>
              </a:tr>
              <a:tr h="1035198">
                <a:tc>
                  <a:txBody>
                    <a:bodyPr/>
                    <a:lstStyle/>
                    <a:p>
                      <a:pPr algn="l" fontAlgn="t">
                        <a:spcBef>
                          <a:spcPts val="0"/>
                        </a:spcBef>
                        <a:spcAft>
                          <a:spcPts val="0"/>
                        </a:spcAft>
                      </a:pPr>
                      <a:r>
                        <a:rPr lang="en-GB" sz="1500" b="0" i="0" u="none" strike="noStrike" dirty="0">
                          <a:effectLst/>
                          <a:latin typeface="+mn-lt"/>
                          <a:ea typeface="Calibri" panose="020F0502020204030204" pitchFamily="34" charset="0"/>
                        </a:rPr>
                        <a:t>Format</a:t>
                      </a:r>
                      <a:endParaRPr lang="en-GB" sz="1500" b="0" i="0" u="none" strike="noStrike" dirty="0">
                        <a:effectLst/>
                        <a:latin typeface="+mn-lt"/>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500" b="0" i="0" u="none" strike="noStrike" dirty="0">
                          <a:effectLst/>
                          <a:latin typeface="+mn-lt"/>
                        </a:rPr>
                        <a:t>6 full days (virtual or in-person), with support webinars + optional coaching call</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500" dirty="0">
                          <a:latin typeface="+mn-lt"/>
                        </a:rPr>
                        <a:t>2 six-hour or 3 four-hour sessions, held over a period of 2-3 weeks, virtually</a:t>
                      </a: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r>
                        <a:rPr lang="en-GB" sz="1500" dirty="0">
                          <a:latin typeface="+mn-lt"/>
                        </a:rPr>
                        <a:t>Available dates:</a:t>
                      </a:r>
                    </a:p>
                    <a:p>
                      <a:r>
                        <a:rPr lang="en-GB" sz="1500" dirty="0">
                          <a:latin typeface="+mn-lt"/>
                        </a:rPr>
                        <a:t>Demand, Capacity and Variation  = 09 / 12 Nov 23</a:t>
                      </a:r>
                    </a:p>
                    <a:p>
                      <a:r>
                        <a:rPr lang="en-GB" sz="1500" dirty="0">
                          <a:latin typeface="+mn-lt"/>
                        </a:rPr>
                        <a:t>Managing Demand and Capacity = 16 Nov 23</a:t>
                      </a:r>
                    </a:p>
                    <a:p>
                      <a:r>
                        <a:rPr lang="en-GB" sz="1500" dirty="0">
                          <a:latin typeface="+mn-lt"/>
                        </a:rPr>
                        <a:t>Failure Demand = 5 Dec 23</a:t>
                      </a:r>
                    </a:p>
                    <a:p>
                      <a:r>
                        <a:rPr lang="en-GB" sz="1500" b="1" i="0" kern="1200" dirty="0">
                          <a:solidFill>
                            <a:schemeClr val="tx1"/>
                          </a:solidFill>
                          <a:effectLst/>
                          <a:latin typeface="+mn-lt"/>
                          <a:ea typeface="+mn-ea"/>
                          <a:cs typeface="+mn-cs"/>
                        </a:rPr>
                        <a:t>Need-led Design = 14 Dec 23</a:t>
                      </a:r>
                      <a:endParaRPr lang="en-GB" sz="1500" dirty="0">
                        <a:latin typeface="+mn-lt"/>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sz="1500" dirty="0">
                        <a:latin typeface="+mn-lt"/>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586604"/>
                  </a:ext>
                </a:extLst>
              </a:tr>
              <a:tr h="122262">
                <a:tc>
                  <a:txBody>
                    <a:bodyPr/>
                    <a:lstStyle/>
                    <a:p>
                      <a:pPr algn="l" fontAlgn="t">
                        <a:spcBef>
                          <a:spcPts val="0"/>
                        </a:spcBef>
                        <a:spcAft>
                          <a:spcPts val="0"/>
                        </a:spcAft>
                      </a:pPr>
                      <a:r>
                        <a:rPr lang="en-GB" sz="1500" b="0" i="0" u="none" strike="noStrike" dirty="0">
                          <a:effectLst/>
                          <a:latin typeface="+mn-lt"/>
                          <a:ea typeface="Calibri" panose="020F0502020204030204" pitchFamily="34" charset="0"/>
                        </a:rPr>
                        <a:t>Application form to apply for a place</a:t>
                      </a:r>
                      <a:endParaRPr lang="en-GB" sz="1500" b="0" i="0" u="none" strike="noStrike" dirty="0">
                        <a:effectLst/>
                        <a:latin typeface="+mn-lt"/>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500" b="0" i="0" u="none" strike="noStrike" dirty="0">
                          <a:effectLst/>
                          <a:latin typeface="+mn-lt"/>
                        </a:rPr>
                        <a:t>Application form is available </a:t>
                      </a:r>
                      <a:r>
                        <a:rPr lang="en-GB" sz="1500" b="0" i="0" u="none" strike="noStrike" dirty="0">
                          <a:effectLst/>
                          <a:latin typeface="+mn-lt"/>
                          <a:hlinkClick r:id="rId8"/>
                        </a:rPr>
                        <a:t>here</a:t>
                      </a:r>
                      <a:endParaRPr lang="en-GB" sz="1500" b="0" i="0" u="none" strike="noStrike" dirty="0">
                        <a:effectLst/>
                        <a:latin typeface="+mn-lt"/>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500" dirty="0">
                          <a:latin typeface="+mn-lt"/>
                        </a:rPr>
                        <a:t>Application form is available </a:t>
                      </a:r>
                      <a:r>
                        <a:rPr lang="en-GB" sz="1500" dirty="0">
                          <a:latin typeface="+mn-lt"/>
                          <a:hlinkClick r:id="rId9"/>
                        </a:rPr>
                        <a:t>here</a:t>
                      </a:r>
                      <a:r>
                        <a:rPr lang="en-GB" sz="1500" dirty="0">
                          <a:latin typeface="+mn-lt"/>
                        </a:rPr>
                        <a:t>, will open 06.11.23</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500" dirty="0">
                          <a:latin typeface="+mn-lt"/>
                        </a:rPr>
                        <a:t>Application is available </a:t>
                      </a:r>
                      <a:r>
                        <a:rPr lang="en-GB" sz="1500" dirty="0">
                          <a:latin typeface="+mn-lt"/>
                          <a:hlinkClick r:id="rId10"/>
                        </a:rPr>
                        <a:t>here</a:t>
                      </a:r>
                      <a:endParaRPr lang="en-GB" sz="1500" dirty="0">
                        <a:latin typeface="+mn-lt"/>
                      </a:endParaRPr>
                    </a:p>
                    <a:p>
                      <a:endParaRPr lang="en-GB" sz="1500" dirty="0">
                        <a:latin typeface="+mn-lt"/>
                      </a:endParaRPr>
                    </a:p>
                    <a:p>
                      <a:r>
                        <a:rPr lang="en-GB" sz="1500" dirty="0">
                          <a:latin typeface="+mn-lt"/>
                        </a:rPr>
                        <a:t>Future dates available January – March 2024</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sz="1500" dirty="0">
                        <a:latin typeface="+mn-lt"/>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1771303"/>
                  </a:ext>
                </a:extLst>
              </a:tr>
              <a:tr h="357716">
                <a:tc rowSpan="2">
                  <a:txBody>
                    <a:bodyPr/>
                    <a:lstStyle/>
                    <a:p>
                      <a:pPr algn="l" fontAlgn="t">
                        <a:spcBef>
                          <a:spcPts val="0"/>
                        </a:spcBef>
                        <a:spcAft>
                          <a:spcPts val="0"/>
                        </a:spcAft>
                      </a:pPr>
                      <a:r>
                        <a:rPr lang="en-GB" sz="1500" b="0" i="0" u="none" strike="noStrike">
                          <a:effectLst/>
                          <a:latin typeface="+mn-lt"/>
                          <a:ea typeface="Calibri" panose="020F0502020204030204" pitchFamily="34" charset="0"/>
                        </a:rPr>
                        <a:t>Deadline for sign up</a:t>
                      </a:r>
                      <a:endParaRPr lang="en-GB" sz="1500" b="0" i="0" u="none" strike="noStrike">
                        <a:effectLst/>
                        <a:latin typeface="+mn-lt"/>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500" b="1" i="0" u="none" strike="noStrike" dirty="0">
                          <a:effectLst/>
                          <a:latin typeface="+mn-lt"/>
                        </a:rPr>
                        <a:t>Friday 8</a:t>
                      </a:r>
                      <a:r>
                        <a:rPr lang="en-GB" sz="1500" b="1" i="0" u="none" strike="noStrike" baseline="30000" dirty="0">
                          <a:effectLst/>
                          <a:latin typeface="+mn-lt"/>
                        </a:rPr>
                        <a:t>th</a:t>
                      </a:r>
                      <a:r>
                        <a:rPr lang="en-GB" sz="1500" b="1" i="0" u="none" strike="noStrike" dirty="0">
                          <a:effectLst/>
                          <a:latin typeface="+mn-lt"/>
                        </a:rPr>
                        <a:t> December 2023</a:t>
                      </a: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500" b="1" dirty="0">
                          <a:latin typeface="+mn-lt"/>
                        </a:rPr>
                        <a:t>Friday 5</a:t>
                      </a:r>
                      <a:r>
                        <a:rPr lang="en-GB" sz="1500" b="1" baseline="30000" dirty="0">
                          <a:latin typeface="+mn-lt"/>
                        </a:rPr>
                        <a:t>th</a:t>
                      </a:r>
                      <a:r>
                        <a:rPr lang="en-GB" sz="1500" b="1" dirty="0">
                          <a:latin typeface="+mn-lt"/>
                        </a:rPr>
                        <a:t> January 2024</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r>
                        <a:rPr lang="en-GB" sz="1500" dirty="0">
                          <a:latin typeface="+mn-lt"/>
                        </a:rPr>
                        <a:t>Ongoing</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r>
                        <a:rPr lang="en-GB" sz="1500" dirty="0">
                          <a:latin typeface="+mn-lt"/>
                        </a:rPr>
                        <a:t>N/A</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6793000"/>
                  </a:ext>
                </a:extLst>
              </a:tr>
              <a:tr h="231704">
                <a:tc vMerge="1">
                  <a:txBody>
                    <a:bodyPr/>
                    <a:lstStyle/>
                    <a:p>
                      <a:endParaRPr lang="en-GB"/>
                    </a:p>
                  </a:txBody>
                  <a:tcPr>
                    <a:lnT w="12700" cap="flat" cmpd="sng" algn="ctr">
                      <a:solidFill>
                        <a:srgbClr val="000000"/>
                      </a:solidFill>
                      <a:prstDash val="solid"/>
                      <a:round/>
                      <a:headEnd type="none" w="med" len="med"/>
                      <a:tailEnd type="none" w="med" len="med"/>
                    </a:lnT>
                  </a:tcPr>
                </a:tc>
                <a:tc gridSpan="2">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1500" b="0" i="1" u="none" strike="noStrike" dirty="0">
                          <a:effectLst/>
                          <a:latin typeface="+mn-lt"/>
                        </a:rPr>
                        <a:t>Apply early as cohorts may close if oversubscribed</a:t>
                      </a:r>
                    </a:p>
                  </a:txBody>
                  <a:tcPr marL="44690" marR="44690" marT="6207"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dirty="0"/>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vMerge="1">
                  <a:txBody>
                    <a:bodyPr/>
                    <a:lstStyle/>
                    <a:p>
                      <a:endParaRPr lang="en-GB"/>
                    </a:p>
                  </a:txBody>
                  <a:tcP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360332165"/>
                  </a:ext>
                </a:extLst>
              </a:tr>
              <a:tr h="274975">
                <a:tc>
                  <a:txBody>
                    <a:bodyPr/>
                    <a:lstStyle/>
                    <a:p>
                      <a:pPr algn="l" fontAlgn="t">
                        <a:spcBef>
                          <a:spcPts val="0"/>
                        </a:spcBef>
                        <a:spcAft>
                          <a:spcPts val="0"/>
                        </a:spcAft>
                      </a:pPr>
                      <a:r>
                        <a:rPr lang="en-GB" sz="1500" b="0" i="0" u="none" strike="noStrike">
                          <a:effectLst/>
                          <a:latin typeface="+mn-lt"/>
                          <a:ea typeface="Calibri" panose="020F0502020204030204" pitchFamily="34" charset="0"/>
                        </a:rPr>
                        <a:t>Start date</a:t>
                      </a:r>
                      <a:endParaRPr lang="en-GB" sz="1500" b="0" i="0" u="none" strike="noStrike">
                        <a:effectLst/>
                        <a:latin typeface="+mn-lt"/>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500" b="0" i="0" u="none" strike="noStrike" dirty="0">
                          <a:effectLst/>
                          <a:latin typeface="+mn-lt"/>
                        </a:rPr>
                        <a:t>Cohort 37: Jan – March 2024</a:t>
                      </a: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500" dirty="0">
                          <a:latin typeface="+mn-lt"/>
                        </a:rPr>
                        <a:t>Cohort 16: Jan – Feb 2024</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500" dirty="0">
                          <a:latin typeface="+mn-lt"/>
                        </a:rPr>
                        <a:t>Dependant upon cohort</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r>
                        <a:rPr lang="en-GB" sz="1500" dirty="0">
                          <a:latin typeface="+mn-lt"/>
                        </a:rPr>
                        <a:t>N/A</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5824239"/>
                  </a:ext>
                </a:extLst>
              </a:tr>
              <a:tr h="231704">
                <a:tc rowSpan="2">
                  <a:txBody>
                    <a:bodyPr/>
                    <a:lstStyle/>
                    <a:p>
                      <a:pPr algn="l" fontAlgn="t">
                        <a:spcBef>
                          <a:spcPts val="0"/>
                        </a:spcBef>
                        <a:spcAft>
                          <a:spcPts val="0"/>
                        </a:spcAft>
                      </a:pPr>
                      <a:r>
                        <a:rPr lang="en-GB" sz="1500" b="0" i="0" u="none" strike="noStrike">
                          <a:effectLst/>
                          <a:latin typeface="+mn-lt"/>
                          <a:ea typeface="Calibri" panose="020F0502020204030204" pitchFamily="34" charset="0"/>
                        </a:rPr>
                        <a:t>Web information</a:t>
                      </a:r>
                      <a:endParaRPr lang="en-GB" sz="1500" b="0" i="0" u="none" strike="noStrike">
                        <a:effectLst/>
                        <a:latin typeface="+mn-lt"/>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fontAlgn="t">
                        <a:spcBef>
                          <a:spcPts val="0"/>
                        </a:spcBef>
                        <a:spcAft>
                          <a:spcPts val="0"/>
                        </a:spcAft>
                      </a:pPr>
                      <a:r>
                        <a:rPr lang="en-GB" sz="1500" b="0" i="0" u="none" strike="noStrike" dirty="0">
                          <a:effectLst/>
                          <a:latin typeface="+mn-lt"/>
                          <a:hlinkClick r:id="rId11"/>
                        </a:rPr>
                        <a:t>Capability Building, </a:t>
                      </a:r>
                      <a:r>
                        <a:rPr lang="en-GB" sz="1500" b="0" i="0" u="none" strike="noStrike" dirty="0" err="1">
                          <a:effectLst/>
                          <a:latin typeface="+mn-lt"/>
                          <a:hlinkClick r:id="rId11"/>
                        </a:rPr>
                        <a:t>FutureNHS</a:t>
                      </a:r>
                      <a:r>
                        <a:rPr lang="en-GB" sz="1500" b="0" i="0" u="none" strike="noStrike" dirty="0">
                          <a:effectLst/>
                          <a:latin typeface="+mn-lt"/>
                          <a:hlinkClick r:id="rId11"/>
                        </a:rPr>
                        <a:t> webpages</a:t>
                      </a:r>
                      <a:endParaRPr lang="en-GB" sz="1500" b="0" i="0" u="none" strike="noStrike" dirty="0">
                        <a:effectLst/>
                        <a:latin typeface="+mn-lt"/>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t">
                        <a:spcBef>
                          <a:spcPts val="0"/>
                        </a:spcBef>
                        <a:spcAft>
                          <a:spcPts val="0"/>
                        </a:spcAft>
                      </a:pPr>
                      <a:endParaRPr lang="en-GB" sz="1500" b="0" i="0" u="none" strike="noStrike" dirty="0">
                        <a:effectLst/>
                        <a:latin typeface="+mn-lt"/>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l" fontAlgn="t">
                        <a:spcBef>
                          <a:spcPts val="0"/>
                        </a:spcBef>
                        <a:spcAft>
                          <a:spcPts val="0"/>
                        </a:spcAft>
                      </a:pPr>
                      <a:r>
                        <a:rPr lang="en-GB" sz="1500" b="0" i="0" u="none" strike="noStrike" dirty="0">
                          <a:effectLst/>
                          <a:latin typeface="+mn-lt"/>
                          <a:hlinkClick r:id="rId12"/>
                        </a:rPr>
                        <a:t>Universal offer, </a:t>
                      </a:r>
                      <a:r>
                        <a:rPr lang="en-GB" sz="1500" b="0" i="0" u="none" strike="noStrike" dirty="0" err="1">
                          <a:effectLst/>
                          <a:latin typeface="+mn-lt"/>
                          <a:hlinkClick r:id="rId12"/>
                        </a:rPr>
                        <a:t>FutureNHS</a:t>
                      </a:r>
                      <a:r>
                        <a:rPr lang="en-GB" sz="1500" b="0" i="0" u="none" strike="noStrike" dirty="0">
                          <a:effectLst/>
                          <a:latin typeface="+mn-lt"/>
                          <a:hlinkClick r:id="rId12"/>
                        </a:rPr>
                        <a:t> webpages</a:t>
                      </a:r>
                      <a:endParaRPr lang="en-GB" sz="1500" b="0" i="0" u="none" strike="noStrike" dirty="0">
                        <a:effectLst/>
                        <a:latin typeface="+mn-lt"/>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pPr algn="l" fontAlgn="t">
                        <a:spcBef>
                          <a:spcPts val="0"/>
                        </a:spcBef>
                        <a:spcAft>
                          <a:spcPts val="0"/>
                        </a:spcAft>
                      </a:pPr>
                      <a:endParaRPr lang="en-GB" sz="1500" b="0" i="0" u="none" strike="noStrike" dirty="0">
                        <a:effectLst/>
                        <a:latin typeface="+mn-lt"/>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8935305"/>
                  </a:ext>
                </a:extLst>
              </a:tr>
              <a:tr h="231704">
                <a:tc vMerge="1">
                  <a:txBody>
                    <a:bodyPr/>
                    <a:lstStyle/>
                    <a:p>
                      <a:endParaRPr lang="en-GB"/>
                    </a:p>
                  </a:txBody>
                  <a:tcPr/>
                </a:tc>
                <a:tc>
                  <a:txBody>
                    <a:bodyPr/>
                    <a:lstStyle/>
                    <a:p>
                      <a:pPr algn="l" fontAlgn="t">
                        <a:spcBef>
                          <a:spcPts val="0"/>
                        </a:spcBef>
                        <a:spcAft>
                          <a:spcPts val="0"/>
                        </a:spcAft>
                      </a:pPr>
                      <a:r>
                        <a:rPr lang="en-GB" sz="1500" b="0" i="0" u="none" strike="noStrike" dirty="0">
                          <a:effectLst/>
                          <a:latin typeface="+mn-lt"/>
                          <a:hlinkClick r:id="rId13"/>
                        </a:rPr>
                        <a:t>Overview webinar</a:t>
                      </a:r>
                      <a:endParaRPr lang="en-GB" sz="1500" b="0" i="0" u="none" strike="noStrike" dirty="0">
                        <a:effectLst/>
                        <a:latin typeface="+mn-lt"/>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500" b="0" i="0" u="none" strike="noStrike" dirty="0">
                          <a:effectLst/>
                          <a:latin typeface="+mn-lt"/>
                          <a:hlinkClick r:id="rId14"/>
                        </a:rPr>
                        <a:t>Overview webinar</a:t>
                      </a:r>
                      <a:endParaRPr lang="en-GB" sz="1500" b="0" i="0" u="none" strike="noStrike" dirty="0">
                        <a:effectLst/>
                        <a:latin typeface="+mn-lt"/>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297773640"/>
                  </a:ext>
                </a:extLst>
              </a:tr>
              <a:tr h="274975">
                <a:tc>
                  <a:txBody>
                    <a:bodyPr/>
                    <a:lstStyle/>
                    <a:p>
                      <a:pPr algn="l" fontAlgn="t">
                        <a:spcBef>
                          <a:spcPts val="0"/>
                        </a:spcBef>
                        <a:spcAft>
                          <a:spcPts val="0"/>
                        </a:spcAft>
                      </a:pPr>
                      <a:r>
                        <a:rPr lang="en-GB" sz="1500" b="0" i="0" u="none" strike="noStrike" dirty="0">
                          <a:effectLst/>
                          <a:latin typeface="+mn-lt"/>
                          <a:ea typeface="Calibri" panose="020F0502020204030204" pitchFamily="34" charset="0"/>
                        </a:rPr>
                        <a:t>Contact</a:t>
                      </a:r>
                      <a:endParaRPr lang="en-GB" sz="1500" b="0" i="0" u="none" strike="noStrike" dirty="0">
                        <a:effectLst/>
                        <a:latin typeface="+mn-lt"/>
                      </a:endParaRPr>
                    </a:p>
                  </a:txBody>
                  <a:tcPr marL="44690" marR="44690" marT="620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300" b="0" i="0" u="none" strike="noStrike" dirty="0">
                          <a:effectLst/>
                          <a:latin typeface="+mn-lt"/>
                          <a:hlinkClick r:id="rId15"/>
                        </a:rPr>
                        <a:t>england.capabilityt4c@nhs.net</a:t>
                      </a:r>
                      <a:r>
                        <a:rPr lang="en-GB" sz="1300" b="0" i="0" u="none" strike="noStrike" dirty="0">
                          <a:effectLst/>
                          <a:latin typeface="+mn-lt"/>
                        </a:rPr>
                        <a:t> </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GB" sz="1300" b="0" i="0" u="none" strike="noStrike" dirty="0">
                          <a:effectLst/>
                          <a:latin typeface="+mn-lt"/>
                          <a:hlinkClick r:id="rId16"/>
                        </a:rPr>
                        <a:t>england.capabilitypct@nhs.net</a:t>
                      </a:r>
                      <a:r>
                        <a:rPr lang="en-GB" sz="1300" b="0" i="0" u="none" strike="noStrike" dirty="0">
                          <a:effectLst/>
                          <a:latin typeface="+mn-lt"/>
                        </a:rPr>
                        <a:t> </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fontAlgn="t">
                        <a:spcBef>
                          <a:spcPts val="0"/>
                        </a:spcBef>
                        <a:spcAft>
                          <a:spcPts val="0"/>
                        </a:spcAft>
                      </a:pPr>
                      <a:r>
                        <a:rPr lang="en-GB" sz="1300" b="0" i="0" u="none" strike="noStrike" dirty="0">
                          <a:effectLst/>
                          <a:latin typeface="+mn-lt"/>
                          <a:hlinkClick r:id="rId16"/>
                        </a:rPr>
                        <a:t>england.capabilitypct@nhs.net</a:t>
                      </a:r>
                      <a:r>
                        <a:rPr lang="en-GB" sz="1300" b="0" i="0" u="none" strike="noStrike" dirty="0">
                          <a:effectLst/>
                          <a:latin typeface="+mn-lt"/>
                        </a:rPr>
                        <a:t> </a:t>
                      </a: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t">
                        <a:spcBef>
                          <a:spcPts val="0"/>
                        </a:spcBef>
                        <a:spcAft>
                          <a:spcPts val="0"/>
                        </a:spcAft>
                      </a:pPr>
                      <a:endParaRPr lang="en-GB" sz="1500" b="0" i="0" u="none" strike="noStrike" dirty="0">
                        <a:effectLst/>
                        <a:latin typeface="+mn-lt"/>
                      </a:endParaRPr>
                    </a:p>
                  </a:txBody>
                  <a:tcPr marL="59586" marR="59586" marT="29793" marB="297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0779661"/>
                  </a:ext>
                </a:extLst>
              </a:tr>
            </a:tbl>
          </a:graphicData>
        </a:graphic>
      </p:graphicFrame>
    </p:spTree>
    <p:extLst>
      <p:ext uri="{BB962C8B-B14F-4D97-AF65-F5344CB8AC3E}">
        <p14:creationId xmlns:p14="http://schemas.microsoft.com/office/powerpoint/2010/main" val="1351462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Rectangle: Single Corner Rounded 78">
            <a:extLst>
              <a:ext uri="{FF2B5EF4-FFF2-40B4-BE49-F238E27FC236}">
                <a16:creationId xmlns:a16="http://schemas.microsoft.com/office/drawing/2014/main" id="{A3913843-4F5E-5C4A-A008-B9345E133FF4}"/>
              </a:ext>
            </a:extLst>
          </p:cNvPr>
          <p:cNvSpPr/>
          <p:nvPr/>
        </p:nvSpPr>
        <p:spPr>
          <a:xfrm flipV="1">
            <a:off x="0" y="-4"/>
            <a:ext cx="8987776" cy="865185"/>
          </a:xfrm>
          <a:prstGeom prst="round1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31F20"/>
              </a:solidFill>
              <a:effectLst/>
              <a:uLnTx/>
              <a:uFillTx/>
              <a:latin typeface="Arial" panose="020B0604020202020204"/>
              <a:ea typeface="+mn-ea"/>
              <a:cs typeface="+mn-cs"/>
            </a:endParaRPr>
          </a:p>
        </p:txBody>
      </p:sp>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87485" y="191535"/>
            <a:ext cx="11404154" cy="865186"/>
          </a:xfrm>
        </p:spPr>
        <p:txBody>
          <a:bodyPr anchor="ctr">
            <a:noAutofit/>
          </a:bodyPr>
          <a:lstStyle/>
          <a:p>
            <a:r>
              <a:rPr kumimoji="0" lang="en-US" sz="3200" i="0" u="none" strike="noStrike" kern="1200" cap="none" spc="0" normalizeH="0" baseline="0" noProof="0" dirty="0">
                <a:ln>
                  <a:noFill/>
                </a:ln>
                <a:effectLst/>
                <a:uLnTx/>
                <a:uFillTx/>
                <a:latin typeface="Arial Nova" panose="020B0504020202020204" pitchFamily="34" charset="0"/>
                <a:ea typeface="+mn-ea"/>
                <a:cs typeface="Arial"/>
              </a:rPr>
              <a:t>How GPIP fits into the improvement landscape</a:t>
            </a:r>
            <a:br>
              <a:rPr kumimoji="0" lang="en-US" sz="3200" b="0" i="0" u="none" strike="noStrike" kern="1200" cap="none" spc="0" normalizeH="0" baseline="0" noProof="0" dirty="0">
                <a:ln>
                  <a:noFill/>
                </a:ln>
                <a:effectLst/>
                <a:uLnTx/>
                <a:uFillTx/>
                <a:latin typeface="Arial Nova" panose="020B0504020202020204" pitchFamily="34" charset="0"/>
                <a:ea typeface="+mn-ea"/>
                <a:cs typeface="+mn-cs"/>
              </a:rPr>
            </a:br>
            <a:endParaRPr lang="en-GB" sz="3200" spc="-40" dirty="0"/>
          </a:p>
        </p:txBody>
      </p:sp>
      <p:grpSp>
        <p:nvGrpSpPr>
          <p:cNvPr id="2" name="Group 1">
            <a:extLst>
              <a:ext uri="{FF2B5EF4-FFF2-40B4-BE49-F238E27FC236}">
                <a16:creationId xmlns:a16="http://schemas.microsoft.com/office/drawing/2014/main" id="{0BE9FE5F-5B10-13AA-977A-2EA62A35FCBB}"/>
              </a:ext>
            </a:extLst>
          </p:cNvPr>
          <p:cNvGrpSpPr/>
          <p:nvPr/>
        </p:nvGrpSpPr>
        <p:grpSpPr>
          <a:xfrm>
            <a:off x="1007265" y="1052994"/>
            <a:ext cx="4962043" cy="1452936"/>
            <a:chOff x="1" y="838200"/>
            <a:chExt cx="4962043" cy="1452936"/>
          </a:xfrm>
          <a:noFill/>
        </p:grpSpPr>
        <p:sp>
          <p:nvSpPr>
            <p:cNvPr id="3" name="Rectangle 2">
              <a:extLst>
                <a:ext uri="{FF2B5EF4-FFF2-40B4-BE49-F238E27FC236}">
                  <a16:creationId xmlns:a16="http://schemas.microsoft.com/office/drawing/2014/main" id="{F4266CD7-E860-F1FA-84BD-7024FB60E52F}"/>
                </a:ext>
              </a:extLst>
            </p:cNvPr>
            <p:cNvSpPr/>
            <p:nvPr/>
          </p:nvSpPr>
          <p:spPr>
            <a:xfrm flipH="1">
              <a:off x="1" y="838200"/>
              <a:ext cx="4962043" cy="1452936"/>
            </a:xfrm>
            <a:prstGeom prst="rect">
              <a:avLst/>
            </a:prstGeom>
            <a:grpFill/>
            <a:ln w="12700" cap="flat" cmpd="sng" algn="ctr">
              <a:noFill/>
              <a:prstDash val="solid"/>
              <a:miter lim="800000"/>
            </a:ln>
            <a:effectLst/>
          </p:spPr>
          <p:txBody>
            <a:bodyPr rtlCol="0" anchor="ct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Nova" panose="020B0504020202020204" pitchFamily="34" charset="0"/>
                <a:ea typeface="+mn-ea"/>
                <a:cs typeface="+mn-cs"/>
              </a:endParaRPr>
            </a:p>
          </p:txBody>
        </p:sp>
        <p:sp>
          <p:nvSpPr>
            <p:cNvPr id="4" name="Rectangle 3">
              <a:extLst>
                <a:ext uri="{FF2B5EF4-FFF2-40B4-BE49-F238E27FC236}">
                  <a16:creationId xmlns:a16="http://schemas.microsoft.com/office/drawing/2014/main" id="{59F5D0BD-3B00-7FE0-338B-B060D4468785}"/>
                </a:ext>
              </a:extLst>
            </p:cNvPr>
            <p:cNvSpPr/>
            <p:nvPr/>
          </p:nvSpPr>
          <p:spPr>
            <a:xfrm flipH="1">
              <a:off x="1458404" y="894930"/>
              <a:ext cx="3206891" cy="539378"/>
            </a:xfrm>
            <a:prstGeom prst="rect">
              <a:avLst/>
            </a:prstGeom>
            <a:grpFill/>
          </p:spPr>
          <p:txBody>
            <a:bodyPr wrap="square" tIns="0" anchor="ctr" anchorCtr="0">
              <a:spAutoFit/>
            </a:bodyPr>
            <a:lstStyle/>
            <a:p>
              <a:pPr marL="171450" marR="0" lvl="0" indent="-171450" defTabSz="914400" eaLnBrk="1" fontAlgn="base" latinLnBrk="0" hangingPunct="1">
                <a:lnSpc>
                  <a:spcPts val="1700"/>
                </a:lnSpc>
                <a:spcBef>
                  <a:spcPts val="0"/>
                </a:spcBef>
                <a:spcAft>
                  <a:spcPts val="600"/>
                </a:spcAft>
                <a:buClrTx/>
                <a:buSzPct val="170000"/>
                <a:buFont typeface="Arial" panose="020B0604020202020204" pitchFamily="34" charset="0"/>
                <a:buChar char="•"/>
                <a:tabLst/>
                <a:defRPr/>
              </a:pP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Use of local data / intelligence</a:t>
              </a:r>
            </a:p>
            <a:p>
              <a:pPr marL="171450" marR="0" lvl="0" indent="-171450" defTabSz="914400" eaLnBrk="1" fontAlgn="base" latinLnBrk="0" hangingPunct="1">
                <a:lnSpc>
                  <a:spcPts val="1700"/>
                </a:lnSpc>
                <a:spcBef>
                  <a:spcPts val="0"/>
                </a:spcBef>
                <a:spcAft>
                  <a:spcPts val="600"/>
                </a:spcAft>
                <a:buClrTx/>
                <a:buSzPct val="170000"/>
                <a:buFont typeface="Arial" panose="020B0604020202020204" pitchFamily="34" charset="0"/>
                <a:buChar char="•"/>
                <a:tabLst/>
                <a:defRPr/>
              </a:pP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Use of </a:t>
              </a: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hlinkClick r:id="rId3"/>
                </a:rPr>
                <a:t>Support Level Framework </a:t>
              </a: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tool</a:t>
              </a:r>
            </a:p>
          </p:txBody>
        </p:sp>
      </p:grpSp>
      <p:sp>
        <p:nvSpPr>
          <p:cNvPr id="5" name="Rectangle 4">
            <a:extLst>
              <a:ext uri="{FF2B5EF4-FFF2-40B4-BE49-F238E27FC236}">
                <a16:creationId xmlns:a16="http://schemas.microsoft.com/office/drawing/2014/main" id="{B9DBAAD9-5FB1-56BF-94A6-CEFAEA2576DC}"/>
              </a:ext>
            </a:extLst>
          </p:cNvPr>
          <p:cNvSpPr/>
          <p:nvPr/>
        </p:nvSpPr>
        <p:spPr>
          <a:xfrm flipH="1">
            <a:off x="1007263" y="2937871"/>
            <a:ext cx="3927816" cy="1452936"/>
          </a:xfrm>
          <a:prstGeom prst="rect">
            <a:avLst/>
          </a:prstGeom>
          <a:noFill/>
          <a:ln w="12700" cap="flat" cmpd="sng" algn="ctr">
            <a:noFill/>
            <a:prstDash val="solid"/>
            <a:miter lim="800000"/>
          </a:ln>
          <a:effectLst/>
        </p:spPr>
        <p:txBody>
          <a:bodyPr rtlCol="0" anchor="ct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Nova" panose="020B0504020202020204" pitchFamily="34" charset="0"/>
              <a:ea typeface="+mn-ea"/>
              <a:cs typeface="+mn-cs"/>
            </a:endParaRPr>
          </a:p>
        </p:txBody>
      </p:sp>
      <p:grpSp>
        <p:nvGrpSpPr>
          <p:cNvPr id="6" name="Group 5">
            <a:extLst>
              <a:ext uri="{FF2B5EF4-FFF2-40B4-BE49-F238E27FC236}">
                <a16:creationId xmlns:a16="http://schemas.microsoft.com/office/drawing/2014/main" id="{56C353C4-BDF0-7E37-12D7-ACE4059545E5}"/>
              </a:ext>
            </a:extLst>
          </p:cNvPr>
          <p:cNvGrpSpPr/>
          <p:nvPr/>
        </p:nvGrpSpPr>
        <p:grpSpPr>
          <a:xfrm>
            <a:off x="1044597" y="4908168"/>
            <a:ext cx="4991062" cy="1720538"/>
            <a:chOff x="0" y="4566864"/>
            <a:chExt cx="5070413" cy="1452936"/>
          </a:xfrm>
          <a:noFill/>
        </p:grpSpPr>
        <p:sp>
          <p:nvSpPr>
            <p:cNvPr id="7" name="Rectangle 6">
              <a:extLst>
                <a:ext uri="{FF2B5EF4-FFF2-40B4-BE49-F238E27FC236}">
                  <a16:creationId xmlns:a16="http://schemas.microsoft.com/office/drawing/2014/main" id="{0D1EC01D-D262-7FB7-D0C5-0380F929ADDB}"/>
                </a:ext>
              </a:extLst>
            </p:cNvPr>
            <p:cNvSpPr/>
            <p:nvPr/>
          </p:nvSpPr>
          <p:spPr>
            <a:xfrm flipH="1">
              <a:off x="0" y="4566864"/>
              <a:ext cx="5070413" cy="1452936"/>
            </a:xfrm>
            <a:prstGeom prst="rect">
              <a:avLst/>
            </a:prstGeom>
            <a:grpFill/>
            <a:ln w="12700" cap="flat" cmpd="sng" algn="ctr">
              <a:noFill/>
              <a:prstDash val="solid"/>
              <a:miter lim="800000"/>
            </a:ln>
            <a:effectLst/>
          </p:spPr>
          <p:txBody>
            <a:bodyPr rtlCol="0" anchor="ct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Nova" panose="020B0504020202020204" pitchFamily="34" charset="0"/>
                <a:ea typeface="+mn-ea"/>
                <a:cs typeface="+mn-cs"/>
              </a:endParaRPr>
            </a:p>
          </p:txBody>
        </p:sp>
        <p:sp>
          <p:nvSpPr>
            <p:cNvPr id="9" name="Rectangle 8">
              <a:extLst>
                <a:ext uri="{FF2B5EF4-FFF2-40B4-BE49-F238E27FC236}">
                  <a16:creationId xmlns:a16="http://schemas.microsoft.com/office/drawing/2014/main" id="{9622BCC7-F0E9-F8E1-7468-5F525A5A184E}"/>
                </a:ext>
              </a:extLst>
            </p:cNvPr>
            <p:cNvSpPr/>
            <p:nvPr/>
          </p:nvSpPr>
          <p:spPr>
            <a:xfrm flipH="1">
              <a:off x="1411475" y="4683434"/>
              <a:ext cx="3211522" cy="1072766"/>
            </a:xfrm>
            <a:prstGeom prst="rect">
              <a:avLst/>
            </a:prstGeom>
            <a:grpFill/>
          </p:spPr>
          <p:txBody>
            <a:bodyPr wrap="square" tIns="0" anchor="ctr" anchorCtr="0">
              <a:spAutoFit/>
            </a:bodyPr>
            <a:lstStyle/>
            <a:p>
              <a:pPr marL="171450" marR="0" lvl="0" indent="-171450" defTabSz="914400" eaLnBrk="1" fontAlgn="base" latinLnBrk="0" hangingPunct="1">
                <a:lnSpc>
                  <a:spcPts val="1700"/>
                </a:lnSpc>
                <a:spcBef>
                  <a:spcPts val="0"/>
                </a:spcBef>
                <a:spcAft>
                  <a:spcPts val="600"/>
                </a:spcAft>
                <a:buClrTx/>
                <a:buSzPct val="170000"/>
                <a:buFont typeface="Arial" panose="020B0604020202020204" pitchFamily="34" charset="0"/>
                <a:buChar char="•"/>
                <a:tabLst/>
                <a:defRPr/>
              </a:pPr>
              <a:r>
                <a:rPr kumimoji="0" lang="en-US" sz="1200" b="1" i="0" u="none" strike="noStrike" kern="0" cap="none" spc="0" normalizeH="0" baseline="0" noProof="0" dirty="0">
                  <a:ln>
                    <a:noFill/>
                  </a:ln>
                  <a:solidFill>
                    <a:srgbClr val="333333"/>
                  </a:solidFill>
                  <a:effectLst/>
                  <a:uLnTx/>
                  <a:uFillTx/>
                  <a:latin typeface="Arial Nova" panose="020B0504020202020204" pitchFamily="34" charset="0"/>
                </a:rPr>
                <a:t>General Practice Improvement </a:t>
              </a:r>
              <a:r>
                <a:rPr kumimoji="0" lang="en-US" sz="1200" b="1" i="0" u="none" strike="noStrike" kern="0" cap="none" spc="0" normalizeH="0" baseline="0" noProof="0" dirty="0" err="1">
                  <a:ln>
                    <a:noFill/>
                  </a:ln>
                  <a:solidFill>
                    <a:srgbClr val="333333"/>
                  </a:solidFill>
                  <a:effectLst/>
                  <a:uLnTx/>
                  <a:uFillTx/>
                  <a:latin typeface="Arial Nova" panose="020B0504020202020204" pitchFamily="34" charset="0"/>
                </a:rPr>
                <a:t>Programme</a:t>
              </a:r>
              <a:r>
                <a:rPr kumimoji="0" lang="en-US" sz="1200" b="1" i="0" u="none" strike="noStrike" kern="0" cap="none" spc="0" normalizeH="0" baseline="0" noProof="0" dirty="0">
                  <a:ln>
                    <a:noFill/>
                  </a:ln>
                  <a:solidFill>
                    <a:srgbClr val="333333"/>
                  </a:solidFill>
                  <a:effectLst/>
                  <a:uLnTx/>
                  <a:uFillTx/>
                  <a:latin typeface="Arial Nova" panose="020B0504020202020204" pitchFamily="34" charset="0"/>
                </a:rPr>
                <a:t> (GPIP)</a:t>
              </a:r>
            </a:p>
            <a:p>
              <a:pPr marL="171450" marR="0" lvl="0" indent="-171450" defTabSz="914400" eaLnBrk="1" fontAlgn="base" latinLnBrk="0" hangingPunct="1">
                <a:lnSpc>
                  <a:spcPts val="1700"/>
                </a:lnSpc>
                <a:spcBef>
                  <a:spcPts val="0"/>
                </a:spcBef>
                <a:spcAft>
                  <a:spcPts val="600"/>
                </a:spcAft>
                <a:buClrTx/>
                <a:buSzPct val="170000"/>
                <a:buFont typeface="Arial" panose="020B0604020202020204" pitchFamily="34" charset="0"/>
                <a:buChar char="•"/>
                <a:tabLst/>
                <a:defRPr/>
              </a:pP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Care Navigation </a:t>
              </a:r>
              <a:r>
                <a:rPr kumimoji="0" lang="en-US" sz="1200" b="0" i="0" u="none" strike="noStrike" kern="0" cap="none" spc="0" normalizeH="0" baseline="0" noProof="0" dirty="0" err="1">
                  <a:ln>
                    <a:noFill/>
                  </a:ln>
                  <a:solidFill>
                    <a:srgbClr val="333333"/>
                  </a:solidFill>
                  <a:effectLst/>
                  <a:uLnTx/>
                  <a:uFillTx/>
                  <a:latin typeface="Arial Nova" panose="020B0504020202020204" pitchFamily="34" charset="0"/>
                </a:rPr>
                <a:t>programme</a:t>
              </a:r>
              <a:endParaRPr kumimoji="0" lang="en-US" sz="1200" b="0" i="0" u="none" strike="noStrike" kern="0" cap="none" spc="0" normalizeH="0" baseline="0" noProof="0" dirty="0">
                <a:ln>
                  <a:noFill/>
                </a:ln>
                <a:solidFill>
                  <a:srgbClr val="333333"/>
                </a:solidFill>
                <a:effectLst/>
                <a:uLnTx/>
                <a:uFillTx/>
                <a:latin typeface="Arial Nova" panose="020B0504020202020204" pitchFamily="34" charset="0"/>
              </a:endParaRPr>
            </a:p>
            <a:p>
              <a:pPr marL="171450" marR="0" lvl="0" indent="-171450" defTabSz="914400" eaLnBrk="1" fontAlgn="base" latinLnBrk="0" hangingPunct="1">
                <a:lnSpc>
                  <a:spcPts val="1700"/>
                </a:lnSpc>
                <a:spcBef>
                  <a:spcPts val="0"/>
                </a:spcBef>
                <a:spcAft>
                  <a:spcPts val="600"/>
                </a:spcAft>
                <a:buClrTx/>
                <a:buSzPct val="170000"/>
                <a:buFont typeface="Arial" panose="020B0604020202020204" pitchFamily="34" charset="0"/>
                <a:buChar char="•"/>
                <a:tabLst/>
                <a:defRPr/>
              </a:pP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Digital &amp; Transformation Leads </a:t>
              </a:r>
              <a:r>
                <a:rPr kumimoji="0" lang="en-US" sz="1200" b="0" i="0" u="none" strike="noStrike" kern="0" cap="none" spc="0" normalizeH="0" baseline="0" noProof="0" dirty="0" err="1">
                  <a:ln>
                    <a:noFill/>
                  </a:ln>
                  <a:solidFill>
                    <a:srgbClr val="333333"/>
                  </a:solidFill>
                  <a:effectLst/>
                  <a:uLnTx/>
                  <a:uFillTx/>
                  <a:latin typeface="Arial Nova" panose="020B0504020202020204" pitchFamily="34" charset="0"/>
                </a:rPr>
                <a:t>programme</a:t>
              </a:r>
              <a:endParaRPr kumimoji="0" lang="en-US" sz="1200" b="0" i="0" u="none" strike="noStrike" kern="0" cap="none" spc="0" normalizeH="0" baseline="0" noProof="0" dirty="0">
                <a:ln>
                  <a:noFill/>
                </a:ln>
                <a:solidFill>
                  <a:srgbClr val="333333"/>
                </a:solidFill>
                <a:effectLst/>
                <a:uLnTx/>
                <a:uFillTx/>
                <a:latin typeface="Arial Nova" panose="020B0504020202020204" pitchFamily="34" charset="0"/>
              </a:endParaRPr>
            </a:p>
          </p:txBody>
        </p:sp>
      </p:grpSp>
      <p:grpSp>
        <p:nvGrpSpPr>
          <p:cNvPr id="10" name="Group 9">
            <a:extLst>
              <a:ext uri="{FF2B5EF4-FFF2-40B4-BE49-F238E27FC236}">
                <a16:creationId xmlns:a16="http://schemas.microsoft.com/office/drawing/2014/main" id="{4643DD4B-F84A-ED5F-3843-EAC5D2D3531E}"/>
              </a:ext>
            </a:extLst>
          </p:cNvPr>
          <p:cNvGrpSpPr/>
          <p:nvPr/>
        </p:nvGrpSpPr>
        <p:grpSpPr>
          <a:xfrm>
            <a:off x="8274882" y="4698205"/>
            <a:ext cx="4924386" cy="1656822"/>
            <a:chOff x="7267618" y="4483411"/>
            <a:chExt cx="4924386" cy="1656822"/>
          </a:xfrm>
          <a:noFill/>
        </p:grpSpPr>
        <p:sp>
          <p:nvSpPr>
            <p:cNvPr id="11" name="Rectangle 10">
              <a:extLst>
                <a:ext uri="{FF2B5EF4-FFF2-40B4-BE49-F238E27FC236}">
                  <a16:creationId xmlns:a16="http://schemas.microsoft.com/office/drawing/2014/main" id="{88971CC4-35AC-21A4-BF6E-ADF896E9F85A}"/>
                </a:ext>
              </a:extLst>
            </p:cNvPr>
            <p:cNvSpPr/>
            <p:nvPr/>
          </p:nvSpPr>
          <p:spPr>
            <a:xfrm>
              <a:off x="7267618" y="4483411"/>
              <a:ext cx="4924386" cy="1452936"/>
            </a:xfrm>
            <a:prstGeom prst="rect">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Nova" panose="020B0504020202020204" pitchFamily="34" charset="0"/>
                <a:ea typeface="+mn-ea"/>
                <a:cs typeface="+mn-cs"/>
              </a:endParaRPr>
            </a:p>
          </p:txBody>
        </p:sp>
        <p:sp>
          <p:nvSpPr>
            <p:cNvPr id="12" name="Rectangle 11">
              <a:extLst>
                <a:ext uri="{FF2B5EF4-FFF2-40B4-BE49-F238E27FC236}">
                  <a16:creationId xmlns:a16="http://schemas.microsoft.com/office/drawing/2014/main" id="{6F8AF4E5-B1D1-8733-2164-CAA0387E99C7}"/>
                </a:ext>
              </a:extLst>
            </p:cNvPr>
            <p:cNvSpPr/>
            <p:nvPr/>
          </p:nvSpPr>
          <p:spPr>
            <a:xfrm>
              <a:off x="8157113" y="4792941"/>
              <a:ext cx="2907294" cy="1347292"/>
            </a:xfrm>
            <a:prstGeom prst="rect">
              <a:avLst/>
            </a:prstGeom>
            <a:grpFill/>
          </p:spPr>
          <p:txBody>
            <a:bodyPr wrap="square" tIns="0" anchor="ctr" anchorCtr="0">
              <a:spAutoFit/>
            </a:bodyPr>
            <a:lstStyle/>
            <a:p>
              <a:pPr marL="171450" marR="0" lvl="0" indent="-171450" defTabSz="914400" eaLnBrk="1" fontAlgn="base" latinLnBrk="0" hangingPunct="1">
                <a:lnSpc>
                  <a:spcPts val="1700"/>
                </a:lnSpc>
                <a:spcBef>
                  <a:spcPts val="0"/>
                </a:spcBef>
                <a:spcAft>
                  <a:spcPts val="600"/>
                </a:spcAft>
                <a:buClrTx/>
                <a:buSzPct val="170000"/>
                <a:buFont typeface="Arial" panose="020B0604020202020204" pitchFamily="34" charset="0"/>
                <a:buChar char="•"/>
                <a:tabLst/>
                <a:defRPr/>
              </a:pP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Digital / Cloud based telephony</a:t>
              </a:r>
            </a:p>
            <a:p>
              <a:pPr marL="171450" marR="0" lvl="0" indent="-171450" defTabSz="914400" eaLnBrk="1" fontAlgn="base" latinLnBrk="0" hangingPunct="1">
                <a:lnSpc>
                  <a:spcPts val="1700"/>
                </a:lnSpc>
                <a:spcBef>
                  <a:spcPts val="0"/>
                </a:spcBef>
                <a:spcAft>
                  <a:spcPts val="600"/>
                </a:spcAft>
                <a:buClrTx/>
                <a:buSzPct val="170000"/>
                <a:buFont typeface="Arial" panose="020B0604020202020204" pitchFamily="34" charset="0"/>
                <a:buChar char="•"/>
                <a:tabLst/>
                <a:defRPr/>
              </a:pP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Online consultation</a:t>
              </a:r>
            </a:p>
            <a:p>
              <a:pPr marL="171450" marR="0" lvl="0" indent="-171450" defTabSz="914400" eaLnBrk="1" fontAlgn="base" latinLnBrk="0" hangingPunct="1">
                <a:lnSpc>
                  <a:spcPts val="1700"/>
                </a:lnSpc>
                <a:spcBef>
                  <a:spcPts val="0"/>
                </a:spcBef>
                <a:spcAft>
                  <a:spcPts val="600"/>
                </a:spcAft>
                <a:buClrTx/>
                <a:buSzPct val="170000"/>
                <a:buFont typeface="Arial" panose="020B0604020202020204" pitchFamily="34" charset="0"/>
                <a:buChar char="•"/>
                <a:tabLst/>
                <a:defRPr/>
              </a:pP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Funded digital tools (</a:t>
              </a:r>
              <a:r>
                <a:rPr lang="en-US" sz="1200" kern="0" dirty="0">
                  <a:solidFill>
                    <a:srgbClr val="333333"/>
                  </a:solidFill>
                  <a:latin typeface="Arial Nova" panose="020B0504020202020204" pitchFamily="34" charset="0"/>
                </a:rPr>
                <a:t>will be added to </a:t>
              </a: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Digital Care Services Framework)</a:t>
              </a:r>
            </a:p>
            <a:p>
              <a:pPr marL="171450" marR="0" lvl="0" indent="-171450" defTabSz="914400" eaLnBrk="1" fontAlgn="base" latinLnBrk="0" hangingPunct="1">
                <a:lnSpc>
                  <a:spcPts val="1700"/>
                </a:lnSpc>
                <a:spcBef>
                  <a:spcPts val="0"/>
                </a:spcBef>
                <a:spcAft>
                  <a:spcPts val="600"/>
                </a:spcAft>
                <a:buClrTx/>
                <a:buSzPct val="170000"/>
                <a:buFont typeface="Arial" panose="020B0604020202020204" pitchFamily="34" charset="0"/>
                <a:buChar char="•"/>
                <a:tabLst/>
                <a:defRPr/>
              </a:pP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Increased functionality (</a:t>
              </a: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hlinkClick r:id="rId4"/>
                </a:rPr>
                <a:t>NHS App</a:t>
              </a: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a:t>
              </a:r>
            </a:p>
          </p:txBody>
        </p:sp>
      </p:grpSp>
      <p:grpSp>
        <p:nvGrpSpPr>
          <p:cNvPr id="13" name="Group 12">
            <a:extLst>
              <a:ext uri="{FF2B5EF4-FFF2-40B4-BE49-F238E27FC236}">
                <a16:creationId xmlns:a16="http://schemas.microsoft.com/office/drawing/2014/main" id="{3A6D1FDE-07F7-DA11-6914-6FA62DF8D5CF}"/>
              </a:ext>
            </a:extLst>
          </p:cNvPr>
          <p:cNvGrpSpPr/>
          <p:nvPr/>
        </p:nvGrpSpPr>
        <p:grpSpPr>
          <a:xfrm>
            <a:off x="9235065" y="2908506"/>
            <a:ext cx="3964200" cy="1873151"/>
            <a:chOff x="8227801" y="2693713"/>
            <a:chExt cx="3964200" cy="1452936"/>
          </a:xfrm>
          <a:noFill/>
        </p:grpSpPr>
        <p:sp>
          <p:nvSpPr>
            <p:cNvPr id="14" name="Rectangle 13">
              <a:extLst>
                <a:ext uri="{FF2B5EF4-FFF2-40B4-BE49-F238E27FC236}">
                  <a16:creationId xmlns:a16="http://schemas.microsoft.com/office/drawing/2014/main" id="{A60C4496-5C65-B39A-67E4-EC88923CC46A}"/>
                </a:ext>
              </a:extLst>
            </p:cNvPr>
            <p:cNvSpPr/>
            <p:nvPr/>
          </p:nvSpPr>
          <p:spPr>
            <a:xfrm>
              <a:off x="8227801" y="2693713"/>
              <a:ext cx="3964200" cy="1452936"/>
            </a:xfrm>
            <a:prstGeom prst="rect">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Nova" panose="020B0504020202020204" pitchFamily="34" charset="0"/>
                <a:ea typeface="+mn-ea"/>
                <a:cs typeface="+mn-cs"/>
              </a:endParaRPr>
            </a:p>
          </p:txBody>
        </p:sp>
        <p:sp>
          <p:nvSpPr>
            <p:cNvPr id="15" name="Rectangle 14">
              <a:extLst>
                <a:ext uri="{FF2B5EF4-FFF2-40B4-BE49-F238E27FC236}">
                  <a16:creationId xmlns:a16="http://schemas.microsoft.com/office/drawing/2014/main" id="{24EDCD4C-1E8D-6172-E99A-BC09E4ED104E}"/>
                </a:ext>
              </a:extLst>
            </p:cNvPr>
            <p:cNvSpPr/>
            <p:nvPr/>
          </p:nvSpPr>
          <p:spPr>
            <a:xfrm>
              <a:off x="8921642" y="2845623"/>
              <a:ext cx="2469846" cy="1129284"/>
            </a:xfrm>
            <a:prstGeom prst="rect">
              <a:avLst/>
            </a:prstGeom>
            <a:grpFill/>
          </p:spPr>
          <p:txBody>
            <a:bodyPr wrap="square" tIns="0" anchor="ctr" anchorCtr="0">
              <a:spAutoFit/>
            </a:bodyPr>
            <a:lstStyle/>
            <a:p>
              <a:pPr marL="171450" marR="0" lvl="0" indent="-171450" defTabSz="914400" eaLnBrk="1" fontAlgn="base" latinLnBrk="0" hangingPunct="1">
                <a:lnSpc>
                  <a:spcPts val="1700"/>
                </a:lnSpc>
                <a:spcBef>
                  <a:spcPts val="0"/>
                </a:spcBef>
                <a:spcAft>
                  <a:spcPts val="600"/>
                </a:spcAft>
                <a:buClrTx/>
                <a:buSzPct val="170000"/>
                <a:buFont typeface="Arial" panose="020B0604020202020204" pitchFamily="34" charset="0"/>
                <a:buChar char="•"/>
                <a:tabLst/>
                <a:defRPr/>
              </a:pP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Contractual incentives (</a:t>
              </a: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hlinkClick r:id="rId5"/>
                </a:rPr>
                <a:t>IIF</a:t>
              </a: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a:t>
              </a:r>
            </a:p>
            <a:p>
              <a:pPr marL="171450" marR="0" lvl="0" indent="-171450" defTabSz="914400" eaLnBrk="1" fontAlgn="base" latinLnBrk="0" hangingPunct="1">
                <a:lnSpc>
                  <a:spcPts val="1700"/>
                </a:lnSpc>
                <a:spcBef>
                  <a:spcPts val="0"/>
                </a:spcBef>
                <a:spcAft>
                  <a:spcPts val="600"/>
                </a:spcAft>
                <a:buClrTx/>
                <a:buSzPct val="170000"/>
                <a:buFont typeface="Arial" panose="020B0604020202020204" pitchFamily="34" charset="0"/>
                <a:buChar char="•"/>
                <a:tabLst/>
                <a:defRPr/>
              </a:pP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Funding / resources</a:t>
              </a:r>
            </a:p>
            <a:p>
              <a:pPr marL="628650" lvl="1" indent="-171450" fontAlgn="base">
                <a:lnSpc>
                  <a:spcPts val="1700"/>
                </a:lnSpc>
                <a:spcAft>
                  <a:spcPts val="600"/>
                </a:spcAft>
                <a:buSzPct val="170000"/>
                <a:buFont typeface="Courier New" panose="02070309020205020404" pitchFamily="49" charset="0"/>
                <a:buChar char="o"/>
                <a:defRPr/>
              </a:pPr>
              <a:r>
                <a:rPr lang="en-US" sz="1200" kern="0" dirty="0">
                  <a:solidFill>
                    <a:srgbClr val="333333"/>
                  </a:solidFill>
                  <a:latin typeface="Arial Nova" panose="020B0504020202020204" pitchFamily="34" charset="0"/>
                  <a:hlinkClick r:id="rId6"/>
                </a:rPr>
                <a:t>CAIP funding</a:t>
              </a:r>
              <a:endParaRPr lang="en-US" sz="1200" kern="0" dirty="0">
                <a:solidFill>
                  <a:srgbClr val="333333"/>
                </a:solidFill>
                <a:latin typeface="Arial Nova" panose="020B0504020202020204" pitchFamily="34" charset="0"/>
                <a:hlinkClick r:id="rId7"/>
              </a:endParaRPr>
            </a:p>
            <a:p>
              <a:pPr marL="628650" lvl="1" indent="-171450" fontAlgn="base">
                <a:lnSpc>
                  <a:spcPts val="1700"/>
                </a:lnSpc>
                <a:spcAft>
                  <a:spcPts val="600"/>
                </a:spcAft>
                <a:buSzPct val="170000"/>
                <a:buFont typeface="Courier New" panose="02070309020205020404" pitchFamily="49" charset="0"/>
                <a:buChar char="o"/>
                <a:defRPr/>
              </a:pPr>
              <a:r>
                <a:rPr lang="en-US" sz="1200" kern="0" dirty="0">
                  <a:solidFill>
                    <a:srgbClr val="333333"/>
                  </a:solidFill>
                  <a:latin typeface="Arial Nova" panose="020B0504020202020204" pitchFamily="34" charset="0"/>
                  <a:hlinkClick r:id="rId7"/>
                </a:rPr>
                <a:t>Transition funding</a:t>
              </a:r>
              <a:endParaRPr lang="en-US" sz="1200" kern="0" dirty="0">
                <a:solidFill>
                  <a:srgbClr val="333333"/>
                </a:solidFill>
                <a:latin typeface="Arial Nova" panose="020B0504020202020204" pitchFamily="34" charset="0"/>
              </a:endParaRPr>
            </a:p>
            <a:p>
              <a:pPr marL="628650" lvl="1" indent="-171450" fontAlgn="base">
                <a:lnSpc>
                  <a:spcPts val="1700"/>
                </a:lnSpc>
                <a:spcAft>
                  <a:spcPts val="600"/>
                </a:spcAft>
                <a:buSzPct val="170000"/>
                <a:buFont typeface="Courier New" panose="02070309020205020404" pitchFamily="49" charset="0"/>
                <a:buChar char="o"/>
                <a:defRPr/>
              </a:pP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hlinkClick r:id="rId8"/>
                </a:rPr>
                <a:t>SDF Funding</a:t>
              </a:r>
              <a:endParaRPr kumimoji="0" lang="en-US" sz="1200" b="0" i="0" u="none" strike="noStrike" kern="0" cap="none" spc="0" normalizeH="0" baseline="0" noProof="0" dirty="0">
                <a:ln>
                  <a:noFill/>
                </a:ln>
                <a:solidFill>
                  <a:srgbClr val="333333"/>
                </a:solidFill>
                <a:effectLst/>
                <a:uLnTx/>
                <a:uFillTx/>
                <a:latin typeface="Arial Nova" panose="020B0504020202020204" pitchFamily="34" charset="0"/>
              </a:endParaRPr>
            </a:p>
          </p:txBody>
        </p:sp>
      </p:grpSp>
      <p:grpSp>
        <p:nvGrpSpPr>
          <p:cNvPr id="16" name="Group 15">
            <a:extLst>
              <a:ext uri="{FF2B5EF4-FFF2-40B4-BE49-F238E27FC236}">
                <a16:creationId xmlns:a16="http://schemas.microsoft.com/office/drawing/2014/main" id="{07E4CBDF-4E74-7D40-65C9-52BB2A4EC974}"/>
              </a:ext>
            </a:extLst>
          </p:cNvPr>
          <p:cNvGrpSpPr/>
          <p:nvPr/>
        </p:nvGrpSpPr>
        <p:grpSpPr>
          <a:xfrm>
            <a:off x="8313421" y="674540"/>
            <a:ext cx="4910135" cy="2001317"/>
            <a:chOff x="7281863" y="560649"/>
            <a:chExt cx="4910135" cy="2001317"/>
          </a:xfrm>
          <a:noFill/>
        </p:grpSpPr>
        <p:sp>
          <p:nvSpPr>
            <p:cNvPr id="18" name="Rectangle 17">
              <a:extLst>
                <a:ext uri="{FF2B5EF4-FFF2-40B4-BE49-F238E27FC236}">
                  <a16:creationId xmlns:a16="http://schemas.microsoft.com/office/drawing/2014/main" id="{AC857268-45C2-C4EA-91B5-61D18229739D}"/>
                </a:ext>
              </a:extLst>
            </p:cNvPr>
            <p:cNvSpPr/>
            <p:nvPr/>
          </p:nvSpPr>
          <p:spPr>
            <a:xfrm>
              <a:off x="7281863" y="841926"/>
              <a:ext cx="4910135" cy="1452936"/>
            </a:xfrm>
            <a:prstGeom prst="rect">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Nova" panose="020B0504020202020204" pitchFamily="34" charset="0"/>
                <a:ea typeface="+mn-ea"/>
                <a:cs typeface="+mn-cs"/>
              </a:endParaRPr>
            </a:p>
          </p:txBody>
        </p:sp>
        <p:sp>
          <p:nvSpPr>
            <p:cNvPr id="19" name="Rectangle 18">
              <a:extLst>
                <a:ext uri="{FF2B5EF4-FFF2-40B4-BE49-F238E27FC236}">
                  <a16:creationId xmlns:a16="http://schemas.microsoft.com/office/drawing/2014/main" id="{C7F96FC0-0C8B-7F42-3418-2531C3D47FDE}"/>
                </a:ext>
              </a:extLst>
            </p:cNvPr>
            <p:cNvSpPr/>
            <p:nvPr/>
          </p:nvSpPr>
          <p:spPr>
            <a:xfrm>
              <a:off x="8040732" y="560649"/>
              <a:ext cx="2897080" cy="2001317"/>
            </a:xfrm>
            <a:prstGeom prst="rect">
              <a:avLst/>
            </a:prstGeom>
            <a:grpFill/>
          </p:spPr>
          <p:txBody>
            <a:bodyPr wrap="square" tIns="0" anchor="ctr" anchorCtr="0">
              <a:spAutoFit/>
            </a:bodyPr>
            <a:lstStyle/>
            <a:p>
              <a:pPr marL="171450" marR="0" lvl="0" indent="-171450" defTabSz="914400" eaLnBrk="1" fontAlgn="base" latinLnBrk="0" hangingPunct="1">
                <a:lnSpc>
                  <a:spcPts val="1700"/>
                </a:lnSpc>
                <a:spcBef>
                  <a:spcPts val="0"/>
                </a:spcBef>
                <a:spcAft>
                  <a:spcPts val="600"/>
                </a:spcAft>
                <a:buClrTx/>
                <a:buSzPct val="170000"/>
                <a:buFont typeface="Arial" panose="020B0604020202020204" pitchFamily="34" charset="0"/>
                <a:buChar char="•"/>
                <a:tabLst/>
                <a:defRPr/>
              </a:pP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New </a:t>
              </a:r>
              <a:r>
                <a:rPr kumimoji="0" lang="en-US" sz="1200" b="0" i="0" u="none" strike="noStrike" kern="0" cap="none" spc="0" normalizeH="0" baseline="0" noProof="0" dirty="0" err="1">
                  <a:ln>
                    <a:noFill/>
                  </a:ln>
                  <a:solidFill>
                    <a:srgbClr val="333333"/>
                  </a:solidFill>
                  <a:effectLst/>
                  <a:uLnTx/>
                  <a:uFillTx/>
                  <a:latin typeface="Arial Nova" panose="020B0504020202020204" pitchFamily="34" charset="0"/>
                </a:rPr>
                <a:t>reqs</a:t>
              </a: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 (</a:t>
              </a:r>
              <a:r>
                <a:rPr kumimoji="0" lang="en-US" sz="1200" b="0" i="0" u="none" strike="noStrike" kern="0" cap="none" spc="0" normalizeH="0" baseline="0" noProof="0" dirty="0" err="1">
                  <a:ln>
                    <a:noFill/>
                  </a:ln>
                  <a:solidFill>
                    <a:srgbClr val="333333"/>
                  </a:solidFill>
                  <a:effectLst/>
                  <a:uLnTx/>
                  <a:uFillTx/>
                  <a:latin typeface="Arial Nova" panose="020B0504020202020204" pitchFamily="34" charset="0"/>
                </a:rPr>
                <a:t>inc</a:t>
              </a: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 </a:t>
              </a: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hlinkClick r:id="rId9"/>
                </a:rPr>
                <a:t>outcome at 1</a:t>
              </a:r>
              <a:r>
                <a:rPr kumimoji="0" lang="en-US" sz="1200" b="0" i="0" u="none" strike="noStrike" kern="0" cap="none" spc="0" normalizeH="0" baseline="30000" noProof="0" dirty="0">
                  <a:ln>
                    <a:noFill/>
                  </a:ln>
                  <a:solidFill>
                    <a:srgbClr val="333333"/>
                  </a:solidFill>
                  <a:effectLst/>
                  <a:uLnTx/>
                  <a:uFillTx/>
                  <a:latin typeface="Arial Nova" panose="020B0504020202020204" pitchFamily="34" charset="0"/>
                  <a:hlinkClick r:id="rId9"/>
                </a:rPr>
                <a:t>st</a:t>
              </a: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hlinkClick r:id="rId9"/>
                </a:rPr>
                <a:t> point of contact</a:t>
              </a: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 </a:t>
              </a:r>
            </a:p>
            <a:p>
              <a:pPr marL="171450" marR="0" lvl="0" indent="-171450" defTabSz="914400" eaLnBrk="1" fontAlgn="base" latinLnBrk="0" hangingPunct="1">
                <a:lnSpc>
                  <a:spcPts val="1700"/>
                </a:lnSpc>
                <a:spcBef>
                  <a:spcPts val="0"/>
                </a:spcBef>
                <a:spcAft>
                  <a:spcPts val="600"/>
                </a:spcAft>
                <a:buClrTx/>
                <a:buSzPct val="170000"/>
                <a:buFont typeface="Arial" panose="020B0604020202020204" pitchFamily="34" charset="0"/>
                <a:buChar char="•"/>
                <a:tabLst/>
                <a:defRPr/>
              </a:pP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Practice / PCN Local Access Improvement Plans </a:t>
              </a:r>
            </a:p>
            <a:p>
              <a:pPr marL="628650" lvl="1" indent="-171450" fontAlgn="base">
                <a:lnSpc>
                  <a:spcPts val="1700"/>
                </a:lnSpc>
                <a:spcAft>
                  <a:spcPts val="600"/>
                </a:spcAft>
                <a:buSzPct val="170000"/>
                <a:buFont typeface="Courier New" panose="02070309020205020404" pitchFamily="49" charset="0"/>
                <a:buChar char="o"/>
                <a:defRPr/>
              </a:pPr>
              <a:r>
                <a:rPr lang="en-US" sz="1200" kern="0" dirty="0">
                  <a:solidFill>
                    <a:srgbClr val="333333"/>
                  </a:solidFill>
                  <a:latin typeface="Arial Nova" panose="020B0504020202020204" pitchFamily="34" charset="0"/>
                  <a:hlinkClick r:id="rId6"/>
                </a:rPr>
                <a:t>Capacity &amp; Access Improvement (CAIP) plans</a:t>
              </a:r>
              <a:endParaRPr kumimoji="0" lang="en-US" sz="1200" b="0" i="0" u="none" strike="noStrike" kern="0" cap="none" spc="0" normalizeH="0" baseline="0" noProof="0" dirty="0">
                <a:ln>
                  <a:noFill/>
                </a:ln>
                <a:solidFill>
                  <a:srgbClr val="333333"/>
                </a:solidFill>
                <a:effectLst/>
                <a:uLnTx/>
                <a:uFillTx/>
                <a:latin typeface="Arial Nova" panose="020B0504020202020204" pitchFamily="34" charset="0"/>
              </a:endParaRPr>
            </a:p>
            <a:p>
              <a:pPr marL="171450" marR="0" lvl="0" indent="-171450" defTabSz="914400" eaLnBrk="1" fontAlgn="base" latinLnBrk="0" hangingPunct="1">
                <a:lnSpc>
                  <a:spcPts val="1700"/>
                </a:lnSpc>
                <a:spcBef>
                  <a:spcPts val="0"/>
                </a:spcBef>
                <a:spcAft>
                  <a:spcPts val="600"/>
                </a:spcAft>
                <a:buClrTx/>
                <a:buSzPct val="170000"/>
                <a:buFont typeface="Arial" panose="020B0604020202020204" pitchFamily="34" charset="0"/>
                <a:buChar char="•"/>
                <a:tabLst/>
                <a:defRPr/>
              </a:pPr>
              <a:r>
                <a:rPr kumimoji="0" lang="en-US" sz="1200" b="0" i="0" u="none" strike="noStrike" kern="0" cap="none" spc="0" normalizeH="0" baseline="0" noProof="0" dirty="0">
                  <a:ln>
                    <a:noFill/>
                  </a:ln>
                  <a:solidFill>
                    <a:srgbClr val="333333"/>
                  </a:solidFill>
                  <a:effectLst/>
                  <a:uLnTx/>
                  <a:uFillTx/>
                  <a:latin typeface="Arial Nova" panose="020B0504020202020204" pitchFamily="34" charset="0"/>
                </a:rPr>
                <a:t>ICB System-level Access Improvement Plans</a:t>
              </a:r>
            </a:p>
          </p:txBody>
        </p:sp>
      </p:grpSp>
      <p:grpSp>
        <p:nvGrpSpPr>
          <p:cNvPr id="20" name="Group 19">
            <a:extLst>
              <a:ext uri="{FF2B5EF4-FFF2-40B4-BE49-F238E27FC236}">
                <a16:creationId xmlns:a16="http://schemas.microsoft.com/office/drawing/2014/main" id="{F6E8C67E-417D-C0A8-11D5-4D1D1BD616A7}"/>
              </a:ext>
            </a:extLst>
          </p:cNvPr>
          <p:cNvGrpSpPr/>
          <p:nvPr/>
        </p:nvGrpSpPr>
        <p:grpSpPr>
          <a:xfrm>
            <a:off x="7543749" y="4700740"/>
            <a:ext cx="1452936" cy="1452936"/>
            <a:chOff x="6536485" y="4485946"/>
            <a:chExt cx="1452936" cy="1452936"/>
          </a:xfrm>
          <a:solidFill>
            <a:srgbClr val="629DD1">
              <a:lumMod val="75000"/>
            </a:srgbClr>
          </a:solidFill>
        </p:grpSpPr>
        <p:sp>
          <p:nvSpPr>
            <p:cNvPr id="21" name="Oval 20">
              <a:extLst>
                <a:ext uri="{FF2B5EF4-FFF2-40B4-BE49-F238E27FC236}">
                  <a16:creationId xmlns:a16="http://schemas.microsoft.com/office/drawing/2014/main" id="{9353FBDE-DAB3-EE8F-80B0-771E45318353}"/>
                </a:ext>
              </a:extLst>
            </p:cNvPr>
            <p:cNvSpPr/>
            <p:nvPr/>
          </p:nvSpPr>
          <p:spPr>
            <a:xfrm>
              <a:off x="6536485" y="4485946"/>
              <a:ext cx="1452936" cy="1452936"/>
            </a:xfrm>
            <a:prstGeom prst="ellipse">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Nova" panose="020B0504020202020204" pitchFamily="34" charset="0"/>
                <a:ea typeface="+mn-ea"/>
                <a:cs typeface="+mn-cs"/>
              </a:endParaRPr>
            </a:p>
          </p:txBody>
        </p:sp>
        <p:sp>
          <p:nvSpPr>
            <p:cNvPr id="22" name="TextBox 21">
              <a:extLst>
                <a:ext uri="{FF2B5EF4-FFF2-40B4-BE49-F238E27FC236}">
                  <a16:creationId xmlns:a16="http://schemas.microsoft.com/office/drawing/2014/main" id="{B7BB8465-D86A-8A30-9836-F818C6B75065}"/>
                </a:ext>
              </a:extLst>
            </p:cNvPr>
            <p:cNvSpPr txBox="1"/>
            <p:nvPr/>
          </p:nvSpPr>
          <p:spPr>
            <a:xfrm rot="19438893">
              <a:off x="7065087" y="5178490"/>
              <a:ext cx="563424" cy="276999"/>
            </a:xfrm>
            <a:prstGeom prst="rect">
              <a:avLst/>
            </a:prstGeom>
            <a:grp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a:ln>
                    <a:noFill/>
                  </a:ln>
                  <a:solidFill>
                    <a:prstClr val="white"/>
                  </a:solidFill>
                  <a:effectLst/>
                  <a:uLnTx/>
                  <a:uFillTx/>
                  <a:latin typeface="Arial Nova" panose="020B0504020202020204" pitchFamily="34" charset="0"/>
                </a:rPr>
                <a:t>Tools</a:t>
              </a:r>
            </a:p>
          </p:txBody>
        </p:sp>
      </p:grpSp>
      <p:grpSp>
        <p:nvGrpSpPr>
          <p:cNvPr id="23" name="Group 22">
            <a:extLst>
              <a:ext uri="{FF2B5EF4-FFF2-40B4-BE49-F238E27FC236}">
                <a16:creationId xmlns:a16="http://schemas.microsoft.com/office/drawing/2014/main" id="{A32195AE-B007-4AA6-F073-7AD46D59B0E1}"/>
              </a:ext>
            </a:extLst>
          </p:cNvPr>
          <p:cNvGrpSpPr/>
          <p:nvPr/>
        </p:nvGrpSpPr>
        <p:grpSpPr>
          <a:xfrm>
            <a:off x="5355873" y="4781658"/>
            <a:ext cx="1452936" cy="1452936"/>
            <a:chOff x="4348609" y="4566864"/>
            <a:chExt cx="1452936" cy="1452936"/>
          </a:xfrm>
          <a:solidFill>
            <a:srgbClr val="629DD1"/>
          </a:solidFill>
        </p:grpSpPr>
        <p:sp>
          <p:nvSpPr>
            <p:cNvPr id="24" name="Oval 23">
              <a:extLst>
                <a:ext uri="{FF2B5EF4-FFF2-40B4-BE49-F238E27FC236}">
                  <a16:creationId xmlns:a16="http://schemas.microsoft.com/office/drawing/2014/main" id="{74B3691D-898F-AB1C-96B8-42A6105977AC}"/>
                </a:ext>
              </a:extLst>
            </p:cNvPr>
            <p:cNvSpPr/>
            <p:nvPr/>
          </p:nvSpPr>
          <p:spPr>
            <a:xfrm>
              <a:off x="4348609" y="4566864"/>
              <a:ext cx="1452936" cy="1452936"/>
            </a:xfrm>
            <a:prstGeom prst="ellipse">
              <a:avLst/>
            </a:prstGeom>
            <a:grp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Nova" panose="020B0504020202020204" pitchFamily="34" charset="0"/>
                <a:ea typeface="+mn-ea"/>
                <a:cs typeface="+mn-cs"/>
              </a:endParaRPr>
            </a:p>
          </p:txBody>
        </p:sp>
        <p:sp>
          <p:nvSpPr>
            <p:cNvPr id="25" name="TextBox 24">
              <a:extLst>
                <a:ext uri="{FF2B5EF4-FFF2-40B4-BE49-F238E27FC236}">
                  <a16:creationId xmlns:a16="http://schemas.microsoft.com/office/drawing/2014/main" id="{DDEF9A67-6E71-629E-551F-6D9B5AFA374C}"/>
                </a:ext>
              </a:extLst>
            </p:cNvPr>
            <p:cNvSpPr txBox="1"/>
            <p:nvPr/>
          </p:nvSpPr>
          <p:spPr>
            <a:xfrm rot="1438345">
              <a:off x="4381028" y="5145465"/>
              <a:ext cx="1327833" cy="461665"/>
            </a:xfrm>
            <a:prstGeom prst="rect">
              <a:avLst/>
            </a:prstGeom>
            <a:grp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a:ln>
                    <a:noFill/>
                  </a:ln>
                  <a:solidFill>
                    <a:prstClr val="white"/>
                  </a:solidFill>
                  <a:effectLst/>
                  <a:uLnTx/>
                  <a:uFillTx/>
                  <a:latin typeface="Arial Nova" panose="020B0504020202020204" pitchFamily="34" charset="0"/>
                </a:rPr>
                <a:t>Implementation support</a:t>
              </a:r>
            </a:p>
          </p:txBody>
        </p:sp>
      </p:grpSp>
      <p:grpSp>
        <p:nvGrpSpPr>
          <p:cNvPr id="26" name="Group 25">
            <a:extLst>
              <a:ext uri="{FF2B5EF4-FFF2-40B4-BE49-F238E27FC236}">
                <a16:creationId xmlns:a16="http://schemas.microsoft.com/office/drawing/2014/main" id="{DA46AA24-8BD8-112D-371B-3FB8B819439F}"/>
              </a:ext>
            </a:extLst>
          </p:cNvPr>
          <p:cNvGrpSpPr/>
          <p:nvPr/>
        </p:nvGrpSpPr>
        <p:grpSpPr>
          <a:xfrm>
            <a:off x="4226005" y="2908506"/>
            <a:ext cx="1452936" cy="1452936"/>
            <a:chOff x="3218741" y="2693712"/>
            <a:chExt cx="1452936" cy="1452936"/>
          </a:xfrm>
          <a:solidFill>
            <a:srgbClr val="629DD1">
              <a:lumMod val="75000"/>
            </a:srgbClr>
          </a:solidFill>
        </p:grpSpPr>
        <p:sp>
          <p:nvSpPr>
            <p:cNvPr id="27" name="Oval 26">
              <a:extLst>
                <a:ext uri="{FF2B5EF4-FFF2-40B4-BE49-F238E27FC236}">
                  <a16:creationId xmlns:a16="http://schemas.microsoft.com/office/drawing/2014/main" id="{D4D6BD3B-3722-C5D7-CB26-ECA3D7DB1F9B}"/>
                </a:ext>
              </a:extLst>
            </p:cNvPr>
            <p:cNvSpPr/>
            <p:nvPr/>
          </p:nvSpPr>
          <p:spPr>
            <a:xfrm>
              <a:off x="3218741" y="2693712"/>
              <a:ext cx="1452936" cy="1452936"/>
            </a:xfrm>
            <a:prstGeom prst="ellipse">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Nova" panose="020B0504020202020204" pitchFamily="34" charset="0"/>
                <a:ea typeface="+mn-ea"/>
                <a:cs typeface="+mn-cs"/>
              </a:endParaRPr>
            </a:p>
          </p:txBody>
        </p:sp>
        <p:sp>
          <p:nvSpPr>
            <p:cNvPr id="28" name="TextBox 27">
              <a:extLst>
                <a:ext uri="{FF2B5EF4-FFF2-40B4-BE49-F238E27FC236}">
                  <a16:creationId xmlns:a16="http://schemas.microsoft.com/office/drawing/2014/main" id="{522CC8A7-9C71-6887-974B-002A8C53E355}"/>
                </a:ext>
              </a:extLst>
            </p:cNvPr>
            <p:cNvSpPr txBox="1"/>
            <p:nvPr/>
          </p:nvSpPr>
          <p:spPr>
            <a:xfrm rot="16200000">
              <a:off x="3393925" y="3174656"/>
              <a:ext cx="906594" cy="461665"/>
            </a:xfrm>
            <a:prstGeom prst="rect">
              <a:avLst/>
            </a:prstGeom>
            <a:grp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a:ln>
                    <a:noFill/>
                  </a:ln>
                  <a:solidFill>
                    <a:prstClr val="white"/>
                  </a:solidFill>
                  <a:effectLst/>
                  <a:uLnTx/>
                  <a:uFillTx/>
                  <a:latin typeface="Arial Nova" panose="020B0504020202020204" pitchFamily="34" charset="0"/>
                </a:rPr>
                <a:t>Sustained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a:ln>
                    <a:noFill/>
                  </a:ln>
                  <a:solidFill>
                    <a:prstClr val="white"/>
                  </a:solidFill>
                  <a:effectLst/>
                  <a:uLnTx/>
                  <a:uFillTx/>
                  <a:latin typeface="Arial Nova" panose="020B0504020202020204" pitchFamily="34" charset="0"/>
                </a:rPr>
                <a:t>change</a:t>
              </a:r>
            </a:p>
          </p:txBody>
        </p:sp>
      </p:grpSp>
      <p:grpSp>
        <p:nvGrpSpPr>
          <p:cNvPr id="29" name="Group 28">
            <a:extLst>
              <a:ext uri="{FF2B5EF4-FFF2-40B4-BE49-F238E27FC236}">
                <a16:creationId xmlns:a16="http://schemas.microsoft.com/office/drawing/2014/main" id="{317AED39-9AB7-B67D-6838-94DA4CB834DA}"/>
              </a:ext>
            </a:extLst>
          </p:cNvPr>
          <p:cNvGrpSpPr/>
          <p:nvPr/>
        </p:nvGrpSpPr>
        <p:grpSpPr>
          <a:xfrm>
            <a:off x="5244429" y="1056720"/>
            <a:ext cx="1452936" cy="1452936"/>
            <a:chOff x="4237165" y="841926"/>
            <a:chExt cx="1452936" cy="1452936"/>
          </a:xfrm>
          <a:solidFill>
            <a:srgbClr val="629DD1"/>
          </a:solidFill>
        </p:grpSpPr>
        <p:sp>
          <p:nvSpPr>
            <p:cNvPr id="30" name="Oval 29">
              <a:extLst>
                <a:ext uri="{FF2B5EF4-FFF2-40B4-BE49-F238E27FC236}">
                  <a16:creationId xmlns:a16="http://schemas.microsoft.com/office/drawing/2014/main" id="{8C283249-2158-8C37-DF9C-F5A6357F8A4A}"/>
                </a:ext>
              </a:extLst>
            </p:cNvPr>
            <p:cNvSpPr/>
            <p:nvPr/>
          </p:nvSpPr>
          <p:spPr>
            <a:xfrm>
              <a:off x="4237165" y="841926"/>
              <a:ext cx="1452936" cy="1452936"/>
            </a:xfrm>
            <a:prstGeom prst="ellipse">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Nova" panose="020B0504020202020204" pitchFamily="34" charset="0"/>
                <a:ea typeface="+mn-ea"/>
                <a:cs typeface="+mn-cs"/>
              </a:endParaRPr>
            </a:p>
          </p:txBody>
        </p:sp>
        <p:sp>
          <p:nvSpPr>
            <p:cNvPr id="31" name="TextBox 30">
              <a:extLst>
                <a:ext uri="{FF2B5EF4-FFF2-40B4-BE49-F238E27FC236}">
                  <a16:creationId xmlns:a16="http://schemas.microsoft.com/office/drawing/2014/main" id="{10025117-7EDA-2AD0-4D27-F37A6F2847D9}"/>
                </a:ext>
              </a:extLst>
            </p:cNvPr>
            <p:cNvSpPr txBox="1"/>
            <p:nvPr/>
          </p:nvSpPr>
          <p:spPr>
            <a:xfrm rot="19641249">
              <a:off x="4284309" y="1266149"/>
              <a:ext cx="1263486" cy="461665"/>
            </a:xfrm>
            <a:prstGeom prst="rect">
              <a:avLst/>
            </a:prstGeom>
            <a:grp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a:ln>
                    <a:noFill/>
                  </a:ln>
                  <a:solidFill>
                    <a:prstClr val="white"/>
                  </a:solidFill>
                  <a:effectLst/>
                  <a:uLnTx/>
                  <a:uFillTx/>
                  <a:latin typeface="Arial Nova" panose="020B0504020202020204" pitchFamily="34" charset="0"/>
                </a:rPr>
                <a:t>Understanding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a:ln>
                    <a:noFill/>
                  </a:ln>
                  <a:solidFill>
                    <a:prstClr val="white"/>
                  </a:solidFill>
                  <a:effectLst/>
                  <a:uLnTx/>
                  <a:uFillTx/>
                  <a:latin typeface="Arial Nova" panose="020B0504020202020204" pitchFamily="34" charset="0"/>
                </a:rPr>
                <a:t>baseline</a:t>
              </a:r>
            </a:p>
          </p:txBody>
        </p:sp>
      </p:grpSp>
      <p:grpSp>
        <p:nvGrpSpPr>
          <p:cNvPr id="32" name="Group 31">
            <a:extLst>
              <a:ext uri="{FF2B5EF4-FFF2-40B4-BE49-F238E27FC236}">
                <a16:creationId xmlns:a16="http://schemas.microsoft.com/office/drawing/2014/main" id="{A10666DC-ACB9-6F29-B37A-108610D195E8}"/>
              </a:ext>
            </a:extLst>
          </p:cNvPr>
          <p:cNvGrpSpPr/>
          <p:nvPr/>
        </p:nvGrpSpPr>
        <p:grpSpPr>
          <a:xfrm>
            <a:off x="7595060" y="1056720"/>
            <a:ext cx="1452936" cy="1452936"/>
            <a:chOff x="6587796" y="841926"/>
            <a:chExt cx="1452936" cy="1452936"/>
          </a:xfrm>
          <a:solidFill>
            <a:srgbClr val="629DD1">
              <a:lumMod val="75000"/>
            </a:srgbClr>
          </a:solidFill>
        </p:grpSpPr>
        <p:sp>
          <p:nvSpPr>
            <p:cNvPr id="33" name="Oval 32">
              <a:extLst>
                <a:ext uri="{FF2B5EF4-FFF2-40B4-BE49-F238E27FC236}">
                  <a16:creationId xmlns:a16="http://schemas.microsoft.com/office/drawing/2014/main" id="{4FD83313-C867-6E8E-C81A-017408D40B2A}"/>
                </a:ext>
              </a:extLst>
            </p:cNvPr>
            <p:cNvSpPr/>
            <p:nvPr/>
          </p:nvSpPr>
          <p:spPr>
            <a:xfrm>
              <a:off x="6587796" y="841926"/>
              <a:ext cx="1452936" cy="1452936"/>
            </a:xfrm>
            <a:prstGeom prst="ellipse">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Nova" panose="020B0504020202020204" pitchFamily="34" charset="0"/>
                <a:ea typeface="+mn-ea"/>
                <a:cs typeface="+mn-cs"/>
              </a:endParaRPr>
            </a:p>
          </p:txBody>
        </p:sp>
        <p:sp>
          <p:nvSpPr>
            <p:cNvPr id="34" name="TextBox 33">
              <a:extLst>
                <a:ext uri="{FF2B5EF4-FFF2-40B4-BE49-F238E27FC236}">
                  <a16:creationId xmlns:a16="http://schemas.microsoft.com/office/drawing/2014/main" id="{12D792F8-68C3-33BA-2A6E-7FE541D97970}"/>
                </a:ext>
              </a:extLst>
            </p:cNvPr>
            <p:cNvSpPr txBox="1"/>
            <p:nvPr/>
          </p:nvSpPr>
          <p:spPr>
            <a:xfrm rot="2422508">
              <a:off x="6937167" y="1385304"/>
              <a:ext cx="817853" cy="276999"/>
            </a:xfrm>
            <a:prstGeom prst="rect">
              <a:avLst/>
            </a:prstGeom>
            <a:grp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Arial Nova" panose="020B0504020202020204" pitchFamily="34" charset="0"/>
                </a:rPr>
                <a:t>Planning</a:t>
              </a:r>
            </a:p>
          </p:txBody>
        </p:sp>
      </p:grpSp>
      <p:grpSp>
        <p:nvGrpSpPr>
          <p:cNvPr id="35" name="Group 34">
            <a:extLst>
              <a:ext uri="{FF2B5EF4-FFF2-40B4-BE49-F238E27FC236}">
                <a16:creationId xmlns:a16="http://schemas.microsoft.com/office/drawing/2014/main" id="{9F5388A5-9003-AD52-9909-DD9B05E264B6}"/>
              </a:ext>
            </a:extLst>
          </p:cNvPr>
          <p:cNvGrpSpPr/>
          <p:nvPr/>
        </p:nvGrpSpPr>
        <p:grpSpPr>
          <a:xfrm>
            <a:off x="8537400" y="2908506"/>
            <a:ext cx="1452936" cy="1452936"/>
            <a:chOff x="7530136" y="2693712"/>
            <a:chExt cx="1452936" cy="1452936"/>
          </a:xfrm>
          <a:solidFill>
            <a:srgbClr val="629DD1"/>
          </a:solidFill>
        </p:grpSpPr>
        <p:sp>
          <p:nvSpPr>
            <p:cNvPr id="36" name="Oval 35">
              <a:extLst>
                <a:ext uri="{FF2B5EF4-FFF2-40B4-BE49-F238E27FC236}">
                  <a16:creationId xmlns:a16="http://schemas.microsoft.com/office/drawing/2014/main" id="{F7C3AFAD-EDA9-65D0-C2D9-2F3960826B68}"/>
                </a:ext>
              </a:extLst>
            </p:cNvPr>
            <p:cNvSpPr/>
            <p:nvPr/>
          </p:nvSpPr>
          <p:spPr>
            <a:xfrm>
              <a:off x="7530136" y="2693712"/>
              <a:ext cx="1452936" cy="1452936"/>
            </a:xfrm>
            <a:prstGeom prst="ellipse">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Nova" panose="020B0504020202020204" pitchFamily="34" charset="0"/>
                <a:ea typeface="+mn-ea"/>
                <a:cs typeface="+mn-cs"/>
              </a:endParaRPr>
            </a:p>
          </p:txBody>
        </p:sp>
        <p:sp>
          <p:nvSpPr>
            <p:cNvPr id="37" name="TextBox 36">
              <a:extLst>
                <a:ext uri="{FF2B5EF4-FFF2-40B4-BE49-F238E27FC236}">
                  <a16:creationId xmlns:a16="http://schemas.microsoft.com/office/drawing/2014/main" id="{5C7BB007-E0DF-9006-6FF5-E3A43EEF36DC}"/>
                </a:ext>
              </a:extLst>
            </p:cNvPr>
            <p:cNvSpPr txBox="1"/>
            <p:nvPr/>
          </p:nvSpPr>
          <p:spPr>
            <a:xfrm rot="5400000">
              <a:off x="7889583" y="3262059"/>
              <a:ext cx="929358" cy="276999"/>
            </a:xfrm>
            <a:prstGeom prst="rect">
              <a:avLst/>
            </a:prstGeom>
            <a:grp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a:ln>
                    <a:noFill/>
                  </a:ln>
                  <a:solidFill>
                    <a:prstClr val="white"/>
                  </a:solidFill>
                  <a:effectLst/>
                  <a:uLnTx/>
                  <a:uFillTx/>
                  <a:latin typeface="Arial Nova" panose="020B0504020202020204" pitchFamily="34" charset="0"/>
                </a:rPr>
                <a:t>Incentives</a:t>
              </a:r>
            </a:p>
          </p:txBody>
        </p:sp>
      </p:grpSp>
      <p:sp>
        <p:nvSpPr>
          <p:cNvPr id="38" name="Graphic 61">
            <a:extLst>
              <a:ext uri="{FF2B5EF4-FFF2-40B4-BE49-F238E27FC236}">
                <a16:creationId xmlns:a16="http://schemas.microsoft.com/office/drawing/2014/main" id="{C9A5354D-23C7-4048-36E1-B34549EF8A3D}"/>
              </a:ext>
            </a:extLst>
          </p:cNvPr>
          <p:cNvSpPr>
            <a:spLocks/>
          </p:cNvSpPr>
          <p:nvPr/>
        </p:nvSpPr>
        <p:spPr>
          <a:xfrm>
            <a:off x="5114142" y="1782854"/>
            <a:ext cx="3967298" cy="3666744"/>
          </a:xfrm>
          <a:custGeom>
            <a:avLst/>
            <a:gdLst>
              <a:gd name="connsiteX0" fmla="*/ 803553 w 1257300"/>
              <a:gd name="connsiteY0" fmla="*/ 0 h 1162050"/>
              <a:gd name="connsiteX1" fmla="*/ 456462 w 1257300"/>
              <a:gd name="connsiteY1" fmla="*/ 0 h 1162050"/>
              <a:gd name="connsiteX2" fmla="*/ 211384 w 1257300"/>
              <a:gd name="connsiteY2" fmla="*/ 141446 h 1162050"/>
              <a:gd name="connsiteX3" fmla="*/ 37933 w 1257300"/>
              <a:gd name="connsiteY3" fmla="*/ 442055 h 1162050"/>
              <a:gd name="connsiteX4" fmla="*/ 37933 w 1257300"/>
              <a:gd name="connsiteY4" fmla="*/ 725043 h 1162050"/>
              <a:gd name="connsiteX5" fmla="*/ 211479 w 1257300"/>
              <a:gd name="connsiteY5" fmla="*/ 1025652 h 1162050"/>
              <a:gd name="connsiteX6" fmla="*/ 456557 w 1257300"/>
              <a:gd name="connsiteY6" fmla="*/ 1167098 h 1162050"/>
              <a:gd name="connsiteX7" fmla="*/ 803648 w 1257300"/>
              <a:gd name="connsiteY7" fmla="*/ 1167098 h 1162050"/>
              <a:gd name="connsiteX8" fmla="*/ 1048726 w 1257300"/>
              <a:gd name="connsiteY8" fmla="*/ 1025652 h 1162050"/>
              <a:gd name="connsiteX9" fmla="*/ 1222272 w 1257300"/>
              <a:gd name="connsiteY9" fmla="*/ 725043 h 1162050"/>
              <a:gd name="connsiteX10" fmla="*/ 1222272 w 1257300"/>
              <a:gd name="connsiteY10" fmla="*/ 442055 h 1162050"/>
              <a:gd name="connsiteX11" fmla="*/ 1048726 w 1257300"/>
              <a:gd name="connsiteY11" fmla="*/ 141446 h 1162050"/>
              <a:gd name="connsiteX12" fmla="*/ 803553 w 1257300"/>
              <a:gd name="connsiteY12" fmla="*/ 0 h 1162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57300" h="1162050">
                <a:moveTo>
                  <a:pt x="803553" y="0"/>
                </a:moveTo>
                <a:lnTo>
                  <a:pt x="456462" y="0"/>
                </a:lnTo>
                <a:cubicBezTo>
                  <a:pt x="355402" y="0"/>
                  <a:pt x="261961" y="53912"/>
                  <a:pt x="211384" y="141446"/>
                </a:cubicBezTo>
                <a:lnTo>
                  <a:pt x="37933" y="442055"/>
                </a:lnTo>
                <a:cubicBezTo>
                  <a:pt x="-12644" y="529590"/>
                  <a:pt x="-12644" y="637508"/>
                  <a:pt x="37933" y="725043"/>
                </a:cubicBezTo>
                <a:lnTo>
                  <a:pt x="211479" y="1025652"/>
                </a:lnTo>
                <a:cubicBezTo>
                  <a:pt x="262057" y="1113187"/>
                  <a:pt x="355402" y="1167098"/>
                  <a:pt x="456557" y="1167098"/>
                </a:cubicBezTo>
                <a:lnTo>
                  <a:pt x="803648" y="1167098"/>
                </a:lnTo>
                <a:cubicBezTo>
                  <a:pt x="904708" y="1167098"/>
                  <a:pt x="998149" y="1113187"/>
                  <a:pt x="1048726" y="1025652"/>
                </a:cubicBezTo>
                <a:lnTo>
                  <a:pt x="1222272" y="725043"/>
                </a:lnTo>
                <a:cubicBezTo>
                  <a:pt x="1272850" y="637508"/>
                  <a:pt x="1272850" y="529590"/>
                  <a:pt x="1222272" y="442055"/>
                </a:cubicBezTo>
                <a:lnTo>
                  <a:pt x="1048726" y="141446"/>
                </a:lnTo>
                <a:cubicBezTo>
                  <a:pt x="998053" y="53912"/>
                  <a:pt x="904708" y="0"/>
                  <a:pt x="803553" y="0"/>
                </a:cubicBezTo>
                <a:close/>
              </a:path>
            </a:pathLst>
          </a:custGeom>
          <a:solidFill>
            <a:sysClr val="windowText" lastClr="000000">
              <a:lumMod val="95000"/>
              <a:lumOff val="5000"/>
              <a:alpha val="10000"/>
            </a:sysClr>
          </a:solidFill>
          <a:ln w="76200" cap="flat">
            <a:solidFill>
              <a:sysClr val="window" lastClr="FFFFFF"/>
            </a:solidFill>
            <a:prstDash val="solid"/>
            <a:miter/>
          </a:ln>
          <a:effectLst>
            <a:outerShdw blurRad="457200" dist="1905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39" name="Graphic 61">
            <a:extLst>
              <a:ext uri="{FF2B5EF4-FFF2-40B4-BE49-F238E27FC236}">
                <a16:creationId xmlns:a16="http://schemas.microsoft.com/office/drawing/2014/main" id="{1BB49463-3DBE-5903-AA4F-65CE2EE119D5}"/>
              </a:ext>
            </a:extLst>
          </p:cNvPr>
          <p:cNvSpPr>
            <a:spLocks noChangeAspect="1"/>
          </p:cNvSpPr>
          <p:nvPr/>
        </p:nvSpPr>
        <p:spPr>
          <a:xfrm>
            <a:off x="5814270" y="2423216"/>
            <a:ext cx="2577992" cy="2382686"/>
          </a:xfrm>
          <a:custGeom>
            <a:avLst/>
            <a:gdLst>
              <a:gd name="connsiteX0" fmla="*/ 803553 w 1257300"/>
              <a:gd name="connsiteY0" fmla="*/ 0 h 1162050"/>
              <a:gd name="connsiteX1" fmla="*/ 456462 w 1257300"/>
              <a:gd name="connsiteY1" fmla="*/ 0 h 1162050"/>
              <a:gd name="connsiteX2" fmla="*/ 211384 w 1257300"/>
              <a:gd name="connsiteY2" fmla="*/ 141446 h 1162050"/>
              <a:gd name="connsiteX3" fmla="*/ 37933 w 1257300"/>
              <a:gd name="connsiteY3" fmla="*/ 442055 h 1162050"/>
              <a:gd name="connsiteX4" fmla="*/ 37933 w 1257300"/>
              <a:gd name="connsiteY4" fmla="*/ 725043 h 1162050"/>
              <a:gd name="connsiteX5" fmla="*/ 211479 w 1257300"/>
              <a:gd name="connsiteY5" fmla="*/ 1025652 h 1162050"/>
              <a:gd name="connsiteX6" fmla="*/ 456557 w 1257300"/>
              <a:gd name="connsiteY6" fmla="*/ 1167098 h 1162050"/>
              <a:gd name="connsiteX7" fmla="*/ 803648 w 1257300"/>
              <a:gd name="connsiteY7" fmla="*/ 1167098 h 1162050"/>
              <a:gd name="connsiteX8" fmla="*/ 1048726 w 1257300"/>
              <a:gd name="connsiteY8" fmla="*/ 1025652 h 1162050"/>
              <a:gd name="connsiteX9" fmla="*/ 1222272 w 1257300"/>
              <a:gd name="connsiteY9" fmla="*/ 725043 h 1162050"/>
              <a:gd name="connsiteX10" fmla="*/ 1222272 w 1257300"/>
              <a:gd name="connsiteY10" fmla="*/ 442055 h 1162050"/>
              <a:gd name="connsiteX11" fmla="*/ 1048726 w 1257300"/>
              <a:gd name="connsiteY11" fmla="*/ 141446 h 1162050"/>
              <a:gd name="connsiteX12" fmla="*/ 803553 w 1257300"/>
              <a:gd name="connsiteY12" fmla="*/ 0 h 1162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57300" h="1162050">
                <a:moveTo>
                  <a:pt x="803553" y="0"/>
                </a:moveTo>
                <a:lnTo>
                  <a:pt x="456462" y="0"/>
                </a:lnTo>
                <a:cubicBezTo>
                  <a:pt x="355402" y="0"/>
                  <a:pt x="261961" y="53912"/>
                  <a:pt x="211384" y="141446"/>
                </a:cubicBezTo>
                <a:lnTo>
                  <a:pt x="37933" y="442055"/>
                </a:lnTo>
                <a:cubicBezTo>
                  <a:pt x="-12644" y="529590"/>
                  <a:pt x="-12644" y="637508"/>
                  <a:pt x="37933" y="725043"/>
                </a:cubicBezTo>
                <a:lnTo>
                  <a:pt x="211479" y="1025652"/>
                </a:lnTo>
                <a:cubicBezTo>
                  <a:pt x="262057" y="1113187"/>
                  <a:pt x="355402" y="1167098"/>
                  <a:pt x="456557" y="1167098"/>
                </a:cubicBezTo>
                <a:lnTo>
                  <a:pt x="803648" y="1167098"/>
                </a:lnTo>
                <a:cubicBezTo>
                  <a:pt x="904708" y="1167098"/>
                  <a:pt x="998149" y="1113187"/>
                  <a:pt x="1048726" y="1025652"/>
                </a:cubicBezTo>
                <a:lnTo>
                  <a:pt x="1222272" y="725043"/>
                </a:lnTo>
                <a:cubicBezTo>
                  <a:pt x="1272850" y="637508"/>
                  <a:pt x="1272850" y="529590"/>
                  <a:pt x="1222272" y="442055"/>
                </a:cubicBezTo>
                <a:lnTo>
                  <a:pt x="1048726" y="141446"/>
                </a:lnTo>
                <a:cubicBezTo>
                  <a:pt x="998053" y="53912"/>
                  <a:pt x="904708" y="0"/>
                  <a:pt x="803553" y="0"/>
                </a:cubicBezTo>
                <a:close/>
              </a:path>
            </a:pathLst>
          </a:custGeom>
          <a:pattFill prst="wdUpDiag">
            <a:fgClr>
              <a:srgbClr val="E9ECEF"/>
            </a:fgClr>
            <a:bgClr>
              <a:sysClr val="window" lastClr="FFFFFF"/>
            </a:bgClr>
          </a:pattFill>
          <a:ln w="76200" cap="flat">
            <a:noFill/>
            <a:prstDash val="solid"/>
            <a:miter/>
          </a:ln>
          <a:effectLst/>
        </p:spPr>
        <p:txBody>
          <a:bodyPr rot="0" spcFirstLastPara="0" vertOverflow="overflow" horzOverflow="overflow" vert="horz" wrap="square" lIns="91440" tIns="18288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500" b="1"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40" name="Graphic 61">
            <a:extLst>
              <a:ext uri="{FF2B5EF4-FFF2-40B4-BE49-F238E27FC236}">
                <a16:creationId xmlns:a16="http://schemas.microsoft.com/office/drawing/2014/main" id="{E4780991-AAA7-51C9-07D2-C43381F264B3}"/>
              </a:ext>
            </a:extLst>
          </p:cNvPr>
          <p:cNvSpPr>
            <a:spLocks noChangeAspect="1"/>
          </p:cNvSpPr>
          <p:nvPr/>
        </p:nvSpPr>
        <p:spPr>
          <a:xfrm>
            <a:off x="6035659" y="2580005"/>
            <a:ext cx="2135214" cy="1973452"/>
          </a:xfrm>
          <a:custGeom>
            <a:avLst/>
            <a:gdLst>
              <a:gd name="connsiteX0" fmla="*/ 803553 w 1257300"/>
              <a:gd name="connsiteY0" fmla="*/ 0 h 1162050"/>
              <a:gd name="connsiteX1" fmla="*/ 456462 w 1257300"/>
              <a:gd name="connsiteY1" fmla="*/ 0 h 1162050"/>
              <a:gd name="connsiteX2" fmla="*/ 211384 w 1257300"/>
              <a:gd name="connsiteY2" fmla="*/ 141446 h 1162050"/>
              <a:gd name="connsiteX3" fmla="*/ 37933 w 1257300"/>
              <a:gd name="connsiteY3" fmla="*/ 442055 h 1162050"/>
              <a:gd name="connsiteX4" fmla="*/ 37933 w 1257300"/>
              <a:gd name="connsiteY4" fmla="*/ 725043 h 1162050"/>
              <a:gd name="connsiteX5" fmla="*/ 211479 w 1257300"/>
              <a:gd name="connsiteY5" fmla="*/ 1025652 h 1162050"/>
              <a:gd name="connsiteX6" fmla="*/ 456557 w 1257300"/>
              <a:gd name="connsiteY6" fmla="*/ 1167098 h 1162050"/>
              <a:gd name="connsiteX7" fmla="*/ 803648 w 1257300"/>
              <a:gd name="connsiteY7" fmla="*/ 1167098 h 1162050"/>
              <a:gd name="connsiteX8" fmla="*/ 1048726 w 1257300"/>
              <a:gd name="connsiteY8" fmla="*/ 1025652 h 1162050"/>
              <a:gd name="connsiteX9" fmla="*/ 1222272 w 1257300"/>
              <a:gd name="connsiteY9" fmla="*/ 725043 h 1162050"/>
              <a:gd name="connsiteX10" fmla="*/ 1222272 w 1257300"/>
              <a:gd name="connsiteY10" fmla="*/ 442055 h 1162050"/>
              <a:gd name="connsiteX11" fmla="*/ 1048726 w 1257300"/>
              <a:gd name="connsiteY11" fmla="*/ 141446 h 1162050"/>
              <a:gd name="connsiteX12" fmla="*/ 803553 w 1257300"/>
              <a:gd name="connsiteY12" fmla="*/ 0 h 1162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57300" h="1162050">
                <a:moveTo>
                  <a:pt x="803553" y="0"/>
                </a:moveTo>
                <a:lnTo>
                  <a:pt x="456462" y="0"/>
                </a:lnTo>
                <a:cubicBezTo>
                  <a:pt x="355402" y="0"/>
                  <a:pt x="261961" y="53912"/>
                  <a:pt x="211384" y="141446"/>
                </a:cubicBezTo>
                <a:lnTo>
                  <a:pt x="37933" y="442055"/>
                </a:lnTo>
                <a:cubicBezTo>
                  <a:pt x="-12644" y="529590"/>
                  <a:pt x="-12644" y="637508"/>
                  <a:pt x="37933" y="725043"/>
                </a:cubicBezTo>
                <a:lnTo>
                  <a:pt x="211479" y="1025652"/>
                </a:lnTo>
                <a:cubicBezTo>
                  <a:pt x="262057" y="1113187"/>
                  <a:pt x="355402" y="1167098"/>
                  <a:pt x="456557" y="1167098"/>
                </a:cubicBezTo>
                <a:lnTo>
                  <a:pt x="803648" y="1167098"/>
                </a:lnTo>
                <a:cubicBezTo>
                  <a:pt x="904708" y="1167098"/>
                  <a:pt x="998149" y="1113187"/>
                  <a:pt x="1048726" y="1025652"/>
                </a:cubicBezTo>
                <a:lnTo>
                  <a:pt x="1222272" y="725043"/>
                </a:lnTo>
                <a:cubicBezTo>
                  <a:pt x="1272850" y="637508"/>
                  <a:pt x="1272850" y="529590"/>
                  <a:pt x="1222272" y="442055"/>
                </a:cubicBezTo>
                <a:lnTo>
                  <a:pt x="1048726" y="141446"/>
                </a:lnTo>
                <a:cubicBezTo>
                  <a:pt x="998053" y="53912"/>
                  <a:pt x="904708" y="0"/>
                  <a:pt x="803553" y="0"/>
                </a:cubicBezTo>
                <a:close/>
              </a:path>
            </a:pathLst>
          </a:custGeom>
          <a:solidFill>
            <a:sysClr val="window" lastClr="FFFFFF"/>
          </a:solidFill>
          <a:ln w="76200" cap="flat">
            <a:noFill/>
            <a:prstDash val="solid"/>
            <a:miter/>
          </a:ln>
          <a:effectLst>
            <a:outerShdw blurRad="812800" dist="215900" dir="5400000" algn="t" rotWithShape="0">
              <a:prstClr val="black">
                <a:alpha val="20000"/>
              </a:prstClr>
            </a:outerShdw>
          </a:effectLst>
        </p:spPr>
        <p:txBody>
          <a:bodyPr rot="0" spcFirstLastPara="0" vertOverflow="overflow" horzOverflow="overflow" vert="horz" wrap="square" lIns="91440" tIns="54864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500" b="1" i="0" u="none" strike="noStrike" kern="0" cap="none" spc="0" normalizeH="0" baseline="0" noProof="0" dirty="0">
                <a:ln>
                  <a:noFill/>
                </a:ln>
                <a:solidFill>
                  <a:prstClr val="black"/>
                </a:solidFill>
                <a:effectLst/>
                <a:uLnTx/>
                <a:uFillTx/>
                <a:latin typeface="Arial Nova"/>
              </a:rPr>
              <a:t>Improvement  </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500" b="1" kern="0" dirty="0">
              <a:solidFill>
                <a:prstClr val="black"/>
              </a:solidFill>
              <a:latin typeface="Arial Nova"/>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i="0" u="none" strike="noStrike" kern="0" cap="none" spc="0" normalizeH="0" baseline="0" noProof="0" dirty="0">
                <a:ln>
                  <a:noFill/>
                </a:ln>
                <a:solidFill>
                  <a:prstClr val="black"/>
                </a:solidFill>
                <a:effectLst/>
                <a:uLnTx/>
                <a:uFillTx/>
                <a:latin typeface="Arial Nova"/>
              </a:rPr>
              <a:t>(including working towards the </a:t>
            </a:r>
            <a:r>
              <a:rPr kumimoji="0" lang="en-US" sz="1200" i="0" u="none" strike="noStrike" kern="0" cap="none" spc="0" normalizeH="0" baseline="0" noProof="0" dirty="0">
                <a:ln>
                  <a:noFill/>
                </a:ln>
                <a:solidFill>
                  <a:prstClr val="black"/>
                </a:solidFill>
                <a:effectLst/>
                <a:uLnTx/>
                <a:uFillTx/>
                <a:latin typeface="Arial Nova"/>
                <a:hlinkClick r:id="rId10"/>
              </a:rPr>
              <a:t>Modern General Practice Model</a:t>
            </a:r>
            <a:r>
              <a:rPr kumimoji="0" lang="en-US" sz="1200" i="0" u="none" strike="noStrike" kern="0" cap="none" spc="0" normalizeH="0" baseline="0" noProof="0" dirty="0">
                <a:ln>
                  <a:noFill/>
                </a:ln>
                <a:solidFill>
                  <a:prstClr val="black"/>
                </a:solidFill>
                <a:effectLst/>
                <a:uLnTx/>
                <a:uFillTx/>
                <a:latin typeface="Arial Nova"/>
              </a:rPr>
              <a:t>)</a:t>
            </a:r>
          </a:p>
        </p:txBody>
      </p:sp>
      <p:sp>
        <p:nvSpPr>
          <p:cNvPr id="41" name="Freeform: Shape 118">
            <a:extLst>
              <a:ext uri="{FF2B5EF4-FFF2-40B4-BE49-F238E27FC236}">
                <a16:creationId xmlns:a16="http://schemas.microsoft.com/office/drawing/2014/main" id="{29C82A8D-4B83-4499-E4F0-E2995A3DAAE1}"/>
              </a:ext>
            </a:extLst>
          </p:cNvPr>
          <p:cNvSpPr/>
          <p:nvPr/>
        </p:nvSpPr>
        <p:spPr>
          <a:xfrm>
            <a:off x="5304220" y="3537569"/>
            <a:ext cx="212882" cy="212882"/>
          </a:xfrm>
          <a:custGeom>
            <a:avLst/>
            <a:gdLst>
              <a:gd name="connsiteX0" fmla="*/ 1466790 w 1661496"/>
              <a:gd name="connsiteY0" fmla="*/ 392658 h 1661496"/>
              <a:gd name="connsiteX1" fmla="*/ 1466790 w 1661496"/>
              <a:gd name="connsiteY1" fmla="*/ 194707 h 1661496"/>
              <a:gd name="connsiteX2" fmla="*/ 1268838 w 1661496"/>
              <a:gd name="connsiteY2" fmla="*/ 194707 h 1661496"/>
              <a:gd name="connsiteX3" fmla="*/ 1074132 w 1661496"/>
              <a:gd name="connsiteY3" fmla="*/ 0 h 1661496"/>
              <a:gd name="connsiteX4" fmla="*/ 879425 w 1661496"/>
              <a:gd name="connsiteY4" fmla="*/ 194707 h 1661496"/>
              <a:gd name="connsiteX5" fmla="*/ 733395 w 1661496"/>
              <a:gd name="connsiteY5" fmla="*/ 194707 h 1661496"/>
              <a:gd name="connsiteX6" fmla="*/ 0 w 1661496"/>
              <a:gd name="connsiteY6" fmla="*/ 928102 h 1661496"/>
              <a:gd name="connsiteX7" fmla="*/ 733395 w 1661496"/>
              <a:gd name="connsiteY7" fmla="*/ 1661497 h 1661496"/>
              <a:gd name="connsiteX8" fmla="*/ 1466790 w 1661496"/>
              <a:gd name="connsiteY8" fmla="*/ 928102 h 1661496"/>
              <a:gd name="connsiteX9" fmla="*/ 1466790 w 1661496"/>
              <a:gd name="connsiteY9" fmla="*/ 782072 h 1661496"/>
              <a:gd name="connsiteX10" fmla="*/ 1661497 w 1661496"/>
              <a:gd name="connsiteY10" fmla="*/ 587365 h 1661496"/>
              <a:gd name="connsiteX11" fmla="*/ 1466790 w 1661496"/>
              <a:gd name="connsiteY11" fmla="*/ 392658 h 1661496"/>
              <a:gd name="connsiteX12" fmla="*/ 1466790 w 1661496"/>
              <a:gd name="connsiteY12" fmla="*/ 392658 h 1661496"/>
              <a:gd name="connsiteX13" fmla="*/ 684718 w 1661496"/>
              <a:gd name="connsiteY13" fmla="*/ 293877 h 1661496"/>
              <a:gd name="connsiteX14" fmla="*/ 684718 w 1661496"/>
              <a:gd name="connsiteY14" fmla="*/ 518785 h 1661496"/>
              <a:gd name="connsiteX15" fmla="*/ 782072 w 1661496"/>
              <a:gd name="connsiteY15" fmla="*/ 489968 h 1661496"/>
              <a:gd name="connsiteX16" fmla="*/ 879425 w 1661496"/>
              <a:gd name="connsiteY16" fmla="*/ 587322 h 1661496"/>
              <a:gd name="connsiteX17" fmla="*/ 782072 w 1661496"/>
              <a:gd name="connsiteY17" fmla="*/ 684675 h 1661496"/>
              <a:gd name="connsiteX18" fmla="*/ 684718 w 1661496"/>
              <a:gd name="connsiteY18" fmla="*/ 655859 h 1661496"/>
              <a:gd name="connsiteX19" fmla="*/ 684718 w 1661496"/>
              <a:gd name="connsiteY19" fmla="*/ 879382 h 1661496"/>
              <a:gd name="connsiteX20" fmla="*/ 587365 w 1661496"/>
              <a:gd name="connsiteY20" fmla="*/ 879382 h 1661496"/>
              <a:gd name="connsiteX21" fmla="*/ 392658 w 1661496"/>
              <a:gd name="connsiteY21" fmla="*/ 684675 h 1661496"/>
              <a:gd name="connsiteX22" fmla="*/ 197952 w 1661496"/>
              <a:gd name="connsiteY22" fmla="*/ 879382 h 1661496"/>
              <a:gd name="connsiteX23" fmla="*/ 99214 w 1661496"/>
              <a:gd name="connsiteY23" fmla="*/ 879382 h 1661496"/>
              <a:gd name="connsiteX24" fmla="*/ 684718 w 1661496"/>
              <a:gd name="connsiteY24" fmla="*/ 293877 h 1661496"/>
              <a:gd name="connsiteX25" fmla="*/ 684718 w 1661496"/>
              <a:gd name="connsiteY25" fmla="*/ 293877 h 1661496"/>
              <a:gd name="connsiteX26" fmla="*/ 99214 w 1661496"/>
              <a:gd name="connsiteY26" fmla="*/ 976778 h 1661496"/>
              <a:gd name="connsiteX27" fmla="*/ 324122 w 1661496"/>
              <a:gd name="connsiteY27" fmla="*/ 976778 h 1661496"/>
              <a:gd name="connsiteX28" fmla="*/ 295305 w 1661496"/>
              <a:gd name="connsiteY28" fmla="*/ 879425 h 1661496"/>
              <a:gd name="connsiteX29" fmla="*/ 392658 w 1661496"/>
              <a:gd name="connsiteY29" fmla="*/ 782072 h 1661496"/>
              <a:gd name="connsiteX30" fmla="*/ 490012 w 1661496"/>
              <a:gd name="connsiteY30" fmla="*/ 879425 h 1661496"/>
              <a:gd name="connsiteX31" fmla="*/ 461195 w 1661496"/>
              <a:gd name="connsiteY31" fmla="*/ 976778 h 1661496"/>
              <a:gd name="connsiteX32" fmla="*/ 684718 w 1661496"/>
              <a:gd name="connsiteY32" fmla="*/ 976778 h 1661496"/>
              <a:gd name="connsiteX33" fmla="*/ 684718 w 1661496"/>
              <a:gd name="connsiteY33" fmla="*/ 1074132 h 1661496"/>
              <a:gd name="connsiteX34" fmla="*/ 490012 w 1661496"/>
              <a:gd name="connsiteY34" fmla="*/ 1268838 h 1661496"/>
              <a:gd name="connsiteX35" fmla="*/ 684718 w 1661496"/>
              <a:gd name="connsiteY35" fmla="*/ 1463545 h 1661496"/>
              <a:gd name="connsiteX36" fmla="*/ 684718 w 1661496"/>
              <a:gd name="connsiteY36" fmla="*/ 1562283 h 1661496"/>
              <a:gd name="connsiteX37" fmla="*/ 99214 w 1661496"/>
              <a:gd name="connsiteY37" fmla="*/ 976778 h 1661496"/>
              <a:gd name="connsiteX38" fmla="*/ 99214 w 1661496"/>
              <a:gd name="connsiteY38" fmla="*/ 976778 h 1661496"/>
              <a:gd name="connsiteX39" fmla="*/ 782072 w 1661496"/>
              <a:gd name="connsiteY39" fmla="*/ 1562283 h 1661496"/>
              <a:gd name="connsiteX40" fmla="*/ 782072 w 1661496"/>
              <a:gd name="connsiteY40" fmla="*/ 1337375 h 1661496"/>
              <a:gd name="connsiteX41" fmla="*/ 684718 w 1661496"/>
              <a:gd name="connsiteY41" fmla="*/ 1366192 h 1661496"/>
              <a:gd name="connsiteX42" fmla="*/ 587365 w 1661496"/>
              <a:gd name="connsiteY42" fmla="*/ 1268838 h 1661496"/>
              <a:gd name="connsiteX43" fmla="*/ 684718 w 1661496"/>
              <a:gd name="connsiteY43" fmla="*/ 1171485 h 1661496"/>
              <a:gd name="connsiteX44" fmla="*/ 782072 w 1661496"/>
              <a:gd name="connsiteY44" fmla="*/ 1200301 h 1661496"/>
              <a:gd name="connsiteX45" fmla="*/ 782072 w 1661496"/>
              <a:gd name="connsiteY45" fmla="*/ 976778 h 1661496"/>
              <a:gd name="connsiteX46" fmla="*/ 879425 w 1661496"/>
              <a:gd name="connsiteY46" fmla="*/ 976778 h 1661496"/>
              <a:gd name="connsiteX47" fmla="*/ 1074132 w 1661496"/>
              <a:gd name="connsiteY47" fmla="*/ 1171485 h 1661496"/>
              <a:gd name="connsiteX48" fmla="*/ 1268838 w 1661496"/>
              <a:gd name="connsiteY48" fmla="*/ 976735 h 1661496"/>
              <a:gd name="connsiteX49" fmla="*/ 1367576 w 1661496"/>
              <a:gd name="connsiteY49" fmla="*/ 976778 h 1661496"/>
              <a:gd name="connsiteX50" fmla="*/ 782072 w 1661496"/>
              <a:gd name="connsiteY50" fmla="*/ 1562283 h 1661496"/>
              <a:gd name="connsiteX51" fmla="*/ 782072 w 1661496"/>
              <a:gd name="connsiteY51" fmla="*/ 1562283 h 1661496"/>
              <a:gd name="connsiteX52" fmla="*/ 1466790 w 1661496"/>
              <a:gd name="connsiteY52" fmla="*/ 684718 h 1661496"/>
              <a:gd name="connsiteX53" fmla="*/ 1369437 w 1661496"/>
              <a:gd name="connsiteY53" fmla="*/ 654604 h 1661496"/>
              <a:gd name="connsiteX54" fmla="*/ 1369437 w 1661496"/>
              <a:gd name="connsiteY54" fmla="*/ 879425 h 1661496"/>
              <a:gd name="connsiteX55" fmla="*/ 1142668 w 1661496"/>
              <a:gd name="connsiteY55" fmla="*/ 879425 h 1661496"/>
              <a:gd name="connsiteX56" fmla="*/ 1171485 w 1661496"/>
              <a:gd name="connsiteY56" fmla="*/ 976778 h 1661496"/>
              <a:gd name="connsiteX57" fmla="*/ 1074132 w 1661496"/>
              <a:gd name="connsiteY57" fmla="*/ 1074132 h 1661496"/>
              <a:gd name="connsiteX58" fmla="*/ 976778 w 1661496"/>
              <a:gd name="connsiteY58" fmla="*/ 976778 h 1661496"/>
              <a:gd name="connsiteX59" fmla="*/ 1005595 w 1661496"/>
              <a:gd name="connsiteY59" fmla="*/ 879425 h 1661496"/>
              <a:gd name="connsiteX60" fmla="*/ 782072 w 1661496"/>
              <a:gd name="connsiteY60" fmla="*/ 879425 h 1661496"/>
              <a:gd name="connsiteX61" fmla="*/ 782072 w 1661496"/>
              <a:gd name="connsiteY61" fmla="*/ 782072 h 1661496"/>
              <a:gd name="connsiteX62" fmla="*/ 976778 w 1661496"/>
              <a:gd name="connsiteY62" fmla="*/ 587365 h 1661496"/>
              <a:gd name="connsiteX63" fmla="*/ 782072 w 1661496"/>
              <a:gd name="connsiteY63" fmla="*/ 392658 h 1661496"/>
              <a:gd name="connsiteX64" fmla="*/ 782072 w 1661496"/>
              <a:gd name="connsiteY64" fmla="*/ 292060 h 1661496"/>
              <a:gd name="connsiteX65" fmla="*/ 1006893 w 1661496"/>
              <a:gd name="connsiteY65" fmla="*/ 292060 h 1661496"/>
              <a:gd name="connsiteX66" fmla="*/ 976735 w 1661496"/>
              <a:gd name="connsiteY66" fmla="*/ 194707 h 1661496"/>
              <a:gd name="connsiteX67" fmla="*/ 1074088 w 1661496"/>
              <a:gd name="connsiteY67" fmla="*/ 97353 h 1661496"/>
              <a:gd name="connsiteX68" fmla="*/ 1171442 w 1661496"/>
              <a:gd name="connsiteY68" fmla="*/ 194707 h 1661496"/>
              <a:gd name="connsiteX69" fmla="*/ 1141284 w 1661496"/>
              <a:gd name="connsiteY69" fmla="*/ 292060 h 1661496"/>
              <a:gd name="connsiteX70" fmla="*/ 1369350 w 1661496"/>
              <a:gd name="connsiteY70" fmla="*/ 292060 h 1661496"/>
              <a:gd name="connsiteX71" fmla="*/ 1369350 w 1661496"/>
              <a:gd name="connsiteY71" fmla="*/ 520169 h 1661496"/>
              <a:gd name="connsiteX72" fmla="*/ 1466703 w 1661496"/>
              <a:gd name="connsiteY72" fmla="*/ 490012 h 1661496"/>
              <a:gd name="connsiteX73" fmla="*/ 1564057 w 1661496"/>
              <a:gd name="connsiteY73" fmla="*/ 587365 h 1661496"/>
              <a:gd name="connsiteX74" fmla="*/ 1466790 w 1661496"/>
              <a:gd name="connsiteY74" fmla="*/ 684718 h 1661496"/>
              <a:gd name="connsiteX75" fmla="*/ 1466790 w 1661496"/>
              <a:gd name="connsiteY75" fmla="*/ 684718 h 1661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661496" h="1661496">
                <a:moveTo>
                  <a:pt x="1466790" y="392658"/>
                </a:moveTo>
                <a:lnTo>
                  <a:pt x="1466790" y="194707"/>
                </a:lnTo>
                <a:lnTo>
                  <a:pt x="1268838" y="194707"/>
                </a:lnTo>
                <a:cubicBezTo>
                  <a:pt x="1268838" y="87358"/>
                  <a:pt x="1181480" y="0"/>
                  <a:pt x="1074132" y="0"/>
                </a:cubicBezTo>
                <a:cubicBezTo>
                  <a:pt x="966783" y="0"/>
                  <a:pt x="879425" y="87358"/>
                  <a:pt x="879425" y="194707"/>
                </a:cubicBezTo>
                <a:lnTo>
                  <a:pt x="733395" y="194707"/>
                </a:lnTo>
                <a:cubicBezTo>
                  <a:pt x="329746" y="194707"/>
                  <a:pt x="0" y="524496"/>
                  <a:pt x="0" y="928102"/>
                </a:cubicBezTo>
                <a:cubicBezTo>
                  <a:pt x="0" y="1331750"/>
                  <a:pt x="329790" y="1661497"/>
                  <a:pt x="733395" y="1661497"/>
                </a:cubicBezTo>
                <a:cubicBezTo>
                  <a:pt x="1137000" y="1661497"/>
                  <a:pt x="1466790" y="1331707"/>
                  <a:pt x="1466790" y="928102"/>
                </a:cubicBezTo>
                <a:lnTo>
                  <a:pt x="1466790" y="782072"/>
                </a:lnTo>
                <a:cubicBezTo>
                  <a:pt x="1574138" y="782072"/>
                  <a:pt x="1661497" y="694713"/>
                  <a:pt x="1661497" y="587365"/>
                </a:cubicBezTo>
                <a:cubicBezTo>
                  <a:pt x="1661497" y="479973"/>
                  <a:pt x="1574181" y="392658"/>
                  <a:pt x="1466790" y="392658"/>
                </a:cubicBezTo>
                <a:lnTo>
                  <a:pt x="1466790" y="392658"/>
                </a:lnTo>
                <a:close/>
                <a:moveTo>
                  <a:pt x="684718" y="293877"/>
                </a:moveTo>
                <a:lnTo>
                  <a:pt x="684718" y="518785"/>
                </a:lnTo>
                <a:cubicBezTo>
                  <a:pt x="743433" y="499185"/>
                  <a:pt x="755202" y="489968"/>
                  <a:pt x="782072" y="489968"/>
                </a:cubicBezTo>
                <a:cubicBezTo>
                  <a:pt x="835767" y="489968"/>
                  <a:pt x="879425" y="533626"/>
                  <a:pt x="879425" y="587322"/>
                </a:cubicBezTo>
                <a:cubicBezTo>
                  <a:pt x="879425" y="641017"/>
                  <a:pt x="835767" y="684675"/>
                  <a:pt x="782072" y="684675"/>
                </a:cubicBezTo>
                <a:cubicBezTo>
                  <a:pt x="755159" y="684675"/>
                  <a:pt x="743217" y="675416"/>
                  <a:pt x="684718" y="655859"/>
                </a:cubicBezTo>
                <a:lnTo>
                  <a:pt x="684718" y="879382"/>
                </a:lnTo>
                <a:lnTo>
                  <a:pt x="587365" y="879382"/>
                </a:lnTo>
                <a:cubicBezTo>
                  <a:pt x="587365" y="772033"/>
                  <a:pt x="500007" y="684675"/>
                  <a:pt x="392658" y="684675"/>
                </a:cubicBezTo>
                <a:cubicBezTo>
                  <a:pt x="285310" y="684675"/>
                  <a:pt x="197952" y="772033"/>
                  <a:pt x="197952" y="879382"/>
                </a:cubicBezTo>
                <a:lnTo>
                  <a:pt x="99214" y="879382"/>
                </a:lnTo>
                <a:cubicBezTo>
                  <a:pt x="122925" y="567418"/>
                  <a:pt x="372755" y="317631"/>
                  <a:pt x="684718" y="293877"/>
                </a:cubicBezTo>
                <a:lnTo>
                  <a:pt x="684718" y="293877"/>
                </a:lnTo>
                <a:close/>
                <a:moveTo>
                  <a:pt x="99214" y="976778"/>
                </a:moveTo>
                <a:lnTo>
                  <a:pt x="324122" y="976778"/>
                </a:lnTo>
                <a:cubicBezTo>
                  <a:pt x="304521" y="918020"/>
                  <a:pt x="295305" y="906294"/>
                  <a:pt x="295305" y="879425"/>
                </a:cubicBezTo>
                <a:cubicBezTo>
                  <a:pt x="295305" y="825729"/>
                  <a:pt x="338962" y="782072"/>
                  <a:pt x="392658" y="782072"/>
                </a:cubicBezTo>
                <a:cubicBezTo>
                  <a:pt x="446354" y="782072"/>
                  <a:pt x="490012" y="825729"/>
                  <a:pt x="490012" y="879425"/>
                </a:cubicBezTo>
                <a:cubicBezTo>
                  <a:pt x="490012" y="906294"/>
                  <a:pt x="480796" y="918063"/>
                  <a:pt x="461195" y="976778"/>
                </a:cubicBezTo>
                <a:lnTo>
                  <a:pt x="684718" y="976778"/>
                </a:lnTo>
                <a:lnTo>
                  <a:pt x="684718" y="1074132"/>
                </a:lnTo>
                <a:cubicBezTo>
                  <a:pt x="577370" y="1074132"/>
                  <a:pt x="490012" y="1161490"/>
                  <a:pt x="490012" y="1268838"/>
                </a:cubicBezTo>
                <a:cubicBezTo>
                  <a:pt x="490012" y="1376186"/>
                  <a:pt x="577370" y="1463545"/>
                  <a:pt x="684718" y="1463545"/>
                </a:cubicBezTo>
                <a:lnTo>
                  <a:pt x="684718" y="1562283"/>
                </a:lnTo>
                <a:cubicBezTo>
                  <a:pt x="372755" y="1538572"/>
                  <a:pt x="122925" y="1288741"/>
                  <a:pt x="99214" y="976778"/>
                </a:cubicBezTo>
                <a:lnTo>
                  <a:pt x="99214" y="976778"/>
                </a:lnTo>
                <a:close/>
                <a:moveTo>
                  <a:pt x="782072" y="1562283"/>
                </a:moveTo>
                <a:lnTo>
                  <a:pt x="782072" y="1337375"/>
                </a:lnTo>
                <a:cubicBezTo>
                  <a:pt x="723357" y="1356975"/>
                  <a:pt x="711588" y="1366192"/>
                  <a:pt x="684718" y="1366192"/>
                </a:cubicBezTo>
                <a:cubicBezTo>
                  <a:pt x="631022" y="1366192"/>
                  <a:pt x="587365" y="1322534"/>
                  <a:pt x="587365" y="1268838"/>
                </a:cubicBezTo>
                <a:cubicBezTo>
                  <a:pt x="587365" y="1215142"/>
                  <a:pt x="631022" y="1171485"/>
                  <a:pt x="684718" y="1171485"/>
                </a:cubicBezTo>
                <a:cubicBezTo>
                  <a:pt x="711588" y="1171485"/>
                  <a:pt x="723573" y="1180744"/>
                  <a:pt x="782072" y="1200301"/>
                </a:cubicBezTo>
                <a:lnTo>
                  <a:pt x="782072" y="976778"/>
                </a:lnTo>
                <a:lnTo>
                  <a:pt x="879425" y="976778"/>
                </a:lnTo>
                <a:cubicBezTo>
                  <a:pt x="879425" y="1084127"/>
                  <a:pt x="966783" y="1171485"/>
                  <a:pt x="1074132" y="1171485"/>
                </a:cubicBezTo>
                <a:cubicBezTo>
                  <a:pt x="1181480" y="1171485"/>
                  <a:pt x="1268838" y="1084083"/>
                  <a:pt x="1268838" y="976735"/>
                </a:cubicBezTo>
                <a:lnTo>
                  <a:pt x="1367576" y="976778"/>
                </a:lnTo>
                <a:cubicBezTo>
                  <a:pt x="1343865" y="1288741"/>
                  <a:pt x="1094078" y="1538572"/>
                  <a:pt x="782072" y="1562283"/>
                </a:cubicBezTo>
                <a:lnTo>
                  <a:pt x="782072" y="1562283"/>
                </a:lnTo>
                <a:close/>
                <a:moveTo>
                  <a:pt x="1466790" y="684718"/>
                </a:moveTo>
                <a:cubicBezTo>
                  <a:pt x="1444723" y="684718"/>
                  <a:pt x="1427979" y="674680"/>
                  <a:pt x="1369437" y="654604"/>
                </a:cubicBezTo>
                <a:lnTo>
                  <a:pt x="1369437" y="879425"/>
                </a:lnTo>
                <a:lnTo>
                  <a:pt x="1142668" y="879425"/>
                </a:lnTo>
                <a:cubicBezTo>
                  <a:pt x="1162269" y="938183"/>
                  <a:pt x="1171485" y="949909"/>
                  <a:pt x="1171485" y="976778"/>
                </a:cubicBezTo>
                <a:cubicBezTo>
                  <a:pt x="1171485" y="1030474"/>
                  <a:pt x="1127827" y="1074132"/>
                  <a:pt x="1074132" y="1074132"/>
                </a:cubicBezTo>
                <a:cubicBezTo>
                  <a:pt x="1020436" y="1074132"/>
                  <a:pt x="976778" y="1030474"/>
                  <a:pt x="976778" y="976778"/>
                </a:cubicBezTo>
                <a:cubicBezTo>
                  <a:pt x="976778" y="949909"/>
                  <a:pt x="985994" y="938140"/>
                  <a:pt x="1005595" y="879425"/>
                </a:cubicBezTo>
                <a:lnTo>
                  <a:pt x="782072" y="879425"/>
                </a:lnTo>
                <a:lnTo>
                  <a:pt x="782072" y="782072"/>
                </a:lnTo>
                <a:cubicBezTo>
                  <a:pt x="889420" y="782072"/>
                  <a:pt x="976778" y="694713"/>
                  <a:pt x="976778" y="587365"/>
                </a:cubicBezTo>
                <a:cubicBezTo>
                  <a:pt x="976778" y="480017"/>
                  <a:pt x="889420" y="392658"/>
                  <a:pt x="782072" y="392658"/>
                </a:cubicBezTo>
                <a:lnTo>
                  <a:pt x="782072" y="292060"/>
                </a:lnTo>
                <a:lnTo>
                  <a:pt x="1006893" y="292060"/>
                </a:lnTo>
                <a:cubicBezTo>
                  <a:pt x="987033" y="234167"/>
                  <a:pt x="976735" y="216773"/>
                  <a:pt x="976735" y="194707"/>
                </a:cubicBezTo>
                <a:cubicBezTo>
                  <a:pt x="976735" y="141011"/>
                  <a:pt x="1020392" y="97353"/>
                  <a:pt x="1074088" y="97353"/>
                </a:cubicBezTo>
                <a:cubicBezTo>
                  <a:pt x="1127784" y="97353"/>
                  <a:pt x="1171442" y="141011"/>
                  <a:pt x="1171442" y="194707"/>
                </a:cubicBezTo>
                <a:cubicBezTo>
                  <a:pt x="1171442" y="216773"/>
                  <a:pt x="1161403" y="233518"/>
                  <a:pt x="1141284" y="292060"/>
                </a:cubicBezTo>
                <a:lnTo>
                  <a:pt x="1369350" y="292060"/>
                </a:lnTo>
                <a:lnTo>
                  <a:pt x="1369350" y="520169"/>
                </a:lnTo>
                <a:cubicBezTo>
                  <a:pt x="1427243" y="500310"/>
                  <a:pt x="1444637" y="490012"/>
                  <a:pt x="1466703" y="490012"/>
                </a:cubicBezTo>
                <a:cubicBezTo>
                  <a:pt x="1520399" y="490012"/>
                  <a:pt x="1564057" y="533669"/>
                  <a:pt x="1564057" y="587365"/>
                </a:cubicBezTo>
                <a:cubicBezTo>
                  <a:pt x="1564143" y="641017"/>
                  <a:pt x="1520486" y="684718"/>
                  <a:pt x="1466790" y="684718"/>
                </a:cubicBezTo>
                <a:lnTo>
                  <a:pt x="1466790" y="684718"/>
                </a:lnTo>
                <a:close/>
              </a:path>
            </a:pathLst>
          </a:custGeom>
          <a:solidFill>
            <a:sysClr val="window" lastClr="FFFFFF"/>
          </a:solid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grpSp>
        <p:nvGrpSpPr>
          <p:cNvPr id="42" name="Group 41">
            <a:extLst>
              <a:ext uri="{FF2B5EF4-FFF2-40B4-BE49-F238E27FC236}">
                <a16:creationId xmlns:a16="http://schemas.microsoft.com/office/drawing/2014/main" id="{30B89403-4198-0583-18BD-CF849C703747}"/>
              </a:ext>
            </a:extLst>
          </p:cNvPr>
          <p:cNvGrpSpPr/>
          <p:nvPr/>
        </p:nvGrpSpPr>
        <p:grpSpPr>
          <a:xfrm>
            <a:off x="6219059" y="4996007"/>
            <a:ext cx="205360" cy="205906"/>
            <a:chOff x="-8881894" y="2855074"/>
            <a:chExt cx="1631207" cy="1635537"/>
          </a:xfrm>
          <a:solidFill>
            <a:sysClr val="window" lastClr="FFFFFF"/>
          </a:solidFill>
        </p:grpSpPr>
        <p:sp>
          <p:nvSpPr>
            <p:cNvPr id="43" name="Freeform: Shape 120">
              <a:extLst>
                <a:ext uri="{FF2B5EF4-FFF2-40B4-BE49-F238E27FC236}">
                  <a16:creationId xmlns:a16="http://schemas.microsoft.com/office/drawing/2014/main" id="{23741584-0F42-A6AD-8A10-782B9E2EEDA5}"/>
                </a:ext>
              </a:extLst>
            </p:cNvPr>
            <p:cNvSpPr/>
            <p:nvPr/>
          </p:nvSpPr>
          <p:spPr>
            <a:xfrm>
              <a:off x="-8038034" y="3413278"/>
              <a:ext cx="77885" cy="77885"/>
            </a:xfrm>
            <a:custGeom>
              <a:avLst/>
              <a:gdLst>
                <a:gd name="connsiteX0" fmla="*/ 77883 w 77882"/>
                <a:gd name="connsiteY0" fmla="*/ 38941 h 77882"/>
                <a:gd name="connsiteX1" fmla="*/ 38941 w 77882"/>
                <a:gd name="connsiteY1" fmla="*/ 77883 h 77882"/>
                <a:gd name="connsiteX2" fmla="*/ 0 w 77882"/>
                <a:gd name="connsiteY2" fmla="*/ 38941 h 77882"/>
                <a:gd name="connsiteX3" fmla="*/ 38941 w 77882"/>
                <a:gd name="connsiteY3" fmla="*/ 0 h 77882"/>
                <a:gd name="connsiteX4" fmla="*/ 77883 w 77882"/>
                <a:gd name="connsiteY4" fmla="*/ 38941 h 77882"/>
                <a:gd name="connsiteX5" fmla="*/ 77883 w 77882"/>
                <a:gd name="connsiteY5" fmla="*/ 38941 h 7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882" h="77882">
                  <a:moveTo>
                    <a:pt x="77883" y="38941"/>
                  </a:moveTo>
                  <a:cubicBezTo>
                    <a:pt x="77883" y="60446"/>
                    <a:pt x="60446" y="77883"/>
                    <a:pt x="38941" y="77883"/>
                  </a:cubicBezTo>
                  <a:cubicBezTo>
                    <a:pt x="17437" y="77883"/>
                    <a:pt x="0" y="60446"/>
                    <a:pt x="0" y="38941"/>
                  </a:cubicBezTo>
                  <a:cubicBezTo>
                    <a:pt x="0" y="17437"/>
                    <a:pt x="17437" y="0"/>
                    <a:pt x="38941" y="0"/>
                  </a:cubicBezTo>
                  <a:cubicBezTo>
                    <a:pt x="60446" y="0"/>
                    <a:pt x="77883" y="17437"/>
                    <a:pt x="77883" y="38941"/>
                  </a:cubicBezTo>
                  <a:lnTo>
                    <a:pt x="77883" y="38941"/>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44" name="Freeform: Shape 121">
              <a:extLst>
                <a:ext uri="{FF2B5EF4-FFF2-40B4-BE49-F238E27FC236}">
                  <a16:creationId xmlns:a16="http://schemas.microsoft.com/office/drawing/2014/main" id="{54DF79FF-4749-6CA3-82E1-77DB99720864}"/>
                </a:ext>
              </a:extLst>
            </p:cNvPr>
            <p:cNvSpPr/>
            <p:nvPr/>
          </p:nvSpPr>
          <p:spPr>
            <a:xfrm>
              <a:off x="-8375525" y="3413278"/>
              <a:ext cx="77885" cy="77885"/>
            </a:xfrm>
            <a:custGeom>
              <a:avLst/>
              <a:gdLst>
                <a:gd name="connsiteX0" fmla="*/ 77883 w 77882"/>
                <a:gd name="connsiteY0" fmla="*/ 38941 h 77882"/>
                <a:gd name="connsiteX1" fmla="*/ 38941 w 77882"/>
                <a:gd name="connsiteY1" fmla="*/ 77883 h 77882"/>
                <a:gd name="connsiteX2" fmla="*/ 0 w 77882"/>
                <a:gd name="connsiteY2" fmla="*/ 38941 h 77882"/>
                <a:gd name="connsiteX3" fmla="*/ 38941 w 77882"/>
                <a:gd name="connsiteY3" fmla="*/ 0 h 77882"/>
                <a:gd name="connsiteX4" fmla="*/ 77883 w 77882"/>
                <a:gd name="connsiteY4" fmla="*/ 38941 h 77882"/>
                <a:gd name="connsiteX5" fmla="*/ 77883 w 77882"/>
                <a:gd name="connsiteY5" fmla="*/ 38941 h 7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882" h="77882">
                  <a:moveTo>
                    <a:pt x="77883" y="38941"/>
                  </a:moveTo>
                  <a:cubicBezTo>
                    <a:pt x="77883" y="60446"/>
                    <a:pt x="60446" y="77883"/>
                    <a:pt x="38941" y="77883"/>
                  </a:cubicBezTo>
                  <a:cubicBezTo>
                    <a:pt x="17437" y="77883"/>
                    <a:pt x="0" y="60446"/>
                    <a:pt x="0" y="38941"/>
                  </a:cubicBezTo>
                  <a:cubicBezTo>
                    <a:pt x="0" y="17437"/>
                    <a:pt x="17437" y="0"/>
                    <a:pt x="38941" y="0"/>
                  </a:cubicBezTo>
                  <a:cubicBezTo>
                    <a:pt x="60446" y="0"/>
                    <a:pt x="77883" y="17437"/>
                    <a:pt x="77883" y="38941"/>
                  </a:cubicBezTo>
                  <a:lnTo>
                    <a:pt x="77883" y="38941"/>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45" name="Freeform: Shape 122">
              <a:extLst>
                <a:ext uri="{FF2B5EF4-FFF2-40B4-BE49-F238E27FC236}">
                  <a16:creationId xmlns:a16="http://schemas.microsoft.com/office/drawing/2014/main" id="{6C0969F0-33C1-4451-E849-786837113F4A}"/>
                </a:ext>
              </a:extLst>
            </p:cNvPr>
            <p:cNvSpPr/>
            <p:nvPr/>
          </p:nvSpPr>
          <p:spPr>
            <a:xfrm>
              <a:off x="-8258700" y="3452471"/>
              <a:ext cx="129803" cy="177396"/>
            </a:xfrm>
            <a:custGeom>
              <a:avLst/>
              <a:gdLst>
                <a:gd name="connsiteX0" fmla="*/ 38937 w 129804"/>
                <a:gd name="connsiteY0" fmla="*/ 181472 h 177399"/>
                <a:gd name="connsiteX1" fmla="*/ 90859 w 129804"/>
                <a:gd name="connsiteY1" fmla="*/ 181472 h 177399"/>
                <a:gd name="connsiteX2" fmla="*/ 129497 w 129804"/>
                <a:gd name="connsiteY2" fmla="*/ 147766 h 177399"/>
                <a:gd name="connsiteX3" fmla="*/ 101243 w 129804"/>
                <a:gd name="connsiteY3" fmla="*/ 104974 h 177399"/>
                <a:gd name="connsiteX4" fmla="*/ 125690 w 129804"/>
                <a:gd name="connsiteY4" fmla="*/ 56081 h 177399"/>
                <a:gd name="connsiteX5" fmla="*/ 108123 w 129804"/>
                <a:gd name="connsiteY5" fmla="*/ 4116 h 177399"/>
                <a:gd name="connsiteX6" fmla="*/ 56028 w 129804"/>
                <a:gd name="connsiteY6" fmla="*/ 21293 h 177399"/>
                <a:gd name="connsiteX7" fmla="*/ 4106 w 129804"/>
                <a:gd name="connsiteY7" fmla="*/ 125137 h 177399"/>
                <a:gd name="connsiteX8" fmla="*/ 5837 w 129804"/>
                <a:gd name="connsiteY8" fmla="*/ 162997 h 177399"/>
                <a:gd name="connsiteX9" fmla="*/ 38937 w 129804"/>
                <a:gd name="connsiteY9" fmla="*/ 181472 h 177399"/>
                <a:gd name="connsiteX10" fmla="*/ 38937 w 129804"/>
                <a:gd name="connsiteY10" fmla="*/ 181472 h 177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9804" h="177399">
                  <a:moveTo>
                    <a:pt x="38937" y="181472"/>
                  </a:moveTo>
                  <a:lnTo>
                    <a:pt x="90859" y="181472"/>
                  </a:lnTo>
                  <a:cubicBezTo>
                    <a:pt x="110329" y="181472"/>
                    <a:pt x="126858" y="167107"/>
                    <a:pt x="129497" y="147766"/>
                  </a:cubicBezTo>
                  <a:cubicBezTo>
                    <a:pt x="132137" y="128468"/>
                    <a:pt x="120065" y="110166"/>
                    <a:pt x="101243" y="104974"/>
                  </a:cubicBezTo>
                  <a:lnTo>
                    <a:pt x="125690" y="56081"/>
                  </a:lnTo>
                  <a:cubicBezTo>
                    <a:pt x="135122" y="36870"/>
                    <a:pt x="127247" y="13678"/>
                    <a:pt x="108123" y="4116"/>
                  </a:cubicBezTo>
                  <a:cubicBezTo>
                    <a:pt x="88998" y="-5446"/>
                    <a:pt x="65720" y="2212"/>
                    <a:pt x="56028" y="21293"/>
                  </a:cubicBezTo>
                  <a:lnTo>
                    <a:pt x="4106" y="125137"/>
                  </a:lnTo>
                  <a:cubicBezTo>
                    <a:pt x="-1908" y="137209"/>
                    <a:pt x="-1302" y="151530"/>
                    <a:pt x="5837" y="162997"/>
                  </a:cubicBezTo>
                  <a:cubicBezTo>
                    <a:pt x="12890" y="174506"/>
                    <a:pt x="25437" y="181472"/>
                    <a:pt x="38937" y="181472"/>
                  </a:cubicBezTo>
                  <a:lnTo>
                    <a:pt x="38937" y="181472"/>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46" name="Freeform: Shape 123">
              <a:extLst>
                <a:ext uri="{FF2B5EF4-FFF2-40B4-BE49-F238E27FC236}">
                  <a16:creationId xmlns:a16="http://schemas.microsoft.com/office/drawing/2014/main" id="{A8789312-C763-DB9D-31FF-B0DFEC3BB7D2}"/>
                </a:ext>
              </a:extLst>
            </p:cNvPr>
            <p:cNvSpPr/>
            <p:nvPr/>
          </p:nvSpPr>
          <p:spPr>
            <a:xfrm>
              <a:off x="-8258700" y="3010880"/>
              <a:ext cx="181726" cy="77885"/>
            </a:xfrm>
            <a:custGeom>
              <a:avLst/>
              <a:gdLst>
                <a:gd name="connsiteX0" fmla="*/ 38941 w 181726"/>
                <a:gd name="connsiteY0" fmla="*/ 77883 h 77882"/>
                <a:gd name="connsiteX1" fmla="*/ 142785 w 181726"/>
                <a:gd name="connsiteY1" fmla="*/ 77883 h 77882"/>
                <a:gd name="connsiteX2" fmla="*/ 181726 w 181726"/>
                <a:gd name="connsiteY2" fmla="*/ 38941 h 77882"/>
                <a:gd name="connsiteX3" fmla="*/ 142785 w 181726"/>
                <a:gd name="connsiteY3" fmla="*/ 0 h 77882"/>
                <a:gd name="connsiteX4" fmla="*/ 38941 w 181726"/>
                <a:gd name="connsiteY4" fmla="*/ 0 h 77882"/>
                <a:gd name="connsiteX5" fmla="*/ 0 w 181726"/>
                <a:gd name="connsiteY5" fmla="*/ 38941 h 77882"/>
                <a:gd name="connsiteX6" fmla="*/ 38941 w 181726"/>
                <a:gd name="connsiteY6" fmla="*/ 77883 h 77882"/>
                <a:gd name="connsiteX7" fmla="*/ 38941 w 181726"/>
                <a:gd name="connsiteY7" fmla="*/ 77883 h 7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1726" h="77882">
                  <a:moveTo>
                    <a:pt x="38941" y="77883"/>
                  </a:moveTo>
                  <a:lnTo>
                    <a:pt x="142785" y="77883"/>
                  </a:lnTo>
                  <a:cubicBezTo>
                    <a:pt x="164289" y="77883"/>
                    <a:pt x="181726" y="60446"/>
                    <a:pt x="181726" y="38941"/>
                  </a:cubicBezTo>
                  <a:cubicBezTo>
                    <a:pt x="181726" y="17437"/>
                    <a:pt x="164289" y="0"/>
                    <a:pt x="142785" y="0"/>
                  </a:cubicBezTo>
                  <a:lnTo>
                    <a:pt x="38941" y="0"/>
                  </a:lnTo>
                  <a:cubicBezTo>
                    <a:pt x="17437" y="0"/>
                    <a:pt x="0" y="17437"/>
                    <a:pt x="0" y="38941"/>
                  </a:cubicBezTo>
                  <a:cubicBezTo>
                    <a:pt x="0" y="60446"/>
                    <a:pt x="17437" y="77883"/>
                    <a:pt x="38941" y="77883"/>
                  </a:cubicBezTo>
                  <a:lnTo>
                    <a:pt x="38941" y="77883"/>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47" name="Freeform: Shape 124">
              <a:extLst>
                <a:ext uri="{FF2B5EF4-FFF2-40B4-BE49-F238E27FC236}">
                  <a16:creationId xmlns:a16="http://schemas.microsoft.com/office/drawing/2014/main" id="{DE3E5D0E-9306-B7A4-5085-5252415537CE}"/>
                </a:ext>
              </a:extLst>
            </p:cNvPr>
            <p:cNvSpPr/>
            <p:nvPr/>
          </p:nvSpPr>
          <p:spPr>
            <a:xfrm>
              <a:off x="-8881894" y="2855074"/>
              <a:ext cx="1631207" cy="1635537"/>
            </a:xfrm>
            <a:custGeom>
              <a:avLst/>
              <a:gdLst>
                <a:gd name="connsiteX0" fmla="*/ 1601528 w 1631208"/>
                <a:gd name="connsiteY0" fmla="*/ 1159457 h 1635535"/>
                <a:gd name="connsiteX1" fmla="*/ 1560121 w 1631208"/>
                <a:gd name="connsiteY1" fmla="*/ 1154308 h 1635535"/>
                <a:gd name="connsiteX2" fmla="*/ 1551164 w 1631208"/>
                <a:gd name="connsiteY2" fmla="*/ 1132760 h 1635535"/>
                <a:gd name="connsiteX3" fmla="*/ 1576779 w 1631208"/>
                <a:gd name="connsiteY3" fmla="*/ 1099876 h 1635535"/>
                <a:gd name="connsiteX4" fmla="*/ 1573620 w 1631208"/>
                <a:gd name="connsiteY4" fmla="*/ 1048387 h 1635535"/>
                <a:gd name="connsiteX5" fmla="*/ 1480118 w 1631208"/>
                <a:gd name="connsiteY5" fmla="*/ 954885 h 1635535"/>
                <a:gd name="connsiteX6" fmla="*/ 1428629 w 1631208"/>
                <a:gd name="connsiteY6" fmla="*/ 951726 h 1635535"/>
                <a:gd name="connsiteX7" fmla="*/ 1395745 w 1631208"/>
                <a:gd name="connsiteY7" fmla="*/ 977384 h 1635535"/>
                <a:gd name="connsiteX8" fmla="*/ 1374154 w 1631208"/>
                <a:gd name="connsiteY8" fmla="*/ 968428 h 1635535"/>
                <a:gd name="connsiteX9" fmla="*/ 1369048 w 1631208"/>
                <a:gd name="connsiteY9" fmla="*/ 927020 h 1635535"/>
                <a:gd name="connsiteX10" fmla="*/ 1330410 w 1631208"/>
                <a:gd name="connsiteY10" fmla="*/ 892882 h 1635535"/>
                <a:gd name="connsiteX11" fmla="*/ 1198183 w 1631208"/>
                <a:gd name="connsiteY11" fmla="*/ 892882 h 1635535"/>
                <a:gd name="connsiteX12" fmla="*/ 1159544 w 1631208"/>
                <a:gd name="connsiteY12" fmla="*/ 927020 h 1635535"/>
                <a:gd name="connsiteX13" fmla="*/ 1154395 w 1631208"/>
                <a:gd name="connsiteY13" fmla="*/ 968428 h 1635535"/>
                <a:gd name="connsiteX14" fmla="*/ 1132848 w 1631208"/>
                <a:gd name="connsiteY14" fmla="*/ 977384 h 1635535"/>
                <a:gd name="connsiteX15" fmla="*/ 1099964 w 1631208"/>
                <a:gd name="connsiteY15" fmla="*/ 951726 h 1635535"/>
                <a:gd name="connsiteX16" fmla="*/ 1048475 w 1631208"/>
                <a:gd name="connsiteY16" fmla="*/ 954885 h 1635535"/>
                <a:gd name="connsiteX17" fmla="*/ 954972 w 1631208"/>
                <a:gd name="connsiteY17" fmla="*/ 1048387 h 1635535"/>
                <a:gd name="connsiteX18" fmla="*/ 951814 w 1631208"/>
                <a:gd name="connsiteY18" fmla="*/ 1099876 h 1635535"/>
                <a:gd name="connsiteX19" fmla="*/ 977472 w 1631208"/>
                <a:gd name="connsiteY19" fmla="*/ 1132760 h 1635535"/>
                <a:gd name="connsiteX20" fmla="*/ 968515 w 1631208"/>
                <a:gd name="connsiteY20" fmla="*/ 1154351 h 1635535"/>
                <a:gd name="connsiteX21" fmla="*/ 927108 w 1631208"/>
                <a:gd name="connsiteY21" fmla="*/ 1159457 h 1635535"/>
                <a:gd name="connsiteX22" fmla="*/ 892969 w 1631208"/>
                <a:gd name="connsiteY22" fmla="*/ 1198095 h 1635535"/>
                <a:gd name="connsiteX23" fmla="*/ 892969 w 1631208"/>
                <a:gd name="connsiteY23" fmla="*/ 1232580 h 1635535"/>
                <a:gd name="connsiteX24" fmla="*/ 714055 w 1631208"/>
                <a:gd name="connsiteY24" fmla="*/ 1389124 h 1635535"/>
                <a:gd name="connsiteX25" fmla="*/ 487763 w 1631208"/>
                <a:gd name="connsiteY25" fmla="*/ 1191129 h 1635535"/>
                <a:gd name="connsiteX26" fmla="*/ 569453 w 1631208"/>
                <a:gd name="connsiteY26" fmla="*/ 1166639 h 1635535"/>
                <a:gd name="connsiteX27" fmla="*/ 597188 w 1631208"/>
                <a:gd name="connsiteY27" fmla="*/ 1129342 h 1635535"/>
                <a:gd name="connsiteX28" fmla="*/ 597188 w 1631208"/>
                <a:gd name="connsiteY28" fmla="*/ 1037137 h 1635535"/>
                <a:gd name="connsiteX29" fmla="*/ 714012 w 1631208"/>
                <a:gd name="connsiteY29" fmla="*/ 1064440 h 1635535"/>
                <a:gd name="connsiteX30" fmla="*/ 933295 w 1631208"/>
                <a:gd name="connsiteY30" fmla="*/ 975221 h 1635535"/>
                <a:gd name="connsiteX31" fmla="*/ 1052239 w 1631208"/>
                <a:gd name="connsiteY31" fmla="*/ 800893 h 1635535"/>
                <a:gd name="connsiteX32" fmla="*/ 1168328 w 1631208"/>
                <a:gd name="connsiteY32" fmla="*/ 610124 h 1635535"/>
                <a:gd name="connsiteX33" fmla="*/ 1144573 w 1631208"/>
                <a:gd name="connsiteY33" fmla="*/ 545309 h 1635535"/>
                <a:gd name="connsiteX34" fmla="*/ 1083133 w 1631208"/>
                <a:gd name="connsiteY34" fmla="*/ 520256 h 1635535"/>
                <a:gd name="connsiteX35" fmla="*/ 1116363 w 1631208"/>
                <a:gd name="connsiteY35" fmla="*/ 428744 h 1635535"/>
                <a:gd name="connsiteX36" fmla="*/ 1116363 w 1631208"/>
                <a:gd name="connsiteY36" fmla="*/ 246628 h 1635535"/>
                <a:gd name="connsiteX37" fmla="*/ 869734 w 1631208"/>
                <a:gd name="connsiteY37" fmla="*/ 0 h 1635535"/>
                <a:gd name="connsiteX38" fmla="*/ 558203 w 1631208"/>
                <a:gd name="connsiteY38" fmla="*/ 0 h 1635535"/>
                <a:gd name="connsiteX39" fmla="*/ 311575 w 1631208"/>
                <a:gd name="connsiteY39" fmla="*/ 246628 h 1635535"/>
                <a:gd name="connsiteX40" fmla="*/ 311575 w 1631208"/>
                <a:gd name="connsiteY40" fmla="*/ 428744 h 1635535"/>
                <a:gd name="connsiteX41" fmla="*/ 344805 w 1631208"/>
                <a:gd name="connsiteY41" fmla="*/ 520256 h 1635535"/>
                <a:gd name="connsiteX42" fmla="*/ 283364 w 1631208"/>
                <a:gd name="connsiteY42" fmla="*/ 545309 h 1635535"/>
                <a:gd name="connsiteX43" fmla="*/ 259610 w 1631208"/>
                <a:gd name="connsiteY43" fmla="*/ 610124 h 1635535"/>
                <a:gd name="connsiteX44" fmla="*/ 375698 w 1631208"/>
                <a:gd name="connsiteY44" fmla="*/ 800893 h 1635535"/>
                <a:gd name="connsiteX45" fmla="*/ 494643 w 1631208"/>
                <a:gd name="connsiteY45" fmla="*/ 975221 h 1635535"/>
                <a:gd name="connsiteX46" fmla="*/ 519219 w 1631208"/>
                <a:gd name="connsiteY46" fmla="*/ 993740 h 1635535"/>
                <a:gd name="connsiteX47" fmla="*/ 519219 w 1631208"/>
                <a:gd name="connsiteY47" fmla="*/ 1100395 h 1635535"/>
                <a:gd name="connsiteX48" fmla="*/ 101768 w 1631208"/>
                <a:gd name="connsiteY48" fmla="*/ 1225657 h 1635535"/>
                <a:gd name="connsiteX49" fmla="*/ 1 w 1631208"/>
                <a:gd name="connsiteY49" fmla="*/ 1362427 h 1635535"/>
                <a:gd name="connsiteX50" fmla="*/ 1 w 1631208"/>
                <a:gd name="connsiteY50" fmla="*/ 1596681 h 1635535"/>
                <a:gd name="connsiteX51" fmla="*/ 38943 w 1631208"/>
                <a:gd name="connsiteY51" fmla="*/ 1635622 h 1635535"/>
                <a:gd name="connsiteX52" fmla="*/ 77884 w 1631208"/>
                <a:gd name="connsiteY52" fmla="*/ 1596681 h 1635535"/>
                <a:gd name="connsiteX53" fmla="*/ 77884 w 1631208"/>
                <a:gd name="connsiteY53" fmla="*/ 1362427 h 1635535"/>
                <a:gd name="connsiteX54" fmla="*/ 124138 w 1631208"/>
                <a:gd name="connsiteY54" fmla="*/ 1300251 h 1635535"/>
                <a:gd name="connsiteX55" fmla="*/ 399582 w 1631208"/>
                <a:gd name="connsiteY55" fmla="*/ 1217609 h 1635535"/>
                <a:gd name="connsiteX56" fmla="*/ 688397 w 1631208"/>
                <a:gd name="connsiteY56" fmla="*/ 1470165 h 1635535"/>
                <a:gd name="connsiteX57" fmla="*/ 739670 w 1631208"/>
                <a:gd name="connsiteY57" fmla="*/ 1470165 h 1635535"/>
                <a:gd name="connsiteX58" fmla="*/ 893315 w 1631208"/>
                <a:gd name="connsiteY58" fmla="*/ 1335731 h 1635535"/>
                <a:gd name="connsiteX59" fmla="*/ 927064 w 1631208"/>
                <a:gd name="connsiteY59" fmla="*/ 1369004 h 1635535"/>
                <a:gd name="connsiteX60" fmla="*/ 968472 w 1631208"/>
                <a:gd name="connsiteY60" fmla="*/ 1374110 h 1635535"/>
                <a:gd name="connsiteX61" fmla="*/ 977385 w 1631208"/>
                <a:gd name="connsiteY61" fmla="*/ 1395657 h 1635535"/>
                <a:gd name="connsiteX62" fmla="*/ 951727 w 1631208"/>
                <a:gd name="connsiteY62" fmla="*/ 1428541 h 1635535"/>
                <a:gd name="connsiteX63" fmla="*/ 954886 w 1631208"/>
                <a:gd name="connsiteY63" fmla="*/ 1480030 h 1635535"/>
                <a:gd name="connsiteX64" fmla="*/ 1048388 w 1631208"/>
                <a:gd name="connsiteY64" fmla="*/ 1573533 h 1635535"/>
                <a:gd name="connsiteX65" fmla="*/ 1099877 w 1631208"/>
                <a:gd name="connsiteY65" fmla="*/ 1576691 h 1635535"/>
                <a:gd name="connsiteX66" fmla="*/ 1132761 w 1631208"/>
                <a:gd name="connsiteY66" fmla="*/ 1551033 h 1635535"/>
                <a:gd name="connsiteX67" fmla="*/ 1154309 w 1631208"/>
                <a:gd name="connsiteY67" fmla="*/ 1559990 h 1635535"/>
                <a:gd name="connsiteX68" fmla="*/ 1159414 w 1631208"/>
                <a:gd name="connsiteY68" fmla="*/ 1601397 h 1635535"/>
                <a:gd name="connsiteX69" fmla="*/ 1198053 w 1631208"/>
                <a:gd name="connsiteY69" fmla="*/ 1635536 h 1635535"/>
                <a:gd name="connsiteX70" fmla="*/ 1330280 w 1631208"/>
                <a:gd name="connsiteY70" fmla="*/ 1635536 h 1635535"/>
                <a:gd name="connsiteX71" fmla="*/ 1368919 w 1631208"/>
                <a:gd name="connsiteY71" fmla="*/ 1601354 h 1635535"/>
                <a:gd name="connsiteX72" fmla="*/ 1374024 w 1631208"/>
                <a:gd name="connsiteY72" fmla="*/ 1559946 h 1635535"/>
                <a:gd name="connsiteX73" fmla="*/ 1395615 w 1631208"/>
                <a:gd name="connsiteY73" fmla="*/ 1550990 h 1635535"/>
                <a:gd name="connsiteX74" fmla="*/ 1428499 w 1631208"/>
                <a:gd name="connsiteY74" fmla="*/ 1576605 h 1635535"/>
                <a:gd name="connsiteX75" fmla="*/ 1479988 w 1631208"/>
                <a:gd name="connsiteY75" fmla="*/ 1573446 h 1635535"/>
                <a:gd name="connsiteX76" fmla="*/ 1573490 w 1631208"/>
                <a:gd name="connsiteY76" fmla="*/ 1479944 h 1635535"/>
                <a:gd name="connsiteX77" fmla="*/ 1576649 w 1631208"/>
                <a:gd name="connsiteY77" fmla="*/ 1428454 h 1635535"/>
                <a:gd name="connsiteX78" fmla="*/ 1550991 w 1631208"/>
                <a:gd name="connsiteY78" fmla="*/ 1395571 h 1635535"/>
                <a:gd name="connsiteX79" fmla="*/ 1559947 w 1631208"/>
                <a:gd name="connsiteY79" fmla="*/ 1374023 h 1635535"/>
                <a:gd name="connsiteX80" fmla="*/ 1601312 w 1631208"/>
                <a:gd name="connsiteY80" fmla="*/ 1368917 h 1635535"/>
                <a:gd name="connsiteX81" fmla="*/ 1635494 w 1631208"/>
                <a:gd name="connsiteY81" fmla="*/ 1330279 h 1635535"/>
                <a:gd name="connsiteX82" fmla="*/ 1635494 w 1631208"/>
                <a:gd name="connsiteY82" fmla="*/ 1198052 h 1635535"/>
                <a:gd name="connsiteX83" fmla="*/ 1601528 w 1631208"/>
                <a:gd name="connsiteY83" fmla="*/ 1159457 h 1635535"/>
                <a:gd name="connsiteX84" fmla="*/ 1601528 w 1631208"/>
                <a:gd name="connsiteY84" fmla="*/ 1159457 h 1635535"/>
                <a:gd name="connsiteX85" fmla="*/ 413039 w 1631208"/>
                <a:gd name="connsiteY85" fmla="*/ 478675 h 1635535"/>
                <a:gd name="connsiteX86" fmla="*/ 389631 w 1631208"/>
                <a:gd name="connsiteY86" fmla="*/ 432119 h 1635535"/>
                <a:gd name="connsiteX87" fmla="*/ 1038480 w 1631208"/>
                <a:gd name="connsiteY87" fmla="*/ 432119 h 1635535"/>
                <a:gd name="connsiteX88" fmla="*/ 1013601 w 1631208"/>
                <a:gd name="connsiteY88" fmla="*/ 479887 h 1635535"/>
                <a:gd name="connsiteX89" fmla="*/ 961289 w 1631208"/>
                <a:gd name="connsiteY89" fmla="*/ 492478 h 1635535"/>
                <a:gd name="connsiteX90" fmla="*/ 714055 w 1631208"/>
                <a:gd name="connsiteY90" fmla="*/ 467383 h 1635535"/>
                <a:gd name="connsiteX91" fmla="*/ 466821 w 1631208"/>
                <a:gd name="connsiteY91" fmla="*/ 492478 h 1635535"/>
                <a:gd name="connsiteX92" fmla="*/ 413039 w 1631208"/>
                <a:gd name="connsiteY92" fmla="*/ 478675 h 1635535"/>
                <a:gd name="connsiteX93" fmla="*/ 413039 w 1631208"/>
                <a:gd name="connsiteY93" fmla="*/ 478675 h 1635535"/>
                <a:gd name="connsiteX94" fmla="*/ 1090488 w 1631208"/>
                <a:gd name="connsiteY94" fmla="*/ 610124 h 1635535"/>
                <a:gd name="connsiteX95" fmla="*/ 1064527 w 1631208"/>
                <a:gd name="connsiteY95" fmla="*/ 691036 h 1635535"/>
                <a:gd name="connsiteX96" fmla="*/ 1064527 w 1631208"/>
                <a:gd name="connsiteY96" fmla="*/ 597230 h 1635535"/>
                <a:gd name="connsiteX97" fmla="*/ 1089406 w 1631208"/>
                <a:gd name="connsiteY97" fmla="*/ 600562 h 1635535"/>
                <a:gd name="connsiteX98" fmla="*/ 1090488 w 1631208"/>
                <a:gd name="connsiteY98" fmla="*/ 610124 h 1635535"/>
                <a:gd name="connsiteX99" fmla="*/ 1090488 w 1631208"/>
                <a:gd name="connsiteY99" fmla="*/ 610124 h 1635535"/>
                <a:gd name="connsiteX100" fmla="*/ 558290 w 1631208"/>
                <a:gd name="connsiteY100" fmla="*/ 77926 h 1635535"/>
                <a:gd name="connsiteX101" fmla="*/ 869821 w 1631208"/>
                <a:gd name="connsiteY101" fmla="*/ 77926 h 1635535"/>
                <a:gd name="connsiteX102" fmla="*/ 1038566 w 1631208"/>
                <a:gd name="connsiteY102" fmla="*/ 246672 h 1635535"/>
                <a:gd name="connsiteX103" fmla="*/ 1038566 w 1631208"/>
                <a:gd name="connsiteY103" fmla="*/ 351770 h 1635535"/>
                <a:gd name="connsiteX104" fmla="*/ 389544 w 1631208"/>
                <a:gd name="connsiteY104" fmla="*/ 351770 h 1635535"/>
                <a:gd name="connsiteX105" fmla="*/ 389544 w 1631208"/>
                <a:gd name="connsiteY105" fmla="*/ 246672 h 1635535"/>
                <a:gd name="connsiteX106" fmla="*/ 558290 w 1631208"/>
                <a:gd name="connsiteY106" fmla="*/ 77926 h 1635535"/>
                <a:gd name="connsiteX107" fmla="*/ 558290 w 1631208"/>
                <a:gd name="connsiteY107" fmla="*/ 77926 h 1635535"/>
                <a:gd name="connsiteX108" fmla="*/ 338704 w 1631208"/>
                <a:gd name="connsiteY108" fmla="*/ 600519 h 1635535"/>
                <a:gd name="connsiteX109" fmla="*/ 363583 w 1631208"/>
                <a:gd name="connsiteY109" fmla="*/ 597187 h 1635535"/>
                <a:gd name="connsiteX110" fmla="*/ 363583 w 1631208"/>
                <a:gd name="connsiteY110" fmla="*/ 690992 h 1635535"/>
                <a:gd name="connsiteX111" fmla="*/ 337623 w 1631208"/>
                <a:gd name="connsiteY111" fmla="*/ 610081 h 1635535"/>
                <a:gd name="connsiteX112" fmla="*/ 338704 w 1631208"/>
                <a:gd name="connsiteY112" fmla="*/ 600519 h 1635535"/>
                <a:gd name="connsiteX113" fmla="*/ 338704 w 1631208"/>
                <a:gd name="connsiteY113" fmla="*/ 600519 h 1635535"/>
                <a:gd name="connsiteX114" fmla="*/ 441466 w 1631208"/>
                <a:gd name="connsiteY114" fmla="*/ 713968 h 1635535"/>
                <a:gd name="connsiteX115" fmla="*/ 441466 w 1631208"/>
                <a:gd name="connsiteY115" fmla="*/ 570923 h 1635535"/>
                <a:gd name="connsiteX116" fmla="*/ 533887 w 1631208"/>
                <a:gd name="connsiteY116" fmla="*/ 559890 h 1635535"/>
                <a:gd name="connsiteX117" fmla="*/ 507234 w 1631208"/>
                <a:gd name="connsiteY117" fmla="*/ 605711 h 1635535"/>
                <a:gd name="connsiteX118" fmla="*/ 550934 w 1631208"/>
                <a:gd name="connsiteY118" fmla="*/ 635652 h 1635535"/>
                <a:gd name="connsiteX119" fmla="*/ 584078 w 1631208"/>
                <a:gd name="connsiteY119" fmla="*/ 594288 h 1635535"/>
                <a:gd name="connsiteX120" fmla="*/ 545310 w 1631208"/>
                <a:gd name="connsiteY120" fmla="*/ 558202 h 1635535"/>
                <a:gd name="connsiteX121" fmla="*/ 545137 w 1631208"/>
                <a:gd name="connsiteY121" fmla="*/ 558202 h 1635535"/>
                <a:gd name="connsiteX122" fmla="*/ 883017 w 1631208"/>
                <a:gd name="connsiteY122" fmla="*/ 558202 h 1635535"/>
                <a:gd name="connsiteX123" fmla="*/ 882844 w 1631208"/>
                <a:gd name="connsiteY123" fmla="*/ 558202 h 1635535"/>
                <a:gd name="connsiteX124" fmla="*/ 844033 w 1631208"/>
                <a:gd name="connsiteY124" fmla="*/ 594288 h 1635535"/>
                <a:gd name="connsiteX125" fmla="*/ 877133 w 1631208"/>
                <a:gd name="connsiteY125" fmla="*/ 635696 h 1635535"/>
                <a:gd name="connsiteX126" fmla="*/ 920877 w 1631208"/>
                <a:gd name="connsiteY126" fmla="*/ 605797 h 1635535"/>
                <a:gd name="connsiteX127" fmla="*/ 894310 w 1631208"/>
                <a:gd name="connsiteY127" fmla="*/ 559976 h 1635535"/>
                <a:gd name="connsiteX128" fmla="*/ 986731 w 1631208"/>
                <a:gd name="connsiteY128" fmla="*/ 571010 h 1635535"/>
                <a:gd name="connsiteX129" fmla="*/ 986731 w 1631208"/>
                <a:gd name="connsiteY129" fmla="*/ 714011 h 1635535"/>
                <a:gd name="connsiteX130" fmla="*/ 714142 w 1631208"/>
                <a:gd name="connsiteY130" fmla="*/ 986600 h 1635535"/>
                <a:gd name="connsiteX131" fmla="*/ 441466 w 1631208"/>
                <a:gd name="connsiteY131" fmla="*/ 713968 h 1635535"/>
                <a:gd name="connsiteX132" fmla="*/ 441466 w 1631208"/>
                <a:gd name="connsiteY132" fmla="*/ 713968 h 1635535"/>
                <a:gd name="connsiteX133" fmla="*/ 1557784 w 1631208"/>
                <a:gd name="connsiteY133" fmla="*/ 1295924 h 1635535"/>
                <a:gd name="connsiteX134" fmla="*/ 1528016 w 1631208"/>
                <a:gd name="connsiteY134" fmla="*/ 1299602 h 1635535"/>
                <a:gd name="connsiteX135" fmla="*/ 1496819 w 1631208"/>
                <a:gd name="connsiteY135" fmla="*/ 1323356 h 1635535"/>
                <a:gd name="connsiteX136" fmla="*/ 1470512 w 1631208"/>
                <a:gd name="connsiteY136" fmla="*/ 1386831 h 1635535"/>
                <a:gd name="connsiteX137" fmla="*/ 1475791 w 1631208"/>
                <a:gd name="connsiteY137" fmla="*/ 1425685 h 1635535"/>
                <a:gd name="connsiteX138" fmla="*/ 1494223 w 1631208"/>
                <a:gd name="connsiteY138" fmla="*/ 1449310 h 1635535"/>
                <a:gd name="connsiteX139" fmla="*/ 1449354 w 1631208"/>
                <a:gd name="connsiteY139" fmla="*/ 1494135 h 1635535"/>
                <a:gd name="connsiteX140" fmla="*/ 1425730 w 1631208"/>
                <a:gd name="connsiteY140" fmla="*/ 1475703 h 1635535"/>
                <a:gd name="connsiteX141" fmla="*/ 1386875 w 1631208"/>
                <a:gd name="connsiteY141" fmla="*/ 1470425 h 1635535"/>
                <a:gd name="connsiteX142" fmla="*/ 1323357 w 1631208"/>
                <a:gd name="connsiteY142" fmla="*/ 1496732 h 1635535"/>
                <a:gd name="connsiteX143" fmla="*/ 1299603 w 1631208"/>
                <a:gd name="connsiteY143" fmla="*/ 1527928 h 1635535"/>
                <a:gd name="connsiteX144" fmla="*/ 1295925 w 1631208"/>
                <a:gd name="connsiteY144" fmla="*/ 1557696 h 1635535"/>
                <a:gd name="connsiteX145" fmla="*/ 1232537 w 1631208"/>
                <a:gd name="connsiteY145" fmla="*/ 1557696 h 1635535"/>
                <a:gd name="connsiteX146" fmla="*/ 1228860 w 1631208"/>
                <a:gd name="connsiteY146" fmla="*/ 1527928 h 1635535"/>
                <a:gd name="connsiteX147" fmla="*/ 1205105 w 1631208"/>
                <a:gd name="connsiteY147" fmla="*/ 1496732 h 1635535"/>
                <a:gd name="connsiteX148" fmla="*/ 1141588 w 1631208"/>
                <a:gd name="connsiteY148" fmla="*/ 1470425 h 1635535"/>
                <a:gd name="connsiteX149" fmla="*/ 1102733 w 1631208"/>
                <a:gd name="connsiteY149" fmla="*/ 1475703 h 1635535"/>
                <a:gd name="connsiteX150" fmla="*/ 1079109 w 1631208"/>
                <a:gd name="connsiteY150" fmla="*/ 1494135 h 1635535"/>
                <a:gd name="connsiteX151" fmla="*/ 1034240 w 1631208"/>
                <a:gd name="connsiteY151" fmla="*/ 1449266 h 1635535"/>
                <a:gd name="connsiteX152" fmla="*/ 1052672 w 1631208"/>
                <a:gd name="connsiteY152" fmla="*/ 1425642 h 1635535"/>
                <a:gd name="connsiteX153" fmla="*/ 1057951 w 1631208"/>
                <a:gd name="connsiteY153" fmla="*/ 1386787 h 1635535"/>
                <a:gd name="connsiteX154" fmla="*/ 1031643 w 1631208"/>
                <a:gd name="connsiteY154" fmla="*/ 1323270 h 1635535"/>
                <a:gd name="connsiteX155" fmla="*/ 1000447 w 1631208"/>
                <a:gd name="connsiteY155" fmla="*/ 1299515 h 1635535"/>
                <a:gd name="connsiteX156" fmla="*/ 970722 w 1631208"/>
                <a:gd name="connsiteY156" fmla="*/ 1295838 h 1635535"/>
                <a:gd name="connsiteX157" fmla="*/ 970722 w 1631208"/>
                <a:gd name="connsiteY157" fmla="*/ 1232493 h 1635535"/>
                <a:gd name="connsiteX158" fmla="*/ 1000447 w 1631208"/>
                <a:gd name="connsiteY158" fmla="*/ 1228815 h 1635535"/>
                <a:gd name="connsiteX159" fmla="*/ 1031643 w 1631208"/>
                <a:gd name="connsiteY159" fmla="*/ 1205061 h 1635535"/>
                <a:gd name="connsiteX160" fmla="*/ 1057951 w 1631208"/>
                <a:gd name="connsiteY160" fmla="*/ 1141543 h 1635535"/>
                <a:gd name="connsiteX161" fmla="*/ 1052672 w 1631208"/>
                <a:gd name="connsiteY161" fmla="*/ 1102689 h 1635535"/>
                <a:gd name="connsiteX162" fmla="*/ 1034240 w 1631208"/>
                <a:gd name="connsiteY162" fmla="*/ 1079064 h 1635535"/>
                <a:gd name="connsiteX163" fmla="*/ 1079065 w 1631208"/>
                <a:gd name="connsiteY163" fmla="*/ 1034238 h 1635535"/>
                <a:gd name="connsiteX164" fmla="*/ 1102690 w 1631208"/>
                <a:gd name="connsiteY164" fmla="*/ 1052671 h 1635535"/>
                <a:gd name="connsiteX165" fmla="*/ 1141545 w 1631208"/>
                <a:gd name="connsiteY165" fmla="*/ 1057949 h 1635535"/>
                <a:gd name="connsiteX166" fmla="*/ 1205062 w 1631208"/>
                <a:gd name="connsiteY166" fmla="*/ 1031642 h 1635535"/>
                <a:gd name="connsiteX167" fmla="*/ 1228816 w 1631208"/>
                <a:gd name="connsiteY167" fmla="*/ 1000446 h 1635535"/>
                <a:gd name="connsiteX168" fmla="*/ 1232494 w 1631208"/>
                <a:gd name="connsiteY168" fmla="*/ 970721 h 1635535"/>
                <a:gd name="connsiteX169" fmla="*/ 1295882 w 1631208"/>
                <a:gd name="connsiteY169" fmla="*/ 970721 h 1635535"/>
                <a:gd name="connsiteX170" fmla="*/ 1299560 w 1631208"/>
                <a:gd name="connsiteY170" fmla="*/ 1000446 h 1635535"/>
                <a:gd name="connsiteX171" fmla="*/ 1323314 w 1631208"/>
                <a:gd name="connsiteY171" fmla="*/ 1031642 h 1635535"/>
                <a:gd name="connsiteX172" fmla="*/ 1386788 w 1631208"/>
                <a:gd name="connsiteY172" fmla="*/ 1057949 h 1635535"/>
                <a:gd name="connsiteX173" fmla="*/ 1425643 w 1631208"/>
                <a:gd name="connsiteY173" fmla="*/ 1052671 h 1635535"/>
                <a:gd name="connsiteX174" fmla="*/ 1449268 w 1631208"/>
                <a:gd name="connsiteY174" fmla="*/ 1034238 h 1635535"/>
                <a:gd name="connsiteX175" fmla="*/ 1494093 w 1631208"/>
                <a:gd name="connsiteY175" fmla="*/ 1079064 h 1635535"/>
                <a:gd name="connsiteX176" fmla="*/ 1475661 w 1631208"/>
                <a:gd name="connsiteY176" fmla="*/ 1102689 h 1635535"/>
                <a:gd name="connsiteX177" fmla="*/ 1470382 w 1631208"/>
                <a:gd name="connsiteY177" fmla="*/ 1141543 h 1635535"/>
                <a:gd name="connsiteX178" fmla="*/ 1496689 w 1631208"/>
                <a:gd name="connsiteY178" fmla="*/ 1205061 h 1635535"/>
                <a:gd name="connsiteX179" fmla="*/ 1527886 w 1631208"/>
                <a:gd name="connsiteY179" fmla="*/ 1228815 h 1635535"/>
                <a:gd name="connsiteX180" fmla="*/ 1557654 w 1631208"/>
                <a:gd name="connsiteY180" fmla="*/ 1232493 h 1635535"/>
                <a:gd name="connsiteX181" fmla="*/ 1557654 w 1631208"/>
                <a:gd name="connsiteY181" fmla="*/ 1295924 h 1635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Lst>
              <a:rect l="l" t="t" r="r" b="b"/>
              <a:pathLst>
                <a:path w="1631208" h="1635535">
                  <a:moveTo>
                    <a:pt x="1601528" y="1159457"/>
                  </a:moveTo>
                  <a:lnTo>
                    <a:pt x="1560121" y="1154308"/>
                  </a:lnTo>
                  <a:lnTo>
                    <a:pt x="1551164" y="1132760"/>
                  </a:lnTo>
                  <a:lnTo>
                    <a:pt x="1576779" y="1099876"/>
                  </a:lnTo>
                  <a:cubicBezTo>
                    <a:pt x="1588851" y="1084386"/>
                    <a:pt x="1587509" y="1062319"/>
                    <a:pt x="1573620" y="1048387"/>
                  </a:cubicBezTo>
                  <a:lnTo>
                    <a:pt x="1480118" y="954885"/>
                  </a:lnTo>
                  <a:cubicBezTo>
                    <a:pt x="1466185" y="940996"/>
                    <a:pt x="1444119" y="939654"/>
                    <a:pt x="1428629" y="951726"/>
                  </a:cubicBezTo>
                  <a:lnTo>
                    <a:pt x="1395745" y="977384"/>
                  </a:lnTo>
                  <a:lnTo>
                    <a:pt x="1374154" y="968428"/>
                  </a:lnTo>
                  <a:lnTo>
                    <a:pt x="1369048" y="927020"/>
                  </a:lnTo>
                  <a:cubicBezTo>
                    <a:pt x="1366625" y="907506"/>
                    <a:pt x="1350054" y="892882"/>
                    <a:pt x="1330410" y="892882"/>
                  </a:cubicBezTo>
                  <a:lnTo>
                    <a:pt x="1198183" y="892882"/>
                  </a:lnTo>
                  <a:cubicBezTo>
                    <a:pt x="1178539" y="892882"/>
                    <a:pt x="1161924" y="907549"/>
                    <a:pt x="1159544" y="927020"/>
                  </a:cubicBezTo>
                  <a:lnTo>
                    <a:pt x="1154395" y="968428"/>
                  </a:lnTo>
                  <a:lnTo>
                    <a:pt x="1132848" y="977384"/>
                  </a:lnTo>
                  <a:lnTo>
                    <a:pt x="1099964" y="951726"/>
                  </a:lnTo>
                  <a:cubicBezTo>
                    <a:pt x="1084474" y="939654"/>
                    <a:pt x="1062407" y="940996"/>
                    <a:pt x="1048475" y="954885"/>
                  </a:cubicBezTo>
                  <a:lnTo>
                    <a:pt x="954972" y="1048387"/>
                  </a:lnTo>
                  <a:cubicBezTo>
                    <a:pt x="941083" y="1062276"/>
                    <a:pt x="939742" y="1084386"/>
                    <a:pt x="951814" y="1099876"/>
                  </a:cubicBezTo>
                  <a:lnTo>
                    <a:pt x="977472" y="1132760"/>
                  </a:lnTo>
                  <a:lnTo>
                    <a:pt x="968515" y="1154351"/>
                  </a:lnTo>
                  <a:lnTo>
                    <a:pt x="927108" y="1159457"/>
                  </a:lnTo>
                  <a:cubicBezTo>
                    <a:pt x="907594" y="1161880"/>
                    <a:pt x="892969" y="1178451"/>
                    <a:pt x="892969" y="1198095"/>
                  </a:cubicBezTo>
                  <a:lnTo>
                    <a:pt x="892969" y="1232580"/>
                  </a:lnTo>
                  <a:lnTo>
                    <a:pt x="714055" y="1389124"/>
                  </a:lnTo>
                  <a:lnTo>
                    <a:pt x="487763" y="1191129"/>
                  </a:lnTo>
                  <a:lnTo>
                    <a:pt x="569453" y="1166639"/>
                  </a:lnTo>
                  <a:cubicBezTo>
                    <a:pt x="585938" y="1161707"/>
                    <a:pt x="597188" y="1146519"/>
                    <a:pt x="597188" y="1129342"/>
                  </a:cubicBezTo>
                  <a:lnTo>
                    <a:pt x="597188" y="1037137"/>
                  </a:lnTo>
                  <a:cubicBezTo>
                    <a:pt x="637774" y="1054531"/>
                    <a:pt x="678619" y="1064440"/>
                    <a:pt x="714012" y="1064440"/>
                  </a:cubicBezTo>
                  <a:cubicBezTo>
                    <a:pt x="780602" y="1064440"/>
                    <a:pt x="866662" y="1029436"/>
                    <a:pt x="933295" y="975221"/>
                  </a:cubicBezTo>
                  <a:cubicBezTo>
                    <a:pt x="992659" y="926934"/>
                    <a:pt x="1033288" y="866834"/>
                    <a:pt x="1052239" y="800893"/>
                  </a:cubicBezTo>
                  <a:cubicBezTo>
                    <a:pt x="1124886" y="779043"/>
                    <a:pt x="1168328" y="671608"/>
                    <a:pt x="1168328" y="610124"/>
                  </a:cubicBezTo>
                  <a:cubicBezTo>
                    <a:pt x="1168328" y="582779"/>
                    <a:pt x="1160323" y="560972"/>
                    <a:pt x="1144573" y="545309"/>
                  </a:cubicBezTo>
                  <a:cubicBezTo>
                    <a:pt x="1127742" y="528650"/>
                    <a:pt x="1106541" y="522463"/>
                    <a:pt x="1083133" y="520256"/>
                  </a:cubicBezTo>
                  <a:cubicBezTo>
                    <a:pt x="1104637" y="494641"/>
                    <a:pt x="1116406" y="462234"/>
                    <a:pt x="1116363" y="428744"/>
                  </a:cubicBezTo>
                  <a:lnTo>
                    <a:pt x="1116363" y="246628"/>
                  </a:lnTo>
                  <a:cubicBezTo>
                    <a:pt x="1116189" y="110507"/>
                    <a:pt x="1005856" y="173"/>
                    <a:pt x="869734" y="0"/>
                  </a:cubicBezTo>
                  <a:lnTo>
                    <a:pt x="558203" y="0"/>
                  </a:lnTo>
                  <a:cubicBezTo>
                    <a:pt x="422082" y="173"/>
                    <a:pt x="311748" y="110507"/>
                    <a:pt x="311575" y="246628"/>
                  </a:cubicBezTo>
                  <a:lnTo>
                    <a:pt x="311575" y="428744"/>
                  </a:lnTo>
                  <a:cubicBezTo>
                    <a:pt x="311532" y="462190"/>
                    <a:pt x="323301" y="494598"/>
                    <a:pt x="344805" y="520256"/>
                  </a:cubicBezTo>
                  <a:cubicBezTo>
                    <a:pt x="321397" y="522463"/>
                    <a:pt x="300196" y="528607"/>
                    <a:pt x="283364" y="545309"/>
                  </a:cubicBezTo>
                  <a:cubicBezTo>
                    <a:pt x="267615" y="560928"/>
                    <a:pt x="259610" y="582736"/>
                    <a:pt x="259610" y="610124"/>
                  </a:cubicBezTo>
                  <a:cubicBezTo>
                    <a:pt x="259610" y="671565"/>
                    <a:pt x="303051" y="779043"/>
                    <a:pt x="375698" y="800893"/>
                  </a:cubicBezTo>
                  <a:cubicBezTo>
                    <a:pt x="394650" y="866877"/>
                    <a:pt x="435279" y="926977"/>
                    <a:pt x="494643" y="975221"/>
                  </a:cubicBezTo>
                  <a:cubicBezTo>
                    <a:pt x="502604" y="981668"/>
                    <a:pt x="510825" y="987855"/>
                    <a:pt x="519219" y="993740"/>
                  </a:cubicBezTo>
                  <a:lnTo>
                    <a:pt x="519219" y="1100395"/>
                  </a:lnTo>
                  <a:lnTo>
                    <a:pt x="101768" y="1225657"/>
                  </a:lnTo>
                  <a:cubicBezTo>
                    <a:pt x="41192" y="1243526"/>
                    <a:pt x="-258" y="1299256"/>
                    <a:pt x="1" y="1362427"/>
                  </a:cubicBezTo>
                  <a:lnTo>
                    <a:pt x="1" y="1596681"/>
                  </a:lnTo>
                  <a:cubicBezTo>
                    <a:pt x="1" y="1618185"/>
                    <a:pt x="17438" y="1635622"/>
                    <a:pt x="38943" y="1635622"/>
                  </a:cubicBezTo>
                  <a:cubicBezTo>
                    <a:pt x="60447" y="1635622"/>
                    <a:pt x="77884" y="1618185"/>
                    <a:pt x="77884" y="1596681"/>
                  </a:cubicBezTo>
                  <a:lnTo>
                    <a:pt x="77884" y="1362427"/>
                  </a:lnTo>
                  <a:cubicBezTo>
                    <a:pt x="78014" y="1333827"/>
                    <a:pt x="96749" y="1308602"/>
                    <a:pt x="124138" y="1300251"/>
                  </a:cubicBezTo>
                  <a:lnTo>
                    <a:pt x="399582" y="1217609"/>
                  </a:lnTo>
                  <a:lnTo>
                    <a:pt x="688397" y="1470165"/>
                  </a:lnTo>
                  <a:cubicBezTo>
                    <a:pt x="703065" y="1483016"/>
                    <a:pt x="725002" y="1483016"/>
                    <a:pt x="739670" y="1470165"/>
                  </a:cubicBezTo>
                  <a:lnTo>
                    <a:pt x="893315" y="1335731"/>
                  </a:lnTo>
                  <a:cubicBezTo>
                    <a:pt x="895738" y="1353168"/>
                    <a:pt x="909584" y="1366841"/>
                    <a:pt x="927064" y="1369004"/>
                  </a:cubicBezTo>
                  <a:lnTo>
                    <a:pt x="968472" y="1374110"/>
                  </a:lnTo>
                  <a:lnTo>
                    <a:pt x="977385" y="1395657"/>
                  </a:lnTo>
                  <a:lnTo>
                    <a:pt x="951727" y="1428541"/>
                  </a:lnTo>
                  <a:cubicBezTo>
                    <a:pt x="939655" y="1444031"/>
                    <a:pt x="940997" y="1466098"/>
                    <a:pt x="954886" y="1480030"/>
                  </a:cubicBezTo>
                  <a:lnTo>
                    <a:pt x="1048388" y="1573533"/>
                  </a:lnTo>
                  <a:cubicBezTo>
                    <a:pt x="1062277" y="1587422"/>
                    <a:pt x="1084387" y="1588763"/>
                    <a:pt x="1099877" y="1576691"/>
                  </a:cubicBezTo>
                  <a:lnTo>
                    <a:pt x="1132761" y="1551033"/>
                  </a:lnTo>
                  <a:lnTo>
                    <a:pt x="1154309" y="1559990"/>
                  </a:lnTo>
                  <a:lnTo>
                    <a:pt x="1159414" y="1601397"/>
                  </a:lnTo>
                  <a:cubicBezTo>
                    <a:pt x="1161837" y="1620911"/>
                    <a:pt x="1178409" y="1635536"/>
                    <a:pt x="1198053" y="1635536"/>
                  </a:cubicBezTo>
                  <a:lnTo>
                    <a:pt x="1330280" y="1635536"/>
                  </a:lnTo>
                  <a:cubicBezTo>
                    <a:pt x="1349924" y="1635536"/>
                    <a:pt x="1366539" y="1620868"/>
                    <a:pt x="1368919" y="1601354"/>
                  </a:cubicBezTo>
                  <a:lnTo>
                    <a:pt x="1374024" y="1559946"/>
                  </a:lnTo>
                  <a:lnTo>
                    <a:pt x="1395615" y="1550990"/>
                  </a:lnTo>
                  <a:lnTo>
                    <a:pt x="1428499" y="1576605"/>
                  </a:lnTo>
                  <a:cubicBezTo>
                    <a:pt x="1443989" y="1588677"/>
                    <a:pt x="1466099" y="1587335"/>
                    <a:pt x="1479988" y="1573446"/>
                  </a:cubicBezTo>
                  <a:lnTo>
                    <a:pt x="1573490" y="1479944"/>
                  </a:lnTo>
                  <a:cubicBezTo>
                    <a:pt x="1587379" y="1466054"/>
                    <a:pt x="1588764" y="1443945"/>
                    <a:pt x="1576649" y="1428454"/>
                  </a:cubicBezTo>
                  <a:lnTo>
                    <a:pt x="1550991" y="1395571"/>
                  </a:lnTo>
                  <a:lnTo>
                    <a:pt x="1559947" y="1374023"/>
                  </a:lnTo>
                  <a:lnTo>
                    <a:pt x="1601312" y="1368917"/>
                  </a:lnTo>
                  <a:cubicBezTo>
                    <a:pt x="1620826" y="1366494"/>
                    <a:pt x="1635494" y="1349923"/>
                    <a:pt x="1635494" y="1330279"/>
                  </a:cubicBezTo>
                  <a:lnTo>
                    <a:pt x="1635494" y="1198052"/>
                  </a:lnTo>
                  <a:cubicBezTo>
                    <a:pt x="1635667" y="1178451"/>
                    <a:pt x="1620999" y="1161880"/>
                    <a:pt x="1601528" y="1159457"/>
                  </a:cubicBezTo>
                  <a:lnTo>
                    <a:pt x="1601528" y="1159457"/>
                  </a:lnTo>
                  <a:close/>
                  <a:moveTo>
                    <a:pt x="413039" y="478675"/>
                  </a:moveTo>
                  <a:cubicBezTo>
                    <a:pt x="399020" y="467123"/>
                    <a:pt x="390539" y="450249"/>
                    <a:pt x="389631" y="432119"/>
                  </a:cubicBezTo>
                  <a:cubicBezTo>
                    <a:pt x="602207" y="375611"/>
                    <a:pt x="825903" y="375611"/>
                    <a:pt x="1038480" y="432119"/>
                  </a:cubicBezTo>
                  <a:cubicBezTo>
                    <a:pt x="1037485" y="450897"/>
                    <a:pt x="1028442" y="468291"/>
                    <a:pt x="1013601" y="479887"/>
                  </a:cubicBezTo>
                  <a:cubicBezTo>
                    <a:pt x="998803" y="491440"/>
                    <a:pt x="979722" y="496069"/>
                    <a:pt x="961289" y="492478"/>
                  </a:cubicBezTo>
                  <a:cubicBezTo>
                    <a:pt x="873498" y="475777"/>
                    <a:pt x="793755" y="467383"/>
                    <a:pt x="714055" y="467383"/>
                  </a:cubicBezTo>
                  <a:cubicBezTo>
                    <a:pt x="634355" y="467383"/>
                    <a:pt x="554612" y="475733"/>
                    <a:pt x="466821" y="492478"/>
                  </a:cubicBezTo>
                  <a:cubicBezTo>
                    <a:pt x="447740" y="496156"/>
                    <a:pt x="428010" y="491093"/>
                    <a:pt x="413039" y="478675"/>
                  </a:cubicBezTo>
                  <a:lnTo>
                    <a:pt x="413039" y="478675"/>
                  </a:lnTo>
                  <a:close/>
                  <a:moveTo>
                    <a:pt x="1090488" y="610124"/>
                  </a:moveTo>
                  <a:cubicBezTo>
                    <a:pt x="1090488" y="634830"/>
                    <a:pt x="1079065" y="666762"/>
                    <a:pt x="1064527" y="691036"/>
                  </a:cubicBezTo>
                  <a:lnTo>
                    <a:pt x="1064527" y="597230"/>
                  </a:lnTo>
                  <a:cubicBezTo>
                    <a:pt x="1075431" y="597533"/>
                    <a:pt x="1085296" y="598442"/>
                    <a:pt x="1089406" y="600562"/>
                  </a:cubicBezTo>
                  <a:cubicBezTo>
                    <a:pt x="1090272" y="603634"/>
                    <a:pt x="1090618" y="606879"/>
                    <a:pt x="1090488" y="610124"/>
                  </a:cubicBezTo>
                  <a:lnTo>
                    <a:pt x="1090488" y="610124"/>
                  </a:lnTo>
                  <a:close/>
                  <a:moveTo>
                    <a:pt x="558290" y="77926"/>
                  </a:moveTo>
                  <a:lnTo>
                    <a:pt x="869821" y="77926"/>
                  </a:lnTo>
                  <a:cubicBezTo>
                    <a:pt x="962977" y="78013"/>
                    <a:pt x="1038480" y="153516"/>
                    <a:pt x="1038566" y="246672"/>
                  </a:cubicBezTo>
                  <a:lnTo>
                    <a:pt x="1038566" y="351770"/>
                  </a:lnTo>
                  <a:cubicBezTo>
                    <a:pt x="825514" y="298464"/>
                    <a:pt x="602597" y="298464"/>
                    <a:pt x="389544" y="351770"/>
                  </a:cubicBezTo>
                  <a:lnTo>
                    <a:pt x="389544" y="246672"/>
                  </a:lnTo>
                  <a:cubicBezTo>
                    <a:pt x="389631" y="153516"/>
                    <a:pt x="465134" y="78013"/>
                    <a:pt x="558290" y="77926"/>
                  </a:cubicBezTo>
                  <a:lnTo>
                    <a:pt x="558290" y="77926"/>
                  </a:lnTo>
                  <a:close/>
                  <a:moveTo>
                    <a:pt x="338704" y="600519"/>
                  </a:moveTo>
                  <a:cubicBezTo>
                    <a:pt x="342815" y="598399"/>
                    <a:pt x="352723" y="597533"/>
                    <a:pt x="363583" y="597187"/>
                  </a:cubicBezTo>
                  <a:lnTo>
                    <a:pt x="363583" y="690992"/>
                  </a:lnTo>
                  <a:cubicBezTo>
                    <a:pt x="349045" y="666762"/>
                    <a:pt x="337623" y="634787"/>
                    <a:pt x="337623" y="610081"/>
                  </a:cubicBezTo>
                  <a:cubicBezTo>
                    <a:pt x="337493" y="606879"/>
                    <a:pt x="337882" y="603634"/>
                    <a:pt x="338704" y="600519"/>
                  </a:cubicBezTo>
                  <a:lnTo>
                    <a:pt x="338704" y="600519"/>
                  </a:lnTo>
                  <a:close/>
                  <a:moveTo>
                    <a:pt x="441466" y="713968"/>
                  </a:moveTo>
                  <a:lnTo>
                    <a:pt x="441466" y="570923"/>
                  </a:lnTo>
                  <a:cubicBezTo>
                    <a:pt x="472403" y="573995"/>
                    <a:pt x="503815" y="563524"/>
                    <a:pt x="533887" y="559890"/>
                  </a:cubicBezTo>
                  <a:cubicBezTo>
                    <a:pt x="514373" y="565861"/>
                    <a:pt x="502777" y="585807"/>
                    <a:pt x="507234" y="605711"/>
                  </a:cubicBezTo>
                  <a:cubicBezTo>
                    <a:pt x="511690" y="625571"/>
                    <a:pt x="530771" y="638638"/>
                    <a:pt x="550934" y="635652"/>
                  </a:cubicBezTo>
                  <a:cubicBezTo>
                    <a:pt x="571097" y="632667"/>
                    <a:pt x="585549" y="614624"/>
                    <a:pt x="584078" y="594288"/>
                  </a:cubicBezTo>
                  <a:cubicBezTo>
                    <a:pt x="582607" y="573952"/>
                    <a:pt x="565689" y="558202"/>
                    <a:pt x="545310" y="558202"/>
                  </a:cubicBezTo>
                  <a:cubicBezTo>
                    <a:pt x="545223" y="558202"/>
                    <a:pt x="545180" y="558202"/>
                    <a:pt x="545137" y="558202"/>
                  </a:cubicBezTo>
                  <a:cubicBezTo>
                    <a:pt x="657114" y="541112"/>
                    <a:pt x="771039" y="541112"/>
                    <a:pt x="883017" y="558202"/>
                  </a:cubicBezTo>
                  <a:cubicBezTo>
                    <a:pt x="882931" y="558202"/>
                    <a:pt x="882888" y="558202"/>
                    <a:pt x="882844" y="558202"/>
                  </a:cubicBezTo>
                  <a:cubicBezTo>
                    <a:pt x="862465" y="558202"/>
                    <a:pt x="845504" y="573952"/>
                    <a:pt x="844033" y="594288"/>
                  </a:cubicBezTo>
                  <a:cubicBezTo>
                    <a:pt x="842518" y="614624"/>
                    <a:pt x="856970" y="632667"/>
                    <a:pt x="877133" y="635696"/>
                  </a:cubicBezTo>
                  <a:cubicBezTo>
                    <a:pt x="897296" y="638725"/>
                    <a:pt x="916377" y="625657"/>
                    <a:pt x="920877" y="605797"/>
                  </a:cubicBezTo>
                  <a:cubicBezTo>
                    <a:pt x="925377" y="585937"/>
                    <a:pt x="913781" y="565904"/>
                    <a:pt x="894310" y="559976"/>
                  </a:cubicBezTo>
                  <a:cubicBezTo>
                    <a:pt x="924295" y="563611"/>
                    <a:pt x="956011" y="574082"/>
                    <a:pt x="986731" y="571010"/>
                  </a:cubicBezTo>
                  <a:lnTo>
                    <a:pt x="986731" y="714011"/>
                  </a:lnTo>
                  <a:cubicBezTo>
                    <a:pt x="986731" y="893877"/>
                    <a:pt x="795659" y="986600"/>
                    <a:pt x="714142" y="986600"/>
                  </a:cubicBezTo>
                  <a:cubicBezTo>
                    <a:pt x="590655" y="977817"/>
                    <a:pt x="440341" y="867397"/>
                    <a:pt x="441466" y="713968"/>
                  </a:cubicBezTo>
                  <a:lnTo>
                    <a:pt x="441466" y="713968"/>
                  </a:lnTo>
                  <a:close/>
                  <a:moveTo>
                    <a:pt x="1557784" y="1295924"/>
                  </a:moveTo>
                  <a:lnTo>
                    <a:pt x="1528016" y="1299602"/>
                  </a:lnTo>
                  <a:cubicBezTo>
                    <a:pt x="1514083" y="1301333"/>
                    <a:pt x="1502184" y="1310376"/>
                    <a:pt x="1496819" y="1323356"/>
                  </a:cubicBezTo>
                  <a:lnTo>
                    <a:pt x="1470512" y="1386831"/>
                  </a:lnTo>
                  <a:cubicBezTo>
                    <a:pt x="1465147" y="1399811"/>
                    <a:pt x="1467181" y="1414652"/>
                    <a:pt x="1475791" y="1425685"/>
                  </a:cubicBezTo>
                  <a:lnTo>
                    <a:pt x="1494223" y="1449310"/>
                  </a:lnTo>
                  <a:lnTo>
                    <a:pt x="1449354" y="1494135"/>
                  </a:lnTo>
                  <a:lnTo>
                    <a:pt x="1425730" y="1475703"/>
                  </a:lnTo>
                  <a:cubicBezTo>
                    <a:pt x="1414696" y="1467093"/>
                    <a:pt x="1399855" y="1465059"/>
                    <a:pt x="1386875" y="1470425"/>
                  </a:cubicBezTo>
                  <a:lnTo>
                    <a:pt x="1323357" y="1496732"/>
                  </a:lnTo>
                  <a:cubicBezTo>
                    <a:pt x="1310377" y="1502097"/>
                    <a:pt x="1301334" y="1513996"/>
                    <a:pt x="1299603" y="1527928"/>
                  </a:cubicBezTo>
                  <a:lnTo>
                    <a:pt x="1295925" y="1557696"/>
                  </a:lnTo>
                  <a:lnTo>
                    <a:pt x="1232537" y="1557696"/>
                  </a:lnTo>
                  <a:lnTo>
                    <a:pt x="1228860" y="1527928"/>
                  </a:lnTo>
                  <a:cubicBezTo>
                    <a:pt x="1227129" y="1514039"/>
                    <a:pt x="1218043" y="1502097"/>
                    <a:pt x="1205105" y="1496732"/>
                  </a:cubicBezTo>
                  <a:lnTo>
                    <a:pt x="1141588" y="1470425"/>
                  </a:lnTo>
                  <a:cubicBezTo>
                    <a:pt x="1128651" y="1465059"/>
                    <a:pt x="1113810" y="1467093"/>
                    <a:pt x="1102733" y="1475703"/>
                  </a:cubicBezTo>
                  <a:lnTo>
                    <a:pt x="1079109" y="1494135"/>
                  </a:lnTo>
                  <a:lnTo>
                    <a:pt x="1034240" y="1449266"/>
                  </a:lnTo>
                  <a:lnTo>
                    <a:pt x="1052672" y="1425642"/>
                  </a:lnTo>
                  <a:cubicBezTo>
                    <a:pt x="1061282" y="1414609"/>
                    <a:pt x="1063316" y="1399768"/>
                    <a:pt x="1057951" y="1386787"/>
                  </a:cubicBezTo>
                  <a:lnTo>
                    <a:pt x="1031643" y="1323270"/>
                  </a:lnTo>
                  <a:cubicBezTo>
                    <a:pt x="1026278" y="1310289"/>
                    <a:pt x="1014379" y="1301246"/>
                    <a:pt x="1000447" y="1299515"/>
                  </a:cubicBezTo>
                  <a:lnTo>
                    <a:pt x="970722" y="1295838"/>
                  </a:lnTo>
                  <a:lnTo>
                    <a:pt x="970722" y="1232493"/>
                  </a:lnTo>
                  <a:lnTo>
                    <a:pt x="1000447" y="1228815"/>
                  </a:lnTo>
                  <a:cubicBezTo>
                    <a:pt x="1014379" y="1227085"/>
                    <a:pt x="1026278" y="1217998"/>
                    <a:pt x="1031643" y="1205061"/>
                  </a:cubicBezTo>
                  <a:lnTo>
                    <a:pt x="1057951" y="1141543"/>
                  </a:lnTo>
                  <a:cubicBezTo>
                    <a:pt x="1063316" y="1128606"/>
                    <a:pt x="1061282" y="1113765"/>
                    <a:pt x="1052672" y="1102689"/>
                  </a:cubicBezTo>
                  <a:lnTo>
                    <a:pt x="1034240" y="1079064"/>
                  </a:lnTo>
                  <a:lnTo>
                    <a:pt x="1079065" y="1034238"/>
                  </a:lnTo>
                  <a:lnTo>
                    <a:pt x="1102690" y="1052671"/>
                  </a:lnTo>
                  <a:cubicBezTo>
                    <a:pt x="1113723" y="1061281"/>
                    <a:pt x="1128564" y="1063315"/>
                    <a:pt x="1141545" y="1057949"/>
                  </a:cubicBezTo>
                  <a:lnTo>
                    <a:pt x="1205062" y="1031642"/>
                  </a:lnTo>
                  <a:cubicBezTo>
                    <a:pt x="1217999" y="1026277"/>
                    <a:pt x="1227086" y="1014335"/>
                    <a:pt x="1228816" y="1000446"/>
                  </a:cubicBezTo>
                  <a:lnTo>
                    <a:pt x="1232494" y="970721"/>
                  </a:lnTo>
                  <a:lnTo>
                    <a:pt x="1295882" y="970721"/>
                  </a:lnTo>
                  <a:lnTo>
                    <a:pt x="1299560" y="1000446"/>
                  </a:lnTo>
                  <a:cubicBezTo>
                    <a:pt x="1301291" y="1014378"/>
                    <a:pt x="1310334" y="1026277"/>
                    <a:pt x="1323314" y="1031642"/>
                  </a:cubicBezTo>
                  <a:lnTo>
                    <a:pt x="1386788" y="1057949"/>
                  </a:lnTo>
                  <a:cubicBezTo>
                    <a:pt x="1399769" y="1063315"/>
                    <a:pt x="1414610" y="1061281"/>
                    <a:pt x="1425643" y="1052671"/>
                  </a:cubicBezTo>
                  <a:lnTo>
                    <a:pt x="1449268" y="1034238"/>
                  </a:lnTo>
                  <a:lnTo>
                    <a:pt x="1494093" y="1079064"/>
                  </a:lnTo>
                  <a:lnTo>
                    <a:pt x="1475661" y="1102689"/>
                  </a:lnTo>
                  <a:cubicBezTo>
                    <a:pt x="1467051" y="1113722"/>
                    <a:pt x="1465017" y="1128563"/>
                    <a:pt x="1470382" y="1141543"/>
                  </a:cubicBezTo>
                  <a:lnTo>
                    <a:pt x="1496689" y="1205061"/>
                  </a:lnTo>
                  <a:cubicBezTo>
                    <a:pt x="1502055" y="1217998"/>
                    <a:pt x="1513953" y="1227085"/>
                    <a:pt x="1527886" y="1228815"/>
                  </a:cubicBezTo>
                  <a:lnTo>
                    <a:pt x="1557654" y="1232493"/>
                  </a:lnTo>
                  <a:lnTo>
                    <a:pt x="1557654" y="1295924"/>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48" name="Freeform: Shape 125">
              <a:extLst>
                <a:ext uri="{FF2B5EF4-FFF2-40B4-BE49-F238E27FC236}">
                  <a16:creationId xmlns:a16="http://schemas.microsoft.com/office/drawing/2014/main" id="{8B1F4532-3D38-325C-CD20-463E33A156EB}"/>
                </a:ext>
              </a:extLst>
            </p:cNvPr>
            <p:cNvSpPr/>
            <p:nvPr/>
          </p:nvSpPr>
          <p:spPr>
            <a:xfrm>
              <a:off x="-7776435" y="3960486"/>
              <a:ext cx="315859" cy="315859"/>
            </a:xfrm>
            <a:custGeom>
              <a:avLst/>
              <a:gdLst>
                <a:gd name="connsiteX0" fmla="*/ 158825 w 315857"/>
                <a:gd name="connsiteY0" fmla="*/ 1 h 315857"/>
                <a:gd name="connsiteX1" fmla="*/ 3060 w 315857"/>
                <a:gd name="connsiteY1" fmla="*/ 127815 h 315857"/>
                <a:gd name="connsiteX2" fmla="*/ 98034 w 315857"/>
                <a:gd name="connsiteY2" fmla="*/ 305517 h 315857"/>
                <a:gd name="connsiteX3" fmla="*/ 290836 w 315857"/>
                <a:gd name="connsiteY3" fmla="*/ 247018 h 315857"/>
                <a:gd name="connsiteX4" fmla="*/ 271063 w 315857"/>
                <a:gd name="connsiteY4" fmla="*/ 46514 h 315857"/>
                <a:gd name="connsiteX5" fmla="*/ 158825 w 315857"/>
                <a:gd name="connsiteY5" fmla="*/ 1 h 315857"/>
                <a:gd name="connsiteX6" fmla="*/ 158825 w 315857"/>
                <a:gd name="connsiteY6" fmla="*/ 1 h 315857"/>
                <a:gd name="connsiteX7" fmla="*/ 216069 w 315857"/>
                <a:gd name="connsiteY7" fmla="*/ 216039 h 315857"/>
                <a:gd name="connsiteX8" fmla="*/ 127889 w 315857"/>
                <a:gd name="connsiteY8" fmla="*/ 233562 h 315857"/>
                <a:gd name="connsiteX9" fmla="*/ 77957 w 315857"/>
                <a:gd name="connsiteY9" fmla="*/ 158795 h 315857"/>
                <a:gd name="connsiteX10" fmla="*/ 127889 w 315857"/>
                <a:gd name="connsiteY10" fmla="*/ 84027 h 315857"/>
                <a:gd name="connsiteX11" fmla="*/ 216069 w 315857"/>
                <a:gd name="connsiteY11" fmla="*/ 101551 h 315857"/>
                <a:gd name="connsiteX12" fmla="*/ 216069 w 315857"/>
                <a:gd name="connsiteY12" fmla="*/ 216039 h 315857"/>
                <a:gd name="connsiteX13" fmla="*/ 216069 w 315857"/>
                <a:gd name="connsiteY13" fmla="*/ 216039 h 315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5857" h="315857">
                  <a:moveTo>
                    <a:pt x="158825" y="1"/>
                  </a:moveTo>
                  <a:cubicBezTo>
                    <a:pt x="83063" y="1"/>
                    <a:pt x="17858" y="53523"/>
                    <a:pt x="3060" y="127815"/>
                  </a:cubicBezTo>
                  <a:cubicBezTo>
                    <a:pt x="-11694" y="202149"/>
                    <a:pt x="28026" y="276527"/>
                    <a:pt x="98034" y="305517"/>
                  </a:cubicBezTo>
                  <a:cubicBezTo>
                    <a:pt x="168041" y="334507"/>
                    <a:pt x="248737" y="310017"/>
                    <a:pt x="290836" y="247018"/>
                  </a:cubicBezTo>
                  <a:cubicBezTo>
                    <a:pt x="332936" y="184020"/>
                    <a:pt x="324672" y="100080"/>
                    <a:pt x="271063" y="46514"/>
                  </a:cubicBezTo>
                  <a:cubicBezTo>
                    <a:pt x="241381" y="16659"/>
                    <a:pt x="200969" y="-129"/>
                    <a:pt x="158825" y="1"/>
                  </a:cubicBezTo>
                  <a:lnTo>
                    <a:pt x="158825" y="1"/>
                  </a:lnTo>
                  <a:close/>
                  <a:moveTo>
                    <a:pt x="216069" y="216039"/>
                  </a:moveTo>
                  <a:cubicBezTo>
                    <a:pt x="192921" y="239187"/>
                    <a:pt x="158133" y="246110"/>
                    <a:pt x="127889" y="233562"/>
                  </a:cubicBezTo>
                  <a:cubicBezTo>
                    <a:pt x="97644" y="221058"/>
                    <a:pt x="77957" y="191549"/>
                    <a:pt x="77957" y="158795"/>
                  </a:cubicBezTo>
                  <a:cubicBezTo>
                    <a:pt x="77957" y="126084"/>
                    <a:pt x="97644" y="96575"/>
                    <a:pt x="127889" y="84027"/>
                  </a:cubicBezTo>
                  <a:cubicBezTo>
                    <a:pt x="158133" y="71523"/>
                    <a:pt x="192921" y="78446"/>
                    <a:pt x="216069" y="101551"/>
                  </a:cubicBezTo>
                  <a:cubicBezTo>
                    <a:pt x="247612" y="133223"/>
                    <a:pt x="247612" y="184410"/>
                    <a:pt x="216069" y="216039"/>
                  </a:cubicBezTo>
                  <a:lnTo>
                    <a:pt x="216069" y="216039"/>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grpSp>
      <p:grpSp>
        <p:nvGrpSpPr>
          <p:cNvPr id="49" name="Group 48">
            <a:extLst>
              <a:ext uri="{FF2B5EF4-FFF2-40B4-BE49-F238E27FC236}">
                <a16:creationId xmlns:a16="http://schemas.microsoft.com/office/drawing/2014/main" id="{D5CD4DC3-CEBD-5EE0-8865-279ACA7E800E}"/>
              </a:ext>
            </a:extLst>
          </p:cNvPr>
          <p:cNvGrpSpPr/>
          <p:nvPr/>
        </p:nvGrpSpPr>
        <p:grpSpPr>
          <a:xfrm>
            <a:off x="7919239" y="4933275"/>
            <a:ext cx="183842" cy="226704"/>
            <a:chOff x="-3076907" y="1944069"/>
            <a:chExt cx="1345631" cy="1659383"/>
          </a:xfrm>
          <a:solidFill>
            <a:sysClr val="window" lastClr="FFFFFF"/>
          </a:solidFill>
        </p:grpSpPr>
        <p:sp>
          <p:nvSpPr>
            <p:cNvPr id="50" name="Freeform: Shape 127">
              <a:extLst>
                <a:ext uri="{FF2B5EF4-FFF2-40B4-BE49-F238E27FC236}">
                  <a16:creationId xmlns:a16="http://schemas.microsoft.com/office/drawing/2014/main" id="{91131E12-BC7F-62FB-1CFC-07A5D8FE45F4}"/>
                </a:ext>
              </a:extLst>
            </p:cNvPr>
            <p:cNvSpPr/>
            <p:nvPr/>
          </p:nvSpPr>
          <p:spPr>
            <a:xfrm>
              <a:off x="-3076907" y="2119352"/>
              <a:ext cx="1345631" cy="1484100"/>
            </a:xfrm>
            <a:custGeom>
              <a:avLst/>
              <a:gdLst>
                <a:gd name="connsiteX0" fmla="*/ 1200086 w 1345639"/>
                <a:gd name="connsiteY0" fmla="*/ 391317 h 1484097"/>
                <a:gd name="connsiteX1" fmla="*/ 1083262 w 1345639"/>
                <a:gd name="connsiteY1" fmla="*/ 447825 h 1484097"/>
                <a:gd name="connsiteX2" fmla="*/ 966438 w 1345639"/>
                <a:gd name="connsiteY2" fmla="*/ 391317 h 1484097"/>
                <a:gd name="connsiteX3" fmla="*/ 849614 w 1345639"/>
                <a:gd name="connsiteY3" fmla="*/ 447825 h 1484097"/>
                <a:gd name="connsiteX4" fmla="*/ 732790 w 1345639"/>
                <a:gd name="connsiteY4" fmla="*/ 391317 h 1484097"/>
                <a:gd name="connsiteX5" fmla="*/ 648417 w 1345639"/>
                <a:gd name="connsiteY5" fmla="*/ 417538 h 1484097"/>
                <a:gd name="connsiteX6" fmla="*/ 648417 w 1345639"/>
                <a:gd name="connsiteY6" fmla="*/ 149275 h 1484097"/>
                <a:gd name="connsiteX7" fmla="*/ 499142 w 1345639"/>
                <a:gd name="connsiteY7" fmla="*/ 0 h 1484097"/>
                <a:gd name="connsiteX8" fmla="*/ 349867 w 1345639"/>
                <a:gd name="connsiteY8" fmla="*/ 149275 h 1484097"/>
                <a:gd name="connsiteX9" fmla="*/ 349867 w 1345639"/>
                <a:gd name="connsiteY9" fmla="*/ 329660 h 1484097"/>
                <a:gd name="connsiteX10" fmla="*/ 235596 w 1345639"/>
                <a:gd name="connsiteY10" fmla="*/ 222831 h 1484097"/>
                <a:gd name="connsiteX11" fmla="*/ 27519 w 1345639"/>
                <a:gd name="connsiteY11" fmla="*/ 258311 h 1484097"/>
                <a:gd name="connsiteX12" fmla="*/ 2164 w 1345639"/>
                <a:gd name="connsiteY12" fmla="*/ 369726 h 1484097"/>
                <a:gd name="connsiteX13" fmla="*/ 62999 w 1345639"/>
                <a:gd name="connsiteY13" fmla="*/ 466430 h 1484097"/>
                <a:gd name="connsiteX14" fmla="*/ 160872 w 1345639"/>
                <a:gd name="connsiteY14" fmla="*/ 587668 h 1484097"/>
                <a:gd name="connsiteX15" fmla="*/ 352333 w 1345639"/>
                <a:gd name="connsiteY15" fmla="*/ 1035536 h 1484097"/>
                <a:gd name="connsiteX16" fmla="*/ 849657 w 1345639"/>
                <a:gd name="connsiteY16" fmla="*/ 1486261 h 1484097"/>
                <a:gd name="connsiteX17" fmla="*/ 1086983 w 1345639"/>
                <a:gd name="connsiteY17" fmla="*/ 1426421 h 1484097"/>
                <a:gd name="connsiteX18" fmla="*/ 1100093 w 1345639"/>
                <a:gd name="connsiteY18" fmla="*/ 1382460 h 1484097"/>
                <a:gd name="connsiteX19" fmla="*/ 1056132 w 1345639"/>
                <a:gd name="connsiteY19" fmla="*/ 1369350 h 1484097"/>
                <a:gd name="connsiteX20" fmla="*/ 849657 w 1345639"/>
                <a:gd name="connsiteY20" fmla="*/ 1421402 h 1484097"/>
                <a:gd name="connsiteX21" fmla="*/ 414812 w 1345639"/>
                <a:gd name="connsiteY21" fmla="*/ 986557 h 1484097"/>
                <a:gd name="connsiteX22" fmla="*/ 414812 w 1345639"/>
                <a:gd name="connsiteY22" fmla="*/ 149318 h 1484097"/>
                <a:gd name="connsiteX23" fmla="*/ 499185 w 1345639"/>
                <a:gd name="connsiteY23" fmla="*/ 64946 h 1484097"/>
                <a:gd name="connsiteX24" fmla="*/ 583558 w 1345639"/>
                <a:gd name="connsiteY24" fmla="*/ 149318 h 1484097"/>
                <a:gd name="connsiteX25" fmla="*/ 583558 w 1345639"/>
                <a:gd name="connsiteY25" fmla="*/ 866185 h 1484097"/>
                <a:gd name="connsiteX26" fmla="*/ 616009 w 1345639"/>
                <a:gd name="connsiteY26" fmla="*/ 898636 h 1484097"/>
                <a:gd name="connsiteX27" fmla="*/ 648460 w 1345639"/>
                <a:gd name="connsiteY27" fmla="*/ 866185 h 1484097"/>
                <a:gd name="connsiteX28" fmla="*/ 648460 w 1345639"/>
                <a:gd name="connsiteY28" fmla="*/ 540592 h 1484097"/>
                <a:gd name="connsiteX29" fmla="*/ 732833 w 1345639"/>
                <a:gd name="connsiteY29" fmla="*/ 456219 h 1484097"/>
                <a:gd name="connsiteX30" fmla="*/ 817206 w 1345639"/>
                <a:gd name="connsiteY30" fmla="*/ 540592 h 1484097"/>
                <a:gd name="connsiteX31" fmla="*/ 817206 w 1345639"/>
                <a:gd name="connsiteY31" fmla="*/ 866185 h 1484097"/>
                <a:gd name="connsiteX32" fmla="*/ 849657 w 1345639"/>
                <a:gd name="connsiteY32" fmla="*/ 898636 h 1484097"/>
                <a:gd name="connsiteX33" fmla="*/ 882108 w 1345639"/>
                <a:gd name="connsiteY33" fmla="*/ 866185 h 1484097"/>
                <a:gd name="connsiteX34" fmla="*/ 882108 w 1345639"/>
                <a:gd name="connsiteY34" fmla="*/ 540592 h 1484097"/>
                <a:gd name="connsiteX35" fmla="*/ 966481 w 1345639"/>
                <a:gd name="connsiteY35" fmla="*/ 456219 h 1484097"/>
                <a:gd name="connsiteX36" fmla="*/ 1050854 w 1345639"/>
                <a:gd name="connsiteY36" fmla="*/ 540592 h 1484097"/>
                <a:gd name="connsiteX37" fmla="*/ 1050854 w 1345639"/>
                <a:gd name="connsiteY37" fmla="*/ 866185 h 1484097"/>
                <a:gd name="connsiteX38" fmla="*/ 1083305 w 1345639"/>
                <a:gd name="connsiteY38" fmla="*/ 898636 h 1484097"/>
                <a:gd name="connsiteX39" fmla="*/ 1115756 w 1345639"/>
                <a:gd name="connsiteY39" fmla="*/ 866185 h 1484097"/>
                <a:gd name="connsiteX40" fmla="*/ 1115756 w 1345639"/>
                <a:gd name="connsiteY40" fmla="*/ 540592 h 1484097"/>
                <a:gd name="connsiteX41" fmla="*/ 1200129 w 1345639"/>
                <a:gd name="connsiteY41" fmla="*/ 456219 h 1484097"/>
                <a:gd name="connsiteX42" fmla="*/ 1284502 w 1345639"/>
                <a:gd name="connsiteY42" fmla="*/ 540592 h 1484097"/>
                <a:gd name="connsiteX43" fmla="*/ 1284502 w 1345639"/>
                <a:gd name="connsiteY43" fmla="*/ 986514 h 1484097"/>
                <a:gd name="connsiteX44" fmla="*/ 1241623 w 1345639"/>
                <a:gd name="connsiteY44" fmla="*/ 1175033 h 1484097"/>
                <a:gd name="connsiteX45" fmla="*/ 1256767 w 1345639"/>
                <a:gd name="connsiteY45" fmla="*/ 1218344 h 1484097"/>
                <a:gd name="connsiteX46" fmla="*/ 1270829 w 1345639"/>
                <a:gd name="connsiteY46" fmla="*/ 1221589 h 1484097"/>
                <a:gd name="connsiteX47" fmla="*/ 1300078 w 1345639"/>
                <a:gd name="connsiteY47" fmla="*/ 1203201 h 1484097"/>
                <a:gd name="connsiteX48" fmla="*/ 1349361 w 1345639"/>
                <a:gd name="connsiteY48" fmla="*/ 986514 h 1484097"/>
                <a:gd name="connsiteX49" fmla="*/ 1349361 w 1345639"/>
                <a:gd name="connsiteY49" fmla="*/ 540592 h 1484097"/>
                <a:gd name="connsiteX50" fmla="*/ 1200086 w 1345639"/>
                <a:gd name="connsiteY50" fmla="*/ 391317 h 1484097"/>
                <a:gd name="connsiteX51" fmla="*/ 1200086 w 1345639"/>
                <a:gd name="connsiteY51" fmla="*/ 391317 h 1484097"/>
                <a:gd name="connsiteX52" fmla="*/ 100469 w 1345639"/>
                <a:gd name="connsiteY52" fmla="*/ 413470 h 1484097"/>
                <a:gd name="connsiteX53" fmla="*/ 66114 w 1345639"/>
                <a:gd name="connsiteY53" fmla="*/ 358823 h 1484097"/>
                <a:gd name="connsiteX54" fmla="*/ 80436 w 1345639"/>
                <a:gd name="connsiteY54" fmla="*/ 295868 h 1484097"/>
                <a:gd name="connsiteX55" fmla="*/ 135084 w 1345639"/>
                <a:gd name="connsiteY55" fmla="*/ 261469 h 1484097"/>
                <a:gd name="connsiteX56" fmla="*/ 149449 w 1345639"/>
                <a:gd name="connsiteY56" fmla="*/ 260258 h 1484097"/>
                <a:gd name="connsiteX57" fmla="*/ 198039 w 1345639"/>
                <a:gd name="connsiteY57" fmla="*/ 275834 h 1484097"/>
                <a:gd name="connsiteX58" fmla="*/ 349823 w 1345639"/>
                <a:gd name="connsiteY58" fmla="*/ 443888 h 1484097"/>
                <a:gd name="connsiteX59" fmla="*/ 349823 w 1345639"/>
                <a:gd name="connsiteY59" fmla="*/ 864844 h 1484097"/>
                <a:gd name="connsiteX60" fmla="*/ 220452 w 1345639"/>
                <a:gd name="connsiteY60" fmla="*/ 562183 h 1484097"/>
                <a:gd name="connsiteX61" fmla="*/ 100469 w 1345639"/>
                <a:gd name="connsiteY61" fmla="*/ 413470 h 1484097"/>
                <a:gd name="connsiteX62" fmla="*/ 100469 w 1345639"/>
                <a:gd name="connsiteY62" fmla="*/ 413470 h 1484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1345639" h="1484097">
                  <a:moveTo>
                    <a:pt x="1200086" y="391317"/>
                  </a:moveTo>
                  <a:cubicBezTo>
                    <a:pt x="1152794" y="391317"/>
                    <a:pt x="1110651" y="413427"/>
                    <a:pt x="1083262" y="447825"/>
                  </a:cubicBezTo>
                  <a:cubicBezTo>
                    <a:pt x="1055916" y="413427"/>
                    <a:pt x="1013730" y="391317"/>
                    <a:pt x="966438" y="391317"/>
                  </a:cubicBezTo>
                  <a:cubicBezTo>
                    <a:pt x="919146" y="391317"/>
                    <a:pt x="877003" y="413427"/>
                    <a:pt x="849614" y="447825"/>
                  </a:cubicBezTo>
                  <a:cubicBezTo>
                    <a:pt x="822268" y="413427"/>
                    <a:pt x="780082" y="391317"/>
                    <a:pt x="732790" y="391317"/>
                  </a:cubicBezTo>
                  <a:cubicBezTo>
                    <a:pt x="701507" y="391317"/>
                    <a:pt x="672431" y="401009"/>
                    <a:pt x="648417" y="417538"/>
                  </a:cubicBezTo>
                  <a:lnTo>
                    <a:pt x="648417" y="149275"/>
                  </a:lnTo>
                  <a:cubicBezTo>
                    <a:pt x="648417" y="66979"/>
                    <a:pt x="581438" y="0"/>
                    <a:pt x="499142" y="0"/>
                  </a:cubicBezTo>
                  <a:cubicBezTo>
                    <a:pt x="416846" y="0"/>
                    <a:pt x="349867" y="66979"/>
                    <a:pt x="349867" y="149275"/>
                  </a:cubicBezTo>
                  <a:lnTo>
                    <a:pt x="349867" y="329660"/>
                  </a:lnTo>
                  <a:cubicBezTo>
                    <a:pt x="316680" y="289161"/>
                    <a:pt x="278172" y="253032"/>
                    <a:pt x="235596" y="222831"/>
                  </a:cubicBezTo>
                  <a:cubicBezTo>
                    <a:pt x="168444" y="175236"/>
                    <a:pt x="75114" y="191159"/>
                    <a:pt x="27519" y="258311"/>
                  </a:cubicBezTo>
                  <a:cubicBezTo>
                    <a:pt x="4457" y="290849"/>
                    <a:pt x="-4542" y="330395"/>
                    <a:pt x="2164" y="369726"/>
                  </a:cubicBezTo>
                  <a:cubicBezTo>
                    <a:pt x="8871" y="409057"/>
                    <a:pt x="30461" y="443369"/>
                    <a:pt x="62999" y="466430"/>
                  </a:cubicBezTo>
                  <a:cubicBezTo>
                    <a:pt x="106181" y="497064"/>
                    <a:pt x="140059" y="538991"/>
                    <a:pt x="160872" y="587668"/>
                  </a:cubicBezTo>
                  <a:lnTo>
                    <a:pt x="352333" y="1035536"/>
                  </a:lnTo>
                  <a:cubicBezTo>
                    <a:pt x="377039" y="1288179"/>
                    <a:pt x="590654" y="1486261"/>
                    <a:pt x="849657" y="1486261"/>
                  </a:cubicBezTo>
                  <a:cubicBezTo>
                    <a:pt x="932472" y="1486261"/>
                    <a:pt x="1014552" y="1465579"/>
                    <a:pt x="1086983" y="1426421"/>
                  </a:cubicBezTo>
                  <a:cubicBezTo>
                    <a:pt x="1102776" y="1417897"/>
                    <a:pt x="1108617" y="1398210"/>
                    <a:pt x="1100093" y="1382460"/>
                  </a:cubicBezTo>
                  <a:cubicBezTo>
                    <a:pt x="1091569" y="1366711"/>
                    <a:pt x="1071882" y="1360826"/>
                    <a:pt x="1056132" y="1369350"/>
                  </a:cubicBezTo>
                  <a:cubicBezTo>
                    <a:pt x="993178" y="1403402"/>
                    <a:pt x="921785" y="1421402"/>
                    <a:pt x="849657" y="1421402"/>
                  </a:cubicBezTo>
                  <a:cubicBezTo>
                    <a:pt x="609909" y="1421402"/>
                    <a:pt x="414812" y="1226306"/>
                    <a:pt x="414812" y="986557"/>
                  </a:cubicBezTo>
                  <a:lnTo>
                    <a:pt x="414812" y="149318"/>
                  </a:lnTo>
                  <a:cubicBezTo>
                    <a:pt x="414812" y="102805"/>
                    <a:pt x="452672" y="64946"/>
                    <a:pt x="499185" y="64946"/>
                  </a:cubicBezTo>
                  <a:cubicBezTo>
                    <a:pt x="545698" y="64946"/>
                    <a:pt x="583558" y="102805"/>
                    <a:pt x="583558" y="149318"/>
                  </a:cubicBezTo>
                  <a:lnTo>
                    <a:pt x="583558" y="866185"/>
                  </a:lnTo>
                  <a:cubicBezTo>
                    <a:pt x="583558" y="884098"/>
                    <a:pt x="598096" y="898636"/>
                    <a:pt x="616009" y="898636"/>
                  </a:cubicBezTo>
                  <a:cubicBezTo>
                    <a:pt x="633922" y="898636"/>
                    <a:pt x="648460" y="884098"/>
                    <a:pt x="648460" y="866185"/>
                  </a:cubicBezTo>
                  <a:lnTo>
                    <a:pt x="648460" y="540592"/>
                  </a:lnTo>
                  <a:cubicBezTo>
                    <a:pt x="648460" y="494079"/>
                    <a:pt x="686320" y="456219"/>
                    <a:pt x="732833" y="456219"/>
                  </a:cubicBezTo>
                  <a:cubicBezTo>
                    <a:pt x="779346" y="456219"/>
                    <a:pt x="817206" y="494079"/>
                    <a:pt x="817206" y="540592"/>
                  </a:cubicBezTo>
                  <a:lnTo>
                    <a:pt x="817206" y="866185"/>
                  </a:lnTo>
                  <a:cubicBezTo>
                    <a:pt x="817206" y="884098"/>
                    <a:pt x="831744" y="898636"/>
                    <a:pt x="849657" y="898636"/>
                  </a:cubicBezTo>
                  <a:cubicBezTo>
                    <a:pt x="867570" y="898636"/>
                    <a:pt x="882108" y="884098"/>
                    <a:pt x="882108" y="866185"/>
                  </a:cubicBezTo>
                  <a:lnTo>
                    <a:pt x="882108" y="540592"/>
                  </a:lnTo>
                  <a:cubicBezTo>
                    <a:pt x="882108" y="494079"/>
                    <a:pt x="919968" y="456219"/>
                    <a:pt x="966481" y="456219"/>
                  </a:cubicBezTo>
                  <a:cubicBezTo>
                    <a:pt x="1012994" y="456219"/>
                    <a:pt x="1050854" y="494079"/>
                    <a:pt x="1050854" y="540592"/>
                  </a:cubicBezTo>
                  <a:lnTo>
                    <a:pt x="1050854" y="866185"/>
                  </a:lnTo>
                  <a:cubicBezTo>
                    <a:pt x="1050854" y="884098"/>
                    <a:pt x="1065392" y="898636"/>
                    <a:pt x="1083305" y="898636"/>
                  </a:cubicBezTo>
                  <a:cubicBezTo>
                    <a:pt x="1101218" y="898636"/>
                    <a:pt x="1115756" y="884098"/>
                    <a:pt x="1115756" y="866185"/>
                  </a:cubicBezTo>
                  <a:lnTo>
                    <a:pt x="1115756" y="540592"/>
                  </a:lnTo>
                  <a:cubicBezTo>
                    <a:pt x="1115756" y="494079"/>
                    <a:pt x="1153616" y="456219"/>
                    <a:pt x="1200129" y="456219"/>
                  </a:cubicBezTo>
                  <a:cubicBezTo>
                    <a:pt x="1246642" y="456219"/>
                    <a:pt x="1284502" y="494079"/>
                    <a:pt x="1284502" y="540592"/>
                  </a:cubicBezTo>
                  <a:lnTo>
                    <a:pt x="1284502" y="986514"/>
                  </a:lnTo>
                  <a:cubicBezTo>
                    <a:pt x="1284502" y="1052584"/>
                    <a:pt x="1270094" y="1116015"/>
                    <a:pt x="1241623" y="1175033"/>
                  </a:cubicBezTo>
                  <a:cubicBezTo>
                    <a:pt x="1233835" y="1191172"/>
                    <a:pt x="1240628" y="1210599"/>
                    <a:pt x="1256767" y="1218344"/>
                  </a:cubicBezTo>
                  <a:cubicBezTo>
                    <a:pt x="1261310" y="1220551"/>
                    <a:pt x="1266113" y="1221589"/>
                    <a:pt x="1270829" y="1221589"/>
                  </a:cubicBezTo>
                  <a:cubicBezTo>
                    <a:pt x="1282901" y="1221589"/>
                    <a:pt x="1294497" y="1214840"/>
                    <a:pt x="1300078" y="1203201"/>
                  </a:cubicBezTo>
                  <a:cubicBezTo>
                    <a:pt x="1332789" y="1135313"/>
                    <a:pt x="1349361" y="1062406"/>
                    <a:pt x="1349361" y="986514"/>
                  </a:cubicBezTo>
                  <a:lnTo>
                    <a:pt x="1349361" y="540592"/>
                  </a:lnTo>
                  <a:cubicBezTo>
                    <a:pt x="1349361" y="458296"/>
                    <a:pt x="1282382" y="391317"/>
                    <a:pt x="1200086" y="391317"/>
                  </a:cubicBezTo>
                  <a:lnTo>
                    <a:pt x="1200086" y="391317"/>
                  </a:lnTo>
                  <a:close/>
                  <a:moveTo>
                    <a:pt x="100469" y="413470"/>
                  </a:moveTo>
                  <a:cubicBezTo>
                    <a:pt x="82080" y="400447"/>
                    <a:pt x="69879" y="381019"/>
                    <a:pt x="66114" y="358823"/>
                  </a:cubicBezTo>
                  <a:cubicBezTo>
                    <a:pt x="62307" y="336626"/>
                    <a:pt x="67413" y="314257"/>
                    <a:pt x="80436" y="295868"/>
                  </a:cubicBezTo>
                  <a:cubicBezTo>
                    <a:pt x="93503" y="277479"/>
                    <a:pt x="112887" y="265277"/>
                    <a:pt x="135084" y="261469"/>
                  </a:cubicBezTo>
                  <a:cubicBezTo>
                    <a:pt x="139887" y="260647"/>
                    <a:pt x="144689" y="260258"/>
                    <a:pt x="149449" y="260258"/>
                  </a:cubicBezTo>
                  <a:cubicBezTo>
                    <a:pt x="166756" y="260258"/>
                    <a:pt x="183631" y="265580"/>
                    <a:pt x="198039" y="275834"/>
                  </a:cubicBezTo>
                  <a:cubicBezTo>
                    <a:pt x="259999" y="319752"/>
                    <a:pt x="312310" y="377731"/>
                    <a:pt x="349823" y="443888"/>
                  </a:cubicBezTo>
                  <a:lnTo>
                    <a:pt x="349823" y="864844"/>
                  </a:lnTo>
                  <a:lnTo>
                    <a:pt x="220452" y="562183"/>
                  </a:lnTo>
                  <a:cubicBezTo>
                    <a:pt x="194967" y="502430"/>
                    <a:pt x="153472" y="451027"/>
                    <a:pt x="100469" y="413470"/>
                  </a:cubicBezTo>
                  <a:lnTo>
                    <a:pt x="100469" y="413470"/>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51" name="Freeform: Shape 128">
              <a:extLst>
                <a:ext uri="{FF2B5EF4-FFF2-40B4-BE49-F238E27FC236}">
                  <a16:creationId xmlns:a16="http://schemas.microsoft.com/office/drawing/2014/main" id="{B1A30616-3894-445E-E9DF-3DF5E96B3422}"/>
                </a:ext>
              </a:extLst>
            </p:cNvPr>
            <p:cNvSpPr/>
            <p:nvPr/>
          </p:nvSpPr>
          <p:spPr>
            <a:xfrm>
              <a:off x="-3060148" y="1944069"/>
              <a:ext cx="315857" cy="302876"/>
            </a:xfrm>
            <a:custGeom>
              <a:avLst/>
              <a:gdLst>
                <a:gd name="connsiteX0" fmla="*/ 60952 w 315857"/>
                <a:gd name="connsiteY0" fmla="*/ 197476 h 302876"/>
                <a:gd name="connsiteX1" fmla="*/ 48880 w 315857"/>
                <a:gd name="connsiteY1" fmla="*/ 267786 h 302876"/>
                <a:gd name="connsiteX2" fmla="*/ 61774 w 315857"/>
                <a:gd name="connsiteY2" fmla="*/ 299545 h 302876"/>
                <a:gd name="connsiteX3" fmla="*/ 95956 w 315857"/>
                <a:gd name="connsiteY3" fmla="*/ 302012 h 302876"/>
                <a:gd name="connsiteX4" fmla="*/ 159084 w 315857"/>
                <a:gd name="connsiteY4" fmla="*/ 268825 h 302876"/>
                <a:gd name="connsiteX5" fmla="*/ 222212 w 315857"/>
                <a:gd name="connsiteY5" fmla="*/ 302012 h 302876"/>
                <a:gd name="connsiteX6" fmla="*/ 237312 w 315857"/>
                <a:gd name="connsiteY6" fmla="*/ 305733 h 302876"/>
                <a:gd name="connsiteX7" fmla="*/ 256394 w 315857"/>
                <a:gd name="connsiteY7" fmla="*/ 299545 h 302876"/>
                <a:gd name="connsiteX8" fmla="*/ 269287 w 315857"/>
                <a:gd name="connsiteY8" fmla="*/ 267786 h 302876"/>
                <a:gd name="connsiteX9" fmla="*/ 257216 w 315857"/>
                <a:gd name="connsiteY9" fmla="*/ 197476 h 302876"/>
                <a:gd name="connsiteX10" fmla="*/ 308272 w 315857"/>
                <a:gd name="connsiteY10" fmla="*/ 147674 h 302876"/>
                <a:gd name="connsiteX11" fmla="*/ 316450 w 315857"/>
                <a:gd name="connsiteY11" fmla="*/ 114401 h 302876"/>
                <a:gd name="connsiteX12" fmla="*/ 290273 w 315857"/>
                <a:gd name="connsiteY12" fmla="*/ 92291 h 302876"/>
                <a:gd name="connsiteX13" fmla="*/ 219702 w 315857"/>
                <a:gd name="connsiteY13" fmla="*/ 82036 h 302876"/>
                <a:gd name="connsiteX14" fmla="*/ 188116 w 315857"/>
                <a:gd name="connsiteY14" fmla="*/ 18086 h 302876"/>
                <a:gd name="connsiteX15" fmla="*/ 158997 w 315857"/>
                <a:gd name="connsiteY15" fmla="*/ 0 h 302876"/>
                <a:gd name="connsiteX16" fmla="*/ 129921 w 315857"/>
                <a:gd name="connsiteY16" fmla="*/ 18086 h 302876"/>
                <a:gd name="connsiteX17" fmla="*/ 98335 w 315857"/>
                <a:gd name="connsiteY17" fmla="*/ 82036 h 302876"/>
                <a:gd name="connsiteX18" fmla="*/ 27765 w 315857"/>
                <a:gd name="connsiteY18" fmla="*/ 92291 h 302876"/>
                <a:gd name="connsiteX19" fmla="*/ 1588 w 315857"/>
                <a:gd name="connsiteY19" fmla="*/ 114401 h 302876"/>
                <a:gd name="connsiteX20" fmla="*/ 9809 w 315857"/>
                <a:gd name="connsiteY20" fmla="*/ 147674 h 302876"/>
                <a:gd name="connsiteX21" fmla="*/ 60952 w 315857"/>
                <a:gd name="connsiteY21" fmla="*/ 197476 h 302876"/>
                <a:gd name="connsiteX22" fmla="*/ 124686 w 315857"/>
                <a:gd name="connsiteY22" fmla="*/ 143867 h 302876"/>
                <a:gd name="connsiteX23" fmla="*/ 149132 w 315857"/>
                <a:gd name="connsiteY23" fmla="*/ 126127 h 302876"/>
                <a:gd name="connsiteX24" fmla="*/ 159127 w 315857"/>
                <a:gd name="connsiteY24" fmla="*/ 105834 h 302876"/>
                <a:gd name="connsiteX25" fmla="*/ 169165 w 315857"/>
                <a:gd name="connsiteY25" fmla="*/ 126127 h 302876"/>
                <a:gd name="connsiteX26" fmla="*/ 193568 w 315857"/>
                <a:gd name="connsiteY26" fmla="*/ 143867 h 302876"/>
                <a:gd name="connsiteX27" fmla="*/ 215981 w 315857"/>
                <a:gd name="connsiteY27" fmla="*/ 147112 h 302876"/>
                <a:gd name="connsiteX28" fmla="*/ 199799 w 315857"/>
                <a:gd name="connsiteY28" fmla="*/ 162905 h 302876"/>
                <a:gd name="connsiteX29" fmla="*/ 190453 w 315857"/>
                <a:gd name="connsiteY29" fmla="*/ 191634 h 302876"/>
                <a:gd name="connsiteX30" fmla="*/ 194304 w 315857"/>
                <a:gd name="connsiteY30" fmla="*/ 213918 h 302876"/>
                <a:gd name="connsiteX31" fmla="*/ 174271 w 315857"/>
                <a:gd name="connsiteY31" fmla="*/ 203403 h 302876"/>
                <a:gd name="connsiteX32" fmla="*/ 159170 w 315857"/>
                <a:gd name="connsiteY32" fmla="*/ 199682 h 302876"/>
                <a:gd name="connsiteX33" fmla="*/ 144070 w 315857"/>
                <a:gd name="connsiteY33" fmla="*/ 203403 h 302876"/>
                <a:gd name="connsiteX34" fmla="*/ 124037 w 315857"/>
                <a:gd name="connsiteY34" fmla="*/ 213918 h 302876"/>
                <a:gd name="connsiteX35" fmla="*/ 127844 w 315857"/>
                <a:gd name="connsiteY35" fmla="*/ 191634 h 302876"/>
                <a:gd name="connsiteX36" fmla="*/ 118498 w 315857"/>
                <a:gd name="connsiteY36" fmla="*/ 162905 h 302876"/>
                <a:gd name="connsiteX37" fmla="*/ 102273 w 315857"/>
                <a:gd name="connsiteY37" fmla="*/ 147112 h 302876"/>
                <a:gd name="connsiteX38" fmla="*/ 124686 w 315857"/>
                <a:gd name="connsiteY38" fmla="*/ 143867 h 302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15857" h="302876">
                  <a:moveTo>
                    <a:pt x="60952" y="197476"/>
                  </a:moveTo>
                  <a:lnTo>
                    <a:pt x="48880" y="267786"/>
                  </a:lnTo>
                  <a:cubicBezTo>
                    <a:pt x="46803" y="279945"/>
                    <a:pt x="51822" y="292276"/>
                    <a:pt x="61774" y="299545"/>
                  </a:cubicBezTo>
                  <a:cubicBezTo>
                    <a:pt x="71769" y="306814"/>
                    <a:pt x="85052" y="307766"/>
                    <a:pt x="95956" y="302012"/>
                  </a:cubicBezTo>
                  <a:lnTo>
                    <a:pt x="159084" y="268825"/>
                  </a:lnTo>
                  <a:lnTo>
                    <a:pt x="222212" y="302012"/>
                  </a:lnTo>
                  <a:cubicBezTo>
                    <a:pt x="226972" y="304478"/>
                    <a:pt x="232164" y="305733"/>
                    <a:pt x="237312" y="305733"/>
                  </a:cubicBezTo>
                  <a:cubicBezTo>
                    <a:pt x="244019" y="305733"/>
                    <a:pt x="250726" y="303656"/>
                    <a:pt x="256394" y="299545"/>
                  </a:cubicBezTo>
                  <a:cubicBezTo>
                    <a:pt x="266389" y="292276"/>
                    <a:pt x="271408" y="279988"/>
                    <a:pt x="269287" y="267786"/>
                  </a:cubicBezTo>
                  <a:lnTo>
                    <a:pt x="257216" y="197476"/>
                  </a:lnTo>
                  <a:lnTo>
                    <a:pt x="308272" y="147674"/>
                  </a:lnTo>
                  <a:cubicBezTo>
                    <a:pt x="317099" y="139064"/>
                    <a:pt x="320301" y="126170"/>
                    <a:pt x="316450" y="114401"/>
                  </a:cubicBezTo>
                  <a:cubicBezTo>
                    <a:pt x="312642" y="102675"/>
                    <a:pt x="302474" y="94065"/>
                    <a:pt x="290273" y="92291"/>
                  </a:cubicBezTo>
                  <a:lnTo>
                    <a:pt x="219702" y="82036"/>
                  </a:lnTo>
                  <a:lnTo>
                    <a:pt x="188116" y="18086"/>
                  </a:lnTo>
                  <a:cubicBezTo>
                    <a:pt x="182665" y="7009"/>
                    <a:pt x="171372" y="0"/>
                    <a:pt x="158997" y="0"/>
                  </a:cubicBezTo>
                  <a:cubicBezTo>
                    <a:pt x="146622" y="0"/>
                    <a:pt x="135373" y="7009"/>
                    <a:pt x="129921" y="18086"/>
                  </a:cubicBezTo>
                  <a:lnTo>
                    <a:pt x="98335" y="82036"/>
                  </a:lnTo>
                  <a:lnTo>
                    <a:pt x="27765" y="92291"/>
                  </a:lnTo>
                  <a:cubicBezTo>
                    <a:pt x="15563" y="94065"/>
                    <a:pt x="5395" y="102632"/>
                    <a:pt x="1588" y="114401"/>
                  </a:cubicBezTo>
                  <a:cubicBezTo>
                    <a:pt x="-2220" y="126127"/>
                    <a:pt x="938" y="139064"/>
                    <a:pt x="9809" y="147674"/>
                  </a:cubicBezTo>
                  <a:lnTo>
                    <a:pt x="60952" y="197476"/>
                  </a:lnTo>
                  <a:close/>
                  <a:moveTo>
                    <a:pt x="124686" y="143867"/>
                  </a:moveTo>
                  <a:cubicBezTo>
                    <a:pt x="135286" y="142309"/>
                    <a:pt x="144372" y="135689"/>
                    <a:pt x="149132" y="126127"/>
                  </a:cubicBezTo>
                  <a:lnTo>
                    <a:pt x="159127" y="105834"/>
                  </a:lnTo>
                  <a:lnTo>
                    <a:pt x="169165" y="126127"/>
                  </a:lnTo>
                  <a:cubicBezTo>
                    <a:pt x="173882" y="135689"/>
                    <a:pt x="183011" y="142352"/>
                    <a:pt x="193568" y="143867"/>
                  </a:cubicBezTo>
                  <a:lnTo>
                    <a:pt x="215981" y="147112"/>
                  </a:lnTo>
                  <a:lnTo>
                    <a:pt x="199799" y="162905"/>
                  </a:lnTo>
                  <a:cubicBezTo>
                    <a:pt x="192141" y="170390"/>
                    <a:pt x="188679" y="181120"/>
                    <a:pt x="190453" y="191634"/>
                  </a:cubicBezTo>
                  <a:lnTo>
                    <a:pt x="194304" y="213918"/>
                  </a:lnTo>
                  <a:lnTo>
                    <a:pt x="174271" y="203403"/>
                  </a:lnTo>
                  <a:cubicBezTo>
                    <a:pt x="169555" y="200937"/>
                    <a:pt x="164362" y="199682"/>
                    <a:pt x="159170" y="199682"/>
                  </a:cubicBezTo>
                  <a:cubicBezTo>
                    <a:pt x="153978" y="199682"/>
                    <a:pt x="148786" y="200937"/>
                    <a:pt x="144070" y="203403"/>
                  </a:cubicBezTo>
                  <a:lnTo>
                    <a:pt x="124037" y="213918"/>
                  </a:lnTo>
                  <a:lnTo>
                    <a:pt x="127844" y="191634"/>
                  </a:lnTo>
                  <a:cubicBezTo>
                    <a:pt x="129661" y="181120"/>
                    <a:pt x="126157" y="170390"/>
                    <a:pt x="118498" y="162905"/>
                  </a:cubicBezTo>
                  <a:lnTo>
                    <a:pt x="102273" y="147112"/>
                  </a:lnTo>
                  <a:lnTo>
                    <a:pt x="124686" y="143867"/>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52" name="Freeform: Shape 129">
              <a:extLst>
                <a:ext uri="{FF2B5EF4-FFF2-40B4-BE49-F238E27FC236}">
                  <a16:creationId xmlns:a16="http://schemas.microsoft.com/office/drawing/2014/main" id="{1A8287B6-1EEA-FA66-D799-2F92DBF3C6B9}"/>
                </a:ext>
              </a:extLst>
            </p:cNvPr>
            <p:cNvSpPr/>
            <p:nvPr/>
          </p:nvSpPr>
          <p:spPr>
            <a:xfrm>
              <a:off x="-1921836" y="3396184"/>
              <a:ext cx="64899" cy="64900"/>
            </a:xfrm>
            <a:custGeom>
              <a:avLst/>
              <a:gdLst>
                <a:gd name="connsiteX0" fmla="*/ 32451 w 64902"/>
                <a:gd name="connsiteY0" fmla="*/ 0 h 64902"/>
                <a:gd name="connsiteX1" fmla="*/ 9475 w 64902"/>
                <a:gd name="connsiteY1" fmla="*/ 9519 h 64902"/>
                <a:gd name="connsiteX2" fmla="*/ 0 w 64902"/>
                <a:gd name="connsiteY2" fmla="*/ 32451 h 64902"/>
                <a:gd name="connsiteX3" fmla="*/ 9475 w 64902"/>
                <a:gd name="connsiteY3" fmla="*/ 55383 h 64902"/>
                <a:gd name="connsiteX4" fmla="*/ 32451 w 64902"/>
                <a:gd name="connsiteY4" fmla="*/ 64902 h 64902"/>
                <a:gd name="connsiteX5" fmla="*/ 55383 w 64902"/>
                <a:gd name="connsiteY5" fmla="*/ 55383 h 64902"/>
                <a:gd name="connsiteX6" fmla="*/ 64902 w 64902"/>
                <a:gd name="connsiteY6" fmla="*/ 32451 h 64902"/>
                <a:gd name="connsiteX7" fmla="*/ 55383 w 64902"/>
                <a:gd name="connsiteY7" fmla="*/ 9519 h 64902"/>
                <a:gd name="connsiteX8" fmla="*/ 32451 w 64902"/>
                <a:gd name="connsiteY8" fmla="*/ 0 h 64902"/>
                <a:gd name="connsiteX9" fmla="*/ 32451 w 64902"/>
                <a:gd name="connsiteY9" fmla="*/ 0 h 6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902" h="64902">
                  <a:moveTo>
                    <a:pt x="32451" y="0"/>
                  </a:moveTo>
                  <a:cubicBezTo>
                    <a:pt x="23927" y="0"/>
                    <a:pt x="15533" y="3461"/>
                    <a:pt x="9475" y="9519"/>
                  </a:cubicBezTo>
                  <a:cubicBezTo>
                    <a:pt x="3461" y="15576"/>
                    <a:pt x="0" y="23927"/>
                    <a:pt x="0" y="32451"/>
                  </a:cubicBezTo>
                  <a:cubicBezTo>
                    <a:pt x="0" y="40975"/>
                    <a:pt x="3461" y="49369"/>
                    <a:pt x="9475" y="55383"/>
                  </a:cubicBezTo>
                  <a:cubicBezTo>
                    <a:pt x="15533" y="61397"/>
                    <a:pt x="23884" y="64902"/>
                    <a:pt x="32451" y="64902"/>
                  </a:cubicBezTo>
                  <a:cubicBezTo>
                    <a:pt x="40975" y="64902"/>
                    <a:pt x="49369" y="61441"/>
                    <a:pt x="55383" y="55383"/>
                  </a:cubicBezTo>
                  <a:cubicBezTo>
                    <a:pt x="61441" y="49369"/>
                    <a:pt x="64902" y="40975"/>
                    <a:pt x="64902" y="32451"/>
                  </a:cubicBezTo>
                  <a:cubicBezTo>
                    <a:pt x="64902" y="23927"/>
                    <a:pt x="61441" y="15533"/>
                    <a:pt x="55383" y="9519"/>
                  </a:cubicBezTo>
                  <a:cubicBezTo>
                    <a:pt x="49325" y="3461"/>
                    <a:pt x="40975" y="0"/>
                    <a:pt x="32451" y="0"/>
                  </a:cubicBezTo>
                  <a:lnTo>
                    <a:pt x="32451" y="0"/>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grpSp>
      <p:grpSp>
        <p:nvGrpSpPr>
          <p:cNvPr id="53" name="Group 52">
            <a:extLst>
              <a:ext uri="{FF2B5EF4-FFF2-40B4-BE49-F238E27FC236}">
                <a16:creationId xmlns:a16="http://schemas.microsoft.com/office/drawing/2014/main" id="{53ED4904-62B5-91DF-E92A-E324F20EC956}"/>
              </a:ext>
            </a:extLst>
          </p:cNvPr>
          <p:cNvGrpSpPr/>
          <p:nvPr/>
        </p:nvGrpSpPr>
        <p:grpSpPr>
          <a:xfrm flipH="1">
            <a:off x="8721172" y="3570110"/>
            <a:ext cx="178130" cy="178130"/>
            <a:chOff x="-7246241" y="5284321"/>
            <a:chExt cx="1660415" cy="1660415"/>
          </a:xfrm>
          <a:solidFill>
            <a:sysClr val="window" lastClr="FFFFFF"/>
          </a:solidFill>
        </p:grpSpPr>
        <p:sp>
          <p:nvSpPr>
            <p:cNvPr id="54" name="Freeform: Shape 131">
              <a:extLst>
                <a:ext uri="{FF2B5EF4-FFF2-40B4-BE49-F238E27FC236}">
                  <a16:creationId xmlns:a16="http://schemas.microsoft.com/office/drawing/2014/main" id="{CA6B0F65-CD49-3531-FBC8-C3E99FB9F012}"/>
                </a:ext>
              </a:extLst>
            </p:cNvPr>
            <p:cNvSpPr/>
            <p:nvPr/>
          </p:nvSpPr>
          <p:spPr>
            <a:xfrm>
              <a:off x="-6950936" y="5579626"/>
              <a:ext cx="95193" cy="95193"/>
            </a:xfrm>
            <a:custGeom>
              <a:avLst/>
              <a:gdLst>
                <a:gd name="connsiteX0" fmla="*/ 97353 w 95189"/>
                <a:gd name="connsiteY0" fmla="*/ 48677 h 95189"/>
                <a:gd name="connsiteX1" fmla="*/ 48677 w 95189"/>
                <a:gd name="connsiteY1" fmla="*/ 97353 h 95189"/>
                <a:gd name="connsiteX2" fmla="*/ 0 w 95189"/>
                <a:gd name="connsiteY2" fmla="*/ 48677 h 95189"/>
                <a:gd name="connsiteX3" fmla="*/ 48677 w 95189"/>
                <a:gd name="connsiteY3" fmla="*/ 0 h 95189"/>
                <a:gd name="connsiteX4" fmla="*/ 97353 w 95189"/>
                <a:gd name="connsiteY4" fmla="*/ 48677 h 95189"/>
                <a:gd name="connsiteX5" fmla="*/ 97353 w 95189"/>
                <a:gd name="connsiteY5" fmla="*/ 48677 h 95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189" h="95189">
                  <a:moveTo>
                    <a:pt x="97353" y="48677"/>
                  </a:moveTo>
                  <a:cubicBezTo>
                    <a:pt x="97353" y="75546"/>
                    <a:pt x="75546" y="97353"/>
                    <a:pt x="48677" y="97353"/>
                  </a:cubicBezTo>
                  <a:cubicBezTo>
                    <a:pt x="21807" y="97353"/>
                    <a:pt x="0" y="75546"/>
                    <a:pt x="0" y="48677"/>
                  </a:cubicBezTo>
                  <a:cubicBezTo>
                    <a:pt x="0" y="21807"/>
                    <a:pt x="21807" y="0"/>
                    <a:pt x="48677" y="0"/>
                  </a:cubicBezTo>
                  <a:cubicBezTo>
                    <a:pt x="75546" y="0"/>
                    <a:pt x="97353" y="21763"/>
                    <a:pt x="97353" y="48677"/>
                  </a:cubicBezTo>
                  <a:lnTo>
                    <a:pt x="97353" y="48677"/>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55" name="Freeform: Shape 132">
              <a:extLst>
                <a:ext uri="{FF2B5EF4-FFF2-40B4-BE49-F238E27FC236}">
                  <a16:creationId xmlns:a16="http://schemas.microsoft.com/office/drawing/2014/main" id="{6127BF46-F0EF-98A5-482E-77E953C22009}"/>
                </a:ext>
              </a:extLst>
            </p:cNvPr>
            <p:cNvSpPr/>
            <p:nvPr/>
          </p:nvSpPr>
          <p:spPr>
            <a:xfrm>
              <a:off x="-5977403" y="6553159"/>
              <a:ext cx="95193" cy="95193"/>
            </a:xfrm>
            <a:custGeom>
              <a:avLst/>
              <a:gdLst>
                <a:gd name="connsiteX0" fmla="*/ 97353 w 95189"/>
                <a:gd name="connsiteY0" fmla="*/ 48677 h 95189"/>
                <a:gd name="connsiteX1" fmla="*/ 48677 w 95189"/>
                <a:gd name="connsiteY1" fmla="*/ 97353 h 95189"/>
                <a:gd name="connsiteX2" fmla="*/ 0 w 95189"/>
                <a:gd name="connsiteY2" fmla="*/ 48677 h 95189"/>
                <a:gd name="connsiteX3" fmla="*/ 48677 w 95189"/>
                <a:gd name="connsiteY3" fmla="*/ 0 h 95189"/>
                <a:gd name="connsiteX4" fmla="*/ 97353 w 95189"/>
                <a:gd name="connsiteY4" fmla="*/ 48677 h 95189"/>
                <a:gd name="connsiteX5" fmla="*/ 97353 w 95189"/>
                <a:gd name="connsiteY5" fmla="*/ 48677 h 95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189" h="95189">
                  <a:moveTo>
                    <a:pt x="97353" y="48677"/>
                  </a:moveTo>
                  <a:cubicBezTo>
                    <a:pt x="97353" y="75546"/>
                    <a:pt x="75546" y="97353"/>
                    <a:pt x="48677" y="97353"/>
                  </a:cubicBezTo>
                  <a:cubicBezTo>
                    <a:pt x="21764" y="97353"/>
                    <a:pt x="0" y="75546"/>
                    <a:pt x="0" y="48677"/>
                  </a:cubicBezTo>
                  <a:cubicBezTo>
                    <a:pt x="0" y="21807"/>
                    <a:pt x="21764" y="0"/>
                    <a:pt x="48677" y="0"/>
                  </a:cubicBezTo>
                  <a:cubicBezTo>
                    <a:pt x="75589" y="0"/>
                    <a:pt x="97353" y="21763"/>
                    <a:pt x="97353" y="48677"/>
                  </a:cubicBezTo>
                  <a:lnTo>
                    <a:pt x="97353" y="48677"/>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56" name="Freeform: Shape 133">
              <a:extLst>
                <a:ext uri="{FF2B5EF4-FFF2-40B4-BE49-F238E27FC236}">
                  <a16:creationId xmlns:a16="http://schemas.microsoft.com/office/drawing/2014/main" id="{792DC478-2A35-06C9-6E41-E1EED48F3142}"/>
                </a:ext>
              </a:extLst>
            </p:cNvPr>
            <p:cNvSpPr/>
            <p:nvPr/>
          </p:nvSpPr>
          <p:spPr>
            <a:xfrm>
              <a:off x="-6460670" y="5284321"/>
              <a:ext cx="874014" cy="878340"/>
            </a:xfrm>
            <a:custGeom>
              <a:avLst/>
              <a:gdLst>
                <a:gd name="connsiteX0" fmla="*/ 6542 w 874016"/>
                <a:gd name="connsiteY0" fmla="*/ 576072 h 878343"/>
                <a:gd name="connsiteX1" fmla="*/ 103896 w 874016"/>
                <a:gd name="connsiteY1" fmla="*/ 744688 h 878343"/>
                <a:gd name="connsiteX2" fmla="*/ 170399 w 874016"/>
                <a:gd name="connsiteY2" fmla="*/ 762514 h 878343"/>
                <a:gd name="connsiteX3" fmla="*/ 242224 w 874016"/>
                <a:gd name="connsiteY3" fmla="*/ 721064 h 878343"/>
                <a:gd name="connsiteX4" fmla="*/ 288607 w 874016"/>
                <a:gd name="connsiteY4" fmla="*/ 747933 h 878343"/>
                <a:gd name="connsiteX5" fmla="*/ 288607 w 874016"/>
                <a:gd name="connsiteY5" fmla="*/ 830748 h 878343"/>
                <a:gd name="connsiteX6" fmla="*/ 337284 w 874016"/>
                <a:gd name="connsiteY6" fmla="*/ 879425 h 878343"/>
                <a:gd name="connsiteX7" fmla="*/ 531991 w 874016"/>
                <a:gd name="connsiteY7" fmla="*/ 879425 h 878343"/>
                <a:gd name="connsiteX8" fmla="*/ 580667 w 874016"/>
                <a:gd name="connsiteY8" fmla="*/ 830748 h 878343"/>
                <a:gd name="connsiteX9" fmla="*/ 580667 w 874016"/>
                <a:gd name="connsiteY9" fmla="*/ 748236 h 878343"/>
                <a:gd name="connsiteX10" fmla="*/ 630382 w 874016"/>
                <a:gd name="connsiteY10" fmla="*/ 720587 h 878343"/>
                <a:gd name="connsiteX11" fmla="*/ 705972 w 874016"/>
                <a:gd name="connsiteY11" fmla="*/ 762860 h 878343"/>
                <a:gd name="connsiteX12" fmla="*/ 771869 w 874016"/>
                <a:gd name="connsiteY12" fmla="*/ 744688 h 878343"/>
                <a:gd name="connsiteX13" fmla="*/ 869223 w 874016"/>
                <a:gd name="connsiteY13" fmla="*/ 576072 h 878343"/>
                <a:gd name="connsiteX14" fmla="*/ 851396 w 874016"/>
                <a:gd name="connsiteY14" fmla="*/ 509569 h 878343"/>
                <a:gd name="connsiteX15" fmla="*/ 780566 w 874016"/>
                <a:gd name="connsiteY15" fmla="*/ 468680 h 878343"/>
                <a:gd name="connsiteX16" fmla="*/ 781864 w 874016"/>
                <a:gd name="connsiteY16" fmla="*/ 441335 h 878343"/>
                <a:gd name="connsiteX17" fmla="*/ 780566 w 874016"/>
                <a:gd name="connsiteY17" fmla="*/ 413989 h 878343"/>
                <a:gd name="connsiteX18" fmla="*/ 851396 w 874016"/>
                <a:gd name="connsiteY18" fmla="*/ 373101 h 878343"/>
                <a:gd name="connsiteX19" fmla="*/ 869223 w 874016"/>
                <a:gd name="connsiteY19" fmla="*/ 306598 h 878343"/>
                <a:gd name="connsiteX20" fmla="*/ 771869 w 874016"/>
                <a:gd name="connsiteY20" fmla="*/ 137982 h 878343"/>
                <a:gd name="connsiteX21" fmla="*/ 705972 w 874016"/>
                <a:gd name="connsiteY21" fmla="*/ 119809 h 878343"/>
                <a:gd name="connsiteX22" fmla="*/ 630382 w 874016"/>
                <a:gd name="connsiteY22" fmla="*/ 162082 h 878343"/>
                <a:gd name="connsiteX23" fmla="*/ 580667 w 874016"/>
                <a:gd name="connsiteY23" fmla="*/ 134434 h 878343"/>
                <a:gd name="connsiteX24" fmla="*/ 580667 w 874016"/>
                <a:gd name="connsiteY24" fmla="*/ 48677 h 878343"/>
                <a:gd name="connsiteX25" fmla="*/ 531991 w 874016"/>
                <a:gd name="connsiteY25" fmla="*/ 0 h 878343"/>
                <a:gd name="connsiteX26" fmla="*/ 337284 w 874016"/>
                <a:gd name="connsiteY26" fmla="*/ 0 h 878343"/>
                <a:gd name="connsiteX27" fmla="*/ 288607 w 874016"/>
                <a:gd name="connsiteY27" fmla="*/ 48677 h 878343"/>
                <a:gd name="connsiteX28" fmla="*/ 288607 w 874016"/>
                <a:gd name="connsiteY28" fmla="*/ 134737 h 878343"/>
                <a:gd name="connsiteX29" fmla="*/ 242224 w 874016"/>
                <a:gd name="connsiteY29" fmla="*/ 161606 h 878343"/>
                <a:gd name="connsiteX30" fmla="*/ 170399 w 874016"/>
                <a:gd name="connsiteY30" fmla="*/ 120156 h 878343"/>
                <a:gd name="connsiteX31" fmla="*/ 103896 w 874016"/>
                <a:gd name="connsiteY31" fmla="*/ 137982 h 878343"/>
                <a:gd name="connsiteX32" fmla="*/ 6542 w 874016"/>
                <a:gd name="connsiteY32" fmla="*/ 306598 h 878343"/>
                <a:gd name="connsiteX33" fmla="*/ 24369 w 874016"/>
                <a:gd name="connsiteY33" fmla="*/ 373101 h 878343"/>
                <a:gd name="connsiteX34" fmla="*/ 95199 w 874016"/>
                <a:gd name="connsiteY34" fmla="*/ 413989 h 878343"/>
                <a:gd name="connsiteX35" fmla="*/ 93901 w 874016"/>
                <a:gd name="connsiteY35" fmla="*/ 441335 h 878343"/>
                <a:gd name="connsiteX36" fmla="*/ 95199 w 874016"/>
                <a:gd name="connsiteY36" fmla="*/ 468680 h 878343"/>
                <a:gd name="connsiteX37" fmla="*/ 24369 w 874016"/>
                <a:gd name="connsiteY37" fmla="*/ 509569 h 878343"/>
                <a:gd name="connsiteX38" fmla="*/ 6542 w 874016"/>
                <a:gd name="connsiteY38" fmla="*/ 576072 h 878343"/>
                <a:gd name="connsiteX39" fmla="*/ 6542 w 874016"/>
                <a:gd name="connsiteY39" fmla="*/ 576072 h 878343"/>
                <a:gd name="connsiteX40" fmla="*/ 195754 w 874016"/>
                <a:gd name="connsiteY40" fmla="*/ 485598 h 878343"/>
                <a:gd name="connsiteX41" fmla="*/ 191211 w 874016"/>
                <a:gd name="connsiteY41" fmla="*/ 441335 h 878343"/>
                <a:gd name="connsiteX42" fmla="*/ 195754 w 874016"/>
                <a:gd name="connsiteY42" fmla="*/ 397072 h 878343"/>
                <a:gd name="connsiteX43" fmla="*/ 172216 w 874016"/>
                <a:gd name="connsiteY43" fmla="*/ 346059 h 878343"/>
                <a:gd name="connsiteX44" fmla="*/ 115145 w 874016"/>
                <a:gd name="connsiteY44" fmla="*/ 313132 h 878343"/>
                <a:gd name="connsiteX45" fmla="*/ 163822 w 874016"/>
                <a:gd name="connsiteY45" fmla="*/ 228845 h 878343"/>
                <a:gd name="connsiteX46" fmla="*/ 221628 w 874016"/>
                <a:gd name="connsiteY46" fmla="*/ 262205 h 878343"/>
                <a:gd name="connsiteX47" fmla="*/ 277574 w 874016"/>
                <a:gd name="connsiteY47" fmla="*/ 257056 h 878343"/>
                <a:gd name="connsiteX48" fmla="*/ 353510 w 874016"/>
                <a:gd name="connsiteY48" fmla="*/ 213009 h 878343"/>
                <a:gd name="connsiteX49" fmla="*/ 385874 w 874016"/>
                <a:gd name="connsiteY49" fmla="*/ 167145 h 878343"/>
                <a:gd name="connsiteX50" fmla="*/ 385874 w 874016"/>
                <a:gd name="connsiteY50" fmla="*/ 97353 h 878343"/>
                <a:gd name="connsiteX51" fmla="*/ 483227 w 874016"/>
                <a:gd name="connsiteY51" fmla="*/ 97353 h 878343"/>
                <a:gd name="connsiteX52" fmla="*/ 483227 w 874016"/>
                <a:gd name="connsiteY52" fmla="*/ 167145 h 878343"/>
                <a:gd name="connsiteX53" fmla="*/ 515592 w 874016"/>
                <a:gd name="connsiteY53" fmla="*/ 213009 h 878343"/>
                <a:gd name="connsiteX54" fmla="*/ 594773 w 874016"/>
                <a:gd name="connsiteY54" fmla="*/ 257056 h 878343"/>
                <a:gd name="connsiteX55" fmla="*/ 650113 w 874016"/>
                <a:gd name="connsiteY55" fmla="*/ 262507 h 878343"/>
                <a:gd name="connsiteX56" fmla="*/ 711424 w 874016"/>
                <a:gd name="connsiteY56" fmla="*/ 228239 h 878343"/>
                <a:gd name="connsiteX57" fmla="*/ 760446 w 874016"/>
                <a:gd name="connsiteY57" fmla="*/ 313132 h 878343"/>
                <a:gd name="connsiteX58" fmla="*/ 703376 w 874016"/>
                <a:gd name="connsiteY58" fmla="*/ 346059 h 878343"/>
                <a:gd name="connsiteX59" fmla="*/ 679838 w 874016"/>
                <a:gd name="connsiteY59" fmla="*/ 397072 h 878343"/>
                <a:gd name="connsiteX60" fmla="*/ 684381 w 874016"/>
                <a:gd name="connsiteY60" fmla="*/ 441335 h 878343"/>
                <a:gd name="connsiteX61" fmla="*/ 679838 w 874016"/>
                <a:gd name="connsiteY61" fmla="*/ 485598 h 878343"/>
                <a:gd name="connsiteX62" fmla="*/ 703376 w 874016"/>
                <a:gd name="connsiteY62" fmla="*/ 536612 h 878343"/>
                <a:gd name="connsiteX63" fmla="*/ 760446 w 874016"/>
                <a:gd name="connsiteY63" fmla="*/ 569539 h 878343"/>
                <a:gd name="connsiteX64" fmla="*/ 711510 w 874016"/>
                <a:gd name="connsiteY64" fmla="*/ 654431 h 878343"/>
                <a:gd name="connsiteX65" fmla="*/ 650199 w 874016"/>
                <a:gd name="connsiteY65" fmla="*/ 620162 h 878343"/>
                <a:gd name="connsiteX66" fmla="*/ 594859 w 874016"/>
                <a:gd name="connsiteY66" fmla="*/ 625614 h 878343"/>
                <a:gd name="connsiteX67" fmla="*/ 515678 w 874016"/>
                <a:gd name="connsiteY67" fmla="*/ 669661 h 878343"/>
                <a:gd name="connsiteX68" fmla="*/ 483314 w 874016"/>
                <a:gd name="connsiteY68" fmla="*/ 715525 h 878343"/>
                <a:gd name="connsiteX69" fmla="*/ 483314 w 874016"/>
                <a:gd name="connsiteY69" fmla="*/ 782072 h 878343"/>
                <a:gd name="connsiteX70" fmla="*/ 385961 w 874016"/>
                <a:gd name="connsiteY70" fmla="*/ 782072 h 878343"/>
                <a:gd name="connsiteX71" fmla="*/ 385961 w 874016"/>
                <a:gd name="connsiteY71" fmla="*/ 715525 h 878343"/>
                <a:gd name="connsiteX72" fmla="*/ 353596 w 874016"/>
                <a:gd name="connsiteY72" fmla="*/ 669661 h 878343"/>
                <a:gd name="connsiteX73" fmla="*/ 277617 w 874016"/>
                <a:gd name="connsiteY73" fmla="*/ 625614 h 878343"/>
                <a:gd name="connsiteX74" fmla="*/ 221671 w 874016"/>
                <a:gd name="connsiteY74" fmla="*/ 620508 h 878343"/>
                <a:gd name="connsiteX75" fmla="*/ 163865 w 874016"/>
                <a:gd name="connsiteY75" fmla="*/ 653868 h 878343"/>
                <a:gd name="connsiteX76" fmla="*/ 115189 w 874016"/>
                <a:gd name="connsiteY76" fmla="*/ 569582 h 878343"/>
                <a:gd name="connsiteX77" fmla="*/ 172259 w 874016"/>
                <a:gd name="connsiteY77" fmla="*/ 536654 h 878343"/>
                <a:gd name="connsiteX78" fmla="*/ 195754 w 874016"/>
                <a:gd name="connsiteY78" fmla="*/ 485598 h 878343"/>
                <a:gd name="connsiteX79" fmla="*/ 195754 w 874016"/>
                <a:gd name="connsiteY79" fmla="*/ 485598 h 878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874016" h="878343">
                  <a:moveTo>
                    <a:pt x="6542" y="576072"/>
                  </a:moveTo>
                  <a:lnTo>
                    <a:pt x="103896" y="744688"/>
                  </a:lnTo>
                  <a:cubicBezTo>
                    <a:pt x="117352" y="767966"/>
                    <a:pt x="147077" y="775971"/>
                    <a:pt x="170399" y="762514"/>
                  </a:cubicBezTo>
                  <a:lnTo>
                    <a:pt x="242224" y="721064"/>
                  </a:lnTo>
                  <a:cubicBezTo>
                    <a:pt x="256978" y="731275"/>
                    <a:pt x="272468" y="740274"/>
                    <a:pt x="288607" y="747933"/>
                  </a:cubicBezTo>
                  <a:lnTo>
                    <a:pt x="288607" y="830748"/>
                  </a:lnTo>
                  <a:cubicBezTo>
                    <a:pt x="288607" y="857618"/>
                    <a:pt x="310371" y="879425"/>
                    <a:pt x="337284" y="879425"/>
                  </a:cubicBezTo>
                  <a:lnTo>
                    <a:pt x="531991" y="879425"/>
                  </a:lnTo>
                  <a:cubicBezTo>
                    <a:pt x="558860" y="879425"/>
                    <a:pt x="580667" y="857618"/>
                    <a:pt x="580667" y="830748"/>
                  </a:cubicBezTo>
                  <a:lnTo>
                    <a:pt x="580667" y="748236"/>
                  </a:lnTo>
                  <a:cubicBezTo>
                    <a:pt x="598364" y="740101"/>
                    <a:pt x="615066" y="730842"/>
                    <a:pt x="630382" y="720587"/>
                  </a:cubicBezTo>
                  <a:lnTo>
                    <a:pt x="705972" y="762860"/>
                  </a:lnTo>
                  <a:cubicBezTo>
                    <a:pt x="729207" y="775841"/>
                    <a:pt x="758586" y="767793"/>
                    <a:pt x="771869" y="744688"/>
                  </a:cubicBezTo>
                  <a:lnTo>
                    <a:pt x="869223" y="576072"/>
                  </a:lnTo>
                  <a:cubicBezTo>
                    <a:pt x="882679" y="552794"/>
                    <a:pt x="874717" y="523025"/>
                    <a:pt x="851396" y="509569"/>
                  </a:cubicBezTo>
                  <a:lnTo>
                    <a:pt x="780566" y="468680"/>
                  </a:lnTo>
                  <a:cubicBezTo>
                    <a:pt x="781431" y="459248"/>
                    <a:pt x="781864" y="450205"/>
                    <a:pt x="781864" y="441335"/>
                  </a:cubicBezTo>
                  <a:cubicBezTo>
                    <a:pt x="781864" y="432465"/>
                    <a:pt x="781431" y="423379"/>
                    <a:pt x="780566" y="413989"/>
                  </a:cubicBezTo>
                  <a:lnTo>
                    <a:pt x="851396" y="373101"/>
                  </a:lnTo>
                  <a:cubicBezTo>
                    <a:pt x="874674" y="359645"/>
                    <a:pt x="882679" y="329920"/>
                    <a:pt x="869223" y="306598"/>
                  </a:cubicBezTo>
                  <a:lnTo>
                    <a:pt x="771869" y="137982"/>
                  </a:lnTo>
                  <a:cubicBezTo>
                    <a:pt x="758586" y="114920"/>
                    <a:pt x="729207" y="106829"/>
                    <a:pt x="705972" y="119809"/>
                  </a:cubicBezTo>
                  <a:lnTo>
                    <a:pt x="630382" y="162082"/>
                  </a:lnTo>
                  <a:cubicBezTo>
                    <a:pt x="615109" y="151828"/>
                    <a:pt x="598407" y="142568"/>
                    <a:pt x="580667" y="134434"/>
                  </a:cubicBezTo>
                  <a:lnTo>
                    <a:pt x="580667" y="48677"/>
                  </a:lnTo>
                  <a:cubicBezTo>
                    <a:pt x="580667" y="21807"/>
                    <a:pt x="558860" y="0"/>
                    <a:pt x="531991" y="0"/>
                  </a:cubicBezTo>
                  <a:lnTo>
                    <a:pt x="337284" y="0"/>
                  </a:lnTo>
                  <a:cubicBezTo>
                    <a:pt x="310414" y="0"/>
                    <a:pt x="288607" y="21807"/>
                    <a:pt x="288607" y="48677"/>
                  </a:cubicBezTo>
                  <a:lnTo>
                    <a:pt x="288607" y="134737"/>
                  </a:lnTo>
                  <a:cubicBezTo>
                    <a:pt x="272511" y="142438"/>
                    <a:pt x="257022" y="151395"/>
                    <a:pt x="242224" y="161606"/>
                  </a:cubicBezTo>
                  <a:lnTo>
                    <a:pt x="170399" y="120156"/>
                  </a:lnTo>
                  <a:cubicBezTo>
                    <a:pt x="147120" y="106699"/>
                    <a:pt x="117352" y="114661"/>
                    <a:pt x="103896" y="137982"/>
                  </a:cubicBezTo>
                  <a:lnTo>
                    <a:pt x="6542" y="306598"/>
                  </a:lnTo>
                  <a:cubicBezTo>
                    <a:pt x="-6914" y="329876"/>
                    <a:pt x="1047" y="359645"/>
                    <a:pt x="24369" y="373101"/>
                  </a:cubicBezTo>
                  <a:lnTo>
                    <a:pt x="95199" y="413989"/>
                  </a:lnTo>
                  <a:cubicBezTo>
                    <a:pt x="94333" y="423379"/>
                    <a:pt x="93901" y="432465"/>
                    <a:pt x="93901" y="441335"/>
                  </a:cubicBezTo>
                  <a:cubicBezTo>
                    <a:pt x="93901" y="450205"/>
                    <a:pt x="94333" y="459291"/>
                    <a:pt x="95199" y="468680"/>
                  </a:cubicBezTo>
                  <a:lnTo>
                    <a:pt x="24369" y="509569"/>
                  </a:lnTo>
                  <a:cubicBezTo>
                    <a:pt x="1047" y="522982"/>
                    <a:pt x="-6914" y="552751"/>
                    <a:pt x="6542" y="576072"/>
                  </a:cubicBezTo>
                  <a:lnTo>
                    <a:pt x="6542" y="576072"/>
                  </a:lnTo>
                  <a:close/>
                  <a:moveTo>
                    <a:pt x="195754" y="485598"/>
                  </a:moveTo>
                  <a:cubicBezTo>
                    <a:pt x="192639" y="468767"/>
                    <a:pt x="191211" y="454705"/>
                    <a:pt x="191211" y="441335"/>
                  </a:cubicBezTo>
                  <a:cubicBezTo>
                    <a:pt x="191211" y="427965"/>
                    <a:pt x="192639" y="413860"/>
                    <a:pt x="195754" y="397072"/>
                  </a:cubicBezTo>
                  <a:cubicBezTo>
                    <a:pt x="199475" y="376822"/>
                    <a:pt x="190042" y="356400"/>
                    <a:pt x="172216" y="346059"/>
                  </a:cubicBezTo>
                  <a:lnTo>
                    <a:pt x="115145" y="313132"/>
                  </a:lnTo>
                  <a:lnTo>
                    <a:pt x="163822" y="228845"/>
                  </a:lnTo>
                  <a:lnTo>
                    <a:pt x="221628" y="262205"/>
                  </a:lnTo>
                  <a:cubicBezTo>
                    <a:pt x="239498" y="272503"/>
                    <a:pt x="261868" y="270469"/>
                    <a:pt x="277574" y="257056"/>
                  </a:cubicBezTo>
                  <a:cubicBezTo>
                    <a:pt x="300290" y="237672"/>
                    <a:pt x="325861" y="222874"/>
                    <a:pt x="353510" y="213009"/>
                  </a:cubicBezTo>
                  <a:cubicBezTo>
                    <a:pt x="372937" y="206129"/>
                    <a:pt x="385874" y="187741"/>
                    <a:pt x="385874" y="167145"/>
                  </a:cubicBezTo>
                  <a:lnTo>
                    <a:pt x="385874" y="97353"/>
                  </a:lnTo>
                  <a:lnTo>
                    <a:pt x="483227" y="97353"/>
                  </a:lnTo>
                  <a:lnTo>
                    <a:pt x="483227" y="167145"/>
                  </a:lnTo>
                  <a:cubicBezTo>
                    <a:pt x="483227" y="187741"/>
                    <a:pt x="496208" y="206129"/>
                    <a:pt x="515592" y="213009"/>
                  </a:cubicBezTo>
                  <a:cubicBezTo>
                    <a:pt x="546096" y="223826"/>
                    <a:pt x="574220" y="239489"/>
                    <a:pt x="594773" y="257056"/>
                  </a:cubicBezTo>
                  <a:cubicBezTo>
                    <a:pt x="610263" y="270253"/>
                    <a:pt x="632329" y="272459"/>
                    <a:pt x="650113" y="262507"/>
                  </a:cubicBezTo>
                  <a:lnTo>
                    <a:pt x="711424" y="228239"/>
                  </a:lnTo>
                  <a:lnTo>
                    <a:pt x="760446" y="313132"/>
                  </a:lnTo>
                  <a:lnTo>
                    <a:pt x="703376" y="346059"/>
                  </a:lnTo>
                  <a:cubicBezTo>
                    <a:pt x="685506" y="356356"/>
                    <a:pt x="676117" y="376779"/>
                    <a:pt x="679838" y="397072"/>
                  </a:cubicBezTo>
                  <a:cubicBezTo>
                    <a:pt x="682953" y="413903"/>
                    <a:pt x="684381" y="427965"/>
                    <a:pt x="684381" y="441335"/>
                  </a:cubicBezTo>
                  <a:cubicBezTo>
                    <a:pt x="684381" y="454705"/>
                    <a:pt x="682953" y="468810"/>
                    <a:pt x="679838" y="485598"/>
                  </a:cubicBezTo>
                  <a:cubicBezTo>
                    <a:pt x="676117" y="505847"/>
                    <a:pt x="685549" y="526270"/>
                    <a:pt x="703376" y="536612"/>
                  </a:cubicBezTo>
                  <a:lnTo>
                    <a:pt x="760446" y="569539"/>
                  </a:lnTo>
                  <a:lnTo>
                    <a:pt x="711510" y="654431"/>
                  </a:lnTo>
                  <a:lnTo>
                    <a:pt x="650199" y="620162"/>
                  </a:lnTo>
                  <a:cubicBezTo>
                    <a:pt x="632459" y="610210"/>
                    <a:pt x="610349" y="612417"/>
                    <a:pt x="594859" y="625614"/>
                  </a:cubicBezTo>
                  <a:cubicBezTo>
                    <a:pt x="574307" y="643181"/>
                    <a:pt x="546139" y="658801"/>
                    <a:pt x="515678" y="669661"/>
                  </a:cubicBezTo>
                  <a:cubicBezTo>
                    <a:pt x="496294" y="676584"/>
                    <a:pt x="483314" y="694930"/>
                    <a:pt x="483314" y="715525"/>
                  </a:cubicBezTo>
                  <a:lnTo>
                    <a:pt x="483314" y="782072"/>
                  </a:lnTo>
                  <a:lnTo>
                    <a:pt x="385961" y="782072"/>
                  </a:lnTo>
                  <a:lnTo>
                    <a:pt x="385961" y="715525"/>
                  </a:lnTo>
                  <a:cubicBezTo>
                    <a:pt x="385961" y="694930"/>
                    <a:pt x="372980" y="676584"/>
                    <a:pt x="353596" y="669661"/>
                  </a:cubicBezTo>
                  <a:cubicBezTo>
                    <a:pt x="325904" y="659839"/>
                    <a:pt x="300333" y="644998"/>
                    <a:pt x="277617" y="625614"/>
                  </a:cubicBezTo>
                  <a:cubicBezTo>
                    <a:pt x="261954" y="612244"/>
                    <a:pt x="239541" y="610167"/>
                    <a:pt x="221671" y="620508"/>
                  </a:cubicBezTo>
                  <a:lnTo>
                    <a:pt x="163865" y="653868"/>
                  </a:lnTo>
                  <a:lnTo>
                    <a:pt x="115189" y="569582"/>
                  </a:lnTo>
                  <a:lnTo>
                    <a:pt x="172259" y="536654"/>
                  </a:lnTo>
                  <a:cubicBezTo>
                    <a:pt x="190042" y="526270"/>
                    <a:pt x="199475" y="505847"/>
                    <a:pt x="195754" y="485598"/>
                  </a:cubicBezTo>
                  <a:lnTo>
                    <a:pt x="195754" y="485598"/>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57" name="Freeform: Shape 134">
              <a:extLst>
                <a:ext uri="{FF2B5EF4-FFF2-40B4-BE49-F238E27FC236}">
                  <a16:creationId xmlns:a16="http://schemas.microsoft.com/office/drawing/2014/main" id="{D398F82C-4BF4-E74C-F412-87ED69AB530C}"/>
                </a:ext>
              </a:extLst>
            </p:cNvPr>
            <p:cNvSpPr/>
            <p:nvPr/>
          </p:nvSpPr>
          <p:spPr>
            <a:xfrm>
              <a:off x="-6172109" y="5579626"/>
              <a:ext cx="289898" cy="289898"/>
            </a:xfrm>
            <a:custGeom>
              <a:avLst/>
              <a:gdLst>
                <a:gd name="connsiteX0" fmla="*/ 146030 w 289896"/>
                <a:gd name="connsiteY0" fmla="*/ 292060 h 289896"/>
                <a:gd name="connsiteX1" fmla="*/ 292060 w 289896"/>
                <a:gd name="connsiteY1" fmla="*/ 146030 h 289896"/>
                <a:gd name="connsiteX2" fmla="*/ 146030 w 289896"/>
                <a:gd name="connsiteY2" fmla="*/ 0 h 289896"/>
                <a:gd name="connsiteX3" fmla="*/ 0 w 289896"/>
                <a:gd name="connsiteY3" fmla="*/ 146030 h 289896"/>
                <a:gd name="connsiteX4" fmla="*/ 146030 w 289896"/>
                <a:gd name="connsiteY4" fmla="*/ 292060 h 289896"/>
                <a:gd name="connsiteX5" fmla="*/ 146030 w 289896"/>
                <a:gd name="connsiteY5" fmla="*/ 292060 h 289896"/>
                <a:gd name="connsiteX6" fmla="*/ 146030 w 289896"/>
                <a:gd name="connsiteY6" fmla="*/ 97353 h 289896"/>
                <a:gd name="connsiteX7" fmla="*/ 194707 w 289896"/>
                <a:gd name="connsiteY7" fmla="*/ 146030 h 289896"/>
                <a:gd name="connsiteX8" fmla="*/ 146030 w 289896"/>
                <a:gd name="connsiteY8" fmla="*/ 194707 h 289896"/>
                <a:gd name="connsiteX9" fmla="*/ 97353 w 289896"/>
                <a:gd name="connsiteY9" fmla="*/ 146030 h 289896"/>
                <a:gd name="connsiteX10" fmla="*/ 146030 w 289896"/>
                <a:gd name="connsiteY10" fmla="*/ 97353 h 289896"/>
                <a:gd name="connsiteX11" fmla="*/ 146030 w 289896"/>
                <a:gd name="connsiteY11" fmla="*/ 97353 h 28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9896" h="289896">
                  <a:moveTo>
                    <a:pt x="146030" y="292060"/>
                  </a:moveTo>
                  <a:cubicBezTo>
                    <a:pt x="226552" y="292060"/>
                    <a:pt x="292060" y="226552"/>
                    <a:pt x="292060" y="146030"/>
                  </a:cubicBezTo>
                  <a:cubicBezTo>
                    <a:pt x="292060" y="65508"/>
                    <a:pt x="226552" y="0"/>
                    <a:pt x="146030" y="0"/>
                  </a:cubicBezTo>
                  <a:cubicBezTo>
                    <a:pt x="65508" y="0"/>
                    <a:pt x="0" y="65508"/>
                    <a:pt x="0" y="146030"/>
                  </a:cubicBezTo>
                  <a:cubicBezTo>
                    <a:pt x="0" y="226552"/>
                    <a:pt x="65508" y="292060"/>
                    <a:pt x="146030" y="292060"/>
                  </a:cubicBezTo>
                  <a:lnTo>
                    <a:pt x="146030" y="292060"/>
                  </a:lnTo>
                  <a:close/>
                  <a:moveTo>
                    <a:pt x="146030" y="97353"/>
                  </a:moveTo>
                  <a:cubicBezTo>
                    <a:pt x="172856" y="97353"/>
                    <a:pt x="194707" y="119203"/>
                    <a:pt x="194707" y="146030"/>
                  </a:cubicBezTo>
                  <a:cubicBezTo>
                    <a:pt x="194707" y="172856"/>
                    <a:pt x="172856" y="194707"/>
                    <a:pt x="146030" y="194707"/>
                  </a:cubicBezTo>
                  <a:cubicBezTo>
                    <a:pt x="119204" y="194707"/>
                    <a:pt x="97353" y="172856"/>
                    <a:pt x="97353" y="146030"/>
                  </a:cubicBezTo>
                  <a:cubicBezTo>
                    <a:pt x="97353" y="119203"/>
                    <a:pt x="119204" y="97353"/>
                    <a:pt x="146030" y="97353"/>
                  </a:cubicBezTo>
                  <a:lnTo>
                    <a:pt x="146030" y="97353"/>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58" name="Freeform: Shape 135">
              <a:extLst>
                <a:ext uri="{FF2B5EF4-FFF2-40B4-BE49-F238E27FC236}">
                  <a16:creationId xmlns:a16="http://schemas.microsoft.com/office/drawing/2014/main" id="{0AF18BEA-62F6-B8D3-E8C0-4FA491E8A451}"/>
                </a:ext>
              </a:extLst>
            </p:cNvPr>
            <p:cNvSpPr/>
            <p:nvPr/>
          </p:nvSpPr>
          <p:spPr>
            <a:xfrm>
              <a:off x="-7246019" y="6066389"/>
              <a:ext cx="874014" cy="878340"/>
            </a:xfrm>
            <a:custGeom>
              <a:avLst/>
              <a:gdLst>
                <a:gd name="connsiteX0" fmla="*/ 705357 w 874016"/>
                <a:gd name="connsiteY0" fmla="*/ 116911 h 878343"/>
                <a:gd name="connsiteX1" fmla="*/ 633531 w 874016"/>
                <a:gd name="connsiteY1" fmla="*/ 158361 h 878343"/>
                <a:gd name="connsiteX2" fmla="*/ 587148 w 874016"/>
                <a:gd name="connsiteY2" fmla="*/ 131492 h 878343"/>
                <a:gd name="connsiteX3" fmla="*/ 587148 w 874016"/>
                <a:gd name="connsiteY3" fmla="*/ 48677 h 878343"/>
                <a:gd name="connsiteX4" fmla="*/ 538471 w 874016"/>
                <a:gd name="connsiteY4" fmla="*/ 0 h 878343"/>
                <a:gd name="connsiteX5" fmla="*/ 343765 w 874016"/>
                <a:gd name="connsiteY5" fmla="*/ 0 h 878343"/>
                <a:gd name="connsiteX6" fmla="*/ 295088 w 874016"/>
                <a:gd name="connsiteY6" fmla="*/ 48677 h 878343"/>
                <a:gd name="connsiteX7" fmla="*/ 295088 w 874016"/>
                <a:gd name="connsiteY7" fmla="*/ 131492 h 878343"/>
                <a:gd name="connsiteX8" fmla="*/ 247926 w 874016"/>
                <a:gd name="connsiteY8" fmla="*/ 158924 h 878343"/>
                <a:gd name="connsiteX9" fmla="*/ 169264 w 874016"/>
                <a:gd name="connsiteY9" fmla="*/ 116305 h 878343"/>
                <a:gd name="connsiteX10" fmla="*/ 103886 w 874016"/>
                <a:gd name="connsiteY10" fmla="*/ 134780 h 878343"/>
                <a:gd name="connsiteX11" fmla="*/ 6533 w 874016"/>
                <a:gd name="connsiteY11" fmla="*/ 303396 h 878343"/>
                <a:gd name="connsiteX12" fmla="*/ 24359 w 874016"/>
                <a:gd name="connsiteY12" fmla="*/ 369899 h 878343"/>
                <a:gd name="connsiteX13" fmla="*/ 95189 w 874016"/>
                <a:gd name="connsiteY13" fmla="*/ 410787 h 878343"/>
                <a:gd name="connsiteX14" fmla="*/ 93891 w 874016"/>
                <a:gd name="connsiteY14" fmla="*/ 438133 h 878343"/>
                <a:gd name="connsiteX15" fmla="*/ 95189 w 874016"/>
                <a:gd name="connsiteY15" fmla="*/ 465478 h 878343"/>
                <a:gd name="connsiteX16" fmla="*/ 24359 w 874016"/>
                <a:gd name="connsiteY16" fmla="*/ 506367 h 878343"/>
                <a:gd name="connsiteX17" fmla="*/ 6533 w 874016"/>
                <a:gd name="connsiteY17" fmla="*/ 572870 h 878343"/>
                <a:gd name="connsiteX18" fmla="*/ 103886 w 874016"/>
                <a:gd name="connsiteY18" fmla="*/ 741486 h 878343"/>
                <a:gd name="connsiteX19" fmla="*/ 169264 w 874016"/>
                <a:gd name="connsiteY19" fmla="*/ 759962 h 878343"/>
                <a:gd name="connsiteX20" fmla="*/ 247926 w 874016"/>
                <a:gd name="connsiteY20" fmla="*/ 717342 h 878343"/>
                <a:gd name="connsiteX21" fmla="*/ 295088 w 874016"/>
                <a:gd name="connsiteY21" fmla="*/ 744775 h 878343"/>
                <a:gd name="connsiteX22" fmla="*/ 295088 w 874016"/>
                <a:gd name="connsiteY22" fmla="*/ 830835 h 878343"/>
                <a:gd name="connsiteX23" fmla="*/ 343765 w 874016"/>
                <a:gd name="connsiteY23" fmla="*/ 879512 h 878343"/>
                <a:gd name="connsiteX24" fmla="*/ 538471 w 874016"/>
                <a:gd name="connsiteY24" fmla="*/ 879512 h 878343"/>
                <a:gd name="connsiteX25" fmla="*/ 587148 w 874016"/>
                <a:gd name="connsiteY25" fmla="*/ 830835 h 878343"/>
                <a:gd name="connsiteX26" fmla="*/ 587148 w 874016"/>
                <a:gd name="connsiteY26" fmla="*/ 744775 h 878343"/>
                <a:gd name="connsiteX27" fmla="*/ 633531 w 874016"/>
                <a:gd name="connsiteY27" fmla="*/ 717905 h 878343"/>
                <a:gd name="connsiteX28" fmla="*/ 705357 w 874016"/>
                <a:gd name="connsiteY28" fmla="*/ 759356 h 878343"/>
                <a:gd name="connsiteX29" fmla="*/ 771860 w 874016"/>
                <a:gd name="connsiteY29" fmla="*/ 741529 h 878343"/>
                <a:gd name="connsiteX30" fmla="*/ 869213 w 874016"/>
                <a:gd name="connsiteY30" fmla="*/ 572913 h 878343"/>
                <a:gd name="connsiteX31" fmla="*/ 851387 w 874016"/>
                <a:gd name="connsiteY31" fmla="*/ 506410 h 878343"/>
                <a:gd name="connsiteX32" fmla="*/ 780557 w 874016"/>
                <a:gd name="connsiteY32" fmla="*/ 465522 h 878343"/>
                <a:gd name="connsiteX33" fmla="*/ 781855 w 874016"/>
                <a:gd name="connsiteY33" fmla="*/ 438177 h 878343"/>
                <a:gd name="connsiteX34" fmla="*/ 780557 w 874016"/>
                <a:gd name="connsiteY34" fmla="*/ 410831 h 878343"/>
                <a:gd name="connsiteX35" fmla="*/ 851387 w 874016"/>
                <a:gd name="connsiteY35" fmla="*/ 369943 h 878343"/>
                <a:gd name="connsiteX36" fmla="*/ 869213 w 874016"/>
                <a:gd name="connsiteY36" fmla="*/ 303439 h 878343"/>
                <a:gd name="connsiteX37" fmla="*/ 771860 w 874016"/>
                <a:gd name="connsiteY37" fmla="*/ 134823 h 878343"/>
                <a:gd name="connsiteX38" fmla="*/ 705357 w 874016"/>
                <a:gd name="connsiteY38" fmla="*/ 116911 h 878343"/>
                <a:gd name="connsiteX39" fmla="*/ 705357 w 874016"/>
                <a:gd name="connsiteY39" fmla="*/ 116911 h 878343"/>
                <a:gd name="connsiteX40" fmla="*/ 679958 w 874016"/>
                <a:gd name="connsiteY40" fmla="*/ 393783 h 878343"/>
                <a:gd name="connsiteX41" fmla="*/ 684501 w 874016"/>
                <a:gd name="connsiteY41" fmla="*/ 438047 h 878343"/>
                <a:gd name="connsiteX42" fmla="*/ 679958 w 874016"/>
                <a:gd name="connsiteY42" fmla="*/ 482310 h 878343"/>
                <a:gd name="connsiteX43" fmla="*/ 703496 w 874016"/>
                <a:gd name="connsiteY43" fmla="*/ 533323 h 878343"/>
                <a:gd name="connsiteX44" fmla="*/ 760567 w 874016"/>
                <a:gd name="connsiteY44" fmla="*/ 566250 h 878343"/>
                <a:gd name="connsiteX45" fmla="*/ 711890 w 874016"/>
                <a:gd name="connsiteY45" fmla="*/ 650536 h 878343"/>
                <a:gd name="connsiteX46" fmla="*/ 654084 w 874016"/>
                <a:gd name="connsiteY46" fmla="*/ 617134 h 878343"/>
                <a:gd name="connsiteX47" fmla="*/ 598138 w 874016"/>
                <a:gd name="connsiteY47" fmla="*/ 622282 h 878343"/>
                <a:gd name="connsiteX48" fmla="*/ 522159 w 874016"/>
                <a:gd name="connsiteY48" fmla="*/ 666329 h 878343"/>
                <a:gd name="connsiteX49" fmla="*/ 489795 w 874016"/>
                <a:gd name="connsiteY49" fmla="*/ 712193 h 878343"/>
                <a:gd name="connsiteX50" fmla="*/ 489795 w 874016"/>
                <a:gd name="connsiteY50" fmla="*/ 781985 h 878343"/>
                <a:gd name="connsiteX51" fmla="*/ 392441 w 874016"/>
                <a:gd name="connsiteY51" fmla="*/ 781985 h 878343"/>
                <a:gd name="connsiteX52" fmla="*/ 392441 w 874016"/>
                <a:gd name="connsiteY52" fmla="*/ 712193 h 878343"/>
                <a:gd name="connsiteX53" fmla="*/ 360077 w 874016"/>
                <a:gd name="connsiteY53" fmla="*/ 666329 h 878343"/>
                <a:gd name="connsiteX54" fmla="*/ 284141 w 874016"/>
                <a:gd name="connsiteY54" fmla="*/ 622282 h 878343"/>
                <a:gd name="connsiteX55" fmla="*/ 229364 w 874016"/>
                <a:gd name="connsiteY55" fmla="*/ 616528 h 878343"/>
                <a:gd name="connsiteX56" fmla="*/ 164548 w 874016"/>
                <a:gd name="connsiteY56" fmla="*/ 651661 h 878343"/>
                <a:gd name="connsiteX57" fmla="*/ 115222 w 874016"/>
                <a:gd name="connsiteY57" fmla="*/ 566250 h 878343"/>
                <a:gd name="connsiteX58" fmla="*/ 172293 w 874016"/>
                <a:gd name="connsiteY58" fmla="*/ 533323 h 878343"/>
                <a:gd name="connsiteX59" fmla="*/ 195831 w 874016"/>
                <a:gd name="connsiteY59" fmla="*/ 482353 h 878343"/>
                <a:gd name="connsiteX60" fmla="*/ 191288 w 874016"/>
                <a:gd name="connsiteY60" fmla="*/ 438047 h 878343"/>
                <a:gd name="connsiteX61" fmla="*/ 195831 w 874016"/>
                <a:gd name="connsiteY61" fmla="*/ 393783 h 878343"/>
                <a:gd name="connsiteX62" fmla="*/ 172293 w 874016"/>
                <a:gd name="connsiteY62" fmla="*/ 342770 h 878343"/>
                <a:gd name="connsiteX63" fmla="*/ 115222 w 874016"/>
                <a:gd name="connsiteY63" fmla="*/ 309843 h 878343"/>
                <a:gd name="connsiteX64" fmla="*/ 164548 w 874016"/>
                <a:gd name="connsiteY64" fmla="*/ 224432 h 878343"/>
                <a:gd name="connsiteX65" fmla="*/ 229364 w 874016"/>
                <a:gd name="connsiteY65" fmla="*/ 259566 h 878343"/>
                <a:gd name="connsiteX66" fmla="*/ 284141 w 874016"/>
                <a:gd name="connsiteY66" fmla="*/ 253811 h 878343"/>
                <a:gd name="connsiteX67" fmla="*/ 360077 w 874016"/>
                <a:gd name="connsiteY67" fmla="*/ 209764 h 878343"/>
                <a:gd name="connsiteX68" fmla="*/ 392441 w 874016"/>
                <a:gd name="connsiteY68" fmla="*/ 163900 h 878343"/>
                <a:gd name="connsiteX69" fmla="*/ 392441 w 874016"/>
                <a:gd name="connsiteY69" fmla="*/ 97353 h 878343"/>
                <a:gd name="connsiteX70" fmla="*/ 489795 w 874016"/>
                <a:gd name="connsiteY70" fmla="*/ 97353 h 878343"/>
                <a:gd name="connsiteX71" fmla="*/ 489795 w 874016"/>
                <a:gd name="connsiteY71" fmla="*/ 163900 h 878343"/>
                <a:gd name="connsiteX72" fmla="*/ 522159 w 874016"/>
                <a:gd name="connsiteY72" fmla="*/ 209764 h 878343"/>
                <a:gd name="connsiteX73" fmla="*/ 598138 w 874016"/>
                <a:gd name="connsiteY73" fmla="*/ 253811 h 878343"/>
                <a:gd name="connsiteX74" fmla="*/ 654084 w 874016"/>
                <a:gd name="connsiteY74" fmla="*/ 258960 h 878343"/>
                <a:gd name="connsiteX75" fmla="*/ 711890 w 874016"/>
                <a:gd name="connsiteY75" fmla="*/ 225600 h 878343"/>
                <a:gd name="connsiteX76" fmla="*/ 760567 w 874016"/>
                <a:gd name="connsiteY76" fmla="*/ 309886 h 878343"/>
                <a:gd name="connsiteX77" fmla="*/ 703496 w 874016"/>
                <a:gd name="connsiteY77" fmla="*/ 342813 h 878343"/>
                <a:gd name="connsiteX78" fmla="*/ 679958 w 874016"/>
                <a:gd name="connsiteY78" fmla="*/ 393783 h 878343"/>
                <a:gd name="connsiteX79" fmla="*/ 679958 w 874016"/>
                <a:gd name="connsiteY79" fmla="*/ 393783 h 878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874016" h="878343">
                  <a:moveTo>
                    <a:pt x="705357" y="116911"/>
                  </a:moveTo>
                  <a:lnTo>
                    <a:pt x="633531" y="158361"/>
                  </a:lnTo>
                  <a:cubicBezTo>
                    <a:pt x="618777" y="148150"/>
                    <a:pt x="603287" y="139150"/>
                    <a:pt x="587148" y="131492"/>
                  </a:cubicBezTo>
                  <a:lnTo>
                    <a:pt x="587148" y="48677"/>
                  </a:lnTo>
                  <a:cubicBezTo>
                    <a:pt x="587148" y="21807"/>
                    <a:pt x="565341" y="0"/>
                    <a:pt x="538471" y="0"/>
                  </a:cubicBezTo>
                  <a:lnTo>
                    <a:pt x="343765" y="0"/>
                  </a:lnTo>
                  <a:cubicBezTo>
                    <a:pt x="316895" y="0"/>
                    <a:pt x="295088" y="21807"/>
                    <a:pt x="295088" y="48677"/>
                  </a:cubicBezTo>
                  <a:lnTo>
                    <a:pt x="295088" y="131492"/>
                  </a:lnTo>
                  <a:cubicBezTo>
                    <a:pt x="278689" y="139323"/>
                    <a:pt x="262940" y="148496"/>
                    <a:pt x="247926" y="158924"/>
                  </a:cubicBezTo>
                  <a:lnTo>
                    <a:pt x="169264" y="116305"/>
                  </a:lnTo>
                  <a:cubicBezTo>
                    <a:pt x="146073" y="103714"/>
                    <a:pt x="117083" y="111891"/>
                    <a:pt x="103886" y="134780"/>
                  </a:cubicBezTo>
                  <a:lnTo>
                    <a:pt x="6533" y="303396"/>
                  </a:lnTo>
                  <a:cubicBezTo>
                    <a:pt x="-6923" y="326674"/>
                    <a:pt x="1081" y="356443"/>
                    <a:pt x="24359" y="369899"/>
                  </a:cubicBezTo>
                  <a:lnTo>
                    <a:pt x="95189" y="410787"/>
                  </a:lnTo>
                  <a:cubicBezTo>
                    <a:pt x="94324" y="420177"/>
                    <a:pt x="93891" y="429263"/>
                    <a:pt x="93891" y="438133"/>
                  </a:cubicBezTo>
                  <a:cubicBezTo>
                    <a:pt x="93891" y="447003"/>
                    <a:pt x="94324" y="456089"/>
                    <a:pt x="95189" y="465478"/>
                  </a:cubicBezTo>
                  <a:lnTo>
                    <a:pt x="24359" y="506367"/>
                  </a:lnTo>
                  <a:cubicBezTo>
                    <a:pt x="1081" y="519823"/>
                    <a:pt x="-6880" y="549549"/>
                    <a:pt x="6533" y="572870"/>
                  </a:cubicBezTo>
                  <a:lnTo>
                    <a:pt x="103886" y="741486"/>
                  </a:lnTo>
                  <a:cubicBezTo>
                    <a:pt x="117083" y="764332"/>
                    <a:pt x="146073" y="772509"/>
                    <a:pt x="169264" y="759962"/>
                  </a:cubicBezTo>
                  <a:lnTo>
                    <a:pt x="247926" y="717342"/>
                  </a:lnTo>
                  <a:cubicBezTo>
                    <a:pt x="262940" y="727770"/>
                    <a:pt x="278689" y="736943"/>
                    <a:pt x="295088" y="744775"/>
                  </a:cubicBezTo>
                  <a:lnTo>
                    <a:pt x="295088" y="830835"/>
                  </a:lnTo>
                  <a:cubicBezTo>
                    <a:pt x="295088" y="857704"/>
                    <a:pt x="316895" y="879512"/>
                    <a:pt x="343765" y="879512"/>
                  </a:cubicBezTo>
                  <a:lnTo>
                    <a:pt x="538471" y="879512"/>
                  </a:lnTo>
                  <a:cubicBezTo>
                    <a:pt x="565341" y="879512"/>
                    <a:pt x="587148" y="857704"/>
                    <a:pt x="587148" y="830835"/>
                  </a:cubicBezTo>
                  <a:lnTo>
                    <a:pt x="587148" y="744775"/>
                  </a:lnTo>
                  <a:cubicBezTo>
                    <a:pt x="603287" y="737073"/>
                    <a:pt x="618734" y="728116"/>
                    <a:pt x="633531" y="717905"/>
                  </a:cubicBezTo>
                  <a:lnTo>
                    <a:pt x="705357" y="759356"/>
                  </a:lnTo>
                  <a:cubicBezTo>
                    <a:pt x="728635" y="772812"/>
                    <a:pt x="758403" y="764851"/>
                    <a:pt x="771860" y="741529"/>
                  </a:cubicBezTo>
                  <a:lnTo>
                    <a:pt x="869213" y="572913"/>
                  </a:lnTo>
                  <a:cubicBezTo>
                    <a:pt x="882669" y="549635"/>
                    <a:pt x="874708" y="519867"/>
                    <a:pt x="851387" y="506410"/>
                  </a:cubicBezTo>
                  <a:lnTo>
                    <a:pt x="780557" y="465522"/>
                  </a:lnTo>
                  <a:cubicBezTo>
                    <a:pt x="781422" y="456089"/>
                    <a:pt x="781855" y="447046"/>
                    <a:pt x="781855" y="438177"/>
                  </a:cubicBezTo>
                  <a:cubicBezTo>
                    <a:pt x="781855" y="429306"/>
                    <a:pt x="781422" y="420220"/>
                    <a:pt x="780557" y="410831"/>
                  </a:cubicBezTo>
                  <a:lnTo>
                    <a:pt x="851387" y="369943"/>
                  </a:lnTo>
                  <a:cubicBezTo>
                    <a:pt x="874665" y="356486"/>
                    <a:pt x="882669" y="326761"/>
                    <a:pt x="869213" y="303439"/>
                  </a:cubicBezTo>
                  <a:lnTo>
                    <a:pt x="771860" y="134823"/>
                  </a:lnTo>
                  <a:cubicBezTo>
                    <a:pt x="758403" y="111415"/>
                    <a:pt x="728635" y="103454"/>
                    <a:pt x="705357" y="116911"/>
                  </a:cubicBezTo>
                  <a:lnTo>
                    <a:pt x="705357" y="116911"/>
                  </a:lnTo>
                  <a:close/>
                  <a:moveTo>
                    <a:pt x="679958" y="393783"/>
                  </a:moveTo>
                  <a:cubicBezTo>
                    <a:pt x="683073" y="410615"/>
                    <a:pt x="684501" y="424677"/>
                    <a:pt x="684501" y="438047"/>
                  </a:cubicBezTo>
                  <a:cubicBezTo>
                    <a:pt x="684501" y="451416"/>
                    <a:pt x="683073" y="465522"/>
                    <a:pt x="679958" y="482310"/>
                  </a:cubicBezTo>
                  <a:cubicBezTo>
                    <a:pt x="676237" y="502560"/>
                    <a:pt x="685670" y="522982"/>
                    <a:pt x="703496" y="533323"/>
                  </a:cubicBezTo>
                  <a:lnTo>
                    <a:pt x="760567" y="566250"/>
                  </a:lnTo>
                  <a:lnTo>
                    <a:pt x="711890" y="650536"/>
                  </a:lnTo>
                  <a:lnTo>
                    <a:pt x="654084" y="617134"/>
                  </a:lnTo>
                  <a:cubicBezTo>
                    <a:pt x="636214" y="606836"/>
                    <a:pt x="613844" y="608869"/>
                    <a:pt x="598138" y="622282"/>
                  </a:cubicBezTo>
                  <a:cubicBezTo>
                    <a:pt x="575422" y="641666"/>
                    <a:pt x="549894" y="656464"/>
                    <a:pt x="522159" y="666329"/>
                  </a:cubicBezTo>
                  <a:cubicBezTo>
                    <a:pt x="502775" y="673209"/>
                    <a:pt x="489795" y="691598"/>
                    <a:pt x="489795" y="712193"/>
                  </a:cubicBezTo>
                  <a:lnTo>
                    <a:pt x="489795" y="781985"/>
                  </a:lnTo>
                  <a:lnTo>
                    <a:pt x="392441" y="781985"/>
                  </a:lnTo>
                  <a:lnTo>
                    <a:pt x="392441" y="712193"/>
                  </a:lnTo>
                  <a:cubicBezTo>
                    <a:pt x="392441" y="691598"/>
                    <a:pt x="379461" y="673252"/>
                    <a:pt x="360077" y="666329"/>
                  </a:cubicBezTo>
                  <a:cubicBezTo>
                    <a:pt x="332385" y="656507"/>
                    <a:pt x="306814" y="641666"/>
                    <a:pt x="284141" y="622282"/>
                  </a:cubicBezTo>
                  <a:cubicBezTo>
                    <a:pt x="268824" y="609215"/>
                    <a:pt x="247060" y="606922"/>
                    <a:pt x="229364" y="616528"/>
                  </a:cubicBezTo>
                  <a:lnTo>
                    <a:pt x="164548" y="651661"/>
                  </a:lnTo>
                  <a:lnTo>
                    <a:pt x="115222" y="566250"/>
                  </a:lnTo>
                  <a:lnTo>
                    <a:pt x="172293" y="533323"/>
                  </a:lnTo>
                  <a:cubicBezTo>
                    <a:pt x="190120" y="523025"/>
                    <a:pt x="199552" y="502602"/>
                    <a:pt x="195831" y="482353"/>
                  </a:cubicBezTo>
                  <a:cubicBezTo>
                    <a:pt x="192716" y="465522"/>
                    <a:pt x="191288" y="451460"/>
                    <a:pt x="191288" y="438047"/>
                  </a:cubicBezTo>
                  <a:cubicBezTo>
                    <a:pt x="191288" y="424634"/>
                    <a:pt x="192716" y="410571"/>
                    <a:pt x="195831" y="393783"/>
                  </a:cubicBezTo>
                  <a:cubicBezTo>
                    <a:pt x="199552" y="373534"/>
                    <a:pt x="190120" y="353111"/>
                    <a:pt x="172293" y="342770"/>
                  </a:cubicBezTo>
                  <a:lnTo>
                    <a:pt x="115222" y="309843"/>
                  </a:lnTo>
                  <a:lnTo>
                    <a:pt x="164548" y="224432"/>
                  </a:lnTo>
                  <a:lnTo>
                    <a:pt x="229364" y="259566"/>
                  </a:lnTo>
                  <a:cubicBezTo>
                    <a:pt x="247060" y="269171"/>
                    <a:pt x="268824" y="266878"/>
                    <a:pt x="284141" y="253811"/>
                  </a:cubicBezTo>
                  <a:cubicBezTo>
                    <a:pt x="306857" y="234426"/>
                    <a:pt x="332429" y="219586"/>
                    <a:pt x="360077" y="209764"/>
                  </a:cubicBezTo>
                  <a:cubicBezTo>
                    <a:pt x="379461" y="202884"/>
                    <a:pt x="392441" y="184495"/>
                    <a:pt x="392441" y="163900"/>
                  </a:cubicBezTo>
                  <a:lnTo>
                    <a:pt x="392441" y="97353"/>
                  </a:lnTo>
                  <a:lnTo>
                    <a:pt x="489795" y="97353"/>
                  </a:lnTo>
                  <a:lnTo>
                    <a:pt x="489795" y="163900"/>
                  </a:lnTo>
                  <a:cubicBezTo>
                    <a:pt x="489795" y="184495"/>
                    <a:pt x="502775" y="202884"/>
                    <a:pt x="522159" y="209764"/>
                  </a:cubicBezTo>
                  <a:cubicBezTo>
                    <a:pt x="549851" y="219586"/>
                    <a:pt x="575422" y="234426"/>
                    <a:pt x="598138" y="253811"/>
                  </a:cubicBezTo>
                  <a:cubicBezTo>
                    <a:pt x="613844" y="267181"/>
                    <a:pt x="636214" y="269258"/>
                    <a:pt x="654084" y="258960"/>
                  </a:cubicBezTo>
                  <a:lnTo>
                    <a:pt x="711890" y="225600"/>
                  </a:lnTo>
                  <a:lnTo>
                    <a:pt x="760567" y="309886"/>
                  </a:lnTo>
                  <a:lnTo>
                    <a:pt x="703496" y="342813"/>
                  </a:lnTo>
                  <a:cubicBezTo>
                    <a:pt x="685670" y="353111"/>
                    <a:pt x="676237" y="373534"/>
                    <a:pt x="679958" y="393783"/>
                  </a:cubicBezTo>
                  <a:lnTo>
                    <a:pt x="679958" y="393783"/>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59" name="Freeform: Shape 136">
              <a:extLst>
                <a:ext uri="{FF2B5EF4-FFF2-40B4-BE49-F238E27FC236}">
                  <a16:creationId xmlns:a16="http://schemas.microsoft.com/office/drawing/2014/main" id="{7ED69A02-8747-FE68-8645-2A6AECB74377}"/>
                </a:ext>
              </a:extLst>
            </p:cNvPr>
            <p:cNvSpPr/>
            <p:nvPr/>
          </p:nvSpPr>
          <p:spPr>
            <a:xfrm>
              <a:off x="-6950936" y="6358453"/>
              <a:ext cx="289898" cy="289898"/>
            </a:xfrm>
            <a:custGeom>
              <a:avLst/>
              <a:gdLst>
                <a:gd name="connsiteX0" fmla="*/ 146030 w 289896"/>
                <a:gd name="connsiteY0" fmla="*/ 0 h 289896"/>
                <a:gd name="connsiteX1" fmla="*/ 0 w 289896"/>
                <a:gd name="connsiteY1" fmla="*/ 146030 h 289896"/>
                <a:gd name="connsiteX2" fmla="*/ 146030 w 289896"/>
                <a:gd name="connsiteY2" fmla="*/ 292060 h 289896"/>
                <a:gd name="connsiteX3" fmla="*/ 292060 w 289896"/>
                <a:gd name="connsiteY3" fmla="*/ 146030 h 289896"/>
                <a:gd name="connsiteX4" fmla="*/ 146030 w 289896"/>
                <a:gd name="connsiteY4" fmla="*/ 0 h 289896"/>
                <a:gd name="connsiteX5" fmla="*/ 146030 w 289896"/>
                <a:gd name="connsiteY5" fmla="*/ 0 h 289896"/>
                <a:gd name="connsiteX6" fmla="*/ 146030 w 289896"/>
                <a:gd name="connsiteY6" fmla="*/ 194707 h 289896"/>
                <a:gd name="connsiteX7" fmla="*/ 97353 w 289896"/>
                <a:gd name="connsiteY7" fmla="*/ 146030 h 289896"/>
                <a:gd name="connsiteX8" fmla="*/ 146030 w 289896"/>
                <a:gd name="connsiteY8" fmla="*/ 97353 h 289896"/>
                <a:gd name="connsiteX9" fmla="*/ 194707 w 289896"/>
                <a:gd name="connsiteY9" fmla="*/ 146030 h 289896"/>
                <a:gd name="connsiteX10" fmla="*/ 146030 w 289896"/>
                <a:gd name="connsiteY10" fmla="*/ 194707 h 289896"/>
                <a:gd name="connsiteX11" fmla="*/ 146030 w 289896"/>
                <a:gd name="connsiteY11" fmla="*/ 194707 h 28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9896" h="289896">
                  <a:moveTo>
                    <a:pt x="146030" y="0"/>
                  </a:moveTo>
                  <a:cubicBezTo>
                    <a:pt x="65508" y="0"/>
                    <a:pt x="0" y="65508"/>
                    <a:pt x="0" y="146030"/>
                  </a:cubicBezTo>
                  <a:cubicBezTo>
                    <a:pt x="0" y="226552"/>
                    <a:pt x="65508" y="292060"/>
                    <a:pt x="146030" y="292060"/>
                  </a:cubicBezTo>
                  <a:cubicBezTo>
                    <a:pt x="226552" y="292060"/>
                    <a:pt x="292060" y="226552"/>
                    <a:pt x="292060" y="146030"/>
                  </a:cubicBezTo>
                  <a:cubicBezTo>
                    <a:pt x="292060" y="65508"/>
                    <a:pt x="226552" y="0"/>
                    <a:pt x="146030" y="0"/>
                  </a:cubicBezTo>
                  <a:lnTo>
                    <a:pt x="146030" y="0"/>
                  </a:lnTo>
                  <a:close/>
                  <a:moveTo>
                    <a:pt x="146030" y="194707"/>
                  </a:moveTo>
                  <a:cubicBezTo>
                    <a:pt x="119204" y="194707"/>
                    <a:pt x="97353" y="172856"/>
                    <a:pt x="97353" y="146030"/>
                  </a:cubicBezTo>
                  <a:cubicBezTo>
                    <a:pt x="97353" y="119203"/>
                    <a:pt x="119204" y="97353"/>
                    <a:pt x="146030" y="97353"/>
                  </a:cubicBezTo>
                  <a:cubicBezTo>
                    <a:pt x="172856" y="97353"/>
                    <a:pt x="194707" y="119203"/>
                    <a:pt x="194707" y="146030"/>
                  </a:cubicBezTo>
                  <a:cubicBezTo>
                    <a:pt x="194707" y="172856"/>
                    <a:pt x="172856" y="194707"/>
                    <a:pt x="146030" y="194707"/>
                  </a:cubicBezTo>
                  <a:lnTo>
                    <a:pt x="146030" y="194707"/>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60" name="Freeform: Shape 137">
              <a:extLst>
                <a:ext uri="{FF2B5EF4-FFF2-40B4-BE49-F238E27FC236}">
                  <a16:creationId xmlns:a16="http://schemas.microsoft.com/office/drawing/2014/main" id="{37469674-A689-7E87-47F6-9F3CE037AFA6}"/>
                </a:ext>
              </a:extLst>
            </p:cNvPr>
            <p:cNvSpPr/>
            <p:nvPr/>
          </p:nvSpPr>
          <p:spPr>
            <a:xfrm>
              <a:off x="-6269461" y="6261101"/>
              <a:ext cx="683635" cy="683635"/>
            </a:xfrm>
            <a:custGeom>
              <a:avLst/>
              <a:gdLst>
                <a:gd name="connsiteX0" fmla="*/ 636042 w 683636"/>
                <a:gd name="connsiteY0" fmla="*/ 292060 h 683636"/>
                <a:gd name="connsiteX1" fmla="*/ 579231 w 683636"/>
                <a:gd name="connsiteY1" fmla="*/ 292060 h 683636"/>
                <a:gd name="connsiteX2" fmla="*/ 543707 w 683636"/>
                <a:gd name="connsiteY2" fmla="*/ 206605 h 683636"/>
                <a:gd name="connsiteX3" fmla="*/ 581697 w 683636"/>
                <a:gd name="connsiteY3" fmla="*/ 168616 h 683636"/>
                <a:gd name="connsiteX4" fmla="*/ 581697 w 683636"/>
                <a:gd name="connsiteY4" fmla="*/ 99776 h 683636"/>
                <a:gd name="connsiteX5" fmla="*/ 512857 w 683636"/>
                <a:gd name="connsiteY5" fmla="*/ 99776 h 683636"/>
                <a:gd name="connsiteX6" fmla="*/ 474868 w 683636"/>
                <a:gd name="connsiteY6" fmla="*/ 137766 h 683636"/>
                <a:gd name="connsiteX7" fmla="*/ 389413 w 683636"/>
                <a:gd name="connsiteY7" fmla="*/ 102243 h 683636"/>
                <a:gd name="connsiteX8" fmla="*/ 389413 w 683636"/>
                <a:gd name="connsiteY8" fmla="*/ 48677 h 683636"/>
                <a:gd name="connsiteX9" fmla="*/ 340737 w 683636"/>
                <a:gd name="connsiteY9" fmla="*/ 0 h 683636"/>
                <a:gd name="connsiteX10" fmla="*/ 292060 w 683636"/>
                <a:gd name="connsiteY10" fmla="*/ 48677 h 683636"/>
                <a:gd name="connsiteX11" fmla="*/ 292060 w 683636"/>
                <a:gd name="connsiteY11" fmla="*/ 102243 h 683636"/>
                <a:gd name="connsiteX12" fmla="*/ 206605 w 683636"/>
                <a:gd name="connsiteY12" fmla="*/ 137766 h 683636"/>
                <a:gd name="connsiteX13" fmla="*/ 168616 w 683636"/>
                <a:gd name="connsiteY13" fmla="*/ 99776 h 683636"/>
                <a:gd name="connsiteX14" fmla="*/ 99776 w 683636"/>
                <a:gd name="connsiteY14" fmla="*/ 99776 h 683636"/>
                <a:gd name="connsiteX15" fmla="*/ 99776 w 683636"/>
                <a:gd name="connsiteY15" fmla="*/ 168616 h 683636"/>
                <a:gd name="connsiteX16" fmla="*/ 137766 w 683636"/>
                <a:gd name="connsiteY16" fmla="*/ 206605 h 683636"/>
                <a:gd name="connsiteX17" fmla="*/ 102243 w 683636"/>
                <a:gd name="connsiteY17" fmla="*/ 292060 h 683636"/>
                <a:gd name="connsiteX18" fmla="*/ 48677 w 683636"/>
                <a:gd name="connsiteY18" fmla="*/ 292060 h 683636"/>
                <a:gd name="connsiteX19" fmla="*/ 0 w 683636"/>
                <a:gd name="connsiteY19" fmla="*/ 340737 h 683636"/>
                <a:gd name="connsiteX20" fmla="*/ 48677 w 683636"/>
                <a:gd name="connsiteY20" fmla="*/ 389413 h 683636"/>
                <a:gd name="connsiteX21" fmla="*/ 102243 w 683636"/>
                <a:gd name="connsiteY21" fmla="*/ 389413 h 683636"/>
                <a:gd name="connsiteX22" fmla="*/ 137766 w 683636"/>
                <a:gd name="connsiteY22" fmla="*/ 474868 h 683636"/>
                <a:gd name="connsiteX23" fmla="*/ 99776 w 683636"/>
                <a:gd name="connsiteY23" fmla="*/ 512857 h 683636"/>
                <a:gd name="connsiteX24" fmla="*/ 99776 w 683636"/>
                <a:gd name="connsiteY24" fmla="*/ 581697 h 683636"/>
                <a:gd name="connsiteX25" fmla="*/ 168616 w 683636"/>
                <a:gd name="connsiteY25" fmla="*/ 581697 h 683636"/>
                <a:gd name="connsiteX26" fmla="*/ 206605 w 683636"/>
                <a:gd name="connsiteY26" fmla="*/ 543707 h 683636"/>
                <a:gd name="connsiteX27" fmla="*/ 292060 w 683636"/>
                <a:gd name="connsiteY27" fmla="*/ 579231 h 683636"/>
                <a:gd name="connsiteX28" fmla="*/ 292060 w 683636"/>
                <a:gd name="connsiteY28" fmla="*/ 636042 h 683636"/>
                <a:gd name="connsiteX29" fmla="*/ 340737 w 683636"/>
                <a:gd name="connsiteY29" fmla="*/ 684718 h 683636"/>
                <a:gd name="connsiteX30" fmla="*/ 389413 w 683636"/>
                <a:gd name="connsiteY30" fmla="*/ 636042 h 683636"/>
                <a:gd name="connsiteX31" fmla="*/ 389413 w 683636"/>
                <a:gd name="connsiteY31" fmla="*/ 579231 h 683636"/>
                <a:gd name="connsiteX32" fmla="*/ 474868 w 683636"/>
                <a:gd name="connsiteY32" fmla="*/ 543707 h 683636"/>
                <a:gd name="connsiteX33" fmla="*/ 512857 w 683636"/>
                <a:gd name="connsiteY33" fmla="*/ 581697 h 683636"/>
                <a:gd name="connsiteX34" fmla="*/ 581697 w 683636"/>
                <a:gd name="connsiteY34" fmla="*/ 581697 h 683636"/>
                <a:gd name="connsiteX35" fmla="*/ 581697 w 683636"/>
                <a:gd name="connsiteY35" fmla="*/ 512857 h 683636"/>
                <a:gd name="connsiteX36" fmla="*/ 543707 w 683636"/>
                <a:gd name="connsiteY36" fmla="*/ 474868 h 683636"/>
                <a:gd name="connsiteX37" fmla="*/ 579231 w 683636"/>
                <a:gd name="connsiteY37" fmla="*/ 389413 h 683636"/>
                <a:gd name="connsiteX38" fmla="*/ 636042 w 683636"/>
                <a:gd name="connsiteY38" fmla="*/ 389413 h 683636"/>
                <a:gd name="connsiteX39" fmla="*/ 684718 w 683636"/>
                <a:gd name="connsiteY39" fmla="*/ 340737 h 683636"/>
                <a:gd name="connsiteX40" fmla="*/ 636042 w 683636"/>
                <a:gd name="connsiteY40" fmla="*/ 292060 h 683636"/>
                <a:gd name="connsiteX41" fmla="*/ 636042 w 683636"/>
                <a:gd name="connsiteY41" fmla="*/ 292060 h 683636"/>
                <a:gd name="connsiteX42" fmla="*/ 340737 w 683636"/>
                <a:gd name="connsiteY42" fmla="*/ 486767 h 683636"/>
                <a:gd name="connsiteX43" fmla="*/ 194707 w 683636"/>
                <a:gd name="connsiteY43" fmla="*/ 340737 h 683636"/>
                <a:gd name="connsiteX44" fmla="*/ 340737 w 683636"/>
                <a:gd name="connsiteY44" fmla="*/ 194707 h 683636"/>
                <a:gd name="connsiteX45" fmla="*/ 486767 w 683636"/>
                <a:gd name="connsiteY45" fmla="*/ 340737 h 683636"/>
                <a:gd name="connsiteX46" fmla="*/ 340737 w 683636"/>
                <a:gd name="connsiteY46" fmla="*/ 486767 h 683636"/>
                <a:gd name="connsiteX47" fmla="*/ 340737 w 683636"/>
                <a:gd name="connsiteY47" fmla="*/ 486767 h 683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83636" h="683636">
                  <a:moveTo>
                    <a:pt x="636042" y="292060"/>
                  </a:moveTo>
                  <a:lnTo>
                    <a:pt x="579231" y="292060"/>
                  </a:lnTo>
                  <a:cubicBezTo>
                    <a:pt x="572913" y="261036"/>
                    <a:pt x="560625" y="232176"/>
                    <a:pt x="543707" y="206605"/>
                  </a:cubicBezTo>
                  <a:lnTo>
                    <a:pt x="581697" y="168616"/>
                  </a:lnTo>
                  <a:cubicBezTo>
                    <a:pt x="600692" y="149621"/>
                    <a:pt x="600692" y="118771"/>
                    <a:pt x="581697" y="99776"/>
                  </a:cubicBezTo>
                  <a:cubicBezTo>
                    <a:pt x="562702" y="80781"/>
                    <a:pt x="531852" y="80781"/>
                    <a:pt x="512857" y="99776"/>
                  </a:cubicBezTo>
                  <a:lnTo>
                    <a:pt x="474868" y="137766"/>
                  </a:lnTo>
                  <a:cubicBezTo>
                    <a:pt x="449340" y="120848"/>
                    <a:pt x="420480" y="108560"/>
                    <a:pt x="389413" y="102243"/>
                  </a:cubicBezTo>
                  <a:lnTo>
                    <a:pt x="389413" y="48677"/>
                  </a:lnTo>
                  <a:cubicBezTo>
                    <a:pt x="389413" y="21807"/>
                    <a:pt x="367606" y="0"/>
                    <a:pt x="340737" y="0"/>
                  </a:cubicBezTo>
                  <a:cubicBezTo>
                    <a:pt x="313824" y="0"/>
                    <a:pt x="292060" y="21807"/>
                    <a:pt x="292060" y="48677"/>
                  </a:cubicBezTo>
                  <a:lnTo>
                    <a:pt x="292060" y="102243"/>
                  </a:lnTo>
                  <a:cubicBezTo>
                    <a:pt x="261037" y="108560"/>
                    <a:pt x="232177" y="120848"/>
                    <a:pt x="206605" y="137766"/>
                  </a:cubicBezTo>
                  <a:lnTo>
                    <a:pt x="168616" y="99776"/>
                  </a:lnTo>
                  <a:cubicBezTo>
                    <a:pt x="149621" y="80781"/>
                    <a:pt x="118771" y="80781"/>
                    <a:pt x="99776" y="99776"/>
                  </a:cubicBezTo>
                  <a:cubicBezTo>
                    <a:pt x="80782" y="118771"/>
                    <a:pt x="80782" y="149621"/>
                    <a:pt x="99776" y="168616"/>
                  </a:cubicBezTo>
                  <a:lnTo>
                    <a:pt x="137766" y="206605"/>
                  </a:lnTo>
                  <a:cubicBezTo>
                    <a:pt x="120848" y="232134"/>
                    <a:pt x="108560" y="260993"/>
                    <a:pt x="102243" y="292060"/>
                  </a:cubicBezTo>
                  <a:lnTo>
                    <a:pt x="48677" y="292060"/>
                  </a:lnTo>
                  <a:cubicBezTo>
                    <a:pt x="21807" y="292060"/>
                    <a:pt x="0" y="313867"/>
                    <a:pt x="0" y="340737"/>
                  </a:cubicBezTo>
                  <a:cubicBezTo>
                    <a:pt x="0" y="367606"/>
                    <a:pt x="21807" y="389413"/>
                    <a:pt x="48677" y="389413"/>
                  </a:cubicBezTo>
                  <a:lnTo>
                    <a:pt x="102243" y="389413"/>
                  </a:lnTo>
                  <a:cubicBezTo>
                    <a:pt x="108560" y="420436"/>
                    <a:pt x="120848" y="449296"/>
                    <a:pt x="137766" y="474868"/>
                  </a:cubicBezTo>
                  <a:lnTo>
                    <a:pt x="99776" y="512857"/>
                  </a:lnTo>
                  <a:cubicBezTo>
                    <a:pt x="80782" y="531852"/>
                    <a:pt x="80782" y="562702"/>
                    <a:pt x="99776" y="581697"/>
                  </a:cubicBezTo>
                  <a:cubicBezTo>
                    <a:pt x="118771" y="600691"/>
                    <a:pt x="149621" y="600691"/>
                    <a:pt x="168616" y="581697"/>
                  </a:cubicBezTo>
                  <a:lnTo>
                    <a:pt x="206605" y="543707"/>
                  </a:lnTo>
                  <a:cubicBezTo>
                    <a:pt x="232134" y="560625"/>
                    <a:pt x="260993" y="572913"/>
                    <a:pt x="292060" y="579231"/>
                  </a:cubicBezTo>
                  <a:lnTo>
                    <a:pt x="292060" y="636042"/>
                  </a:lnTo>
                  <a:cubicBezTo>
                    <a:pt x="292060" y="662911"/>
                    <a:pt x="313824" y="684718"/>
                    <a:pt x="340737" y="684718"/>
                  </a:cubicBezTo>
                  <a:cubicBezTo>
                    <a:pt x="367606" y="684718"/>
                    <a:pt x="389413" y="662911"/>
                    <a:pt x="389413" y="636042"/>
                  </a:cubicBezTo>
                  <a:lnTo>
                    <a:pt x="389413" y="579231"/>
                  </a:lnTo>
                  <a:cubicBezTo>
                    <a:pt x="420436" y="572913"/>
                    <a:pt x="449296" y="560625"/>
                    <a:pt x="474868" y="543707"/>
                  </a:cubicBezTo>
                  <a:lnTo>
                    <a:pt x="512857" y="581697"/>
                  </a:lnTo>
                  <a:cubicBezTo>
                    <a:pt x="531852" y="600691"/>
                    <a:pt x="562702" y="600691"/>
                    <a:pt x="581697" y="581697"/>
                  </a:cubicBezTo>
                  <a:cubicBezTo>
                    <a:pt x="600692" y="562702"/>
                    <a:pt x="600692" y="531852"/>
                    <a:pt x="581697" y="512857"/>
                  </a:cubicBezTo>
                  <a:lnTo>
                    <a:pt x="543707" y="474868"/>
                  </a:lnTo>
                  <a:cubicBezTo>
                    <a:pt x="560625" y="449340"/>
                    <a:pt x="572913" y="420479"/>
                    <a:pt x="579231" y="389413"/>
                  </a:cubicBezTo>
                  <a:lnTo>
                    <a:pt x="636042" y="389413"/>
                  </a:lnTo>
                  <a:cubicBezTo>
                    <a:pt x="662911" y="389413"/>
                    <a:pt x="684718" y="367606"/>
                    <a:pt x="684718" y="340737"/>
                  </a:cubicBezTo>
                  <a:cubicBezTo>
                    <a:pt x="684718" y="313867"/>
                    <a:pt x="662954" y="292060"/>
                    <a:pt x="636042" y="292060"/>
                  </a:cubicBezTo>
                  <a:lnTo>
                    <a:pt x="636042" y="292060"/>
                  </a:lnTo>
                  <a:close/>
                  <a:moveTo>
                    <a:pt x="340737" y="486767"/>
                  </a:moveTo>
                  <a:cubicBezTo>
                    <a:pt x="260215" y="486767"/>
                    <a:pt x="194707" y="421259"/>
                    <a:pt x="194707" y="340737"/>
                  </a:cubicBezTo>
                  <a:cubicBezTo>
                    <a:pt x="194707" y="260215"/>
                    <a:pt x="260215" y="194707"/>
                    <a:pt x="340737" y="194707"/>
                  </a:cubicBezTo>
                  <a:cubicBezTo>
                    <a:pt x="421259" y="194707"/>
                    <a:pt x="486767" y="260215"/>
                    <a:pt x="486767" y="340737"/>
                  </a:cubicBezTo>
                  <a:cubicBezTo>
                    <a:pt x="486767" y="421259"/>
                    <a:pt x="421259" y="486767"/>
                    <a:pt x="340737" y="486767"/>
                  </a:cubicBezTo>
                  <a:lnTo>
                    <a:pt x="340737" y="486767"/>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61" name="Freeform: Shape 138">
              <a:extLst>
                <a:ext uri="{FF2B5EF4-FFF2-40B4-BE49-F238E27FC236}">
                  <a16:creationId xmlns:a16="http://schemas.microsoft.com/office/drawing/2014/main" id="{8D018839-E388-E030-937C-351D1FFE0E31}"/>
                </a:ext>
              </a:extLst>
            </p:cNvPr>
            <p:cNvSpPr/>
            <p:nvPr/>
          </p:nvSpPr>
          <p:spPr>
            <a:xfrm>
              <a:off x="-7246241" y="5284321"/>
              <a:ext cx="683635" cy="683635"/>
            </a:xfrm>
            <a:custGeom>
              <a:avLst/>
              <a:gdLst>
                <a:gd name="connsiteX0" fmla="*/ 48677 w 683636"/>
                <a:gd name="connsiteY0" fmla="*/ 295305 h 683636"/>
                <a:gd name="connsiteX1" fmla="*/ 0 w 683636"/>
                <a:gd name="connsiteY1" fmla="*/ 343982 h 683636"/>
                <a:gd name="connsiteX2" fmla="*/ 48677 w 683636"/>
                <a:gd name="connsiteY2" fmla="*/ 392658 h 683636"/>
                <a:gd name="connsiteX3" fmla="*/ 105488 w 683636"/>
                <a:gd name="connsiteY3" fmla="*/ 392658 h 683636"/>
                <a:gd name="connsiteX4" fmla="*/ 141011 w 683636"/>
                <a:gd name="connsiteY4" fmla="*/ 478113 h 683636"/>
                <a:gd name="connsiteX5" fmla="*/ 103021 w 683636"/>
                <a:gd name="connsiteY5" fmla="*/ 516102 h 683636"/>
                <a:gd name="connsiteX6" fmla="*/ 103021 w 683636"/>
                <a:gd name="connsiteY6" fmla="*/ 584942 h 683636"/>
                <a:gd name="connsiteX7" fmla="*/ 171861 w 683636"/>
                <a:gd name="connsiteY7" fmla="*/ 584942 h 683636"/>
                <a:gd name="connsiteX8" fmla="*/ 209850 w 683636"/>
                <a:gd name="connsiteY8" fmla="*/ 546952 h 683636"/>
                <a:gd name="connsiteX9" fmla="*/ 295305 w 683636"/>
                <a:gd name="connsiteY9" fmla="*/ 582476 h 683636"/>
                <a:gd name="connsiteX10" fmla="*/ 295305 w 683636"/>
                <a:gd name="connsiteY10" fmla="*/ 636042 h 683636"/>
                <a:gd name="connsiteX11" fmla="*/ 343982 w 683636"/>
                <a:gd name="connsiteY11" fmla="*/ 684718 h 683636"/>
                <a:gd name="connsiteX12" fmla="*/ 392658 w 683636"/>
                <a:gd name="connsiteY12" fmla="*/ 636042 h 683636"/>
                <a:gd name="connsiteX13" fmla="*/ 392658 w 683636"/>
                <a:gd name="connsiteY13" fmla="*/ 582476 h 683636"/>
                <a:gd name="connsiteX14" fmla="*/ 478113 w 683636"/>
                <a:gd name="connsiteY14" fmla="*/ 546952 h 683636"/>
                <a:gd name="connsiteX15" fmla="*/ 516102 w 683636"/>
                <a:gd name="connsiteY15" fmla="*/ 584942 h 683636"/>
                <a:gd name="connsiteX16" fmla="*/ 584942 w 683636"/>
                <a:gd name="connsiteY16" fmla="*/ 584942 h 683636"/>
                <a:gd name="connsiteX17" fmla="*/ 584942 w 683636"/>
                <a:gd name="connsiteY17" fmla="*/ 516102 h 683636"/>
                <a:gd name="connsiteX18" fmla="*/ 546953 w 683636"/>
                <a:gd name="connsiteY18" fmla="*/ 478113 h 683636"/>
                <a:gd name="connsiteX19" fmla="*/ 582476 w 683636"/>
                <a:gd name="connsiteY19" fmla="*/ 392658 h 683636"/>
                <a:gd name="connsiteX20" fmla="*/ 636042 w 683636"/>
                <a:gd name="connsiteY20" fmla="*/ 392658 h 683636"/>
                <a:gd name="connsiteX21" fmla="*/ 684718 w 683636"/>
                <a:gd name="connsiteY21" fmla="*/ 343982 h 683636"/>
                <a:gd name="connsiteX22" fmla="*/ 636042 w 683636"/>
                <a:gd name="connsiteY22" fmla="*/ 295305 h 683636"/>
                <a:gd name="connsiteX23" fmla="*/ 582476 w 683636"/>
                <a:gd name="connsiteY23" fmla="*/ 295305 h 683636"/>
                <a:gd name="connsiteX24" fmla="*/ 546953 w 683636"/>
                <a:gd name="connsiteY24" fmla="*/ 209850 h 683636"/>
                <a:gd name="connsiteX25" fmla="*/ 584942 w 683636"/>
                <a:gd name="connsiteY25" fmla="*/ 171861 h 683636"/>
                <a:gd name="connsiteX26" fmla="*/ 584942 w 683636"/>
                <a:gd name="connsiteY26" fmla="*/ 103021 h 683636"/>
                <a:gd name="connsiteX27" fmla="*/ 516102 w 683636"/>
                <a:gd name="connsiteY27" fmla="*/ 103021 h 683636"/>
                <a:gd name="connsiteX28" fmla="*/ 478113 w 683636"/>
                <a:gd name="connsiteY28" fmla="*/ 141011 h 683636"/>
                <a:gd name="connsiteX29" fmla="*/ 392658 w 683636"/>
                <a:gd name="connsiteY29" fmla="*/ 105488 h 683636"/>
                <a:gd name="connsiteX30" fmla="*/ 392658 w 683636"/>
                <a:gd name="connsiteY30" fmla="*/ 48677 h 683636"/>
                <a:gd name="connsiteX31" fmla="*/ 343982 w 683636"/>
                <a:gd name="connsiteY31" fmla="*/ 0 h 683636"/>
                <a:gd name="connsiteX32" fmla="*/ 295305 w 683636"/>
                <a:gd name="connsiteY32" fmla="*/ 48677 h 683636"/>
                <a:gd name="connsiteX33" fmla="*/ 295305 w 683636"/>
                <a:gd name="connsiteY33" fmla="*/ 105488 h 683636"/>
                <a:gd name="connsiteX34" fmla="*/ 209850 w 683636"/>
                <a:gd name="connsiteY34" fmla="*/ 141011 h 683636"/>
                <a:gd name="connsiteX35" fmla="*/ 171861 w 683636"/>
                <a:gd name="connsiteY35" fmla="*/ 103021 h 683636"/>
                <a:gd name="connsiteX36" fmla="*/ 103021 w 683636"/>
                <a:gd name="connsiteY36" fmla="*/ 103021 h 683636"/>
                <a:gd name="connsiteX37" fmla="*/ 103021 w 683636"/>
                <a:gd name="connsiteY37" fmla="*/ 171861 h 683636"/>
                <a:gd name="connsiteX38" fmla="*/ 141011 w 683636"/>
                <a:gd name="connsiteY38" fmla="*/ 209850 h 683636"/>
                <a:gd name="connsiteX39" fmla="*/ 105488 w 683636"/>
                <a:gd name="connsiteY39" fmla="*/ 295305 h 683636"/>
                <a:gd name="connsiteX40" fmla="*/ 48677 w 683636"/>
                <a:gd name="connsiteY40" fmla="*/ 295305 h 683636"/>
                <a:gd name="connsiteX41" fmla="*/ 343982 w 683636"/>
                <a:gd name="connsiteY41" fmla="*/ 197952 h 683636"/>
                <a:gd name="connsiteX42" fmla="*/ 490012 w 683636"/>
                <a:gd name="connsiteY42" fmla="*/ 343982 h 683636"/>
                <a:gd name="connsiteX43" fmla="*/ 343982 w 683636"/>
                <a:gd name="connsiteY43" fmla="*/ 490012 h 683636"/>
                <a:gd name="connsiteX44" fmla="*/ 197952 w 683636"/>
                <a:gd name="connsiteY44" fmla="*/ 343982 h 683636"/>
                <a:gd name="connsiteX45" fmla="*/ 343982 w 683636"/>
                <a:gd name="connsiteY45" fmla="*/ 197952 h 683636"/>
                <a:gd name="connsiteX46" fmla="*/ 343982 w 683636"/>
                <a:gd name="connsiteY46" fmla="*/ 197952 h 683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83636" h="683636">
                  <a:moveTo>
                    <a:pt x="48677" y="295305"/>
                  </a:moveTo>
                  <a:cubicBezTo>
                    <a:pt x="21764" y="295305"/>
                    <a:pt x="0" y="317112"/>
                    <a:pt x="0" y="343982"/>
                  </a:cubicBezTo>
                  <a:cubicBezTo>
                    <a:pt x="0" y="370851"/>
                    <a:pt x="21764" y="392658"/>
                    <a:pt x="48677" y="392658"/>
                  </a:cubicBezTo>
                  <a:lnTo>
                    <a:pt x="105488" y="392658"/>
                  </a:lnTo>
                  <a:cubicBezTo>
                    <a:pt x="111805" y="423681"/>
                    <a:pt x="124093" y="452541"/>
                    <a:pt x="141011" y="478113"/>
                  </a:cubicBezTo>
                  <a:lnTo>
                    <a:pt x="103021" y="516102"/>
                  </a:lnTo>
                  <a:cubicBezTo>
                    <a:pt x="84027" y="535097"/>
                    <a:pt x="84027" y="565947"/>
                    <a:pt x="103021" y="584942"/>
                  </a:cubicBezTo>
                  <a:cubicBezTo>
                    <a:pt x="122016" y="603937"/>
                    <a:pt x="152866" y="603937"/>
                    <a:pt x="171861" y="584942"/>
                  </a:cubicBezTo>
                  <a:lnTo>
                    <a:pt x="209850" y="546952"/>
                  </a:lnTo>
                  <a:cubicBezTo>
                    <a:pt x="235379" y="563870"/>
                    <a:pt x="264239" y="576158"/>
                    <a:pt x="295305" y="582476"/>
                  </a:cubicBezTo>
                  <a:lnTo>
                    <a:pt x="295305" y="636042"/>
                  </a:lnTo>
                  <a:cubicBezTo>
                    <a:pt x="295305" y="662911"/>
                    <a:pt x="317112" y="684718"/>
                    <a:pt x="343982" y="684718"/>
                  </a:cubicBezTo>
                  <a:cubicBezTo>
                    <a:pt x="370851" y="684718"/>
                    <a:pt x="392658" y="662911"/>
                    <a:pt x="392658" y="636042"/>
                  </a:cubicBezTo>
                  <a:lnTo>
                    <a:pt x="392658" y="582476"/>
                  </a:lnTo>
                  <a:cubicBezTo>
                    <a:pt x="423682" y="576158"/>
                    <a:pt x="452541" y="563870"/>
                    <a:pt x="478113" y="546952"/>
                  </a:cubicBezTo>
                  <a:lnTo>
                    <a:pt x="516102" y="584942"/>
                  </a:lnTo>
                  <a:cubicBezTo>
                    <a:pt x="535097" y="603937"/>
                    <a:pt x="565947" y="603937"/>
                    <a:pt x="584942" y="584942"/>
                  </a:cubicBezTo>
                  <a:cubicBezTo>
                    <a:pt x="603937" y="565947"/>
                    <a:pt x="603937" y="535097"/>
                    <a:pt x="584942" y="516102"/>
                  </a:cubicBezTo>
                  <a:lnTo>
                    <a:pt x="546953" y="478113"/>
                  </a:lnTo>
                  <a:cubicBezTo>
                    <a:pt x="563870" y="452585"/>
                    <a:pt x="576159" y="423725"/>
                    <a:pt x="582476" y="392658"/>
                  </a:cubicBezTo>
                  <a:lnTo>
                    <a:pt x="636042" y="392658"/>
                  </a:lnTo>
                  <a:cubicBezTo>
                    <a:pt x="662911" y="392658"/>
                    <a:pt x="684718" y="370851"/>
                    <a:pt x="684718" y="343982"/>
                  </a:cubicBezTo>
                  <a:cubicBezTo>
                    <a:pt x="684718" y="317112"/>
                    <a:pt x="662911" y="295305"/>
                    <a:pt x="636042" y="295305"/>
                  </a:cubicBezTo>
                  <a:lnTo>
                    <a:pt x="582476" y="295305"/>
                  </a:lnTo>
                  <a:cubicBezTo>
                    <a:pt x="576159" y="264282"/>
                    <a:pt x="563870" y="235422"/>
                    <a:pt x="546953" y="209850"/>
                  </a:cubicBezTo>
                  <a:lnTo>
                    <a:pt x="584942" y="171861"/>
                  </a:lnTo>
                  <a:cubicBezTo>
                    <a:pt x="603937" y="152866"/>
                    <a:pt x="603937" y="122016"/>
                    <a:pt x="584942" y="103021"/>
                  </a:cubicBezTo>
                  <a:cubicBezTo>
                    <a:pt x="565947" y="84026"/>
                    <a:pt x="535097" y="84026"/>
                    <a:pt x="516102" y="103021"/>
                  </a:cubicBezTo>
                  <a:lnTo>
                    <a:pt x="478113" y="141011"/>
                  </a:lnTo>
                  <a:cubicBezTo>
                    <a:pt x="452585" y="124093"/>
                    <a:pt x="423725" y="111805"/>
                    <a:pt x="392658" y="105488"/>
                  </a:cubicBezTo>
                  <a:lnTo>
                    <a:pt x="392658" y="48677"/>
                  </a:lnTo>
                  <a:cubicBezTo>
                    <a:pt x="392658" y="21807"/>
                    <a:pt x="370851" y="0"/>
                    <a:pt x="343982" y="0"/>
                  </a:cubicBezTo>
                  <a:cubicBezTo>
                    <a:pt x="317112" y="0"/>
                    <a:pt x="295305" y="21807"/>
                    <a:pt x="295305" y="48677"/>
                  </a:cubicBezTo>
                  <a:lnTo>
                    <a:pt x="295305" y="105488"/>
                  </a:lnTo>
                  <a:cubicBezTo>
                    <a:pt x="264282" y="111805"/>
                    <a:pt x="235422" y="124093"/>
                    <a:pt x="209850" y="141011"/>
                  </a:cubicBezTo>
                  <a:lnTo>
                    <a:pt x="171861" y="103021"/>
                  </a:lnTo>
                  <a:cubicBezTo>
                    <a:pt x="152866" y="84026"/>
                    <a:pt x="122016" y="84026"/>
                    <a:pt x="103021" y="103021"/>
                  </a:cubicBezTo>
                  <a:cubicBezTo>
                    <a:pt x="84027" y="122059"/>
                    <a:pt x="84027" y="152866"/>
                    <a:pt x="103021" y="171861"/>
                  </a:cubicBezTo>
                  <a:lnTo>
                    <a:pt x="141011" y="209850"/>
                  </a:lnTo>
                  <a:cubicBezTo>
                    <a:pt x="124093" y="235379"/>
                    <a:pt x="111805" y="264238"/>
                    <a:pt x="105488" y="295305"/>
                  </a:cubicBezTo>
                  <a:lnTo>
                    <a:pt x="48677" y="295305"/>
                  </a:lnTo>
                  <a:close/>
                  <a:moveTo>
                    <a:pt x="343982" y="197952"/>
                  </a:moveTo>
                  <a:cubicBezTo>
                    <a:pt x="424504" y="197952"/>
                    <a:pt x="490012" y="263460"/>
                    <a:pt x="490012" y="343982"/>
                  </a:cubicBezTo>
                  <a:cubicBezTo>
                    <a:pt x="490012" y="424504"/>
                    <a:pt x="424504" y="490012"/>
                    <a:pt x="343982" y="490012"/>
                  </a:cubicBezTo>
                  <a:cubicBezTo>
                    <a:pt x="263460" y="490012"/>
                    <a:pt x="197952" y="424504"/>
                    <a:pt x="197952" y="343982"/>
                  </a:cubicBezTo>
                  <a:cubicBezTo>
                    <a:pt x="197952" y="263460"/>
                    <a:pt x="263460" y="197952"/>
                    <a:pt x="343982" y="197952"/>
                  </a:cubicBezTo>
                  <a:lnTo>
                    <a:pt x="343982" y="197952"/>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grpSp>
      <p:grpSp>
        <p:nvGrpSpPr>
          <p:cNvPr id="62" name="Group 61">
            <a:extLst>
              <a:ext uri="{FF2B5EF4-FFF2-40B4-BE49-F238E27FC236}">
                <a16:creationId xmlns:a16="http://schemas.microsoft.com/office/drawing/2014/main" id="{317348DF-8368-0321-54E5-81E98A643E55}"/>
              </a:ext>
            </a:extLst>
          </p:cNvPr>
          <p:cNvGrpSpPr/>
          <p:nvPr/>
        </p:nvGrpSpPr>
        <p:grpSpPr>
          <a:xfrm>
            <a:off x="6116815" y="2070748"/>
            <a:ext cx="232630" cy="211892"/>
            <a:chOff x="-6824011" y="89253"/>
            <a:chExt cx="1782688" cy="1623776"/>
          </a:xfrm>
          <a:solidFill>
            <a:sysClr val="window" lastClr="FFFFFF"/>
          </a:solidFill>
        </p:grpSpPr>
        <p:sp>
          <p:nvSpPr>
            <p:cNvPr id="63" name="Freeform: Shape 140">
              <a:extLst>
                <a:ext uri="{FF2B5EF4-FFF2-40B4-BE49-F238E27FC236}">
                  <a16:creationId xmlns:a16="http://schemas.microsoft.com/office/drawing/2014/main" id="{43F463D6-EE86-4112-4998-475C38A9CEC3}"/>
                </a:ext>
              </a:extLst>
            </p:cNvPr>
            <p:cNvSpPr/>
            <p:nvPr/>
          </p:nvSpPr>
          <p:spPr>
            <a:xfrm>
              <a:off x="-5558096" y="89253"/>
              <a:ext cx="424030" cy="445663"/>
            </a:xfrm>
            <a:custGeom>
              <a:avLst/>
              <a:gdLst>
                <a:gd name="connsiteX0" fmla="*/ 111296 w 424027"/>
                <a:gd name="connsiteY0" fmla="*/ 420991 h 445661"/>
                <a:gd name="connsiteX1" fmla="*/ 209904 w 424027"/>
                <a:gd name="connsiteY1" fmla="*/ 291489 h 445661"/>
                <a:gd name="connsiteX2" fmla="*/ 322791 w 424027"/>
                <a:gd name="connsiteY2" fmla="*/ 386073 h 445661"/>
                <a:gd name="connsiteX3" fmla="*/ 405260 w 424027"/>
                <a:gd name="connsiteY3" fmla="*/ 303691 h 445661"/>
                <a:gd name="connsiteX4" fmla="*/ 284542 w 424027"/>
                <a:gd name="connsiteY4" fmla="*/ 202184 h 445661"/>
                <a:gd name="connsiteX5" fmla="*/ 376141 w 424027"/>
                <a:gd name="connsiteY5" fmla="*/ 100460 h 445661"/>
                <a:gd name="connsiteX6" fmla="*/ 293758 w 424027"/>
                <a:gd name="connsiteY6" fmla="*/ 18078 h 445661"/>
                <a:gd name="connsiteX7" fmla="*/ 198741 w 424027"/>
                <a:gd name="connsiteY7" fmla="*/ 123782 h 445661"/>
                <a:gd name="connsiteX8" fmla="*/ 113806 w 424027"/>
                <a:gd name="connsiteY8" fmla="*/ 41399 h 445661"/>
                <a:gd name="connsiteX9" fmla="*/ 31423 w 424027"/>
                <a:gd name="connsiteY9" fmla="*/ 123868 h 445661"/>
                <a:gd name="connsiteX10" fmla="*/ 123931 w 424027"/>
                <a:gd name="connsiteY10" fmla="*/ 213260 h 445661"/>
                <a:gd name="connsiteX11" fmla="*/ 10655 w 424027"/>
                <a:gd name="connsiteY11" fmla="*/ 362103 h 445661"/>
                <a:gd name="connsiteX12" fmla="*/ 111296 w 424027"/>
                <a:gd name="connsiteY12" fmla="*/ 420991 h 445661"/>
                <a:gd name="connsiteX13" fmla="*/ 111296 w 424027"/>
                <a:gd name="connsiteY13" fmla="*/ 420991 h 445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4027" h="445661">
                  <a:moveTo>
                    <a:pt x="111296" y="420991"/>
                  </a:moveTo>
                  <a:cubicBezTo>
                    <a:pt x="142666" y="376597"/>
                    <a:pt x="175809" y="333632"/>
                    <a:pt x="209904" y="291489"/>
                  </a:cubicBezTo>
                  <a:cubicBezTo>
                    <a:pt x="246726" y="323897"/>
                    <a:pt x="284109" y="355699"/>
                    <a:pt x="322791" y="386073"/>
                  </a:cubicBezTo>
                  <a:cubicBezTo>
                    <a:pt x="381160" y="431937"/>
                    <a:pt x="464321" y="350031"/>
                    <a:pt x="405260" y="303691"/>
                  </a:cubicBezTo>
                  <a:cubicBezTo>
                    <a:pt x="363766" y="271153"/>
                    <a:pt x="323873" y="237058"/>
                    <a:pt x="284542" y="202184"/>
                  </a:cubicBezTo>
                  <a:cubicBezTo>
                    <a:pt x="314440" y="167872"/>
                    <a:pt x="344858" y="133777"/>
                    <a:pt x="376141" y="100460"/>
                  </a:cubicBezTo>
                  <a:cubicBezTo>
                    <a:pt x="427543" y="45769"/>
                    <a:pt x="345247" y="-36830"/>
                    <a:pt x="293758" y="18078"/>
                  </a:cubicBezTo>
                  <a:cubicBezTo>
                    <a:pt x="261307" y="52649"/>
                    <a:pt x="229851" y="88042"/>
                    <a:pt x="198741" y="123782"/>
                  </a:cubicBezTo>
                  <a:cubicBezTo>
                    <a:pt x="170184" y="96696"/>
                    <a:pt x="141800" y="69307"/>
                    <a:pt x="113806" y="41399"/>
                  </a:cubicBezTo>
                  <a:cubicBezTo>
                    <a:pt x="60586" y="-11648"/>
                    <a:pt x="-21883" y="70735"/>
                    <a:pt x="31423" y="123868"/>
                  </a:cubicBezTo>
                  <a:cubicBezTo>
                    <a:pt x="61841" y="154069"/>
                    <a:pt x="92734" y="183838"/>
                    <a:pt x="123931" y="213260"/>
                  </a:cubicBezTo>
                  <a:cubicBezTo>
                    <a:pt x="84773" y="261721"/>
                    <a:pt x="46697" y="311089"/>
                    <a:pt x="10655" y="362103"/>
                  </a:cubicBezTo>
                  <a:cubicBezTo>
                    <a:pt x="-32873" y="423587"/>
                    <a:pt x="68244" y="481782"/>
                    <a:pt x="111296" y="420991"/>
                  </a:cubicBezTo>
                  <a:lnTo>
                    <a:pt x="111296" y="420991"/>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64" name="Freeform: Shape 141">
              <a:extLst>
                <a:ext uri="{FF2B5EF4-FFF2-40B4-BE49-F238E27FC236}">
                  <a16:creationId xmlns:a16="http://schemas.microsoft.com/office/drawing/2014/main" id="{B253B6D1-5643-4922-1CC8-F2AD2BAD5CF1}"/>
                </a:ext>
              </a:extLst>
            </p:cNvPr>
            <p:cNvSpPr/>
            <p:nvPr/>
          </p:nvSpPr>
          <p:spPr>
            <a:xfrm>
              <a:off x="-6662792" y="1146765"/>
              <a:ext cx="402392" cy="393742"/>
            </a:xfrm>
            <a:custGeom>
              <a:avLst/>
              <a:gdLst>
                <a:gd name="connsiteX0" fmla="*/ 302732 w 402393"/>
                <a:gd name="connsiteY0" fmla="*/ 15487 h 393740"/>
                <a:gd name="connsiteX1" fmla="*/ 182273 w 402393"/>
                <a:gd name="connsiteY1" fmla="*/ 129282 h 393740"/>
                <a:gd name="connsiteX2" fmla="*/ 111184 w 402393"/>
                <a:gd name="connsiteY2" fmla="*/ 56332 h 393740"/>
                <a:gd name="connsiteX3" fmla="*/ 28801 w 402393"/>
                <a:gd name="connsiteY3" fmla="*/ 138715 h 393740"/>
                <a:gd name="connsiteX4" fmla="*/ 99804 w 402393"/>
                <a:gd name="connsiteY4" fmla="*/ 211665 h 393740"/>
                <a:gd name="connsiteX5" fmla="*/ 17162 w 402393"/>
                <a:gd name="connsiteY5" fmla="*/ 295216 h 393740"/>
                <a:gd name="connsiteX6" fmla="*/ 99545 w 402393"/>
                <a:gd name="connsiteY6" fmla="*/ 377598 h 393740"/>
                <a:gd name="connsiteX7" fmla="*/ 183571 w 402393"/>
                <a:gd name="connsiteY7" fmla="*/ 292879 h 393740"/>
                <a:gd name="connsiteX8" fmla="*/ 267814 w 402393"/>
                <a:gd name="connsiteY8" fmla="*/ 371757 h 393740"/>
                <a:gd name="connsiteX9" fmla="*/ 350197 w 402393"/>
                <a:gd name="connsiteY9" fmla="*/ 289374 h 393740"/>
                <a:gd name="connsiteX10" fmla="*/ 266084 w 402393"/>
                <a:gd name="connsiteY10" fmla="*/ 210497 h 393740"/>
                <a:gd name="connsiteX11" fmla="*/ 385201 w 402393"/>
                <a:gd name="connsiteY11" fmla="*/ 97913 h 393740"/>
                <a:gd name="connsiteX12" fmla="*/ 302732 w 402393"/>
                <a:gd name="connsiteY12" fmla="*/ 15487 h 393740"/>
                <a:gd name="connsiteX13" fmla="*/ 302732 w 402393"/>
                <a:gd name="connsiteY13" fmla="*/ 15487 h 39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02393" h="393740">
                  <a:moveTo>
                    <a:pt x="302732" y="15487"/>
                  </a:moveTo>
                  <a:cubicBezTo>
                    <a:pt x="261454" y="52222"/>
                    <a:pt x="221647" y="90471"/>
                    <a:pt x="182273" y="129282"/>
                  </a:cubicBezTo>
                  <a:cubicBezTo>
                    <a:pt x="158303" y="105268"/>
                    <a:pt x="134419" y="81082"/>
                    <a:pt x="111184" y="56332"/>
                  </a:cubicBezTo>
                  <a:cubicBezTo>
                    <a:pt x="59824" y="1252"/>
                    <a:pt x="-22472" y="83894"/>
                    <a:pt x="28801" y="138715"/>
                  </a:cubicBezTo>
                  <a:cubicBezTo>
                    <a:pt x="51993" y="163464"/>
                    <a:pt x="75790" y="187651"/>
                    <a:pt x="99804" y="211665"/>
                  </a:cubicBezTo>
                  <a:cubicBezTo>
                    <a:pt x="72329" y="239530"/>
                    <a:pt x="44811" y="267524"/>
                    <a:pt x="17162" y="295216"/>
                  </a:cubicBezTo>
                  <a:cubicBezTo>
                    <a:pt x="-35971" y="348522"/>
                    <a:pt x="46411" y="430904"/>
                    <a:pt x="99545" y="377598"/>
                  </a:cubicBezTo>
                  <a:cubicBezTo>
                    <a:pt x="127626" y="349431"/>
                    <a:pt x="155620" y="321176"/>
                    <a:pt x="183571" y="292879"/>
                  </a:cubicBezTo>
                  <a:cubicBezTo>
                    <a:pt x="211436" y="319273"/>
                    <a:pt x="239517" y="345623"/>
                    <a:pt x="267814" y="371757"/>
                  </a:cubicBezTo>
                  <a:cubicBezTo>
                    <a:pt x="322808" y="422857"/>
                    <a:pt x="405364" y="340690"/>
                    <a:pt x="350197" y="289374"/>
                  </a:cubicBezTo>
                  <a:cubicBezTo>
                    <a:pt x="322030" y="263240"/>
                    <a:pt x="293949" y="236933"/>
                    <a:pt x="266084" y="210497"/>
                  </a:cubicBezTo>
                  <a:cubicBezTo>
                    <a:pt x="305025" y="172118"/>
                    <a:pt x="344356" y="134258"/>
                    <a:pt x="385201" y="97913"/>
                  </a:cubicBezTo>
                  <a:cubicBezTo>
                    <a:pt x="441363" y="47722"/>
                    <a:pt x="358591" y="-34358"/>
                    <a:pt x="302732" y="15487"/>
                  </a:cubicBezTo>
                  <a:lnTo>
                    <a:pt x="302732" y="15487"/>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65" name="Freeform: Shape 142">
              <a:extLst>
                <a:ext uri="{FF2B5EF4-FFF2-40B4-BE49-F238E27FC236}">
                  <a16:creationId xmlns:a16="http://schemas.microsoft.com/office/drawing/2014/main" id="{27E6D106-7271-92E6-4664-35CEF59D1A86}"/>
                </a:ext>
              </a:extLst>
            </p:cNvPr>
            <p:cNvSpPr/>
            <p:nvPr/>
          </p:nvSpPr>
          <p:spPr>
            <a:xfrm>
              <a:off x="-5504292" y="1202465"/>
              <a:ext cx="462969" cy="510564"/>
            </a:xfrm>
            <a:custGeom>
              <a:avLst/>
              <a:gdLst>
                <a:gd name="connsiteX0" fmla="*/ 444134 w 462969"/>
                <a:gd name="connsiteY0" fmla="*/ 167389 h 510564"/>
                <a:gd name="connsiteX1" fmla="*/ 428947 w 462969"/>
                <a:gd name="connsiteY1" fmla="*/ 136582 h 510564"/>
                <a:gd name="connsiteX2" fmla="*/ 324325 w 462969"/>
                <a:gd name="connsiteY2" fmla="*/ 20580 h 510564"/>
                <a:gd name="connsiteX3" fmla="*/ 111792 w 462969"/>
                <a:gd name="connsiteY3" fmla="*/ 32262 h 510564"/>
                <a:gd name="connsiteX4" fmla="*/ 96951 w 462969"/>
                <a:gd name="connsiteY4" fmla="*/ 41868 h 510564"/>
                <a:gd name="connsiteX5" fmla="*/ 71206 w 462969"/>
                <a:gd name="connsiteY5" fmla="*/ 73843 h 510564"/>
                <a:gd name="connsiteX6" fmla="*/ 9246 w 462969"/>
                <a:gd name="connsiteY6" fmla="*/ 348682 h 510564"/>
                <a:gd name="connsiteX7" fmla="*/ 13487 w 462969"/>
                <a:gd name="connsiteY7" fmla="*/ 361014 h 510564"/>
                <a:gd name="connsiteX8" fmla="*/ 30707 w 462969"/>
                <a:gd name="connsiteY8" fmla="*/ 392989 h 510564"/>
                <a:gd name="connsiteX9" fmla="*/ 217020 w 462969"/>
                <a:gd name="connsiteY9" fmla="*/ 513837 h 510564"/>
                <a:gd name="connsiteX10" fmla="*/ 224419 w 462969"/>
                <a:gd name="connsiteY10" fmla="*/ 513837 h 510564"/>
                <a:gd name="connsiteX11" fmla="*/ 243846 w 462969"/>
                <a:gd name="connsiteY11" fmla="*/ 513361 h 510564"/>
                <a:gd name="connsiteX12" fmla="*/ 255788 w 462969"/>
                <a:gd name="connsiteY12" fmla="*/ 511803 h 510564"/>
                <a:gd name="connsiteX13" fmla="*/ 431413 w 462969"/>
                <a:gd name="connsiteY13" fmla="*/ 399998 h 510564"/>
                <a:gd name="connsiteX14" fmla="*/ 448028 w 462969"/>
                <a:gd name="connsiteY14" fmla="*/ 177816 h 510564"/>
                <a:gd name="connsiteX15" fmla="*/ 444134 w 462969"/>
                <a:gd name="connsiteY15" fmla="*/ 167389 h 510564"/>
                <a:gd name="connsiteX16" fmla="*/ 444134 w 462969"/>
                <a:gd name="connsiteY16" fmla="*/ 167389 h 510564"/>
                <a:gd name="connsiteX17" fmla="*/ 336007 w 462969"/>
                <a:gd name="connsiteY17" fmla="*/ 331851 h 510564"/>
                <a:gd name="connsiteX18" fmla="*/ 248952 w 462969"/>
                <a:gd name="connsiteY18" fmla="*/ 393162 h 510564"/>
                <a:gd name="connsiteX19" fmla="*/ 221649 w 462969"/>
                <a:gd name="connsiteY19" fmla="*/ 397921 h 510564"/>
                <a:gd name="connsiteX20" fmla="*/ 216890 w 462969"/>
                <a:gd name="connsiteY20" fmla="*/ 397229 h 510564"/>
                <a:gd name="connsiteX21" fmla="*/ 127411 w 462969"/>
                <a:gd name="connsiteY21" fmla="*/ 329341 h 510564"/>
                <a:gd name="connsiteX22" fmla="*/ 124685 w 462969"/>
                <a:gd name="connsiteY22" fmla="*/ 323241 h 510564"/>
                <a:gd name="connsiteX23" fmla="*/ 117416 w 462969"/>
                <a:gd name="connsiteY23" fmla="*/ 294467 h 510564"/>
                <a:gd name="connsiteX24" fmla="*/ 160252 w 462969"/>
                <a:gd name="connsiteY24" fmla="*/ 148481 h 510564"/>
                <a:gd name="connsiteX25" fmla="*/ 197376 w 462969"/>
                <a:gd name="connsiteY25" fmla="*/ 122952 h 510564"/>
                <a:gd name="connsiteX26" fmla="*/ 335618 w 462969"/>
                <a:gd name="connsiteY26" fmla="*/ 214681 h 510564"/>
                <a:gd name="connsiteX27" fmla="*/ 337175 w 462969"/>
                <a:gd name="connsiteY27" fmla="*/ 218445 h 510564"/>
                <a:gd name="connsiteX28" fmla="*/ 343882 w 462969"/>
                <a:gd name="connsiteY28" fmla="*/ 244969 h 510564"/>
                <a:gd name="connsiteX29" fmla="*/ 336007 w 462969"/>
                <a:gd name="connsiteY29" fmla="*/ 331851 h 510564"/>
                <a:gd name="connsiteX30" fmla="*/ 336007 w 462969"/>
                <a:gd name="connsiteY30" fmla="*/ 331851 h 510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62969" h="510564">
                  <a:moveTo>
                    <a:pt x="444134" y="167389"/>
                  </a:moveTo>
                  <a:cubicBezTo>
                    <a:pt x="441408" y="161850"/>
                    <a:pt x="434529" y="148178"/>
                    <a:pt x="428947" y="136582"/>
                  </a:cubicBezTo>
                  <a:cubicBezTo>
                    <a:pt x="406058" y="88381"/>
                    <a:pt x="373477" y="46411"/>
                    <a:pt x="324325" y="20580"/>
                  </a:cubicBezTo>
                  <a:cubicBezTo>
                    <a:pt x="255355" y="-15636"/>
                    <a:pt x="178598" y="850"/>
                    <a:pt x="111792" y="32262"/>
                  </a:cubicBezTo>
                  <a:cubicBezTo>
                    <a:pt x="105864" y="34988"/>
                    <a:pt x="101018" y="38277"/>
                    <a:pt x="96951" y="41868"/>
                  </a:cubicBezTo>
                  <a:cubicBezTo>
                    <a:pt x="89682" y="48488"/>
                    <a:pt x="79168" y="63718"/>
                    <a:pt x="71206" y="73843"/>
                  </a:cubicBezTo>
                  <a:cubicBezTo>
                    <a:pt x="8727" y="152634"/>
                    <a:pt x="-14768" y="247262"/>
                    <a:pt x="9246" y="348682"/>
                  </a:cubicBezTo>
                  <a:cubicBezTo>
                    <a:pt x="10284" y="353139"/>
                    <a:pt x="11756" y="357336"/>
                    <a:pt x="13487" y="361014"/>
                  </a:cubicBezTo>
                  <a:cubicBezTo>
                    <a:pt x="16602" y="367547"/>
                    <a:pt x="24563" y="381609"/>
                    <a:pt x="30707" y="392989"/>
                  </a:cubicBezTo>
                  <a:cubicBezTo>
                    <a:pt x="69086" y="463429"/>
                    <a:pt x="133079" y="505097"/>
                    <a:pt x="217020" y="513837"/>
                  </a:cubicBezTo>
                  <a:cubicBezTo>
                    <a:pt x="219573" y="514140"/>
                    <a:pt x="221952" y="514140"/>
                    <a:pt x="224419" y="513837"/>
                  </a:cubicBezTo>
                  <a:cubicBezTo>
                    <a:pt x="228616" y="513447"/>
                    <a:pt x="237140" y="513620"/>
                    <a:pt x="243846" y="513361"/>
                  </a:cubicBezTo>
                  <a:cubicBezTo>
                    <a:pt x="247610" y="513274"/>
                    <a:pt x="251634" y="512798"/>
                    <a:pt x="255788" y="511803"/>
                  </a:cubicBezTo>
                  <a:cubicBezTo>
                    <a:pt x="327570" y="495404"/>
                    <a:pt x="389616" y="461958"/>
                    <a:pt x="431413" y="399998"/>
                  </a:cubicBezTo>
                  <a:cubicBezTo>
                    <a:pt x="474855" y="335485"/>
                    <a:pt x="467239" y="248733"/>
                    <a:pt x="448028" y="177816"/>
                  </a:cubicBezTo>
                  <a:cubicBezTo>
                    <a:pt x="446947" y="174009"/>
                    <a:pt x="445692" y="170591"/>
                    <a:pt x="444134" y="167389"/>
                  </a:cubicBezTo>
                  <a:lnTo>
                    <a:pt x="444134" y="167389"/>
                  </a:lnTo>
                  <a:close/>
                  <a:moveTo>
                    <a:pt x="336007" y="331851"/>
                  </a:moveTo>
                  <a:cubicBezTo>
                    <a:pt x="319392" y="366336"/>
                    <a:pt x="284345" y="382951"/>
                    <a:pt x="248952" y="393162"/>
                  </a:cubicBezTo>
                  <a:cubicBezTo>
                    <a:pt x="236620" y="396753"/>
                    <a:pt x="224289" y="398397"/>
                    <a:pt x="221649" y="397921"/>
                  </a:cubicBezTo>
                  <a:cubicBezTo>
                    <a:pt x="220092" y="397705"/>
                    <a:pt x="218534" y="397402"/>
                    <a:pt x="216890" y="397229"/>
                  </a:cubicBezTo>
                  <a:cubicBezTo>
                    <a:pt x="176478" y="393032"/>
                    <a:pt x="142079" y="367201"/>
                    <a:pt x="127411" y="329341"/>
                  </a:cubicBezTo>
                  <a:cubicBezTo>
                    <a:pt x="126633" y="327308"/>
                    <a:pt x="125681" y="325274"/>
                    <a:pt x="124685" y="323241"/>
                  </a:cubicBezTo>
                  <a:cubicBezTo>
                    <a:pt x="123128" y="320039"/>
                    <a:pt x="118974" y="307318"/>
                    <a:pt x="117416" y="294467"/>
                  </a:cubicBezTo>
                  <a:cubicBezTo>
                    <a:pt x="110623" y="240296"/>
                    <a:pt x="126546" y="191316"/>
                    <a:pt x="160252" y="148481"/>
                  </a:cubicBezTo>
                  <a:cubicBezTo>
                    <a:pt x="168213" y="138399"/>
                    <a:pt x="185001" y="126457"/>
                    <a:pt x="197376" y="122952"/>
                  </a:cubicBezTo>
                  <a:cubicBezTo>
                    <a:pt x="264615" y="104217"/>
                    <a:pt x="311128" y="143158"/>
                    <a:pt x="335618" y="214681"/>
                  </a:cubicBezTo>
                  <a:cubicBezTo>
                    <a:pt x="336007" y="216022"/>
                    <a:pt x="336613" y="217277"/>
                    <a:pt x="337175" y="218445"/>
                  </a:cubicBezTo>
                  <a:cubicBezTo>
                    <a:pt x="338127" y="220565"/>
                    <a:pt x="341632" y="232334"/>
                    <a:pt x="343882" y="244969"/>
                  </a:cubicBezTo>
                  <a:cubicBezTo>
                    <a:pt x="349031" y="274348"/>
                    <a:pt x="349291" y="304462"/>
                    <a:pt x="336007" y="331851"/>
                  </a:cubicBezTo>
                  <a:lnTo>
                    <a:pt x="336007" y="331851"/>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66" name="Freeform: Shape 143">
              <a:extLst>
                <a:ext uri="{FF2B5EF4-FFF2-40B4-BE49-F238E27FC236}">
                  <a16:creationId xmlns:a16="http://schemas.microsoft.com/office/drawing/2014/main" id="{9CF7BDB8-2A43-8E49-6C0D-2D1535ED6AF9}"/>
                </a:ext>
              </a:extLst>
            </p:cNvPr>
            <p:cNvSpPr/>
            <p:nvPr/>
          </p:nvSpPr>
          <p:spPr>
            <a:xfrm>
              <a:off x="-6806966" y="601866"/>
              <a:ext cx="1306698" cy="497583"/>
            </a:xfrm>
            <a:custGeom>
              <a:avLst/>
              <a:gdLst>
                <a:gd name="connsiteX0" fmla="*/ 1193282 w 1306697"/>
                <a:gd name="connsiteY0" fmla="*/ 112040 h 497583"/>
                <a:gd name="connsiteX1" fmla="*/ 1183201 w 1306697"/>
                <a:gd name="connsiteY1" fmla="*/ 296103 h 497583"/>
                <a:gd name="connsiteX2" fmla="*/ 15610 w 1306697"/>
                <a:gd name="connsiteY2" fmla="*/ 216446 h 497583"/>
                <a:gd name="connsiteX3" fmla="*/ 98079 w 1306697"/>
                <a:gd name="connsiteY3" fmla="*/ 298829 h 497583"/>
                <a:gd name="connsiteX4" fmla="*/ 1082819 w 1306697"/>
                <a:gd name="connsiteY4" fmla="*/ 361654 h 497583"/>
                <a:gd name="connsiteX5" fmla="*/ 917361 w 1306697"/>
                <a:gd name="connsiteY5" fmla="*/ 335520 h 497583"/>
                <a:gd name="connsiteX6" fmla="*/ 886381 w 1306697"/>
                <a:gd name="connsiteY6" fmla="*/ 447931 h 497583"/>
                <a:gd name="connsiteX7" fmla="*/ 1218508 w 1306697"/>
                <a:gd name="connsiteY7" fmla="*/ 500285 h 497583"/>
                <a:gd name="connsiteX8" fmla="*/ 1291544 w 1306697"/>
                <a:gd name="connsiteY8" fmla="*/ 437849 h 497583"/>
                <a:gd name="connsiteX9" fmla="*/ 1292323 w 1306697"/>
                <a:gd name="connsiteY9" fmla="*/ 432484 h 497583"/>
                <a:gd name="connsiteX10" fmla="*/ 1309803 w 1306697"/>
                <a:gd name="connsiteY10" fmla="*/ 111910 h 497583"/>
                <a:gd name="connsiteX11" fmla="*/ 1193282 w 1306697"/>
                <a:gd name="connsiteY11" fmla="*/ 112040 h 497583"/>
                <a:gd name="connsiteX12" fmla="*/ 1193282 w 1306697"/>
                <a:gd name="connsiteY12" fmla="*/ 112040 h 497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06697" h="497583">
                  <a:moveTo>
                    <a:pt x="1193282" y="112040"/>
                  </a:moveTo>
                  <a:cubicBezTo>
                    <a:pt x="1189994" y="173438"/>
                    <a:pt x="1186576" y="234749"/>
                    <a:pt x="1183201" y="296103"/>
                  </a:cubicBezTo>
                  <a:cubicBezTo>
                    <a:pt x="872536" y="-11447"/>
                    <a:pt x="339515" y="-143069"/>
                    <a:pt x="15610" y="216446"/>
                  </a:cubicBezTo>
                  <a:cubicBezTo>
                    <a:pt x="-34495" y="272132"/>
                    <a:pt x="47672" y="354904"/>
                    <a:pt x="98079" y="298829"/>
                  </a:cubicBezTo>
                  <a:cubicBezTo>
                    <a:pt x="374130" y="-7553"/>
                    <a:pt x="812393" y="110353"/>
                    <a:pt x="1082819" y="361654"/>
                  </a:cubicBezTo>
                  <a:cubicBezTo>
                    <a:pt x="1027652" y="352914"/>
                    <a:pt x="972571" y="344174"/>
                    <a:pt x="917361" y="335520"/>
                  </a:cubicBezTo>
                  <a:cubicBezTo>
                    <a:pt x="843805" y="323881"/>
                    <a:pt x="812263" y="436162"/>
                    <a:pt x="886381" y="447931"/>
                  </a:cubicBezTo>
                  <a:lnTo>
                    <a:pt x="1218508" y="500285"/>
                  </a:lnTo>
                  <a:cubicBezTo>
                    <a:pt x="1261819" y="507208"/>
                    <a:pt x="1290289" y="471166"/>
                    <a:pt x="1291544" y="437849"/>
                  </a:cubicBezTo>
                  <a:cubicBezTo>
                    <a:pt x="1291761" y="436075"/>
                    <a:pt x="1292237" y="434431"/>
                    <a:pt x="1292323" y="432484"/>
                  </a:cubicBezTo>
                  <a:cubicBezTo>
                    <a:pt x="1298251" y="325612"/>
                    <a:pt x="1304179" y="218783"/>
                    <a:pt x="1309803" y="111910"/>
                  </a:cubicBezTo>
                  <a:cubicBezTo>
                    <a:pt x="1313827" y="36883"/>
                    <a:pt x="1197263" y="37273"/>
                    <a:pt x="1193282" y="112040"/>
                  </a:cubicBezTo>
                  <a:lnTo>
                    <a:pt x="1193282" y="112040"/>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67" name="Freeform: Shape 144">
              <a:extLst>
                <a:ext uri="{FF2B5EF4-FFF2-40B4-BE49-F238E27FC236}">
                  <a16:creationId xmlns:a16="http://schemas.microsoft.com/office/drawing/2014/main" id="{140BCB62-A6FB-7292-CC7C-2C55C61B701C}"/>
                </a:ext>
              </a:extLst>
            </p:cNvPr>
            <p:cNvSpPr/>
            <p:nvPr/>
          </p:nvSpPr>
          <p:spPr>
            <a:xfrm>
              <a:off x="-6824011" y="99992"/>
              <a:ext cx="372104" cy="415374"/>
            </a:xfrm>
            <a:custGeom>
              <a:avLst/>
              <a:gdLst>
                <a:gd name="connsiteX0" fmla="*/ 35157 w 372105"/>
                <a:gd name="connsiteY0" fmla="*/ 333885 h 415374"/>
                <a:gd name="connsiteX1" fmla="*/ 135799 w 372105"/>
                <a:gd name="connsiteY1" fmla="*/ 392773 h 415374"/>
                <a:gd name="connsiteX2" fmla="*/ 203125 w 372105"/>
                <a:gd name="connsiteY2" fmla="*/ 293083 h 415374"/>
                <a:gd name="connsiteX3" fmla="*/ 271618 w 372105"/>
                <a:gd name="connsiteY3" fmla="*/ 352058 h 415374"/>
                <a:gd name="connsiteX4" fmla="*/ 354001 w 372105"/>
                <a:gd name="connsiteY4" fmla="*/ 269675 h 415374"/>
                <a:gd name="connsiteX5" fmla="*/ 270060 w 372105"/>
                <a:gd name="connsiteY5" fmla="*/ 196119 h 415374"/>
                <a:gd name="connsiteX6" fmla="*/ 334011 w 372105"/>
                <a:gd name="connsiteY6" fmla="*/ 101319 h 415374"/>
                <a:gd name="connsiteX7" fmla="*/ 233369 w 372105"/>
                <a:gd name="connsiteY7" fmla="*/ 42474 h 415374"/>
                <a:gd name="connsiteX8" fmla="*/ 185557 w 372105"/>
                <a:gd name="connsiteY8" fmla="*/ 113867 h 415374"/>
                <a:gd name="connsiteX9" fmla="*/ 97637 w 372105"/>
                <a:gd name="connsiteY9" fmla="*/ 19023 h 415374"/>
                <a:gd name="connsiteX10" fmla="*/ 15168 w 372105"/>
                <a:gd name="connsiteY10" fmla="*/ 101405 h 415374"/>
                <a:gd name="connsiteX11" fmla="*/ 118146 w 372105"/>
                <a:gd name="connsiteY11" fmla="*/ 211566 h 415374"/>
                <a:gd name="connsiteX12" fmla="*/ 35157 w 372105"/>
                <a:gd name="connsiteY12" fmla="*/ 333885 h 415374"/>
                <a:gd name="connsiteX13" fmla="*/ 35157 w 372105"/>
                <a:gd name="connsiteY13" fmla="*/ 333885 h 415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2105" h="415374">
                  <a:moveTo>
                    <a:pt x="35157" y="333885"/>
                  </a:moveTo>
                  <a:cubicBezTo>
                    <a:pt x="-6034" y="397013"/>
                    <a:pt x="94911" y="455339"/>
                    <a:pt x="135799" y="392773"/>
                  </a:cubicBezTo>
                  <a:cubicBezTo>
                    <a:pt x="157779" y="359154"/>
                    <a:pt x="180409" y="326010"/>
                    <a:pt x="203125" y="293083"/>
                  </a:cubicBezTo>
                  <a:cubicBezTo>
                    <a:pt x="225451" y="313160"/>
                    <a:pt x="248296" y="332890"/>
                    <a:pt x="271618" y="352058"/>
                  </a:cubicBezTo>
                  <a:cubicBezTo>
                    <a:pt x="329121" y="399350"/>
                    <a:pt x="412066" y="317357"/>
                    <a:pt x="354001" y="269675"/>
                  </a:cubicBezTo>
                  <a:cubicBezTo>
                    <a:pt x="325270" y="245964"/>
                    <a:pt x="297492" y="221301"/>
                    <a:pt x="270060" y="196119"/>
                  </a:cubicBezTo>
                  <a:cubicBezTo>
                    <a:pt x="291651" y="164750"/>
                    <a:pt x="313198" y="133164"/>
                    <a:pt x="334011" y="101319"/>
                  </a:cubicBezTo>
                  <a:cubicBezTo>
                    <a:pt x="375202" y="38191"/>
                    <a:pt x="274257" y="-20221"/>
                    <a:pt x="233369" y="42474"/>
                  </a:cubicBezTo>
                  <a:cubicBezTo>
                    <a:pt x="217706" y="66445"/>
                    <a:pt x="201697" y="90156"/>
                    <a:pt x="185557" y="113867"/>
                  </a:cubicBezTo>
                  <a:cubicBezTo>
                    <a:pt x="155529" y="82973"/>
                    <a:pt x="125977" y="51604"/>
                    <a:pt x="97637" y="19023"/>
                  </a:cubicBezTo>
                  <a:cubicBezTo>
                    <a:pt x="48095" y="-37702"/>
                    <a:pt x="-34072" y="45157"/>
                    <a:pt x="15168" y="101405"/>
                  </a:cubicBezTo>
                  <a:cubicBezTo>
                    <a:pt x="48311" y="139265"/>
                    <a:pt x="82796" y="175913"/>
                    <a:pt x="118146" y="211566"/>
                  </a:cubicBezTo>
                  <a:cubicBezTo>
                    <a:pt x="90065" y="252065"/>
                    <a:pt x="62070" y="292564"/>
                    <a:pt x="35157" y="333885"/>
                  </a:cubicBezTo>
                  <a:lnTo>
                    <a:pt x="35157" y="333885"/>
                  </a:lnTo>
                  <a:close/>
                </a:path>
              </a:pathLst>
            </a:custGeom>
            <a:grp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grpSp>
      <p:sp>
        <p:nvSpPr>
          <p:cNvPr id="68" name="Freeform: Shape 145">
            <a:extLst>
              <a:ext uri="{FF2B5EF4-FFF2-40B4-BE49-F238E27FC236}">
                <a16:creationId xmlns:a16="http://schemas.microsoft.com/office/drawing/2014/main" id="{3CEBC97A-1448-98E2-9FC2-5C63C101F07C}"/>
              </a:ext>
            </a:extLst>
          </p:cNvPr>
          <p:cNvSpPr/>
          <p:nvPr/>
        </p:nvSpPr>
        <p:spPr>
          <a:xfrm>
            <a:off x="7916550" y="2054840"/>
            <a:ext cx="198284" cy="198284"/>
          </a:xfrm>
          <a:custGeom>
            <a:avLst/>
            <a:gdLst>
              <a:gd name="connsiteX0" fmla="*/ 746375 w 1661496"/>
              <a:gd name="connsiteY0" fmla="*/ 243383 h 1661496"/>
              <a:gd name="connsiteX1" fmla="*/ 502992 w 1661496"/>
              <a:gd name="connsiteY1" fmla="*/ 0 h 1661496"/>
              <a:gd name="connsiteX2" fmla="*/ 243383 w 1661496"/>
              <a:gd name="connsiteY2" fmla="*/ 0 h 1661496"/>
              <a:gd name="connsiteX3" fmla="*/ 0 w 1661496"/>
              <a:gd name="connsiteY3" fmla="*/ 243383 h 1661496"/>
              <a:gd name="connsiteX4" fmla="*/ 243383 w 1661496"/>
              <a:gd name="connsiteY4" fmla="*/ 486767 h 1661496"/>
              <a:gd name="connsiteX5" fmla="*/ 502992 w 1661496"/>
              <a:gd name="connsiteY5" fmla="*/ 486767 h 1661496"/>
              <a:gd name="connsiteX6" fmla="*/ 746375 w 1661496"/>
              <a:gd name="connsiteY6" fmla="*/ 243383 h 1661496"/>
              <a:gd name="connsiteX7" fmla="*/ 746375 w 1661496"/>
              <a:gd name="connsiteY7" fmla="*/ 243383 h 1661496"/>
              <a:gd name="connsiteX8" fmla="*/ 129804 w 1661496"/>
              <a:gd name="connsiteY8" fmla="*/ 243383 h 1661496"/>
              <a:gd name="connsiteX9" fmla="*/ 243383 w 1661496"/>
              <a:gd name="connsiteY9" fmla="*/ 129804 h 1661496"/>
              <a:gd name="connsiteX10" fmla="*/ 502992 w 1661496"/>
              <a:gd name="connsiteY10" fmla="*/ 129804 h 1661496"/>
              <a:gd name="connsiteX11" fmla="*/ 616571 w 1661496"/>
              <a:gd name="connsiteY11" fmla="*/ 243383 h 1661496"/>
              <a:gd name="connsiteX12" fmla="*/ 502992 w 1661496"/>
              <a:gd name="connsiteY12" fmla="*/ 356962 h 1661496"/>
              <a:gd name="connsiteX13" fmla="*/ 243383 w 1661496"/>
              <a:gd name="connsiteY13" fmla="*/ 356962 h 1661496"/>
              <a:gd name="connsiteX14" fmla="*/ 129804 w 1661496"/>
              <a:gd name="connsiteY14" fmla="*/ 243383 h 1661496"/>
              <a:gd name="connsiteX15" fmla="*/ 129804 w 1661496"/>
              <a:gd name="connsiteY15" fmla="*/ 243383 h 1661496"/>
              <a:gd name="connsiteX16" fmla="*/ 1418113 w 1661496"/>
              <a:gd name="connsiteY16" fmla="*/ 1174730 h 1661496"/>
              <a:gd name="connsiteX17" fmla="*/ 1158504 w 1661496"/>
              <a:gd name="connsiteY17" fmla="*/ 1174730 h 1661496"/>
              <a:gd name="connsiteX18" fmla="*/ 915121 w 1661496"/>
              <a:gd name="connsiteY18" fmla="*/ 1418113 h 1661496"/>
              <a:gd name="connsiteX19" fmla="*/ 1158504 w 1661496"/>
              <a:gd name="connsiteY19" fmla="*/ 1661497 h 1661496"/>
              <a:gd name="connsiteX20" fmla="*/ 1418113 w 1661496"/>
              <a:gd name="connsiteY20" fmla="*/ 1661497 h 1661496"/>
              <a:gd name="connsiteX21" fmla="*/ 1661497 w 1661496"/>
              <a:gd name="connsiteY21" fmla="*/ 1418113 h 1661496"/>
              <a:gd name="connsiteX22" fmla="*/ 1418113 w 1661496"/>
              <a:gd name="connsiteY22" fmla="*/ 1174730 h 1661496"/>
              <a:gd name="connsiteX23" fmla="*/ 1418113 w 1661496"/>
              <a:gd name="connsiteY23" fmla="*/ 1174730 h 1661496"/>
              <a:gd name="connsiteX24" fmla="*/ 1418113 w 1661496"/>
              <a:gd name="connsiteY24" fmla="*/ 1531692 h 1661496"/>
              <a:gd name="connsiteX25" fmla="*/ 1158504 w 1661496"/>
              <a:gd name="connsiteY25" fmla="*/ 1531692 h 1661496"/>
              <a:gd name="connsiteX26" fmla="*/ 1044926 w 1661496"/>
              <a:gd name="connsiteY26" fmla="*/ 1418113 h 1661496"/>
              <a:gd name="connsiteX27" fmla="*/ 1158504 w 1661496"/>
              <a:gd name="connsiteY27" fmla="*/ 1304534 h 1661496"/>
              <a:gd name="connsiteX28" fmla="*/ 1418113 w 1661496"/>
              <a:gd name="connsiteY28" fmla="*/ 1304534 h 1661496"/>
              <a:gd name="connsiteX29" fmla="*/ 1531692 w 1661496"/>
              <a:gd name="connsiteY29" fmla="*/ 1418113 h 1661496"/>
              <a:gd name="connsiteX30" fmla="*/ 1418113 w 1661496"/>
              <a:gd name="connsiteY30" fmla="*/ 1531692 h 1661496"/>
              <a:gd name="connsiteX31" fmla="*/ 1418113 w 1661496"/>
              <a:gd name="connsiteY31" fmla="*/ 1531692 h 1661496"/>
              <a:gd name="connsiteX32" fmla="*/ 801542 w 1661496"/>
              <a:gd name="connsiteY32" fmla="*/ 1418113 h 1661496"/>
              <a:gd name="connsiteX33" fmla="*/ 736640 w 1661496"/>
              <a:gd name="connsiteY33" fmla="*/ 1483016 h 1661496"/>
              <a:gd name="connsiteX34" fmla="*/ 538688 w 1661496"/>
              <a:gd name="connsiteY34" fmla="*/ 1483016 h 1661496"/>
              <a:gd name="connsiteX35" fmla="*/ 311531 w 1661496"/>
              <a:gd name="connsiteY35" fmla="*/ 1255858 h 1661496"/>
              <a:gd name="connsiteX36" fmla="*/ 311531 w 1661496"/>
              <a:gd name="connsiteY36" fmla="*/ 681473 h 1661496"/>
              <a:gd name="connsiteX37" fmla="*/ 376433 w 1661496"/>
              <a:gd name="connsiteY37" fmla="*/ 616571 h 1661496"/>
              <a:gd name="connsiteX38" fmla="*/ 441335 w 1661496"/>
              <a:gd name="connsiteY38" fmla="*/ 681473 h 1661496"/>
              <a:gd name="connsiteX39" fmla="*/ 441335 w 1661496"/>
              <a:gd name="connsiteY39" fmla="*/ 739885 h 1661496"/>
              <a:gd name="connsiteX40" fmla="*/ 720415 w 1661496"/>
              <a:gd name="connsiteY40" fmla="*/ 739885 h 1661496"/>
              <a:gd name="connsiteX41" fmla="*/ 785317 w 1661496"/>
              <a:gd name="connsiteY41" fmla="*/ 804787 h 1661496"/>
              <a:gd name="connsiteX42" fmla="*/ 720415 w 1661496"/>
              <a:gd name="connsiteY42" fmla="*/ 869690 h 1661496"/>
              <a:gd name="connsiteX43" fmla="*/ 441335 w 1661496"/>
              <a:gd name="connsiteY43" fmla="*/ 869690 h 1661496"/>
              <a:gd name="connsiteX44" fmla="*/ 441335 w 1661496"/>
              <a:gd name="connsiteY44" fmla="*/ 1255858 h 1661496"/>
              <a:gd name="connsiteX45" fmla="*/ 538688 w 1661496"/>
              <a:gd name="connsiteY45" fmla="*/ 1353211 h 1661496"/>
              <a:gd name="connsiteX46" fmla="*/ 736640 w 1661496"/>
              <a:gd name="connsiteY46" fmla="*/ 1353211 h 1661496"/>
              <a:gd name="connsiteX47" fmla="*/ 801542 w 1661496"/>
              <a:gd name="connsiteY47" fmla="*/ 1418113 h 1661496"/>
              <a:gd name="connsiteX48" fmla="*/ 801542 w 1661496"/>
              <a:gd name="connsiteY48" fmla="*/ 1418113 h 1661496"/>
              <a:gd name="connsiteX49" fmla="*/ 1158504 w 1661496"/>
              <a:gd name="connsiteY49" fmla="*/ 1044926 h 1661496"/>
              <a:gd name="connsiteX50" fmla="*/ 1418113 w 1661496"/>
              <a:gd name="connsiteY50" fmla="*/ 1044926 h 1661496"/>
              <a:gd name="connsiteX51" fmla="*/ 1661497 w 1661496"/>
              <a:gd name="connsiteY51" fmla="*/ 801542 h 1661496"/>
              <a:gd name="connsiteX52" fmla="*/ 1418113 w 1661496"/>
              <a:gd name="connsiteY52" fmla="*/ 558159 h 1661496"/>
              <a:gd name="connsiteX53" fmla="*/ 1158504 w 1661496"/>
              <a:gd name="connsiteY53" fmla="*/ 558159 h 1661496"/>
              <a:gd name="connsiteX54" fmla="*/ 915121 w 1661496"/>
              <a:gd name="connsiteY54" fmla="*/ 801542 h 1661496"/>
              <a:gd name="connsiteX55" fmla="*/ 1158504 w 1661496"/>
              <a:gd name="connsiteY55" fmla="*/ 1044926 h 1661496"/>
              <a:gd name="connsiteX56" fmla="*/ 1158504 w 1661496"/>
              <a:gd name="connsiteY56" fmla="*/ 1044926 h 1661496"/>
              <a:gd name="connsiteX57" fmla="*/ 1158504 w 1661496"/>
              <a:gd name="connsiteY57" fmla="*/ 687963 h 1661496"/>
              <a:gd name="connsiteX58" fmla="*/ 1418113 w 1661496"/>
              <a:gd name="connsiteY58" fmla="*/ 687963 h 1661496"/>
              <a:gd name="connsiteX59" fmla="*/ 1531692 w 1661496"/>
              <a:gd name="connsiteY59" fmla="*/ 801542 h 1661496"/>
              <a:gd name="connsiteX60" fmla="*/ 1418113 w 1661496"/>
              <a:gd name="connsiteY60" fmla="*/ 915121 h 1661496"/>
              <a:gd name="connsiteX61" fmla="*/ 1158504 w 1661496"/>
              <a:gd name="connsiteY61" fmla="*/ 915121 h 1661496"/>
              <a:gd name="connsiteX62" fmla="*/ 1044926 w 1661496"/>
              <a:gd name="connsiteY62" fmla="*/ 801542 h 1661496"/>
              <a:gd name="connsiteX63" fmla="*/ 1158504 w 1661496"/>
              <a:gd name="connsiteY63" fmla="*/ 687963 h 1661496"/>
              <a:gd name="connsiteX64" fmla="*/ 1158504 w 1661496"/>
              <a:gd name="connsiteY64" fmla="*/ 687963 h 1661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661496" h="1661496">
                <a:moveTo>
                  <a:pt x="746375" y="243383"/>
                </a:moveTo>
                <a:cubicBezTo>
                  <a:pt x="746375" y="109165"/>
                  <a:pt x="637210" y="0"/>
                  <a:pt x="502992" y="0"/>
                </a:cubicBezTo>
                <a:lnTo>
                  <a:pt x="243383" y="0"/>
                </a:lnTo>
                <a:cubicBezTo>
                  <a:pt x="109165" y="0"/>
                  <a:pt x="0" y="109165"/>
                  <a:pt x="0" y="243383"/>
                </a:cubicBezTo>
                <a:cubicBezTo>
                  <a:pt x="0" y="377601"/>
                  <a:pt x="109165" y="486767"/>
                  <a:pt x="243383" y="486767"/>
                </a:cubicBezTo>
                <a:lnTo>
                  <a:pt x="502992" y="486767"/>
                </a:lnTo>
                <a:cubicBezTo>
                  <a:pt x="637210" y="486767"/>
                  <a:pt x="746375" y="377558"/>
                  <a:pt x="746375" y="243383"/>
                </a:cubicBezTo>
                <a:lnTo>
                  <a:pt x="746375" y="243383"/>
                </a:lnTo>
                <a:close/>
                <a:moveTo>
                  <a:pt x="129804" y="243383"/>
                </a:moveTo>
                <a:cubicBezTo>
                  <a:pt x="129804" y="180774"/>
                  <a:pt x="180774" y="129804"/>
                  <a:pt x="243383" y="129804"/>
                </a:cubicBezTo>
                <a:lnTo>
                  <a:pt x="502992" y="129804"/>
                </a:lnTo>
                <a:cubicBezTo>
                  <a:pt x="565601" y="129804"/>
                  <a:pt x="616571" y="180774"/>
                  <a:pt x="616571" y="243383"/>
                </a:cubicBezTo>
                <a:cubicBezTo>
                  <a:pt x="616571" y="305992"/>
                  <a:pt x="565601" y="356962"/>
                  <a:pt x="502992" y="356962"/>
                </a:cubicBezTo>
                <a:lnTo>
                  <a:pt x="243383" y="356962"/>
                </a:lnTo>
                <a:cubicBezTo>
                  <a:pt x="180774" y="356962"/>
                  <a:pt x="129804" y="305992"/>
                  <a:pt x="129804" y="243383"/>
                </a:cubicBezTo>
                <a:lnTo>
                  <a:pt x="129804" y="243383"/>
                </a:lnTo>
                <a:close/>
                <a:moveTo>
                  <a:pt x="1418113" y="1174730"/>
                </a:moveTo>
                <a:lnTo>
                  <a:pt x="1158504" y="1174730"/>
                </a:lnTo>
                <a:cubicBezTo>
                  <a:pt x="1024287" y="1174730"/>
                  <a:pt x="915121" y="1283895"/>
                  <a:pt x="915121" y="1418113"/>
                </a:cubicBezTo>
                <a:cubicBezTo>
                  <a:pt x="915121" y="1552331"/>
                  <a:pt x="1024287" y="1661497"/>
                  <a:pt x="1158504" y="1661497"/>
                </a:cubicBezTo>
                <a:lnTo>
                  <a:pt x="1418113" y="1661497"/>
                </a:lnTo>
                <a:cubicBezTo>
                  <a:pt x="1552331" y="1661497"/>
                  <a:pt x="1661497" y="1552331"/>
                  <a:pt x="1661497" y="1418113"/>
                </a:cubicBezTo>
                <a:cubicBezTo>
                  <a:pt x="1661497" y="1283895"/>
                  <a:pt x="1552331" y="1174730"/>
                  <a:pt x="1418113" y="1174730"/>
                </a:cubicBezTo>
                <a:lnTo>
                  <a:pt x="1418113" y="1174730"/>
                </a:lnTo>
                <a:close/>
                <a:moveTo>
                  <a:pt x="1418113" y="1531692"/>
                </a:moveTo>
                <a:lnTo>
                  <a:pt x="1158504" y="1531692"/>
                </a:lnTo>
                <a:cubicBezTo>
                  <a:pt x="1095896" y="1531692"/>
                  <a:pt x="1044926" y="1480722"/>
                  <a:pt x="1044926" y="1418113"/>
                </a:cubicBezTo>
                <a:cubicBezTo>
                  <a:pt x="1044926" y="1355504"/>
                  <a:pt x="1095896" y="1304534"/>
                  <a:pt x="1158504" y="1304534"/>
                </a:cubicBezTo>
                <a:lnTo>
                  <a:pt x="1418113" y="1304534"/>
                </a:lnTo>
                <a:cubicBezTo>
                  <a:pt x="1480722" y="1304534"/>
                  <a:pt x="1531692" y="1355504"/>
                  <a:pt x="1531692" y="1418113"/>
                </a:cubicBezTo>
                <a:cubicBezTo>
                  <a:pt x="1531692" y="1480722"/>
                  <a:pt x="1480765" y="1531692"/>
                  <a:pt x="1418113" y="1531692"/>
                </a:cubicBezTo>
                <a:lnTo>
                  <a:pt x="1418113" y="1531692"/>
                </a:lnTo>
                <a:close/>
                <a:moveTo>
                  <a:pt x="801542" y="1418113"/>
                </a:moveTo>
                <a:cubicBezTo>
                  <a:pt x="801542" y="1453982"/>
                  <a:pt x="772510" y="1483016"/>
                  <a:pt x="736640" y="1483016"/>
                </a:cubicBezTo>
                <a:lnTo>
                  <a:pt x="538688" y="1483016"/>
                </a:lnTo>
                <a:cubicBezTo>
                  <a:pt x="413427" y="1483016"/>
                  <a:pt x="311531" y="1381119"/>
                  <a:pt x="311531" y="1255858"/>
                </a:cubicBezTo>
                <a:lnTo>
                  <a:pt x="311531" y="681473"/>
                </a:lnTo>
                <a:cubicBezTo>
                  <a:pt x="311531" y="645604"/>
                  <a:pt x="340563" y="616571"/>
                  <a:pt x="376433" y="616571"/>
                </a:cubicBezTo>
                <a:cubicBezTo>
                  <a:pt x="412302" y="616571"/>
                  <a:pt x="441335" y="645604"/>
                  <a:pt x="441335" y="681473"/>
                </a:cubicBezTo>
                <a:lnTo>
                  <a:pt x="441335" y="739885"/>
                </a:lnTo>
                <a:lnTo>
                  <a:pt x="720415" y="739885"/>
                </a:lnTo>
                <a:cubicBezTo>
                  <a:pt x="756284" y="739885"/>
                  <a:pt x="785317" y="768918"/>
                  <a:pt x="785317" y="804787"/>
                </a:cubicBezTo>
                <a:cubicBezTo>
                  <a:pt x="785317" y="840656"/>
                  <a:pt x="756284" y="869690"/>
                  <a:pt x="720415" y="869690"/>
                </a:cubicBezTo>
                <a:lnTo>
                  <a:pt x="441335" y="869690"/>
                </a:lnTo>
                <a:lnTo>
                  <a:pt x="441335" y="1255858"/>
                </a:lnTo>
                <a:cubicBezTo>
                  <a:pt x="441335" y="1309553"/>
                  <a:pt x="484992" y="1353211"/>
                  <a:pt x="538688" y="1353211"/>
                </a:cubicBezTo>
                <a:lnTo>
                  <a:pt x="736640" y="1353211"/>
                </a:lnTo>
                <a:cubicBezTo>
                  <a:pt x="772510" y="1353211"/>
                  <a:pt x="801542" y="1382244"/>
                  <a:pt x="801542" y="1418113"/>
                </a:cubicBezTo>
                <a:lnTo>
                  <a:pt x="801542" y="1418113"/>
                </a:lnTo>
                <a:close/>
                <a:moveTo>
                  <a:pt x="1158504" y="1044926"/>
                </a:moveTo>
                <a:lnTo>
                  <a:pt x="1418113" y="1044926"/>
                </a:lnTo>
                <a:cubicBezTo>
                  <a:pt x="1552331" y="1044926"/>
                  <a:pt x="1661497" y="935760"/>
                  <a:pt x="1661497" y="801542"/>
                </a:cubicBezTo>
                <a:cubicBezTo>
                  <a:pt x="1661497" y="667324"/>
                  <a:pt x="1552331" y="558159"/>
                  <a:pt x="1418113" y="558159"/>
                </a:cubicBezTo>
                <a:lnTo>
                  <a:pt x="1158504" y="558159"/>
                </a:lnTo>
                <a:cubicBezTo>
                  <a:pt x="1024287" y="558159"/>
                  <a:pt x="915121" y="667324"/>
                  <a:pt x="915121" y="801542"/>
                </a:cubicBezTo>
                <a:cubicBezTo>
                  <a:pt x="915121" y="935760"/>
                  <a:pt x="1024330" y="1044926"/>
                  <a:pt x="1158504" y="1044926"/>
                </a:cubicBezTo>
                <a:lnTo>
                  <a:pt x="1158504" y="1044926"/>
                </a:lnTo>
                <a:close/>
                <a:moveTo>
                  <a:pt x="1158504" y="687963"/>
                </a:moveTo>
                <a:lnTo>
                  <a:pt x="1418113" y="687963"/>
                </a:lnTo>
                <a:cubicBezTo>
                  <a:pt x="1480722" y="687963"/>
                  <a:pt x="1531692" y="738933"/>
                  <a:pt x="1531692" y="801542"/>
                </a:cubicBezTo>
                <a:cubicBezTo>
                  <a:pt x="1531692" y="864151"/>
                  <a:pt x="1480722" y="915121"/>
                  <a:pt x="1418113" y="915121"/>
                </a:cubicBezTo>
                <a:lnTo>
                  <a:pt x="1158504" y="915121"/>
                </a:lnTo>
                <a:cubicBezTo>
                  <a:pt x="1095896" y="915121"/>
                  <a:pt x="1044926" y="864151"/>
                  <a:pt x="1044926" y="801542"/>
                </a:cubicBezTo>
                <a:cubicBezTo>
                  <a:pt x="1044926" y="738933"/>
                  <a:pt x="1095896" y="687963"/>
                  <a:pt x="1158504" y="687963"/>
                </a:cubicBezTo>
                <a:lnTo>
                  <a:pt x="1158504" y="687963"/>
                </a:lnTo>
                <a:close/>
              </a:path>
            </a:pathLst>
          </a:custGeom>
          <a:solidFill>
            <a:sysClr val="window" lastClr="FFFFFF"/>
          </a:solidFill>
          <a:ln w="432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Nova" panose="020B0504020202020204" pitchFamily="34" charset="0"/>
            </a:endParaRPr>
          </a:p>
        </p:txBody>
      </p:sp>
      <p:sp>
        <p:nvSpPr>
          <p:cNvPr id="69" name="Rectangle 68">
            <a:extLst>
              <a:ext uri="{FF2B5EF4-FFF2-40B4-BE49-F238E27FC236}">
                <a16:creationId xmlns:a16="http://schemas.microsoft.com/office/drawing/2014/main" id="{5EB9F031-318B-4222-05F9-FC2311236CAB}"/>
              </a:ext>
            </a:extLst>
          </p:cNvPr>
          <p:cNvSpPr/>
          <p:nvPr/>
        </p:nvSpPr>
        <p:spPr>
          <a:xfrm>
            <a:off x="854549" y="1886077"/>
            <a:ext cx="3141777" cy="3023727"/>
          </a:xfrm>
          <a:prstGeom prst="rect">
            <a:avLst/>
          </a:prstGeom>
          <a:solidFill>
            <a:srgbClr val="629DD1">
              <a:lumMod val="20000"/>
              <a:lumOff val="80000"/>
            </a:srgbClr>
          </a:solid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0" name="Rectangle 69">
            <a:extLst>
              <a:ext uri="{FF2B5EF4-FFF2-40B4-BE49-F238E27FC236}">
                <a16:creationId xmlns:a16="http://schemas.microsoft.com/office/drawing/2014/main" id="{6822C58A-0743-A0A0-BFE3-7E7DACE373FE}"/>
              </a:ext>
            </a:extLst>
          </p:cNvPr>
          <p:cNvSpPr/>
          <p:nvPr/>
        </p:nvSpPr>
        <p:spPr>
          <a:xfrm>
            <a:off x="912420" y="1949753"/>
            <a:ext cx="1212077" cy="574457"/>
          </a:xfrm>
          <a:prstGeom prst="rect">
            <a:avLst/>
          </a:prstGeom>
          <a:solidFill>
            <a:srgbClr val="629DD1">
              <a:lumMod val="75000"/>
            </a:srgbClr>
          </a:solidFill>
          <a:ln w="12700" cap="flat" cmpd="sng" algn="ctr">
            <a:solidFill>
              <a:srgbClr val="4A66AC">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1" name="Rectangle 70">
            <a:extLst>
              <a:ext uri="{FF2B5EF4-FFF2-40B4-BE49-F238E27FC236}">
                <a16:creationId xmlns:a16="http://schemas.microsoft.com/office/drawing/2014/main" id="{1AEF67DE-C21D-C2EB-C328-CC2C25D78149}"/>
              </a:ext>
            </a:extLst>
          </p:cNvPr>
          <p:cNvSpPr/>
          <p:nvPr/>
        </p:nvSpPr>
        <p:spPr>
          <a:xfrm>
            <a:off x="913271" y="3126351"/>
            <a:ext cx="1212077" cy="574457"/>
          </a:xfrm>
          <a:prstGeom prst="rect">
            <a:avLst/>
          </a:prstGeom>
          <a:solidFill>
            <a:srgbClr val="242852">
              <a:lumMod val="40000"/>
              <a:lumOff val="60000"/>
            </a:srgbClr>
          </a:solidFill>
          <a:ln w="12700" cap="flat" cmpd="sng" algn="ctr">
            <a:solidFill>
              <a:srgbClr val="4A66AC">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2" name="Rectangle 71">
            <a:extLst>
              <a:ext uri="{FF2B5EF4-FFF2-40B4-BE49-F238E27FC236}">
                <a16:creationId xmlns:a16="http://schemas.microsoft.com/office/drawing/2014/main" id="{2B51D001-E6FF-E7A9-E1E6-1797998FBC5E}"/>
              </a:ext>
            </a:extLst>
          </p:cNvPr>
          <p:cNvSpPr/>
          <p:nvPr/>
        </p:nvSpPr>
        <p:spPr>
          <a:xfrm>
            <a:off x="911559" y="4294809"/>
            <a:ext cx="1212077" cy="574457"/>
          </a:xfrm>
          <a:prstGeom prst="rect">
            <a:avLst/>
          </a:prstGeom>
          <a:solidFill>
            <a:sysClr val="window" lastClr="FFFFFF">
              <a:lumMod val="65000"/>
            </a:sysClr>
          </a:solidFill>
          <a:ln w="12700" cap="flat" cmpd="sng" algn="ctr">
            <a:solidFill>
              <a:srgbClr val="4A66AC">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3" name="TextBox 72">
            <a:extLst>
              <a:ext uri="{FF2B5EF4-FFF2-40B4-BE49-F238E27FC236}">
                <a16:creationId xmlns:a16="http://schemas.microsoft.com/office/drawing/2014/main" id="{88D58B9B-6BF8-DC77-827A-A2DD9A2F584D}"/>
              </a:ext>
            </a:extLst>
          </p:cNvPr>
          <p:cNvSpPr txBox="1"/>
          <p:nvPr/>
        </p:nvSpPr>
        <p:spPr>
          <a:xfrm>
            <a:off x="2278853" y="2094653"/>
            <a:ext cx="1495209" cy="2439129"/>
          </a:xfrm>
          <a:prstGeom prst="rect">
            <a:avLst/>
          </a:prstGeom>
          <a:noFill/>
        </p:spPr>
        <p:txBody>
          <a:bodyPr wrap="square" rtlCol="0">
            <a:spAutoFit/>
          </a:bodyPr>
          <a:lstStyle/>
          <a:p>
            <a:pPr algn="ctr">
              <a:defRPr/>
            </a:pPr>
            <a:r>
              <a:rPr lang="en-GB" sz="1000" b="1" dirty="0">
                <a:solidFill>
                  <a:prstClr val="black"/>
                </a:solidFill>
                <a:latin typeface="Arial Nova" panose="020B0504020202020204" pitchFamily="34" charset="0"/>
              </a:rPr>
              <a:t>Deliver and measure improvement</a:t>
            </a:r>
          </a:p>
          <a:p>
            <a:pPr>
              <a:defRPr/>
            </a:pPr>
            <a:endParaRPr lang="en-GB" sz="1000" dirty="0">
              <a:solidFill>
                <a:prstClr val="black"/>
              </a:solidFill>
              <a:latin typeface="Arial Nova" panose="020B0504020202020204" pitchFamily="34" charset="0"/>
            </a:endParaRPr>
          </a:p>
          <a:p>
            <a:pPr>
              <a:defRPr/>
            </a:pPr>
            <a:r>
              <a:rPr lang="en-GB" sz="1000" dirty="0">
                <a:solidFill>
                  <a:prstClr val="black"/>
                </a:solidFill>
                <a:latin typeface="Arial Nova" panose="020B0504020202020204" pitchFamily="34" charset="0"/>
              </a:rPr>
              <a:t>GPIP will support practices improve:</a:t>
            </a:r>
          </a:p>
          <a:p>
            <a:pPr>
              <a:defRPr/>
            </a:pPr>
            <a:endParaRPr lang="en-GB" sz="1000" dirty="0">
              <a:solidFill>
                <a:prstClr val="black"/>
              </a:solidFill>
              <a:latin typeface="Arial Nova" panose="020B0504020202020204" pitchFamily="34" charset="0"/>
            </a:endParaRPr>
          </a:p>
          <a:p>
            <a:pPr marL="171450" indent="-171450">
              <a:spcBef>
                <a:spcPts val="300"/>
              </a:spcBef>
              <a:spcAft>
                <a:spcPts val="300"/>
              </a:spcAft>
              <a:buFont typeface="Arial" panose="020B0604020202020204" pitchFamily="34" charset="0"/>
              <a:buChar char="•"/>
              <a:defRPr/>
            </a:pPr>
            <a:r>
              <a:rPr lang="en-GB" sz="1000" dirty="0">
                <a:solidFill>
                  <a:prstClr val="black"/>
                </a:solidFill>
                <a:latin typeface="Arial Nova" panose="020B0504020202020204" pitchFamily="34" charset="0"/>
              </a:rPr>
              <a:t>Demand &amp; Capacity</a:t>
            </a:r>
          </a:p>
          <a:p>
            <a:pPr marL="171450" indent="-171450">
              <a:spcBef>
                <a:spcPts val="300"/>
              </a:spcBef>
              <a:spcAft>
                <a:spcPts val="300"/>
              </a:spcAft>
              <a:buFont typeface="Arial" panose="020B0604020202020204" pitchFamily="34" charset="0"/>
              <a:buChar char="•"/>
              <a:defRPr/>
            </a:pPr>
            <a:r>
              <a:rPr lang="en-GB" sz="1000" dirty="0">
                <a:solidFill>
                  <a:prstClr val="black"/>
                </a:solidFill>
                <a:latin typeface="Arial Nova" panose="020B0504020202020204" pitchFamily="34" charset="0"/>
              </a:rPr>
              <a:t>Telephony Journeys</a:t>
            </a:r>
          </a:p>
          <a:p>
            <a:pPr marL="171450" indent="-171450">
              <a:spcBef>
                <a:spcPts val="300"/>
              </a:spcBef>
              <a:spcAft>
                <a:spcPts val="300"/>
              </a:spcAft>
              <a:buFont typeface="Arial" panose="020B0604020202020204" pitchFamily="34" charset="0"/>
              <a:buChar char="•"/>
              <a:defRPr/>
            </a:pPr>
            <a:r>
              <a:rPr lang="en-GB" sz="1000" dirty="0">
                <a:solidFill>
                  <a:prstClr val="black"/>
                </a:solidFill>
                <a:latin typeface="Arial Nova" panose="020B0504020202020204" pitchFamily="34" charset="0"/>
              </a:rPr>
              <a:t>Online Contact Journeys</a:t>
            </a:r>
          </a:p>
          <a:p>
            <a:pPr marL="171450" indent="-171450">
              <a:spcBef>
                <a:spcPts val="300"/>
              </a:spcBef>
              <a:spcAft>
                <a:spcPts val="300"/>
              </a:spcAft>
              <a:buFont typeface="Arial" panose="020B0604020202020204" pitchFamily="34" charset="0"/>
              <a:buChar char="•"/>
              <a:defRPr/>
            </a:pPr>
            <a:r>
              <a:rPr lang="en-GB" sz="1000" dirty="0">
                <a:solidFill>
                  <a:prstClr val="black"/>
                </a:solidFill>
                <a:latin typeface="Arial Nova" panose="020B0504020202020204" pitchFamily="34" charset="0"/>
              </a:rPr>
              <a:t>Triage and navigation</a:t>
            </a:r>
          </a:p>
          <a:p>
            <a:pPr marL="171450" indent="-171450">
              <a:spcBef>
                <a:spcPts val="300"/>
              </a:spcBef>
              <a:spcAft>
                <a:spcPts val="300"/>
              </a:spcAft>
              <a:buFont typeface="Arial" panose="020B0604020202020204" pitchFamily="34" charset="0"/>
              <a:buChar char="•"/>
              <a:defRPr/>
            </a:pPr>
            <a:r>
              <a:rPr lang="en-GB" sz="1000" dirty="0">
                <a:solidFill>
                  <a:prstClr val="black"/>
                </a:solidFill>
                <a:latin typeface="Arial Nova" panose="020B0504020202020204" pitchFamily="34" charset="0"/>
              </a:rPr>
              <a:t>Practice workload</a:t>
            </a:r>
          </a:p>
        </p:txBody>
      </p:sp>
      <p:cxnSp>
        <p:nvCxnSpPr>
          <p:cNvPr id="74" name="Connector: Elbow 73">
            <a:extLst>
              <a:ext uri="{FF2B5EF4-FFF2-40B4-BE49-F238E27FC236}">
                <a16:creationId xmlns:a16="http://schemas.microsoft.com/office/drawing/2014/main" id="{C33AF179-1680-E559-E187-520513EBF34A}"/>
              </a:ext>
            </a:extLst>
          </p:cNvPr>
          <p:cNvCxnSpPr/>
          <p:nvPr/>
        </p:nvCxnSpPr>
        <p:spPr>
          <a:xfrm rot="10800000">
            <a:off x="1473675" y="4909805"/>
            <a:ext cx="969397" cy="344297"/>
          </a:xfrm>
          <a:prstGeom prst="bentConnector3">
            <a:avLst>
              <a:gd name="adj1" fmla="val 100111"/>
            </a:avLst>
          </a:prstGeom>
          <a:noFill/>
          <a:ln w="28575" cap="flat" cmpd="sng" algn="ctr">
            <a:solidFill>
              <a:srgbClr val="FF0000"/>
            </a:solidFill>
            <a:prstDash val="solid"/>
            <a:miter lim="800000"/>
            <a:tailEnd type="triangle"/>
          </a:ln>
          <a:effectLst/>
        </p:spPr>
      </p:cxnSp>
      <p:sp>
        <p:nvSpPr>
          <p:cNvPr id="75" name="TextBox 74">
            <a:extLst>
              <a:ext uri="{FF2B5EF4-FFF2-40B4-BE49-F238E27FC236}">
                <a16:creationId xmlns:a16="http://schemas.microsoft.com/office/drawing/2014/main" id="{D03DA10E-2C27-896E-176C-C380B8466A72}"/>
              </a:ext>
            </a:extLst>
          </p:cNvPr>
          <p:cNvSpPr txBox="1"/>
          <p:nvPr/>
        </p:nvSpPr>
        <p:spPr>
          <a:xfrm>
            <a:off x="970391" y="1961314"/>
            <a:ext cx="987982" cy="577081"/>
          </a:xfrm>
          <a:prstGeom prst="rect">
            <a:avLst/>
          </a:prstGeom>
          <a:noFill/>
        </p:spPr>
        <p:txBody>
          <a:bodyPr wrap="square" rtlCol="0">
            <a:spAutoFit/>
          </a:bodyPr>
          <a:lstStyle/>
          <a:p>
            <a:pPr>
              <a:defRPr/>
            </a:pPr>
            <a:r>
              <a:rPr lang="en-GB" sz="1050" b="1" dirty="0">
                <a:solidFill>
                  <a:prstClr val="black"/>
                </a:solidFill>
                <a:latin typeface="Arial Nova" panose="020B0504020202020204" pitchFamily="34" charset="0"/>
                <a:hlinkClick r:id="rId11"/>
              </a:rPr>
              <a:t>Intermediate</a:t>
            </a:r>
            <a:r>
              <a:rPr lang="en-GB" sz="1050" b="1" dirty="0">
                <a:solidFill>
                  <a:prstClr val="black"/>
                </a:solidFill>
                <a:latin typeface="Arial Nova" panose="020B0504020202020204" pitchFamily="34" charset="0"/>
              </a:rPr>
              <a:t> ’13 week’ offer</a:t>
            </a:r>
          </a:p>
        </p:txBody>
      </p:sp>
      <p:sp>
        <p:nvSpPr>
          <p:cNvPr id="76" name="TextBox 75">
            <a:extLst>
              <a:ext uri="{FF2B5EF4-FFF2-40B4-BE49-F238E27FC236}">
                <a16:creationId xmlns:a16="http://schemas.microsoft.com/office/drawing/2014/main" id="{A2850368-A3B9-F564-6635-8AAEEE496287}"/>
              </a:ext>
            </a:extLst>
          </p:cNvPr>
          <p:cNvSpPr txBox="1"/>
          <p:nvPr/>
        </p:nvSpPr>
        <p:spPr>
          <a:xfrm>
            <a:off x="976191" y="3191066"/>
            <a:ext cx="1287896" cy="253916"/>
          </a:xfrm>
          <a:prstGeom prst="rect">
            <a:avLst/>
          </a:prstGeom>
          <a:noFill/>
        </p:spPr>
        <p:txBody>
          <a:bodyPr wrap="square" rtlCol="0">
            <a:spAutoFit/>
          </a:bodyPr>
          <a:lstStyle/>
          <a:p>
            <a:pPr>
              <a:defRPr/>
            </a:pPr>
            <a:r>
              <a:rPr lang="en-GB" sz="1050" b="1" dirty="0">
                <a:solidFill>
                  <a:prstClr val="black"/>
                </a:solidFill>
                <a:latin typeface="Arial Nova" panose="020B0504020202020204" pitchFamily="34" charset="0"/>
                <a:hlinkClick r:id="rId12"/>
              </a:rPr>
              <a:t>PCN offer</a:t>
            </a:r>
            <a:endParaRPr lang="en-GB" sz="1050" b="1" dirty="0">
              <a:solidFill>
                <a:prstClr val="black"/>
              </a:solidFill>
              <a:latin typeface="Arial Nova" panose="020B0504020202020204" pitchFamily="34" charset="0"/>
            </a:endParaRPr>
          </a:p>
        </p:txBody>
      </p:sp>
      <p:sp>
        <p:nvSpPr>
          <p:cNvPr id="77" name="TextBox 76">
            <a:extLst>
              <a:ext uri="{FF2B5EF4-FFF2-40B4-BE49-F238E27FC236}">
                <a16:creationId xmlns:a16="http://schemas.microsoft.com/office/drawing/2014/main" id="{DEFE0005-00FF-D78D-C7EA-8388F0F3596C}"/>
              </a:ext>
            </a:extLst>
          </p:cNvPr>
          <p:cNvSpPr txBox="1"/>
          <p:nvPr/>
        </p:nvSpPr>
        <p:spPr>
          <a:xfrm>
            <a:off x="990831" y="4348195"/>
            <a:ext cx="1146763" cy="415498"/>
          </a:xfrm>
          <a:prstGeom prst="rect">
            <a:avLst/>
          </a:prstGeom>
          <a:noFill/>
        </p:spPr>
        <p:txBody>
          <a:bodyPr wrap="square" rtlCol="0">
            <a:spAutoFit/>
          </a:bodyPr>
          <a:lstStyle/>
          <a:p>
            <a:pPr>
              <a:defRPr/>
            </a:pPr>
            <a:r>
              <a:rPr lang="en-GB" sz="1050" b="1" dirty="0">
                <a:solidFill>
                  <a:prstClr val="black"/>
                </a:solidFill>
                <a:latin typeface="Arial Nova" panose="020B0504020202020204" pitchFamily="34" charset="0"/>
              </a:rPr>
              <a:t>‘</a:t>
            </a:r>
            <a:r>
              <a:rPr lang="en-GB" sz="1050" b="1" dirty="0">
                <a:solidFill>
                  <a:prstClr val="black"/>
                </a:solidFill>
                <a:latin typeface="Arial Nova" panose="020B0504020202020204" pitchFamily="34" charset="0"/>
                <a:hlinkClick r:id="rId13"/>
              </a:rPr>
              <a:t>Capability building</a:t>
            </a:r>
            <a:r>
              <a:rPr lang="en-GB" sz="1050" b="1" dirty="0">
                <a:solidFill>
                  <a:prstClr val="black"/>
                </a:solidFill>
                <a:latin typeface="Arial Nova" panose="020B0504020202020204" pitchFamily="34" charset="0"/>
              </a:rPr>
              <a:t>’ offer</a:t>
            </a:r>
          </a:p>
        </p:txBody>
      </p:sp>
      <p:sp>
        <p:nvSpPr>
          <p:cNvPr id="80" name="Rectangle 79">
            <a:extLst>
              <a:ext uri="{FF2B5EF4-FFF2-40B4-BE49-F238E27FC236}">
                <a16:creationId xmlns:a16="http://schemas.microsoft.com/office/drawing/2014/main" id="{EFA28B15-F6FD-9FB3-5A6D-947CB7C7F037}"/>
              </a:ext>
            </a:extLst>
          </p:cNvPr>
          <p:cNvSpPr/>
          <p:nvPr/>
        </p:nvSpPr>
        <p:spPr>
          <a:xfrm>
            <a:off x="912420" y="2536756"/>
            <a:ext cx="1212077" cy="574457"/>
          </a:xfrm>
          <a:prstGeom prst="rect">
            <a:avLst/>
          </a:prstGeom>
          <a:solidFill>
            <a:schemeClr val="accent1">
              <a:lumMod val="40000"/>
              <a:lumOff val="60000"/>
            </a:schemeClr>
          </a:solidFill>
          <a:ln w="12700" cap="flat" cmpd="sng" algn="ctr">
            <a:solidFill>
              <a:srgbClr val="4A66AC">
                <a:shade val="50000"/>
              </a:srgbClr>
            </a:solidFill>
            <a:prstDash val="solid"/>
            <a:miter lim="800000"/>
          </a:ln>
          <a:effectLst/>
        </p:spPr>
        <p:txBody>
          <a:bodyPr rtlCol="0" anchor="ctr"/>
          <a:lstStyle/>
          <a:p>
            <a:pPr>
              <a:defRPr/>
            </a:pPr>
            <a:r>
              <a:rPr lang="en-GB" sz="1100" b="1" dirty="0">
                <a:solidFill>
                  <a:prstClr val="black"/>
                </a:solidFill>
                <a:latin typeface="Arial Nova" panose="020B0504020202020204" pitchFamily="34" charset="0"/>
                <a:hlinkClick r:id="rId14"/>
              </a:rPr>
              <a:t>Intensive</a:t>
            </a:r>
            <a:r>
              <a:rPr lang="en-GB" sz="1100" b="1" dirty="0">
                <a:solidFill>
                  <a:prstClr val="black"/>
                </a:solidFill>
                <a:latin typeface="Arial Nova" panose="020B0504020202020204" pitchFamily="34" charset="0"/>
              </a:rPr>
              <a:t> ’26 week’ offer</a:t>
            </a:r>
          </a:p>
        </p:txBody>
      </p:sp>
      <p:sp>
        <p:nvSpPr>
          <p:cNvPr id="81" name="Rectangle 80">
            <a:extLst>
              <a:ext uri="{FF2B5EF4-FFF2-40B4-BE49-F238E27FC236}">
                <a16:creationId xmlns:a16="http://schemas.microsoft.com/office/drawing/2014/main" id="{1F2F1F6F-18DB-86E7-75A4-96B8E527F4AE}"/>
              </a:ext>
            </a:extLst>
          </p:cNvPr>
          <p:cNvSpPr/>
          <p:nvPr/>
        </p:nvSpPr>
        <p:spPr>
          <a:xfrm>
            <a:off x="911559" y="3709260"/>
            <a:ext cx="1212077" cy="574457"/>
          </a:xfrm>
          <a:prstGeom prst="rect">
            <a:avLst/>
          </a:prstGeom>
          <a:solidFill>
            <a:schemeClr val="accent5">
              <a:lumMod val="40000"/>
              <a:lumOff val="60000"/>
            </a:schemeClr>
          </a:solidFill>
          <a:ln w="12700" cap="flat" cmpd="sng" algn="ctr">
            <a:solidFill>
              <a:srgbClr val="4A66AC">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7F0CBFE3-B603-6251-2520-15766E97315C}"/>
              </a:ext>
            </a:extLst>
          </p:cNvPr>
          <p:cNvSpPr txBox="1"/>
          <p:nvPr/>
        </p:nvSpPr>
        <p:spPr>
          <a:xfrm>
            <a:off x="962400" y="3759872"/>
            <a:ext cx="1146763" cy="415498"/>
          </a:xfrm>
          <a:prstGeom prst="rect">
            <a:avLst/>
          </a:prstGeom>
          <a:noFill/>
        </p:spPr>
        <p:txBody>
          <a:bodyPr wrap="square" rtlCol="0">
            <a:spAutoFit/>
          </a:bodyPr>
          <a:lstStyle/>
          <a:p>
            <a:pPr>
              <a:defRPr/>
            </a:pPr>
            <a:r>
              <a:rPr lang="en-GB" sz="1050" b="1" dirty="0">
                <a:solidFill>
                  <a:prstClr val="black"/>
                </a:solidFill>
                <a:latin typeface="Arial Nova" panose="020B0504020202020204" pitchFamily="34" charset="0"/>
              </a:rPr>
              <a:t>‘</a:t>
            </a:r>
            <a:r>
              <a:rPr lang="en-GB" sz="1050" b="1" dirty="0">
                <a:solidFill>
                  <a:prstClr val="black"/>
                </a:solidFill>
                <a:latin typeface="Arial Nova" panose="020B0504020202020204" pitchFamily="34" charset="0"/>
                <a:hlinkClick r:id="rId15"/>
              </a:rPr>
              <a:t>Universal</a:t>
            </a:r>
            <a:r>
              <a:rPr lang="en-GB" sz="1050" b="1" dirty="0">
                <a:solidFill>
                  <a:prstClr val="black"/>
                </a:solidFill>
                <a:latin typeface="Arial Nova" panose="020B0504020202020204" pitchFamily="34" charset="0"/>
              </a:rPr>
              <a:t>’ offer</a:t>
            </a:r>
          </a:p>
        </p:txBody>
      </p:sp>
    </p:spTree>
    <p:extLst>
      <p:ext uri="{BB962C8B-B14F-4D97-AF65-F5344CB8AC3E}">
        <p14:creationId xmlns:p14="http://schemas.microsoft.com/office/powerpoint/2010/main" val="341834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Single Corner Rounded 2">
            <a:extLst>
              <a:ext uri="{FF2B5EF4-FFF2-40B4-BE49-F238E27FC236}">
                <a16:creationId xmlns:a16="http://schemas.microsoft.com/office/drawing/2014/main" id="{CA306E82-F051-825E-EB70-0730CE2F26A3}"/>
              </a:ext>
            </a:extLst>
          </p:cNvPr>
          <p:cNvSpPr/>
          <p:nvPr/>
        </p:nvSpPr>
        <p:spPr>
          <a:xfrm flipV="1">
            <a:off x="0" y="-27168"/>
            <a:ext cx="8845826" cy="865185"/>
          </a:xfrm>
          <a:prstGeom prst="round1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31F20"/>
              </a:solidFill>
              <a:effectLst/>
              <a:uLnTx/>
              <a:uFillTx/>
              <a:latin typeface="Arial" panose="020B0604020202020204"/>
              <a:ea typeface="+mn-ea"/>
              <a:cs typeface="+mn-cs"/>
            </a:endParaRPr>
          </a:p>
        </p:txBody>
      </p:sp>
      <p:sp>
        <p:nvSpPr>
          <p:cNvPr id="4" name="Title 4">
            <a:extLst>
              <a:ext uri="{FF2B5EF4-FFF2-40B4-BE49-F238E27FC236}">
                <a16:creationId xmlns:a16="http://schemas.microsoft.com/office/drawing/2014/main" id="{AD751FA0-DC66-1FF9-ED99-CD615C01AEED}"/>
              </a:ext>
            </a:extLst>
          </p:cNvPr>
          <p:cNvSpPr txBox="1">
            <a:spLocks/>
          </p:cNvSpPr>
          <p:nvPr/>
        </p:nvSpPr>
        <p:spPr>
          <a:xfrm>
            <a:off x="136062" y="-120278"/>
            <a:ext cx="11404154" cy="865186"/>
          </a:xfrm>
          <a:prstGeom prst="rect">
            <a:avLst/>
          </a:prstGeom>
        </p:spPr>
        <p:txBody>
          <a:bodyPr vert="horz" lIns="0" tIns="0" rIns="0" bIns="0" rtlCol="0" anchor="ctr">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600" b="1" i="0" u="none" strike="noStrike" kern="1200" cap="none" spc="0" normalizeH="0" baseline="0" noProof="0" dirty="0">
                <a:ln>
                  <a:noFill/>
                </a:ln>
                <a:solidFill>
                  <a:srgbClr val="231F20"/>
                </a:solidFill>
                <a:effectLst/>
                <a:uLnTx/>
                <a:uFillTx/>
                <a:latin typeface="Arial" panose="020B0604020202020204"/>
                <a:ea typeface="+mj-ea"/>
                <a:cs typeface="+mj-cs"/>
              </a:rPr>
              <a:t>Summary: upcoming offers + deadlines</a:t>
            </a:r>
            <a:endParaRPr kumimoji="0" lang="en-GB" sz="3600" b="1" i="0" u="none" strike="noStrike" kern="1200" cap="none" spc="-40" normalizeH="0" baseline="0" noProof="0" dirty="0">
              <a:ln>
                <a:noFill/>
              </a:ln>
              <a:solidFill>
                <a:srgbClr val="231F20"/>
              </a:solidFill>
              <a:effectLst/>
              <a:uLnTx/>
              <a:uFillTx/>
              <a:latin typeface="Arial" panose="020B0604020202020204"/>
              <a:ea typeface="+mj-ea"/>
              <a:cs typeface="+mj-cs"/>
            </a:endParaRPr>
          </a:p>
        </p:txBody>
      </p:sp>
      <p:pic>
        <p:nvPicPr>
          <p:cNvPr id="13" name="Picture 12">
            <a:extLst>
              <a:ext uri="{FF2B5EF4-FFF2-40B4-BE49-F238E27FC236}">
                <a16:creationId xmlns:a16="http://schemas.microsoft.com/office/drawing/2014/main" id="{EA5D04CA-BFC5-AE35-8A78-B8AC3A46098B}"/>
              </a:ext>
            </a:extLst>
          </p:cNvPr>
          <p:cNvPicPr>
            <a:picLocks noChangeAspect="1"/>
          </p:cNvPicPr>
          <p:nvPr/>
        </p:nvPicPr>
        <p:blipFill>
          <a:blip r:embed="rId3"/>
          <a:stretch>
            <a:fillRect/>
          </a:stretch>
        </p:blipFill>
        <p:spPr>
          <a:xfrm>
            <a:off x="10861137" y="-20848"/>
            <a:ext cx="1358159" cy="1026587"/>
          </a:xfrm>
          <a:prstGeom prst="rect">
            <a:avLst/>
          </a:prstGeom>
        </p:spPr>
      </p:pic>
      <p:graphicFrame>
        <p:nvGraphicFramePr>
          <p:cNvPr id="2" name="Table 1">
            <a:extLst>
              <a:ext uri="{FF2B5EF4-FFF2-40B4-BE49-F238E27FC236}">
                <a16:creationId xmlns:a16="http://schemas.microsoft.com/office/drawing/2014/main" id="{30665006-F5DD-AC00-D347-7655E775A223}"/>
              </a:ext>
            </a:extLst>
          </p:cNvPr>
          <p:cNvGraphicFramePr>
            <a:graphicFrameLocks noGrp="1"/>
          </p:cNvGraphicFramePr>
          <p:nvPr>
            <p:extLst>
              <p:ext uri="{D42A27DB-BD31-4B8C-83A1-F6EECF244321}">
                <p14:modId xmlns:p14="http://schemas.microsoft.com/office/powerpoint/2010/main" val="2139235334"/>
              </p:ext>
            </p:extLst>
          </p:nvPr>
        </p:nvGraphicFramePr>
        <p:xfrm>
          <a:off x="136062" y="968985"/>
          <a:ext cx="11827339" cy="5404014"/>
        </p:xfrm>
        <a:graphic>
          <a:graphicData uri="http://schemas.openxmlformats.org/drawingml/2006/table">
            <a:tbl>
              <a:tblPr firstRow="1" firstCol="1" bandRow="1"/>
              <a:tblGrid>
                <a:gridCol w="1215660">
                  <a:extLst>
                    <a:ext uri="{9D8B030D-6E8A-4147-A177-3AD203B41FA5}">
                      <a16:colId xmlns:a16="http://schemas.microsoft.com/office/drawing/2014/main" val="2097294913"/>
                    </a:ext>
                  </a:extLst>
                </a:gridCol>
                <a:gridCol w="1302026">
                  <a:extLst>
                    <a:ext uri="{9D8B030D-6E8A-4147-A177-3AD203B41FA5}">
                      <a16:colId xmlns:a16="http://schemas.microsoft.com/office/drawing/2014/main" val="2003389677"/>
                    </a:ext>
                  </a:extLst>
                </a:gridCol>
                <a:gridCol w="1560443">
                  <a:extLst>
                    <a:ext uri="{9D8B030D-6E8A-4147-A177-3AD203B41FA5}">
                      <a16:colId xmlns:a16="http://schemas.microsoft.com/office/drawing/2014/main" val="119527683"/>
                    </a:ext>
                  </a:extLst>
                </a:gridCol>
                <a:gridCol w="1630018">
                  <a:extLst>
                    <a:ext uri="{9D8B030D-6E8A-4147-A177-3AD203B41FA5}">
                      <a16:colId xmlns:a16="http://schemas.microsoft.com/office/drawing/2014/main" val="304695836"/>
                    </a:ext>
                  </a:extLst>
                </a:gridCol>
                <a:gridCol w="1643343">
                  <a:extLst>
                    <a:ext uri="{9D8B030D-6E8A-4147-A177-3AD203B41FA5}">
                      <a16:colId xmlns:a16="http://schemas.microsoft.com/office/drawing/2014/main" val="3408859005"/>
                    </a:ext>
                  </a:extLst>
                </a:gridCol>
                <a:gridCol w="1410755">
                  <a:extLst>
                    <a:ext uri="{9D8B030D-6E8A-4147-A177-3AD203B41FA5}">
                      <a16:colId xmlns:a16="http://schemas.microsoft.com/office/drawing/2014/main" val="1048403679"/>
                    </a:ext>
                  </a:extLst>
                </a:gridCol>
                <a:gridCol w="1532547">
                  <a:extLst>
                    <a:ext uri="{9D8B030D-6E8A-4147-A177-3AD203B41FA5}">
                      <a16:colId xmlns:a16="http://schemas.microsoft.com/office/drawing/2014/main" val="3975733628"/>
                    </a:ext>
                  </a:extLst>
                </a:gridCol>
                <a:gridCol w="1532547">
                  <a:extLst>
                    <a:ext uri="{9D8B030D-6E8A-4147-A177-3AD203B41FA5}">
                      <a16:colId xmlns:a16="http://schemas.microsoft.com/office/drawing/2014/main" val="2902232060"/>
                    </a:ext>
                  </a:extLst>
                </a:gridCol>
              </a:tblGrid>
              <a:tr h="247680">
                <a:tc rowSpan="2" gridSpan="2">
                  <a:txBody>
                    <a:bodyPr/>
                    <a:lstStyle/>
                    <a:p>
                      <a:pPr algn="ctr">
                        <a:lnSpc>
                          <a:spcPct val="105000"/>
                        </a:lnSpc>
                      </a:pPr>
                      <a:r>
                        <a:rPr lang="en-GB" sz="1050" b="1" kern="100" dirty="0">
                          <a:solidFill>
                            <a:srgbClr val="000000"/>
                          </a:solidFill>
                          <a:effectLst/>
                          <a:latin typeface="Arial Nova" panose="020B0504020202020204" pitchFamily="34" charset="0"/>
                          <a:ea typeface="Calibri" panose="020F0502020204030204" pitchFamily="34" charset="0"/>
                          <a:cs typeface="Arial" panose="020B0604020202020204" pitchFamily="34" charset="0"/>
                        </a:rPr>
                        <a:t>Watch </a:t>
                      </a:r>
                      <a:r>
                        <a:rPr lang="en-GB" sz="1050" b="1" kern="100" dirty="0">
                          <a:solidFill>
                            <a:srgbClr val="000000"/>
                          </a:solidFill>
                          <a:effectLst/>
                          <a:latin typeface="Arial Nova" panose="020B0504020202020204" pitchFamily="34" charset="0"/>
                          <a:ea typeface="Calibri" panose="020F0502020204030204" pitchFamily="34" charset="0"/>
                          <a:cs typeface="Arial" panose="020B0604020202020204" pitchFamily="34" charset="0"/>
                          <a:hlinkClick r:id="rId4"/>
                        </a:rPr>
                        <a:t>recording</a:t>
                      </a:r>
                      <a:r>
                        <a:rPr lang="en-GB" sz="1050" b="1" kern="100" dirty="0">
                          <a:solidFill>
                            <a:srgbClr val="000000"/>
                          </a:solidFill>
                          <a:effectLst/>
                          <a:latin typeface="Arial Nova" panose="020B0504020202020204" pitchFamily="34" charset="0"/>
                          <a:ea typeface="Calibri" panose="020F0502020204030204" pitchFamily="34" charset="0"/>
                          <a:cs typeface="Arial" panose="020B0604020202020204" pitchFamily="34" charset="0"/>
                        </a:rPr>
                        <a:t> from Dr Minal </a:t>
                      </a:r>
                      <a:r>
                        <a:rPr lang="en-GB" sz="1050" b="1" kern="100" dirty="0" err="1">
                          <a:solidFill>
                            <a:srgbClr val="000000"/>
                          </a:solidFill>
                          <a:effectLst/>
                          <a:latin typeface="Arial Nova" panose="020B0504020202020204" pitchFamily="34" charset="0"/>
                          <a:ea typeface="Calibri" panose="020F0502020204030204" pitchFamily="34" charset="0"/>
                          <a:cs typeface="Arial" panose="020B0604020202020204" pitchFamily="34" charset="0"/>
                        </a:rPr>
                        <a:t>Bakhai</a:t>
                      </a:r>
                      <a:r>
                        <a:rPr lang="en-GB" sz="1050" b="1" kern="100" dirty="0">
                          <a:solidFill>
                            <a:srgbClr val="000000"/>
                          </a:solidFill>
                          <a:effectLst/>
                          <a:latin typeface="Arial Nova" panose="020B0504020202020204" pitchFamily="34" charset="0"/>
                          <a:ea typeface="Calibri" panose="020F0502020204030204" pitchFamily="34" charset="0"/>
                          <a:cs typeface="Arial" panose="020B0604020202020204" pitchFamily="34" charset="0"/>
                        </a:rPr>
                        <a:t>, GP &amp; NHS England’s Director for Primary Care Transformation outline how the GPIP programme can support practices &amp; PCNs </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hMerge="1">
                  <a:txBody>
                    <a:bodyPr/>
                    <a:lstStyle/>
                    <a:p>
                      <a:endParaRPr lang="en-GB"/>
                    </a:p>
                  </a:txBody>
                  <a:tcPr/>
                </a:tc>
                <a:tc gridSpan="4">
                  <a:txBody>
                    <a:bodyPr/>
                    <a:lstStyle/>
                    <a:p>
                      <a:pPr algn="ctr">
                        <a:lnSpc>
                          <a:spcPct val="105000"/>
                        </a:lnSpc>
                      </a:pPr>
                      <a:r>
                        <a:rPr lang="en-GB" sz="1050" b="1" kern="100">
                          <a:solidFill>
                            <a:srgbClr val="000000"/>
                          </a:solidFill>
                          <a:effectLst/>
                          <a:latin typeface="Arial Nova" panose="020B0504020202020204" pitchFamily="34" charset="0"/>
                          <a:ea typeface="Calibri" panose="020F0502020204030204" pitchFamily="34" charset="0"/>
                          <a:cs typeface="Arial" panose="020B0604020202020204" pitchFamily="34" charset="0"/>
                        </a:rPr>
                        <a:t>General Practice Improvement Programme*</a:t>
                      </a:r>
                      <a:endParaRPr lang="en-GB" sz="1050" kern="10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a:p>
                  </a:txBody>
                  <a:tcPr/>
                </a:tc>
                <a:tc rowSpan="2">
                  <a:txBody>
                    <a:bodyPr/>
                    <a:lstStyle/>
                    <a:p>
                      <a:pPr algn="ctr">
                        <a:lnSpc>
                          <a:spcPct val="105000"/>
                        </a:lnSpc>
                      </a:pPr>
                      <a:r>
                        <a:rPr lang="en-GB" sz="1050" b="1" kern="100" dirty="0">
                          <a:solidFill>
                            <a:srgbClr val="000000"/>
                          </a:solidFill>
                          <a:effectLst/>
                          <a:latin typeface="Arial Nova" panose="020B0504020202020204" pitchFamily="34" charset="0"/>
                          <a:ea typeface="Calibri" panose="020F0502020204030204" pitchFamily="34" charset="0"/>
                          <a:cs typeface="Arial" panose="020B0604020202020204" pitchFamily="34" charset="0"/>
                        </a:rPr>
                        <a:t>Care Navigation Training Programme</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05000"/>
                        </a:lnSpc>
                      </a:pPr>
                      <a:r>
                        <a:rPr lang="en-GB" sz="1050" b="1" kern="100" dirty="0">
                          <a:solidFill>
                            <a:srgbClr val="000000"/>
                          </a:solidFill>
                          <a:effectLst/>
                          <a:latin typeface="Arial Nova" panose="020B0504020202020204" pitchFamily="34" charset="0"/>
                          <a:ea typeface="Calibri" panose="020F0502020204030204" pitchFamily="34" charset="0"/>
                          <a:cs typeface="Arial" panose="020B0604020202020204" pitchFamily="34" charset="0"/>
                        </a:rPr>
                        <a:t>Digital &amp; Transformation Leads programme</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205591362"/>
                  </a:ext>
                </a:extLst>
              </a:tr>
              <a:tr h="443087">
                <a:tc gridSpan="2" vMerge="1">
                  <a:txBody>
                    <a:bodyPr/>
                    <a:lstStyle/>
                    <a:p>
                      <a:endParaRPr lang="en-GB"/>
                    </a:p>
                  </a:txBody>
                  <a:tcPr/>
                </a:tc>
                <a:tc hMerge="1" vMerge="1">
                  <a:txBody>
                    <a:bodyPr/>
                    <a:lstStyle/>
                    <a:p>
                      <a:endParaRPr lang="en-GB"/>
                    </a:p>
                  </a:txBody>
                  <a:tcPr/>
                </a:tc>
                <a:tc>
                  <a:txBody>
                    <a:bodyPr/>
                    <a:lstStyle/>
                    <a:p>
                      <a:pPr algn="ctr">
                        <a:lnSpc>
                          <a:spcPct val="105000"/>
                        </a:lnSpc>
                      </a:pPr>
                      <a:r>
                        <a:rPr lang="en-GB" sz="1050" b="1" kern="100" dirty="0">
                          <a:solidFill>
                            <a:srgbClr val="000000"/>
                          </a:solidFill>
                          <a:effectLst/>
                          <a:latin typeface="Arial Nova" panose="020B0504020202020204" pitchFamily="34" charset="0"/>
                          <a:ea typeface="Calibri" panose="020F0502020204030204" pitchFamily="34" charset="0"/>
                          <a:cs typeface="Arial" panose="020B0604020202020204" pitchFamily="34" charset="0"/>
                        </a:rPr>
                        <a:t>Intensive 26 week practice offer</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5000"/>
                        </a:lnSpc>
                      </a:pPr>
                      <a:r>
                        <a:rPr lang="en-GB" sz="1050" b="1" kern="100" dirty="0">
                          <a:solidFill>
                            <a:srgbClr val="000000"/>
                          </a:solidFill>
                          <a:effectLst/>
                          <a:latin typeface="Arial Nova" panose="020B0504020202020204" pitchFamily="34" charset="0"/>
                          <a:ea typeface="Calibri" panose="020F0502020204030204" pitchFamily="34" charset="0"/>
                          <a:cs typeface="Arial" panose="020B0604020202020204" pitchFamily="34" charset="0"/>
                        </a:rPr>
                        <a:t>Intermediate 13 week practice offer</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5000"/>
                        </a:lnSpc>
                      </a:pPr>
                      <a:r>
                        <a:rPr lang="en-GB" sz="1050" b="1" kern="100" dirty="0">
                          <a:solidFill>
                            <a:srgbClr val="000000"/>
                          </a:solidFill>
                          <a:effectLst/>
                          <a:latin typeface="Arial Nova" panose="020B0504020202020204" pitchFamily="34" charset="0"/>
                          <a:ea typeface="Calibri" panose="020F0502020204030204" pitchFamily="34" charset="0"/>
                          <a:cs typeface="Arial" panose="020B0604020202020204" pitchFamily="34" charset="0"/>
                        </a:rPr>
                        <a:t>Intermediate PCN offer</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5000"/>
                        </a:lnSpc>
                      </a:pPr>
                      <a:r>
                        <a:rPr lang="en-GB" sz="1050" b="1" kern="100" dirty="0">
                          <a:solidFill>
                            <a:srgbClr val="000000"/>
                          </a:solidFill>
                          <a:effectLst/>
                          <a:latin typeface="Arial Nova" panose="020B0504020202020204" pitchFamily="34" charset="0"/>
                          <a:ea typeface="Calibri" panose="020F0502020204030204" pitchFamily="34" charset="0"/>
                          <a:cs typeface="Arial" panose="020B0604020202020204" pitchFamily="34" charset="0"/>
                        </a:rPr>
                        <a:t>Demand &amp; Capacity webinars</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176229950"/>
                  </a:ext>
                </a:extLst>
              </a:tr>
              <a:tr h="72581">
                <a:tc rowSpan="9">
                  <a:txBody>
                    <a:bodyPr/>
                    <a:lstStyle/>
                    <a:p>
                      <a:pPr>
                        <a:lnSpc>
                          <a:spcPct val="105000"/>
                        </a:lnSpc>
                      </a:pPr>
                      <a:r>
                        <a:rPr lang="en-GB" sz="1050" b="1" kern="100" dirty="0">
                          <a:effectLst/>
                          <a:latin typeface="Arial Nova" panose="020B0504020202020204" pitchFamily="34" charset="0"/>
                          <a:ea typeface="Calibri" panose="020F0502020204030204" pitchFamily="34" charset="0"/>
                          <a:cs typeface="Arial" panose="020B0604020202020204" pitchFamily="34" charset="0"/>
                        </a:rPr>
                        <a:t>Current / next available cohort</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05000"/>
                        </a:lnSpc>
                      </a:pPr>
                      <a:r>
                        <a:rPr lang="en-GB" sz="1050" b="1" kern="100" dirty="0">
                          <a:effectLst/>
                          <a:latin typeface="Arial Nova" panose="020B0504020202020204" pitchFamily="34" charset="0"/>
                          <a:ea typeface="Calibri" panose="020F0502020204030204" pitchFamily="34" charset="0"/>
                          <a:cs typeface="Arial" panose="020B0604020202020204" pitchFamily="34" charset="0"/>
                        </a:rPr>
                        <a:t>Info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05000"/>
                        </a:lnSpc>
                      </a:pPr>
                      <a:r>
                        <a:rPr lang="en-GB" sz="1050" u="sng" kern="100">
                          <a:solidFill>
                            <a:srgbClr val="0563C1"/>
                          </a:solidFill>
                          <a:effectLst/>
                          <a:latin typeface="Arial Nova" panose="020B0504020202020204" pitchFamily="34" charset="0"/>
                          <a:ea typeface="Calibri" panose="020F0502020204030204" pitchFamily="34" charset="0"/>
                          <a:cs typeface="Arial" panose="020B0604020202020204" pitchFamily="34" charset="0"/>
                          <a:hlinkClick r:id="rId5"/>
                        </a:rPr>
                        <a:t>FutureNHS</a:t>
                      </a:r>
                      <a:endParaRPr lang="en-GB" sz="1050" kern="10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u="sng" kern="100">
                          <a:solidFill>
                            <a:srgbClr val="0563C1"/>
                          </a:solidFill>
                          <a:effectLst/>
                          <a:latin typeface="Arial Nova" panose="020B0504020202020204" pitchFamily="34" charset="0"/>
                          <a:ea typeface="Calibri" panose="020F0502020204030204" pitchFamily="34" charset="0"/>
                          <a:cs typeface="Arial" panose="020B0604020202020204" pitchFamily="34" charset="0"/>
                          <a:hlinkClick r:id="rId6"/>
                        </a:rPr>
                        <a:t>FutureNHS</a:t>
                      </a:r>
                      <a:endParaRPr lang="en-GB" sz="1050" kern="10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u="sng" kern="100">
                          <a:solidFill>
                            <a:srgbClr val="0563C1"/>
                          </a:solidFill>
                          <a:effectLst/>
                          <a:latin typeface="Arial Nova" panose="020B0504020202020204" pitchFamily="34" charset="0"/>
                          <a:ea typeface="Calibri" panose="020F0502020204030204" pitchFamily="34" charset="0"/>
                          <a:cs typeface="Arial" panose="020B0604020202020204" pitchFamily="34" charset="0"/>
                          <a:hlinkClick r:id="rId7"/>
                        </a:rPr>
                        <a:t>FutureNHS</a:t>
                      </a:r>
                      <a:endParaRPr lang="en-GB" sz="1050" kern="10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u="sng" kern="100">
                          <a:solidFill>
                            <a:srgbClr val="0563C1"/>
                          </a:solidFill>
                          <a:effectLst/>
                          <a:latin typeface="Arial Nova" panose="020B0504020202020204" pitchFamily="34" charset="0"/>
                          <a:ea typeface="Calibri" panose="020F0502020204030204" pitchFamily="34" charset="0"/>
                          <a:cs typeface="Arial" panose="020B0604020202020204" pitchFamily="34" charset="0"/>
                          <a:hlinkClick r:id="rId8"/>
                        </a:rPr>
                        <a:t>FutureNHS</a:t>
                      </a:r>
                      <a:endParaRPr lang="en-GB" sz="1050" kern="100">
                        <a:effectLst/>
                        <a:latin typeface="Arial Nova" panose="020B05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u="sng" kern="100">
                          <a:solidFill>
                            <a:srgbClr val="0563C1"/>
                          </a:solidFill>
                          <a:effectLst/>
                          <a:latin typeface="Arial Nova" panose="020B0504020202020204" pitchFamily="34" charset="0"/>
                          <a:ea typeface="Calibri" panose="020F0502020204030204" pitchFamily="34" charset="0"/>
                          <a:cs typeface="Arial" panose="020B0604020202020204" pitchFamily="34" charset="0"/>
                          <a:hlinkClick r:id="rId8"/>
                        </a:rPr>
                        <a:t>FutureNHS</a:t>
                      </a:r>
                      <a:endParaRPr lang="en-GB" sz="1050" kern="10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u="sng" kern="100">
                          <a:solidFill>
                            <a:srgbClr val="0563C1"/>
                          </a:solidFill>
                          <a:effectLst/>
                          <a:latin typeface="Arial Nova" panose="020B0504020202020204" pitchFamily="34" charset="0"/>
                          <a:ea typeface="Calibri" panose="020F0502020204030204" pitchFamily="34" charset="0"/>
                          <a:cs typeface="Arial" panose="020B0604020202020204" pitchFamily="34" charset="0"/>
                          <a:hlinkClick r:id="rId9"/>
                        </a:rPr>
                        <a:t>FutureNHS</a:t>
                      </a:r>
                      <a:endParaRPr lang="en-GB" sz="1050" kern="10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0068082"/>
                  </a:ext>
                </a:extLst>
              </a:tr>
              <a:tr h="443087">
                <a:tc vMerge="1">
                  <a:txBody>
                    <a:bodyPr/>
                    <a:lstStyle/>
                    <a:p>
                      <a:endParaRPr lang="en-GB"/>
                    </a:p>
                  </a:txBody>
                  <a:tcPr/>
                </a:tc>
                <a:tc rowSpan="2">
                  <a:txBody>
                    <a:bodyPr/>
                    <a:lstStyle/>
                    <a:p>
                      <a:pPr algn="ctr">
                        <a:lnSpc>
                          <a:spcPct val="105000"/>
                        </a:lnSpc>
                      </a:pPr>
                      <a:r>
                        <a:rPr lang="en-GB" sz="1050" b="1" kern="100" dirty="0">
                          <a:effectLst/>
                          <a:latin typeface="Arial Nova" panose="020B0504020202020204" pitchFamily="34" charset="0"/>
                          <a:ea typeface="Calibri" panose="020F0502020204030204" pitchFamily="34" charset="0"/>
                          <a:cs typeface="Arial" panose="020B0604020202020204" pitchFamily="34" charset="0"/>
                        </a:rPr>
                        <a:t>Summary of support offer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rowSpan="2">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Targeted, hands-on support </a:t>
                      </a:r>
                      <a:r>
                        <a:rPr lang="en-GB" sz="1050" kern="100" dirty="0" err="1">
                          <a:effectLst/>
                          <a:latin typeface="Arial Nova" panose="020B0504020202020204" pitchFamily="34" charset="0"/>
                          <a:ea typeface="Calibri" panose="020F0502020204030204" pitchFamily="34" charset="0"/>
                          <a:cs typeface="Arial" panose="020B0604020202020204" pitchFamily="34" charset="0"/>
                        </a:rPr>
                        <a:t>inc</a:t>
                      </a:r>
                      <a:r>
                        <a:rPr lang="en-GB" sz="1050" kern="100" dirty="0">
                          <a:effectLst/>
                          <a:latin typeface="Arial Nova" panose="020B0504020202020204" pitchFamily="34" charset="0"/>
                          <a:ea typeface="Calibri" panose="020F0502020204030204" pitchFamily="34" charset="0"/>
                          <a:cs typeface="Arial" panose="020B0604020202020204" pitchFamily="34" charset="0"/>
                        </a:rPr>
                        <a:t> 15 on-site visits and 5 virtual group based learning sessions</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Targeted, hands-on support. Shorter version of the ‘Intensive’ offer</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6 full day face-to-face sessions over a 6-month period</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4x1.5 hour web-based sessions, </a:t>
                      </a:r>
                      <a:r>
                        <a:rPr lang="en-GB" sz="1050" kern="100" dirty="0" err="1">
                          <a:effectLst/>
                          <a:latin typeface="Arial Nova" panose="020B0504020202020204" pitchFamily="34" charset="0"/>
                          <a:ea typeface="Calibri" panose="020F0502020204030204" pitchFamily="34" charset="0"/>
                          <a:cs typeface="Arial" panose="020B0604020202020204" pitchFamily="34" charset="0"/>
                        </a:rPr>
                        <a:t>inc</a:t>
                      </a:r>
                      <a:r>
                        <a:rPr lang="en-GB" sz="1050" kern="100" dirty="0">
                          <a:effectLst/>
                          <a:latin typeface="Arial Nova" panose="020B0504020202020204" pitchFamily="34" charset="0"/>
                          <a:ea typeface="Calibri" panose="020F0502020204030204" pitchFamily="34" charset="0"/>
                          <a:cs typeface="Arial" panose="020B0604020202020204" pitchFamily="34" charset="0"/>
                        </a:rPr>
                        <a:t> managing demand &amp; capacity, failure demand + need-led design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Foundation offer:</a:t>
                      </a:r>
                    </a:p>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2x2.5 hour + 1 hour web-based</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5000"/>
                        </a:lnSpc>
                      </a:pPr>
                      <a:r>
                        <a:rPr lang="en-GB" sz="1050" kern="100">
                          <a:effectLst/>
                          <a:latin typeface="Arial Nova" panose="020B0504020202020204" pitchFamily="34" charset="0"/>
                          <a:ea typeface="Calibri" panose="020F0502020204030204" pitchFamily="34" charset="0"/>
                          <a:cs typeface="Calibri" panose="020F0502020204030204" pitchFamily="34" charset="0"/>
                        </a:rPr>
                        <a:t>12 month programme for D&amp;TL ARRS roles with mix of virtual + 5 face-to-face sessions</a:t>
                      </a:r>
                      <a:endParaRPr lang="en-GB" sz="1050" kern="10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7558327"/>
                  </a:ext>
                </a:extLst>
              </a:tr>
              <a:tr h="450112">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Advanced offer:</a:t>
                      </a:r>
                    </a:p>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2x2.5 hour web-based</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784394881"/>
                  </a:ext>
                </a:extLst>
              </a:tr>
              <a:tr h="645154">
                <a:tc vMerge="1">
                  <a:txBody>
                    <a:bodyPr/>
                    <a:lstStyle/>
                    <a:p>
                      <a:endParaRPr lang="en-GB"/>
                    </a:p>
                  </a:txBody>
                  <a:tcPr/>
                </a:tc>
                <a:tc>
                  <a:txBody>
                    <a:bodyPr/>
                    <a:lstStyle/>
                    <a:p>
                      <a:pPr algn="ctr">
                        <a:lnSpc>
                          <a:spcPct val="105000"/>
                        </a:lnSpc>
                      </a:pPr>
                      <a:r>
                        <a:rPr lang="en-GB" sz="1050" b="1" kern="100" dirty="0">
                          <a:effectLst/>
                          <a:latin typeface="Arial Nova" panose="020B0504020202020204" pitchFamily="34" charset="0"/>
                          <a:ea typeface="Calibri" panose="020F0502020204030204" pitchFamily="34" charset="0"/>
                          <a:cs typeface="Arial" panose="020B0604020202020204" pitchFamily="34" charset="0"/>
                        </a:rPr>
                        <a:t>Inclusion criteria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Digital / cloud telephony + OC tool in place by the time the programme starts + willing to undertake a </a:t>
                      </a:r>
                      <a:r>
                        <a:rPr lang="en-GB" sz="1050" u="sng" kern="100" dirty="0">
                          <a:solidFill>
                            <a:srgbClr val="0563C1"/>
                          </a:solidFill>
                          <a:effectLst/>
                          <a:latin typeface="Arial Nova" panose="020B0504020202020204" pitchFamily="34" charset="0"/>
                          <a:ea typeface="Calibri" panose="020F0502020204030204" pitchFamily="34" charset="0"/>
                          <a:cs typeface="Arial" panose="020B0604020202020204" pitchFamily="34" charset="0"/>
                          <a:hlinkClick r:id="rId10"/>
                        </a:rPr>
                        <a:t>support level framework facilitated discussion</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Digital telephony + OC + PCN is sighted and supportive of the delegate joining the programme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N/A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a:effectLst/>
                          <a:latin typeface="Arial Nova" panose="020B0504020202020204" pitchFamily="34" charset="0"/>
                          <a:ea typeface="Calibri" panose="020F0502020204030204" pitchFamily="34" charset="0"/>
                          <a:cs typeface="Arial" panose="020B0604020202020204" pitchFamily="34" charset="0"/>
                        </a:rPr>
                        <a:t>Suggested Practice Manager / Receptionist / or Care Navigator</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Calibri" panose="020F0502020204030204" pitchFamily="34" charset="0"/>
                        </a:rPr>
                        <a:t>Participant must be in ARRS D&amp;TL post</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4730405"/>
                  </a:ext>
                </a:extLst>
              </a:tr>
              <a:tr h="267494">
                <a:tc vMerge="1">
                  <a:txBody>
                    <a:bodyPr/>
                    <a:lstStyle/>
                    <a:p>
                      <a:endParaRPr lang="en-GB"/>
                    </a:p>
                  </a:txBody>
                  <a:tcPr/>
                </a:tc>
                <a:tc>
                  <a:txBody>
                    <a:bodyPr/>
                    <a:lstStyle/>
                    <a:p>
                      <a:pPr algn="ctr">
                        <a:lnSpc>
                          <a:spcPct val="105000"/>
                        </a:lnSpc>
                      </a:pPr>
                      <a:r>
                        <a:rPr lang="en-GB" sz="1050" b="1" kern="100" dirty="0">
                          <a:effectLst/>
                          <a:latin typeface="Arial Nova" panose="020B0504020202020204" pitchFamily="34" charset="0"/>
                          <a:ea typeface="Calibri" panose="020F0502020204030204" pitchFamily="34" charset="0"/>
                          <a:cs typeface="Arial" panose="020B0604020202020204" pitchFamily="34" charset="0"/>
                        </a:rPr>
                        <a:t>Cohort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C</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E</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4</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a:effectLst/>
                          <a:latin typeface="Arial Nova" panose="020B0504020202020204" pitchFamily="34" charset="0"/>
                          <a:ea typeface="Calibri" panose="020F0502020204030204" pitchFamily="34" charset="0"/>
                          <a:cs typeface="Arial" panose="020B0604020202020204" pitchFamily="34" charset="0"/>
                        </a:rPr>
                        <a:t>N/A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a:effectLst/>
                          <a:latin typeface="Arial Nova" panose="020B0504020202020204" pitchFamily="34" charset="0"/>
                          <a:ea typeface="Calibri" panose="020F0502020204030204" pitchFamily="34" charset="0"/>
                          <a:cs typeface="Arial" panose="020B0604020202020204" pitchFamily="34" charset="0"/>
                        </a:rPr>
                        <a:t>N/A</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a:effectLst/>
                          <a:latin typeface="Arial Nova" panose="020B0504020202020204" pitchFamily="34" charset="0"/>
                          <a:ea typeface="Calibri" panose="020F0502020204030204" pitchFamily="34" charset="0"/>
                          <a:cs typeface="Calibri" panose="020F0502020204030204" pitchFamily="34" charset="0"/>
                        </a:rPr>
                        <a:t>3 - (Birmingham)</a:t>
                      </a:r>
                      <a:endParaRPr lang="en-GB" sz="1050" kern="10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8564607"/>
                  </a:ext>
                </a:extLst>
              </a:tr>
              <a:tr h="293049">
                <a:tc vMerge="1">
                  <a:txBody>
                    <a:bodyPr/>
                    <a:lstStyle/>
                    <a:p>
                      <a:endParaRPr lang="en-GB"/>
                    </a:p>
                  </a:txBody>
                  <a:tcPr/>
                </a:tc>
                <a:tc>
                  <a:txBody>
                    <a:bodyPr/>
                    <a:lstStyle/>
                    <a:p>
                      <a:pPr algn="ctr">
                        <a:lnSpc>
                          <a:spcPct val="105000"/>
                        </a:lnSpc>
                      </a:pPr>
                      <a:r>
                        <a:rPr lang="en-GB" sz="1050" b="1" kern="100" dirty="0">
                          <a:effectLst/>
                          <a:latin typeface="Arial Nova" panose="020B0504020202020204" pitchFamily="34" charset="0"/>
                          <a:ea typeface="Calibri" panose="020F0502020204030204" pitchFamily="34" charset="0"/>
                          <a:cs typeface="Arial" panose="020B0604020202020204" pitchFamily="34" charset="0"/>
                        </a:rPr>
                        <a:t>Term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05000"/>
                        </a:lnSpc>
                      </a:pPr>
                      <a:r>
                        <a:rPr lang="en-GB" sz="1050" kern="100">
                          <a:effectLst/>
                          <a:latin typeface="Arial Nova" panose="020B0504020202020204" pitchFamily="34" charset="0"/>
                          <a:ea typeface="Calibri" panose="020F0502020204030204" pitchFamily="34" charset="0"/>
                          <a:cs typeface="Arial" panose="020B0604020202020204" pitchFamily="34" charset="0"/>
                        </a:rPr>
                        <a:t>Oct 23 – March 24</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a:effectLst/>
                          <a:latin typeface="Arial Nova" panose="020B0504020202020204" pitchFamily="34" charset="0"/>
                          <a:ea typeface="Calibri" panose="020F0502020204030204" pitchFamily="34" charset="0"/>
                          <a:cs typeface="Arial" panose="020B0604020202020204" pitchFamily="34" charset="0"/>
                        </a:rPr>
                        <a:t>D = Dec-Feb 24</a:t>
                      </a:r>
                    </a:p>
                    <a:p>
                      <a:pPr algn="ctr">
                        <a:lnSpc>
                          <a:spcPct val="105000"/>
                        </a:lnSpc>
                      </a:pPr>
                      <a:r>
                        <a:rPr lang="en-GB" sz="1050" kern="100">
                          <a:effectLst/>
                          <a:latin typeface="Arial Nova" panose="020B0504020202020204" pitchFamily="34" charset="0"/>
                          <a:ea typeface="Calibri" panose="020F0502020204030204" pitchFamily="34" charset="0"/>
                          <a:cs typeface="Arial" panose="020B0604020202020204" pitchFamily="34" charset="0"/>
                        </a:rPr>
                        <a:t>E = Jan – April 24</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3 = Jan – June 2024</a:t>
                      </a:r>
                    </a:p>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4 = April – Sep 2024</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a:effectLst/>
                          <a:latin typeface="Arial Nova" panose="020B0504020202020204" pitchFamily="34" charset="0"/>
                          <a:ea typeface="Calibri" panose="020F0502020204030204" pitchFamily="34" charset="0"/>
                          <a:cs typeface="Arial" panose="020B0604020202020204" pitchFamily="34" charset="0"/>
                        </a:rPr>
                        <a:t>Various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a:effectLst/>
                          <a:latin typeface="Arial Nova" panose="020B0504020202020204" pitchFamily="34" charset="0"/>
                          <a:ea typeface="Calibri" panose="020F0502020204030204" pitchFamily="34" charset="0"/>
                          <a:cs typeface="Arial" panose="020B0604020202020204" pitchFamily="34" charset="0"/>
                        </a:rPr>
                        <a:t>2 / 3 webinars on range of dates</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Calibri" panose="020F0502020204030204" pitchFamily="34" charset="0"/>
                        </a:rPr>
                        <a:t>Feb 24 – Jan 25</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632242"/>
                  </a:ext>
                </a:extLst>
              </a:tr>
              <a:tr h="856765">
                <a:tc vMerge="1">
                  <a:txBody>
                    <a:bodyPr/>
                    <a:lstStyle/>
                    <a:p>
                      <a:endParaRPr lang="en-GB"/>
                    </a:p>
                  </a:txBody>
                  <a:tcPr/>
                </a:tc>
                <a:tc>
                  <a:txBody>
                    <a:bodyPr/>
                    <a:lstStyle/>
                    <a:p>
                      <a:pPr algn="ctr">
                        <a:lnSpc>
                          <a:spcPct val="105000"/>
                        </a:lnSpc>
                      </a:pPr>
                      <a:r>
                        <a:rPr lang="en-GB" sz="1050" b="1" kern="100" dirty="0">
                          <a:effectLst/>
                          <a:latin typeface="Arial Nova" panose="020B0504020202020204" pitchFamily="34" charset="0"/>
                          <a:ea typeface="Calibri" panose="020F0502020204030204" pitchFamily="34" charset="0"/>
                          <a:cs typeface="Arial" panose="020B0604020202020204" pitchFamily="34" charset="0"/>
                        </a:rPr>
                        <a:t>Process for joining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Join an introductory practice engagement webinar. Attendees then offered link to sign up</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Join an introductory practice engagement webinar, </a:t>
                      </a:r>
                      <a:r>
                        <a:rPr lang="en-GB" sz="1050" u="sng" kern="100" dirty="0">
                          <a:solidFill>
                            <a:srgbClr val="0563C1"/>
                          </a:solidFill>
                          <a:effectLst/>
                          <a:latin typeface="Arial Nova" panose="020B0504020202020204" pitchFamily="34" charset="0"/>
                          <a:ea typeface="Calibri" panose="020F0502020204030204" pitchFamily="34" charset="0"/>
                          <a:cs typeface="Arial" panose="020B0604020202020204" pitchFamily="34" charset="0"/>
                          <a:hlinkClick r:id="rId11"/>
                        </a:rPr>
                        <a:t>here</a:t>
                      </a:r>
                      <a:r>
                        <a:rPr lang="en-GB" sz="1050" kern="100" dirty="0">
                          <a:effectLst/>
                          <a:latin typeface="Arial Nova" panose="020B0504020202020204" pitchFamily="34" charset="0"/>
                          <a:ea typeface="Calibri" panose="020F0502020204030204" pitchFamily="34" charset="0"/>
                          <a:cs typeface="Arial" panose="020B0604020202020204" pitchFamily="34" charset="0"/>
                        </a:rPr>
                        <a:t>. Attendees then offered link to sign up</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u="sng" kern="100" dirty="0">
                          <a:solidFill>
                            <a:srgbClr val="0563C1"/>
                          </a:solidFill>
                          <a:effectLst/>
                          <a:latin typeface="Arial Nova" panose="020B0504020202020204" pitchFamily="34" charset="0"/>
                          <a:ea typeface="Calibri" panose="020F0502020204030204" pitchFamily="34" charset="0"/>
                          <a:cs typeface="Arial" panose="020B0604020202020204" pitchFamily="34" charset="0"/>
                          <a:hlinkClick r:id="rId12"/>
                        </a:rPr>
                        <a:t>Join a National PCN engagement webinar</a:t>
                      </a:r>
                      <a:r>
                        <a:rPr lang="en-GB" sz="1050" kern="100" dirty="0">
                          <a:effectLst/>
                          <a:latin typeface="Arial Nova" panose="020B0504020202020204" pitchFamily="34" charset="0"/>
                          <a:ea typeface="Calibri" panose="020F0502020204030204" pitchFamily="34" charset="0"/>
                          <a:cs typeface="Arial" panose="020B0604020202020204" pitchFamily="34" charset="0"/>
                        </a:rPr>
                        <a:t>. Attendees then offered link to sign up. EOI form available </a:t>
                      </a:r>
                      <a:r>
                        <a:rPr lang="en-GB" sz="1050" u="sng" kern="100" dirty="0">
                          <a:solidFill>
                            <a:srgbClr val="0563C1"/>
                          </a:solidFill>
                          <a:effectLst/>
                          <a:latin typeface="Arial Nova" panose="020B0504020202020204" pitchFamily="34" charset="0"/>
                          <a:ea typeface="Calibri" panose="020F0502020204030204" pitchFamily="34" charset="0"/>
                          <a:cs typeface="Arial" panose="020B0604020202020204" pitchFamily="34" charset="0"/>
                          <a:hlinkClick r:id="rId13"/>
                        </a:rPr>
                        <a:t>here</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Complete online booking form, </a:t>
                      </a:r>
                      <a:r>
                        <a:rPr lang="en-GB" sz="1050" u="sng" kern="100" dirty="0">
                          <a:solidFill>
                            <a:srgbClr val="0563C1"/>
                          </a:solidFill>
                          <a:effectLst/>
                          <a:latin typeface="Arial Nova" panose="020B0504020202020204" pitchFamily="34" charset="0"/>
                          <a:ea typeface="Calibri" panose="020F0502020204030204" pitchFamily="34" charset="0"/>
                          <a:cs typeface="Arial" panose="020B0604020202020204" pitchFamily="34" charset="0"/>
                          <a:hlinkClick r:id="rId14"/>
                        </a:rPr>
                        <a:t>here</a:t>
                      </a:r>
                      <a:r>
                        <a:rPr lang="en-GB" sz="1050" kern="100" dirty="0">
                          <a:effectLst/>
                          <a:latin typeface="Arial Nova" panose="020B0504020202020204" pitchFamily="34" charset="0"/>
                          <a:ea typeface="Calibri" panose="020F0502020204030204" pitchFamily="34" charset="0"/>
                          <a:cs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Complete online booking form, </a:t>
                      </a:r>
                      <a:r>
                        <a:rPr lang="en-GB" sz="1050" kern="100" dirty="0">
                          <a:effectLst/>
                          <a:latin typeface="Arial Nova" panose="020B0504020202020204" pitchFamily="34" charset="0"/>
                          <a:ea typeface="Calibri" panose="020F0502020204030204" pitchFamily="34" charset="0"/>
                          <a:cs typeface="Arial" panose="020B0604020202020204" pitchFamily="34" charset="0"/>
                          <a:hlinkClick r:id="rId15"/>
                        </a:rPr>
                        <a:t>here</a:t>
                      </a:r>
                      <a:r>
                        <a:rPr lang="en-GB" sz="1050" kern="100" dirty="0">
                          <a:effectLst/>
                          <a:latin typeface="Arial Nova" panose="020B0504020202020204" pitchFamily="34" charset="0"/>
                          <a:ea typeface="Calibri" panose="020F0502020204030204" pitchFamily="34" charset="0"/>
                          <a:cs typeface="Arial" panose="020B0604020202020204" pitchFamily="34" charset="0"/>
                        </a:rPr>
                        <a:t> </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Calibri" panose="020F0502020204030204" pitchFamily="34" charset="0"/>
                        </a:rPr>
                        <a:t>Online application form (opens 20 November 2023 </a:t>
                      </a:r>
                      <a:r>
                        <a:rPr lang="en-GB" sz="1050" u="sng" kern="100" dirty="0">
                          <a:solidFill>
                            <a:srgbClr val="0563C1"/>
                          </a:solidFill>
                          <a:effectLst/>
                          <a:latin typeface="Arial Nova" panose="020B0504020202020204" pitchFamily="34" charset="0"/>
                          <a:ea typeface="Calibri" panose="020F0502020204030204" pitchFamily="34" charset="0"/>
                          <a:cs typeface="Calibri" panose="020F0502020204030204" pitchFamily="34" charset="0"/>
                          <a:hlinkClick r:id="rId16"/>
                        </a:rPr>
                        <a:t>here</a:t>
                      </a:r>
                      <a:r>
                        <a:rPr lang="en-GB" sz="1050" kern="100" dirty="0">
                          <a:effectLst/>
                          <a:latin typeface="Arial Nova" panose="020B0504020202020204" pitchFamily="34" charset="0"/>
                          <a:ea typeface="Calibri" panose="020F0502020204030204" pitchFamily="34" charset="0"/>
                          <a:cs typeface="Calibri" panose="020F0502020204030204" pitchFamily="34" charset="0"/>
                        </a:rPr>
                        <a:t>) + conversation with applicant</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3906658"/>
                  </a:ext>
                </a:extLst>
              </a:tr>
              <a:tr h="893198">
                <a:tc vMerge="1">
                  <a:txBody>
                    <a:bodyPr/>
                    <a:lstStyle/>
                    <a:p>
                      <a:endParaRPr lang="en-GB"/>
                    </a:p>
                  </a:txBody>
                  <a:tcPr/>
                </a:tc>
                <a:tc>
                  <a:txBody>
                    <a:bodyPr/>
                    <a:lstStyle/>
                    <a:p>
                      <a:pPr algn="ctr">
                        <a:lnSpc>
                          <a:spcPct val="105000"/>
                        </a:lnSpc>
                      </a:pPr>
                      <a:r>
                        <a:rPr lang="en-GB" sz="1050" b="1" kern="100" dirty="0">
                          <a:effectLst/>
                          <a:latin typeface="Arial Nova" panose="020B0504020202020204" pitchFamily="34" charset="0"/>
                          <a:ea typeface="Calibri" panose="020F0502020204030204" pitchFamily="34" charset="0"/>
                          <a:cs typeface="Arial" panose="020B0604020202020204" pitchFamily="34" charset="0"/>
                        </a:rPr>
                        <a:t>Deadline for sign up</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05000"/>
                        </a:lnSpc>
                      </a:pPr>
                      <a:r>
                        <a:rPr lang="en-GB" sz="1050" i="1" kern="100">
                          <a:effectLst/>
                          <a:latin typeface="Arial Nova" panose="020B0504020202020204" pitchFamily="34" charset="0"/>
                          <a:ea typeface="Calibri" panose="020F0502020204030204" pitchFamily="34" charset="0"/>
                          <a:cs typeface="Arial" panose="020B0604020202020204" pitchFamily="34" charset="0"/>
                        </a:rPr>
                        <a:t>This cohort has now closed</a:t>
                      </a:r>
                      <a:endParaRPr lang="en-GB" sz="1050" kern="10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Multiple webinars available until </a:t>
                      </a:r>
                      <a:r>
                        <a:rPr lang="en-GB" sz="1050" b="1" kern="100" dirty="0">
                          <a:effectLst/>
                          <a:highlight>
                            <a:srgbClr val="FFFF00"/>
                          </a:highlight>
                          <a:latin typeface="Arial Nova" panose="020B0504020202020204" pitchFamily="34" charset="0"/>
                          <a:ea typeface="Calibri" panose="020F0502020204030204" pitchFamily="34" charset="0"/>
                          <a:cs typeface="Arial" panose="020B0604020202020204" pitchFamily="34" charset="0"/>
                        </a:rPr>
                        <a:t>21</a:t>
                      </a:r>
                      <a:r>
                        <a:rPr lang="en-GB" sz="1050" b="1" kern="100" baseline="30000" dirty="0">
                          <a:effectLst/>
                          <a:highlight>
                            <a:srgbClr val="FFFF00"/>
                          </a:highlight>
                          <a:latin typeface="Arial Nova" panose="020B0504020202020204" pitchFamily="34" charset="0"/>
                          <a:ea typeface="Calibri" panose="020F0502020204030204" pitchFamily="34" charset="0"/>
                          <a:cs typeface="Arial" panose="020B0604020202020204" pitchFamily="34" charset="0"/>
                        </a:rPr>
                        <a:t>st</a:t>
                      </a:r>
                      <a:r>
                        <a:rPr lang="en-GB" sz="1050" b="1" kern="100" dirty="0">
                          <a:effectLst/>
                          <a:highlight>
                            <a:srgbClr val="FFFF00"/>
                          </a:highlight>
                          <a:latin typeface="Arial Nova" panose="020B0504020202020204" pitchFamily="34" charset="0"/>
                          <a:ea typeface="Calibri" panose="020F0502020204030204" pitchFamily="34" charset="0"/>
                          <a:cs typeface="Arial" panose="020B0604020202020204" pitchFamily="34" charset="0"/>
                        </a:rPr>
                        <a:t> December 23</a:t>
                      </a:r>
                      <a:r>
                        <a:rPr lang="en-GB" sz="1050" kern="100" dirty="0">
                          <a:effectLst/>
                          <a:latin typeface="Arial Nova" panose="020B0504020202020204" pitchFamily="34" charset="0"/>
                          <a:ea typeface="Calibri" panose="020F0502020204030204" pitchFamily="34" charset="0"/>
                          <a:cs typeface="Arial" panose="020B0604020202020204" pitchFamily="34" charset="0"/>
                        </a:rPr>
                        <a:t>. Deadline for sign up to cohort E = </a:t>
                      </a:r>
                      <a:r>
                        <a:rPr lang="en-GB" sz="1050" b="1" kern="100" dirty="0">
                          <a:effectLst/>
                          <a:latin typeface="Arial Nova" panose="020B0504020202020204" pitchFamily="34" charset="0"/>
                          <a:ea typeface="Calibri" panose="020F0502020204030204" pitchFamily="34" charset="0"/>
                          <a:cs typeface="Arial" panose="020B0604020202020204" pitchFamily="34" charset="0"/>
                        </a:rPr>
                        <a:t>late Dec 2023</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Calibri" panose="020F0502020204030204" pitchFamily="34" charset="0"/>
                        </a:rPr>
                        <a:t>Webinar 13.00-14.00 </a:t>
                      </a:r>
                      <a:r>
                        <a:rPr lang="en-GB" sz="1050" b="1" kern="100" dirty="0">
                          <a:effectLst/>
                          <a:highlight>
                            <a:srgbClr val="FFFF00"/>
                          </a:highlight>
                          <a:latin typeface="Arial Nova" panose="020B0504020202020204" pitchFamily="34" charset="0"/>
                          <a:ea typeface="Calibri" panose="020F0502020204030204" pitchFamily="34" charset="0"/>
                          <a:cs typeface="Calibri" panose="020F0502020204030204" pitchFamily="34" charset="0"/>
                        </a:rPr>
                        <a:t>31</a:t>
                      </a:r>
                      <a:r>
                        <a:rPr lang="en-GB" sz="1050" b="1" kern="100" baseline="30000" dirty="0">
                          <a:effectLst/>
                          <a:highlight>
                            <a:srgbClr val="FFFF00"/>
                          </a:highlight>
                          <a:latin typeface="Arial Nova" panose="020B0504020202020204" pitchFamily="34" charset="0"/>
                          <a:ea typeface="Calibri" panose="020F0502020204030204" pitchFamily="34" charset="0"/>
                          <a:cs typeface="Calibri" panose="020F0502020204030204" pitchFamily="34" charset="0"/>
                        </a:rPr>
                        <a:t>st</a:t>
                      </a:r>
                      <a:r>
                        <a:rPr lang="en-GB" sz="1050" b="1" kern="100" dirty="0">
                          <a:effectLst/>
                          <a:highlight>
                            <a:srgbClr val="FFFF00"/>
                          </a:highlight>
                          <a:latin typeface="Arial Nova" panose="020B0504020202020204" pitchFamily="34" charset="0"/>
                          <a:ea typeface="Calibri" panose="020F0502020204030204" pitchFamily="34" charset="0"/>
                          <a:cs typeface="Calibri" panose="020F0502020204030204" pitchFamily="34" charset="0"/>
                        </a:rPr>
                        <a:t> January 2024 </a:t>
                      </a:r>
                      <a:r>
                        <a:rPr lang="en-GB" sz="1050" kern="100" dirty="0">
                          <a:effectLst/>
                          <a:latin typeface="Arial Nova" panose="020B0504020202020204" pitchFamily="34" charset="0"/>
                          <a:ea typeface="Calibri" panose="020F0502020204030204" pitchFamily="34" charset="0"/>
                          <a:cs typeface="Calibri" panose="020F0502020204030204" pitchFamily="34" charset="0"/>
                        </a:rPr>
                        <a:t>(deadline for registration </a:t>
                      </a:r>
                      <a:r>
                        <a:rPr lang="en-GB" sz="1050" b="1" kern="100" dirty="0">
                          <a:effectLst/>
                          <a:latin typeface="Arial Nova" panose="020B0504020202020204" pitchFamily="34" charset="0"/>
                          <a:ea typeface="Calibri" panose="020F0502020204030204" pitchFamily="34" charset="0"/>
                          <a:cs typeface="Calibri" panose="020F0502020204030204" pitchFamily="34" charset="0"/>
                        </a:rPr>
                        <a:t>29</a:t>
                      </a:r>
                      <a:r>
                        <a:rPr lang="en-GB" sz="1050" b="1" kern="100" baseline="30000" dirty="0">
                          <a:effectLst/>
                          <a:latin typeface="Arial Nova" panose="020B0504020202020204" pitchFamily="34" charset="0"/>
                          <a:ea typeface="Calibri" panose="020F0502020204030204" pitchFamily="34" charset="0"/>
                          <a:cs typeface="Calibri" panose="020F0502020204030204" pitchFamily="34" charset="0"/>
                        </a:rPr>
                        <a:t>th</a:t>
                      </a:r>
                      <a:r>
                        <a:rPr lang="en-GB" sz="1050" b="1" kern="100" dirty="0">
                          <a:effectLst/>
                          <a:latin typeface="Arial Nova" panose="020B0504020202020204" pitchFamily="34" charset="0"/>
                          <a:ea typeface="Calibri" panose="020F0502020204030204" pitchFamily="34" charset="0"/>
                          <a:cs typeface="Calibri" panose="020F0502020204030204" pitchFamily="34" charset="0"/>
                        </a:rPr>
                        <a:t> January 2023</a:t>
                      </a:r>
                      <a:r>
                        <a:rPr lang="en-GB" sz="1050" kern="100" dirty="0">
                          <a:effectLst/>
                          <a:latin typeface="Arial Nova" panose="020B0504020202020204" pitchFamily="34" charset="0"/>
                          <a:ea typeface="Calibri" panose="020F0502020204030204" pitchFamily="34" charset="0"/>
                          <a:cs typeface="Calibri" panose="020F0502020204030204" pitchFamily="34" charset="0"/>
                        </a:rPr>
                        <a:t>)</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Dates currently available in Dec 2023,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5000"/>
                        </a:lnSpc>
                        <a:spcBef>
                          <a:spcPts val="0"/>
                        </a:spcBef>
                        <a:spcAft>
                          <a:spcPts val="0"/>
                        </a:spcAft>
                        <a:buClrTx/>
                        <a:buSzTx/>
                        <a:buFontTx/>
                        <a:buNone/>
                        <a:tabLst/>
                        <a:defRPr/>
                      </a:pPr>
                      <a:r>
                        <a:rPr lang="en-GB" sz="1050" b="0" kern="100" dirty="0">
                          <a:effectLst/>
                          <a:latin typeface="Arial Nova" panose="020B0504020202020204" pitchFamily="34" charset="0"/>
                          <a:ea typeface="Calibri" panose="020F0502020204030204" pitchFamily="34" charset="0"/>
                          <a:cs typeface="Arial" panose="020B0604020202020204" pitchFamily="34" charset="0"/>
                        </a:rPr>
                        <a:t>Potential dates for Q4 are TBC so do sign up ASAP</a:t>
                      </a:r>
                    </a:p>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 </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b="1" kern="100" dirty="0">
                          <a:effectLst/>
                          <a:highlight>
                            <a:srgbClr val="FFFF00"/>
                          </a:highlight>
                          <a:latin typeface="Arial Nova" panose="020B0504020202020204" pitchFamily="34" charset="0"/>
                          <a:ea typeface="Calibri" panose="020F0502020204030204" pitchFamily="34" charset="0"/>
                          <a:cs typeface="Calibri" panose="020F0502020204030204" pitchFamily="34" charset="0"/>
                        </a:rPr>
                        <a:t>Friday 5</a:t>
                      </a:r>
                      <a:r>
                        <a:rPr lang="en-GB" sz="1050" b="1" kern="100" baseline="30000" dirty="0">
                          <a:effectLst/>
                          <a:highlight>
                            <a:srgbClr val="FFFF00"/>
                          </a:highlight>
                          <a:latin typeface="Arial Nova" panose="020B0504020202020204" pitchFamily="34" charset="0"/>
                          <a:ea typeface="Calibri" panose="020F0502020204030204" pitchFamily="34" charset="0"/>
                          <a:cs typeface="Calibri" panose="020F0502020204030204" pitchFamily="34" charset="0"/>
                        </a:rPr>
                        <a:t>th</a:t>
                      </a:r>
                      <a:r>
                        <a:rPr lang="en-GB" sz="1050" b="1" kern="100" dirty="0">
                          <a:effectLst/>
                          <a:highlight>
                            <a:srgbClr val="FFFF00"/>
                          </a:highlight>
                          <a:latin typeface="Arial Nova" panose="020B0504020202020204" pitchFamily="34" charset="0"/>
                          <a:ea typeface="Calibri" panose="020F0502020204030204" pitchFamily="34" charset="0"/>
                          <a:cs typeface="Calibri" panose="020F0502020204030204" pitchFamily="34" charset="0"/>
                        </a:rPr>
                        <a:t> January 2024</a:t>
                      </a:r>
                      <a:r>
                        <a:rPr lang="en-GB" sz="1050" kern="100" dirty="0">
                          <a:effectLst/>
                          <a:highlight>
                            <a:srgbClr val="FFFF00"/>
                          </a:highlight>
                          <a:latin typeface="Arial Nova" panose="020B0504020202020204" pitchFamily="34" charset="0"/>
                          <a:ea typeface="Calibri" panose="020F0502020204030204" pitchFamily="34" charset="0"/>
                          <a:cs typeface="Calibri" panose="020F0502020204030204" pitchFamily="34" charset="0"/>
                        </a:rPr>
                        <a:t> </a:t>
                      </a:r>
                      <a:r>
                        <a:rPr lang="en-GB" sz="1050" u="sng" kern="100" dirty="0">
                          <a:effectLst/>
                          <a:latin typeface="Arial Nova" panose="020B0504020202020204" pitchFamily="34" charset="0"/>
                          <a:ea typeface="Calibri" panose="020F0502020204030204" pitchFamily="34" charset="0"/>
                          <a:cs typeface="Calibri" panose="020F0502020204030204" pitchFamily="34" charset="0"/>
                        </a:rPr>
                        <a:t>(cohort may close earlier if oversubscribed)</a:t>
                      </a:r>
                      <a:endParaRPr lang="en-GB" sz="1050" u="sng"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9870771"/>
                  </a:ext>
                </a:extLst>
              </a:tr>
              <a:tr h="475500">
                <a:tc vMerge="1">
                  <a:txBody>
                    <a:bodyPr/>
                    <a:lstStyle/>
                    <a:p>
                      <a:endParaRPr lang="en-GB"/>
                    </a:p>
                  </a:txBody>
                  <a:tcPr/>
                </a:tc>
                <a:tc>
                  <a:txBody>
                    <a:bodyPr/>
                    <a:lstStyle/>
                    <a:p>
                      <a:pPr algn="ctr">
                        <a:lnSpc>
                          <a:spcPct val="105000"/>
                        </a:lnSpc>
                      </a:pPr>
                      <a:r>
                        <a:rPr lang="en-GB" sz="1050" b="1" kern="100" dirty="0">
                          <a:effectLst/>
                          <a:latin typeface="Arial Nova" panose="020B0504020202020204" pitchFamily="34" charset="0"/>
                          <a:ea typeface="Calibri" panose="020F0502020204030204" pitchFamily="34" charset="0"/>
                          <a:cs typeface="Arial" panose="020B0604020202020204" pitchFamily="34" charset="0"/>
                        </a:rPr>
                        <a:t>Other information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24/25 cohorts to be confirmed</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24/25 cohorts to be confirmed</a:t>
                      </a: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07000"/>
                        </a:lnSpc>
                      </a:pPr>
                      <a:r>
                        <a:rPr lang="en-GB" sz="1050" kern="100" dirty="0">
                          <a:solidFill>
                            <a:srgbClr val="333333"/>
                          </a:solidFill>
                          <a:effectLst/>
                          <a:latin typeface="Arial Nova" panose="020B0504020202020204" pitchFamily="34" charset="0"/>
                          <a:ea typeface="Times New Roman" panose="02020603050405020304" pitchFamily="18" charset="0"/>
                          <a:cs typeface="Calibri" panose="020F0502020204030204" pitchFamily="34" charset="0"/>
                        </a:rPr>
                        <a:t>Next / cohort 4 will begin in April 2024</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Arial" panose="020B0604020202020204" pitchFamily="34" charset="0"/>
                        </a:rPr>
                        <a:t>Further dates will be added for Q4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b="1" kern="100" dirty="0">
                          <a:effectLst/>
                          <a:latin typeface="Arial Nova" panose="020B0504020202020204" pitchFamily="34" charset="0"/>
                          <a:ea typeface="Calibri" panose="020F0502020204030204" pitchFamily="34" charset="0"/>
                          <a:cs typeface="Arial" panose="020B0604020202020204" pitchFamily="34" charset="0"/>
                        </a:rPr>
                        <a:t>Offer only available during 23/24</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pPr>
                      <a:r>
                        <a:rPr lang="en-GB" sz="1050" kern="100" dirty="0">
                          <a:effectLst/>
                          <a:latin typeface="Arial Nova" panose="020B0504020202020204" pitchFamily="34" charset="0"/>
                          <a:ea typeface="Calibri" panose="020F0502020204030204" pitchFamily="34" charset="0"/>
                          <a:cs typeface="Calibri" panose="020F0502020204030204" pitchFamily="34" charset="0"/>
                        </a:rPr>
                        <a:t>24/25 cohorts to be confirmed</a:t>
                      </a:r>
                      <a:endParaRPr lang="en-GB" sz="1050" kern="100" dirty="0">
                        <a:effectLst/>
                        <a:latin typeface="Arial Nova" panose="020B0504020202020204" pitchFamily="34" charset="0"/>
                        <a:ea typeface="Calibri" panose="020F0502020204030204" pitchFamily="34" charset="0"/>
                        <a:cs typeface="Arial" panose="020B0604020202020204" pitchFamily="34" charset="0"/>
                      </a:endParaRPr>
                    </a:p>
                  </a:txBody>
                  <a:tcPr marL="50091" marR="500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5941735"/>
                  </a:ext>
                </a:extLst>
              </a:tr>
            </a:tbl>
          </a:graphicData>
        </a:graphic>
      </p:graphicFrame>
      <p:sp>
        <p:nvSpPr>
          <p:cNvPr id="5" name="TextBox 4">
            <a:extLst>
              <a:ext uri="{FF2B5EF4-FFF2-40B4-BE49-F238E27FC236}">
                <a16:creationId xmlns:a16="http://schemas.microsoft.com/office/drawing/2014/main" id="{53B82DA2-55EE-D613-0304-7CC41D72836D}"/>
              </a:ext>
            </a:extLst>
          </p:cNvPr>
          <p:cNvSpPr txBox="1"/>
          <p:nvPr/>
        </p:nvSpPr>
        <p:spPr>
          <a:xfrm>
            <a:off x="136062" y="6442502"/>
            <a:ext cx="11621929" cy="415498"/>
          </a:xfrm>
          <a:prstGeom prst="rect">
            <a:avLst/>
          </a:prstGeom>
          <a:noFill/>
        </p:spPr>
        <p:txBody>
          <a:bodyPr wrap="square" rtlCol="0">
            <a:spAutoFit/>
          </a:bodyPr>
          <a:lstStyle/>
          <a:p>
            <a:r>
              <a:rPr lang="en-GB" sz="1050" i="1" dirty="0">
                <a:latin typeface="Arial Nova" panose="020B0504020202020204" pitchFamily="34" charset="0"/>
              </a:rPr>
              <a:t>* GPIP also includes </a:t>
            </a:r>
            <a:r>
              <a:rPr lang="en-GB" sz="1050" i="1" dirty="0">
                <a:latin typeface="Arial Nova" panose="020B0504020202020204" pitchFamily="34" charset="0"/>
                <a:hlinkClick r:id="rId17"/>
              </a:rPr>
              <a:t>Capability building </a:t>
            </a:r>
            <a:r>
              <a:rPr lang="en-GB" sz="1050" i="1" dirty="0">
                <a:latin typeface="Arial Nova" panose="020B0504020202020204" pitchFamily="34" charset="0"/>
              </a:rPr>
              <a:t>(</a:t>
            </a:r>
            <a:r>
              <a:rPr lang="en-GB" sz="1050" i="1" dirty="0">
                <a:solidFill>
                  <a:srgbClr val="444444"/>
                </a:solidFill>
                <a:effectLst/>
                <a:latin typeface="Arial Nova" panose="020B0504020202020204" pitchFamily="34" charset="0"/>
              </a:rPr>
              <a:t>General Practice Improvement Leads Programme and Fundamentals of Change and Improvement Programme) and </a:t>
            </a:r>
            <a:r>
              <a:rPr lang="en-GB" sz="1050" i="1" dirty="0">
                <a:solidFill>
                  <a:srgbClr val="444444"/>
                </a:solidFill>
                <a:effectLst/>
                <a:latin typeface="Arial Nova" panose="020B0504020202020204" pitchFamily="34" charset="0"/>
                <a:hlinkClick r:id="rId18"/>
              </a:rPr>
              <a:t>Universal</a:t>
            </a:r>
            <a:r>
              <a:rPr lang="en-GB" sz="1050" i="1" dirty="0">
                <a:solidFill>
                  <a:srgbClr val="444444"/>
                </a:solidFill>
                <a:effectLst/>
                <a:latin typeface="Arial Nova" panose="020B0504020202020204" pitchFamily="34" charset="0"/>
              </a:rPr>
              <a:t> (Modern General Practice ‘how to’ guides + range of webinars) offers</a:t>
            </a:r>
            <a:endParaRPr lang="en-GB" sz="1050" i="1" dirty="0">
              <a:latin typeface="Arial Nova" panose="020B0504020202020204" pitchFamily="34" charset="0"/>
            </a:endParaRPr>
          </a:p>
        </p:txBody>
      </p:sp>
    </p:spTree>
    <p:extLst>
      <p:ext uri="{BB962C8B-B14F-4D97-AF65-F5344CB8AC3E}">
        <p14:creationId xmlns:p14="http://schemas.microsoft.com/office/powerpoint/2010/main" val="1777660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EA5D04CA-BFC5-AE35-8A78-B8AC3A46098B}"/>
              </a:ext>
            </a:extLst>
          </p:cNvPr>
          <p:cNvPicPr>
            <a:picLocks noChangeAspect="1"/>
          </p:cNvPicPr>
          <p:nvPr/>
        </p:nvPicPr>
        <p:blipFill>
          <a:blip r:embed="rId3"/>
          <a:stretch>
            <a:fillRect/>
          </a:stretch>
        </p:blipFill>
        <p:spPr>
          <a:xfrm>
            <a:off x="10861137" y="-20848"/>
            <a:ext cx="1358159" cy="1026587"/>
          </a:xfrm>
          <a:prstGeom prst="rect">
            <a:avLst/>
          </a:prstGeom>
        </p:spPr>
      </p:pic>
      <p:sp>
        <p:nvSpPr>
          <p:cNvPr id="8" name="TextBox 7">
            <a:extLst>
              <a:ext uri="{FF2B5EF4-FFF2-40B4-BE49-F238E27FC236}">
                <a16:creationId xmlns:a16="http://schemas.microsoft.com/office/drawing/2014/main" id="{A441612F-A8E6-29D0-EA92-DA0B832A99BD}"/>
              </a:ext>
            </a:extLst>
          </p:cNvPr>
          <p:cNvSpPr txBox="1"/>
          <p:nvPr/>
        </p:nvSpPr>
        <p:spPr>
          <a:xfrm>
            <a:off x="638416" y="1208593"/>
            <a:ext cx="10399446" cy="5078313"/>
          </a:xfrm>
          <a:prstGeom prst="rect">
            <a:avLst/>
          </a:prstGeom>
          <a:noFill/>
        </p:spPr>
        <p:txBody>
          <a:bodyPr wrap="square">
            <a:spAutoFit/>
          </a:bodyPr>
          <a:lstStyle/>
          <a:p>
            <a:pPr marL="342900" indent="-342900" algn="l" fontAlgn="base">
              <a:spcBef>
                <a:spcPts val="600"/>
              </a:spcBef>
              <a:spcAft>
                <a:spcPts val="600"/>
              </a:spcAft>
              <a:buFont typeface="+mj-lt"/>
              <a:buAutoNum type="arabicPeriod"/>
            </a:pPr>
            <a:r>
              <a:rPr lang="en-GB" b="1" i="0" dirty="0">
                <a:solidFill>
                  <a:srgbClr val="202A30"/>
                </a:solidFill>
                <a:effectLst/>
              </a:rPr>
              <a:t>Number of phone calls answered</a:t>
            </a:r>
            <a:r>
              <a:rPr lang="en-GB" b="0" i="0" dirty="0">
                <a:solidFill>
                  <a:srgbClr val="202A30"/>
                </a:solidFill>
                <a:effectLst/>
              </a:rPr>
              <a:t> (call volumes) per 1,000 registered patient population.</a:t>
            </a:r>
          </a:p>
          <a:p>
            <a:pPr marL="342900" indent="-342900" algn="l" fontAlgn="base">
              <a:spcBef>
                <a:spcPts val="600"/>
              </a:spcBef>
              <a:spcAft>
                <a:spcPts val="600"/>
              </a:spcAft>
              <a:buFont typeface="+mj-lt"/>
              <a:buAutoNum type="arabicPeriod"/>
            </a:pPr>
            <a:r>
              <a:rPr lang="en-GB" b="1" i="0" dirty="0">
                <a:solidFill>
                  <a:srgbClr val="202A30"/>
                </a:solidFill>
                <a:effectLst/>
              </a:rPr>
              <a:t>Call length times </a:t>
            </a:r>
            <a:endParaRPr lang="en-GB" b="0" i="0" dirty="0">
              <a:solidFill>
                <a:srgbClr val="202A30"/>
              </a:solidFill>
              <a:effectLst/>
            </a:endParaRPr>
          </a:p>
          <a:p>
            <a:pPr marL="342900" indent="-342900" algn="l" fontAlgn="base">
              <a:spcBef>
                <a:spcPts val="600"/>
              </a:spcBef>
              <a:spcAft>
                <a:spcPts val="600"/>
              </a:spcAft>
              <a:buFont typeface="+mj-lt"/>
              <a:buAutoNum type="arabicPeriod"/>
            </a:pPr>
            <a:r>
              <a:rPr lang="en-GB" b="1" i="0" dirty="0">
                <a:solidFill>
                  <a:srgbClr val="202A30"/>
                </a:solidFill>
                <a:effectLst/>
              </a:rPr>
              <a:t>Call times to answer </a:t>
            </a:r>
            <a:r>
              <a:rPr lang="en-GB" b="0" i="0" dirty="0">
                <a:solidFill>
                  <a:srgbClr val="202A30"/>
                </a:solidFill>
                <a:effectLst/>
              </a:rPr>
              <a:t>(wait times) </a:t>
            </a:r>
          </a:p>
          <a:p>
            <a:pPr marL="342900" indent="-342900" algn="l" fontAlgn="base">
              <a:spcBef>
                <a:spcPts val="600"/>
              </a:spcBef>
              <a:spcAft>
                <a:spcPts val="600"/>
              </a:spcAft>
              <a:buFont typeface="+mj-lt"/>
              <a:buAutoNum type="arabicPeriod"/>
            </a:pPr>
            <a:r>
              <a:rPr lang="en-GB" b="1" i="0" dirty="0">
                <a:solidFill>
                  <a:srgbClr val="202A30"/>
                </a:solidFill>
                <a:effectLst/>
              </a:rPr>
              <a:t>Number of abandoned calls </a:t>
            </a:r>
            <a:r>
              <a:rPr lang="en-GB" b="0" i="0" dirty="0">
                <a:solidFill>
                  <a:srgbClr val="202A30"/>
                </a:solidFill>
                <a:effectLst/>
              </a:rPr>
              <a:t>(dropped calls) per 1,000 registered patient population. </a:t>
            </a:r>
          </a:p>
          <a:p>
            <a:pPr marL="342900" indent="-342900" algn="l" fontAlgn="base">
              <a:spcBef>
                <a:spcPts val="600"/>
              </a:spcBef>
              <a:spcAft>
                <a:spcPts val="600"/>
              </a:spcAft>
              <a:buFont typeface="+mj-lt"/>
              <a:buAutoNum type="arabicPeriod"/>
            </a:pPr>
            <a:r>
              <a:rPr lang="en-GB" b="1" i="0" dirty="0">
                <a:solidFill>
                  <a:srgbClr val="202A30"/>
                </a:solidFill>
                <a:effectLst/>
              </a:rPr>
              <a:t>Online consultation submissions (clinical and administrative) </a:t>
            </a:r>
            <a:r>
              <a:rPr lang="en-GB" b="0" i="0" dirty="0">
                <a:solidFill>
                  <a:srgbClr val="202A30"/>
                </a:solidFill>
                <a:effectLst/>
              </a:rPr>
              <a:t>per 1,000 registered patient population </a:t>
            </a:r>
          </a:p>
          <a:p>
            <a:pPr marL="342900" indent="-342900" algn="l" fontAlgn="base">
              <a:spcBef>
                <a:spcPts val="600"/>
              </a:spcBef>
              <a:spcAft>
                <a:spcPts val="600"/>
              </a:spcAft>
              <a:buFont typeface="+mj-lt"/>
              <a:buAutoNum type="arabicPeriod"/>
            </a:pPr>
            <a:r>
              <a:rPr lang="en-GB" b="1" i="0" dirty="0">
                <a:solidFill>
                  <a:srgbClr val="202A30"/>
                </a:solidFill>
                <a:effectLst/>
              </a:rPr>
              <a:t>Percentage of avoidable appointments </a:t>
            </a:r>
            <a:r>
              <a:rPr lang="en-GB" b="0" i="0" dirty="0">
                <a:solidFill>
                  <a:srgbClr val="202A30"/>
                </a:solidFill>
                <a:effectLst/>
              </a:rPr>
              <a:t>(via online audit tool provided by programme)</a:t>
            </a:r>
          </a:p>
          <a:p>
            <a:pPr marL="342900" indent="-342900" algn="l" fontAlgn="base">
              <a:spcBef>
                <a:spcPts val="600"/>
              </a:spcBef>
              <a:spcAft>
                <a:spcPts val="600"/>
              </a:spcAft>
              <a:buFont typeface="+mj-lt"/>
              <a:buAutoNum type="arabicPeriod"/>
            </a:pPr>
            <a:r>
              <a:rPr lang="en-GB" b="1" i="0" dirty="0">
                <a:solidFill>
                  <a:srgbClr val="202A30"/>
                </a:solidFill>
                <a:effectLst/>
              </a:rPr>
              <a:t>Percentage of patients requiring continuity of care for their appointment where it was not met</a:t>
            </a:r>
            <a:r>
              <a:rPr lang="en-GB" b="0" i="0" dirty="0">
                <a:solidFill>
                  <a:srgbClr val="202A30"/>
                </a:solidFill>
                <a:effectLst/>
              </a:rPr>
              <a:t>(as part of avoidable appointments audit above) </a:t>
            </a:r>
          </a:p>
          <a:p>
            <a:pPr marL="342900" indent="-342900" algn="l" fontAlgn="base">
              <a:spcBef>
                <a:spcPts val="600"/>
              </a:spcBef>
              <a:spcAft>
                <a:spcPts val="600"/>
              </a:spcAft>
              <a:buFont typeface="+mj-lt"/>
              <a:buAutoNum type="arabicPeriod"/>
            </a:pPr>
            <a:r>
              <a:rPr lang="en-GB" b="1" i="0" dirty="0">
                <a:solidFill>
                  <a:srgbClr val="202A30"/>
                </a:solidFill>
                <a:effectLst/>
              </a:rPr>
              <a:t>Staff experience </a:t>
            </a:r>
            <a:r>
              <a:rPr lang="en-GB" b="0" i="0" dirty="0">
                <a:solidFill>
                  <a:srgbClr val="202A30"/>
                </a:solidFill>
                <a:effectLst/>
              </a:rPr>
              <a:t>(via GPIP staff experience survey and temperature check)</a:t>
            </a:r>
          </a:p>
          <a:p>
            <a:pPr marL="342900" indent="-342900" algn="l" fontAlgn="base">
              <a:spcBef>
                <a:spcPts val="600"/>
              </a:spcBef>
              <a:spcAft>
                <a:spcPts val="600"/>
              </a:spcAft>
              <a:buFont typeface="+mj-lt"/>
              <a:buAutoNum type="arabicPeriod"/>
            </a:pPr>
            <a:r>
              <a:rPr lang="en-GB" b="1" i="0" dirty="0">
                <a:solidFill>
                  <a:srgbClr val="202A30"/>
                </a:solidFill>
                <a:effectLst/>
              </a:rPr>
              <a:t>Staff feedback on support offer</a:t>
            </a:r>
            <a:r>
              <a:rPr lang="en-GB" b="0" i="0" dirty="0">
                <a:solidFill>
                  <a:srgbClr val="202A30"/>
                </a:solidFill>
                <a:effectLst/>
              </a:rPr>
              <a:t> (via GPIP feedback tools)</a:t>
            </a:r>
          </a:p>
          <a:p>
            <a:pPr marL="342900" indent="-342900" algn="l" fontAlgn="base">
              <a:spcBef>
                <a:spcPts val="600"/>
              </a:spcBef>
              <a:spcAft>
                <a:spcPts val="600"/>
              </a:spcAft>
              <a:buFont typeface="+mj-lt"/>
              <a:buAutoNum type="arabicPeriod"/>
            </a:pPr>
            <a:r>
              <a:rPr lang="en-GB" b="1" i="0" dirty="0">
                <a:solidFill>
                  <a:srgbClr val="202A30"/>
                </a:solidFill>
                <a:effectLst/>
              </a:rPr>
              <a:t>Patient experience </a:t>
            </a:r>
            <a:r>
              <a:rPr lang="en-GB" b="0" i="0" dirty="0">
                <a:solidFill>
                  <a:srgbClr val="202A30"/>
                </a:solidFill>
                <a:effectLst/>
              </a:rPr>
              <a:t>(via national General Practice Patient Survey – No programme data collection required)</a:t>
            </a:r>
          </a:p>
        </p:txBody>
      </p:sp>
      <p:sp>
        <p:nvSpPr>
          <p:cNvPr id="3" name="Rectangle: Single Corner Rounded 2">
            <a:extLst>
              <a:ext uri="{FF2B5EF4-FFF2-40B4-BE49-F238E27FC236}">
                <a16:creationId xmlns:a16="http://schemas.microsoft.com/office/drawing/2014/main" id="{277CEB3B-2176-C60B-0144-BBA322B1AB6C}"/>
              </a:ext>
            </a:extLst>
          </p:cNvPr>
          <p:cNvSpPr/>
          <p:nvPr/>
        </p:nvSpPr>
        <p:spPr>
          <a:xfrm flipV="1">
            <a:off x="0" y="-27168"/>
            <a:ext cx="8845826" cy="865185"/>
          </a:xfrm>
          <a:prstGeom prst="round1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31F20"/>
              </a:solidFill>
              <a:effectLst/>
              <a:uLnTx/>
              <a:uFillTx/>
              <a:latin typeface="Arial" panose="020B0604020202020204"/>
              <a:ea typeface="+mn-ea"/>
              <a:cs typeface="+mn-cs"/>
            </a:endParaRPr>
          </a:p>
        </p:txBody>
      </p:sp>
      <p:sp>
        <p:nvSpPr>
          <p:cNvPr id="4" name="Title 4">
            <a:extLst>
              <a:ext uri="{FF2B5EF4-FFF2-40B4-BE49-F238E27FC236}">
                <a16:creationId xmlns:a16="http://schemas.microsoft.com/office/drawing/2014/main" id="{EEA68EB6-ED2C-EB3A-D217-BFC46899FF84}"/>
              </a:ext>
            </a:extLst>
          </p:cNvPr>
          <p:cNvSpPr txBox="1">
            <a:spLocks/>
          </p:cNvSpPr>
          <p:nvPr/>
        </p:nvSpPr>
        <p:spPr>
          <a:xfrm>
            <a:off x="136062" y="-27169"/>
            <a:ext cx="11404154" cy="865186"/>
          </a:xfrm>
          <a:prstGeom prst="rect">
            <a:avLst/>
          </a:prstGeom>
        </p:spPr>
        <p:txBody>
          <a:bodyPr vert="horz" lIns="0" tIns="0" rIns="0" bIns="0" rtlCol="0" anchor="ctr">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914400" rtl="0" eaLnBrk="1" fontAlgn="auto" latinLnBrk="0" hangingPunct="1">
              <a:lnSpc>
                <a:spcPct val="90000"/>
              </a:lnSpc>
              <a:spcBef>
                <a:spcPct val="0"/>
              </a:spcBef>
              <a:spcAft>
                <a:spcPts val="0"/>
              </a:spcAft>
              <a:buClrTx/>
              <a:buSzTx/>
              <a:buFontTx/>
              <a:buNone/>
              <a:tabLst>
                <a:tab pos="4751388" algn="l"/>
              </a:tabLst>
              <a:defRPr/>
            </a:pPr>
            <a:r>
              <a:rPr kumimoji="0" lang="en-GB" sz="3600" b="1" i="0" u="none" strike="noStrike" kern="1200" cap="none" spc="0" normalizeH="0" baseline="0" noProof="0" dirty="0">
                <a:ln>
                  <a:noFill/>
                </a:ln>
                <a:solidFill>
                  <a:srgbClr val="231F20"/>
                </a:solidFill>
                <a:effectLst/>
                <a:uLnTx/>
                <a:uFillTx/>
                <a:latin typeface="Arial" panose="020B0604020202020204"/>
                <a:ea typeface="+mj-ea"/>
                <a:cs typeface="+mj-cs"/>
              </a:rPr>
              <a:t>GPIP Improvement indicators</a:t>
            </a:r>
            <a:endParaRPr kumimoji="0" lang="en-GB" sz="3600" b="1" i="0" u="none" strike="noStrike" kern="1200" cap="none" spc="-40" normalizeH="0" baseline="0" noProof="0" dirty="0">
              <a:ln>
                <a:noFill/>
              </a:ln>
              <a:solidFill>
                <a:srgbClr val="231F20"/>
              </a:solidFill>
              <a:effectLst/>
              <a:uLnTx/>
              <a:uFillTx/>
              <a:latin typeface="Arial" panose="020B0604020202020204"/>
              <a:ea typeface="+mj-ea"/>
              <a:cs typeface="+mj-cs"/>
            </a:endParaRPr>
          </a:p>
        </p:txBody>
      </p:sp>
    </p:spTree>
    <p:extLst>
      <p:ext uri="{BB962C8B-B14F-4D97-AF65-F5344CB8AC3E}">
        <p14:creationId xmlns:p14="http://schemas.microsoft.com/office/powerpoint/2010/main" val="41425361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EA5D04CA-BFC5-AE35-8A78-B8AC3A46098B}"/>
              </a:ext>
            </a:extLst>
          </p:cNvPr>
          <p:cNvPicPr>
            <a:picLocks noChangeAspect="1"/>
          </p:cNvPicPr>
          <p:nvPr/>
        </p:nvPicPr>
        <p:blipFill>
          <a:blip r:embed="rId3"/>
          <a:stretch>
            <a:fillRect/>
          </a:stretch>
        </p:blipFill>
        <p:spPr>
          <a:xfrm>
            <a:off x="10861137" y="-20848"/>
            <a:ext cx="1358159" cy="1026587"/>
          </a:xfrm>
          <a:prstGeom prst="rect">
            <a:avLst/>
          </a:prstGeom>
        </p:spPr>
      </p:pic>
      <p:sp>
        <p:nvSpPr>
          <p:cNvPr id="8" name="TextBox 7">
            <a:extLst>
              <a:ext uri="{FF2B5EF4-FFF2-40B4-BE49-F238E27FC236}">
                <a16:creationId xmlns:a16="http://schemas.microsoft.com/office/drawing/2014/main" id="{A441612F-A8E6-29D0-EA92-DA0B832A99BD}"/>
              </a:ext>
            </a:extLst>
          </p:cNvPr>
          <p:cNvSpPr txBox="1"/>
          <p:nvPr/>
        </p:nvSpPr>
        <p:spPr>
          <a:xfrm>
            <a:off x="464024" y="900479"/>
            <a:ext cx="9962865" cy="4255011"/>
          </a:xfrm>
          <a:prstGeom prst="rect">
            <a:avLst/>
          </a:prstGeom>
          <a:noFill/>
        </p:spPr>
        <p:txBody>
          <a:bodyPr wrap="square">
            <a:spAutoFit/>
          </a:bodyPr>
          <a:lstStyle/>
          <a:p>
            <a:endParaRPr lang="en-GB" dirty="0">
              <a:solidFill>
                <a:srgbClr val="FF0000"/>
              </a:solidFill>
              <a:latin typeface="Arial" panose="020B0604020202020204" pitchFamily="34" charset="0"/>
            </a:endParaRPr>
          </a:p>
          <a:p>
            <a:pPr>
              <a:spcAft>
                <a:spcPts val="300"/>
              </a:spcAft>
            </a:pPr>
            <a:endParaRPr lang="en-GB" dirty="0">
              <a:latin typeface="Arial" panose="020B0604020202020204" pitchFamily="34" charset="0"/>
            </a:endParaRPr>
          </a:p>
          <a:p>
            <a:pPr marL="285750" indent="-285750">
              <a:spcBef>
                <a:spcPts val="600"/>
              </a:spcBef>
              <a:spcAft>
                <a:spcPts val="600"/>
              </a:spcAft>
              <a:buFont typeface="Arial" panose="020B0604020202020204" pitchFamily="34" charset="0"/>
              <a:buChar char="•"/>
            </a:pPr>
            <a:r>
              <a:rPr lang="en-GB" dirty="0">
                <a:hlinkClick r:id="rId4"/>
              </a:rPr>
              <a:t>Regional GPIP webinar recording 31.10.23 (</a:t>
            </a:r>
            <a:r>
              <a:rPr lang="en-GB" dirty="0" err="1">
                <a:hlinkClick r:id="rId4"/>
              </a:rPr>
              <a:t>FutureNHS</a:t>
            </a:r>
            <a:r>
              <a:rPr lang="en-GB" dirty="0">
                <a:hlinkClick r:id="rId4"/>
              </a:rPr>
              <a:t> webpages) </a:t>
            </a:r>
            <a:endParaRPr lang="en-GB" dirty="0"/>
          </a:p>
          <a:p>
            <a:pPr marL="285750" indent="-285750">
              <a:spcBef>
                <a:spcPts val="600"/>
              </a:spcBef>
              <a:spcAft>
                <a:spcPts val="600"/>
              </a:spcAft>
              <a:buFont typeface="Arial" panose="020B0604020202020204" pitchFamily="34" charset="0"/>
              <a:buChar char="•"/>
            </a:pPr>
            <a:r>
              <a:rPr lang="en-GB" dirty="0">
                <a:hlinkClick r:id="rId5"/>
              </a:rPr>
              <a:t>National General Practice Improvement Programme (NHS webpages)</a:t>
            </a:r>
            <a:endParaRPr lang="en-GB" dirty="0"/>
          </a:p>
          <a:p>
            <a:pPr marL="285750" indent="-285750">
              <a:spcBef>
                <a:spcPts val="600"/>
              </a:spcBef>
              <a:spcAft>
                <a:spcPts val="600"/>
              </a:spcAft>
              <a:buFont typeface="Arial" panose="020B0604020202020204" pitchFamily="34" charset="0"/>
              <a:buChar char="•"/>
            </a:pPr>
            <a:r>
              <a:rPr lang="en-GB" dirty="0">
                <a:hlinkClick r:id="rId6"/>
              </a:rPr>
              <a:t>National General Practice Improvement Programme (</a:t>
            </a:r>
            <a:r>
              <a:rPr lang="en-GB" dirty="0" err="1">
                <a:hlinkClick r:id="rId6"/>
              </a:rPr>
              <a:t>FutureNHS</a:t>
            </a:r>
            <a:r>
              <a:rPr lang="en-GB" dirty="0">
                <a:hlinkClick r:id="rId6"/>
              </a:rPr>
              <a:t> webpages)</a:t>
            </a:r>
            <a:endParaRPr lang="en-GB" dirty="0"/>
          </a:p>
          <a:p>
            <a:pPr marL="285750" indent="-285750">
              <a:spcBef>
                <a:spcPts val="600"/>
              </a:spcBef>
              <a:spcAft>
                <a:spcPts val="600"/>
              </a:spcAft>
              <a:buFont typeface="Arial" panose="020B0604020202020204" pitchFamily="34" charset="0"/>
              <a:buChar char="•"/>
            </a:pPr>
            <a:r>
              <a:rPr lang="en-GB" dirty="0">
                <a:hlinkClick r:id="rId7"/>
              </a:rPr>
              <a:t>Regional Primary Care Access webpages (</a:t>
            </a:r>
            <a:r>
              <a:rPr lang="en-GB" dirty="0" err="1">
                <a:hlinkClick r:id="rId7"/>
              </a:rPr>
              <a:t>FutureNHS</a:t>
            </a:r>
            <a:r>
              <a:rPr lang="en-GB" dirty="0">
                <a:hlinkClick r:id="rId7"/>
              </a:rPr>
              <a:t> webpages)</a:t>
            </a:r>
            <a:endParaRPr lang="en-GB" dirty="0"/>
          </a:p>
          <a:p>
            <a:pPr marL="285750" indent="-285750">
              <a:spcBef>
                <a:spcPts val="600"/>
              </a:spcBef>
              <a:spcAft>
                <a:spcPts val="600"/>
              </a:spcAft>
              <a:buFont typeface="Arial" panose="020B0604020202020204" pitchFamily="34" charset="0"/>
              <a:buChar char="•"/>
            </a:pPr>
            <a:r>
              <a:rPr lang="en-GB" dirty="0">
                <a:hlinkClick r:id="rId8"/>
              </a:rPr>
              <a:t>National Access Recovery Plan webinar recordings (</a:t>
            </a:r>
            <a:r>
              <a:rPr lang="en-GB" dirty="0" err="1">
                <a:hlinkClick r:id="rId8"/>
              </a:rPr>
              <a:t>FutureNHS</a:t>
            </a:r>
            <a:r>
              <a:rPr lang="en-GB" dirty="0">
                <a:hlinkClick r:id="rId8"/>
              </a:rPr>
              <a:t> webpages)</a:t>
            </a:r>
            <a:endParaRPr lang="en-GB" dirty="0"/>
          </a:p>
          <a:p>
            <a:pPr marL="742950" lvl="1" indent="-285750">
              <a:spcBef>
                <a:spcPts val="600"/>
              </a:spcBef>
              <a:spcAft>
                <a:spcPts val="600"/>
              </a:spcAft>
              <a:buFont typeface="Arial" panose="020B0604020202020204" pitchFamily="34" charset="0"/>
              <a:buChar char="•"/>
            </a:pPr>
            <a:r>
              <a:rPr lang="en-GB" dirty="0">
                <a:hlinkClick r:id="rId9"/>
              </a:rPr>
              <a:t>Care Navigation webinar recording 26.10.23 (</a:t>
            </a:r>
            <a:r>
              <a:rPr lang="en-GB" dirty="0" err="1">
                <a:hlinkClick r:id="rId9"/>
              </a:rPr>
              <a:t>FutureNHS</a:t>
            </a:r>
            <a:r>
              <a:rPr lang="en-GB" dirty="0">
                <a:hlinkClick r:id="rId9"/>
              </a:rPr>
              <a:t> webpages)</a:t>
            </a:r>
            <a:endParaRPr lang="en-GB" dirty="0"/>
          </a:p>
          <a:p>
            <a:pPr marL="742950" lvl="1" indent="-285750">
              <a:spcBef>
                <a:spcPts val="600"/>
              </a:spcBef>
              <a:spcAft>
                <a:spcPts val="600"/>
              </a:spcAft>
              <a:buFont typeface="Arial" panose="020B0604020202020204" pitchFamily="34" charset="0"/>
              <a:buChar char="•"/>
            </a:pPr>
            <a:r>
              <a:rPr lang="en-GB" dirty="0"/>
              <a:t>To be added - What is the ‘Modern General Practice Model’? Recording from Wednesday 15th November 2023 </a:t>
            </a:r>
          </a:p>
          <a:p>
            <a:pPr marL="742950" lvl="1" indent="-285750">
              <a:buFont typeface="Arial" panose="020B0604020202020204" pitchFamily="34" charset="0"/>
              <a:buChar char="•"/>
            </a:pPr>
            <a:endParaRPr lang="en-GB" dirty="0"/>
          </a:p>
        </p:txBody>
      </p:sp>
      <p:sp>
        <p:nvSpPr>
          <p:cNvPr id="3" name="Rectangle: Single Corner Rounded 2">
            <a:extLst>
              <a:ext uri="{FF2B5EF4-FFF2-40B4-BE49-F238E27FC236}">
                <a16:creationId xmlns:a16="http://schemas.microsoft.com/office/drawing/2014/main" id="{277CEB3B-2176-C60B-0144-BBA322B1AB6C}"/>
              </a:ext>
            </a:extLst>
          </p:cNvPr>
          <p:cNvSpPr/>
          <p:nvPr/>
        </p:nvSpPr>
        <p:spPr>
          <a:xfrm flipV="1">
            <a:off x="0" y="-27168"/>
            <a:ext cx="8845826" cy="865185"/>
          </a:xfrm>
          <a:prstGeom prst="round1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31F20"/>
              </a:solidFill>
              <a:effectLst/>
              <a:uLnTx/>
              <a:uFillTx/>
              <a:latin typeface="Arial" panose="020B0604020202020204"/>
              <a:ea typeface="+mn-ea"/>
              <a:cs typeface="+mn-cs"/>
            </a:endParaRPr>
          </a:p>
        </p:txBody>
      </p:sp>
      <p:sp>
        <p:nvSpPr>
          <p:cNvPr id="4" name="Title 4">
            <a:extLst>
              <a:ext uri="{FF2B5EF4-FFF2-40B4-BE49-F238E27FC236}">
                <a16:creationId xmlns:a16="http://schemas.microsoft.com/office/drawing/2014/main" id="{EEA68EB6-ED2C-EB3A-D217-BFC46899FF84}"/>
              </a:ext>
            </a:extLst>
          </p:cNvPr>
          <p:cNvSpPr txBox="1">
            <a:spLocks/>
          </p:cNvSpPr>
          <p:nvPr/>
        </p:nvSpPr>
        <p:spPr>
          <a:xfrm>
            <a:off x="136062" y="-27169"/>
            <a:ext cx="11404154" cy="865186"/>
          </a:xfrm>
          <a:prstGeom prst="rect">
            <a:avLst/>
          </a:prstGeom>
        </p:spPr>
        <p:txBody>
          <a:bodyPr vert="horz" lIns="0" tIns="0" rIns="0" bIns="0" rtlCol="0" anchor="ctr">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914400" rtl="0" eaLnBrk="1" fontAlgn="auto" latinLnBrk="0" hangingPunct="1">
              <a:lnSpc>
                <a:spcPct val="90000"/>
              </a:lnSpc>
              <a:spcBef>
                <a:spcPct val="0"/>
              </a:spcBef>
              <a:spcAft>
                <a:spcPts val="0"/>
              </a:spcAft>
              <a:buClrTx/>
              <a:buSzTx/>
              <a:buFontTx/>
              <a:buNone/>
              <a:tabLst>
                <a:tab pos="4751388" algn="l"/>
              </a:tabLst>
              <a:defRPr/>
            </a:pPr>
            <a:r>
              <a:rPr kumimoji="0" lang="en-GB" sz="3600" b="1" i="0" u="none" strike="noStrike" kern="1200" cap="none" spc="0" normalizeH="0" baseline="0" noProof="0" dirty="0">
                <a:ln>
                  <a:noFill/>
                </a:ln>
                <a:solidFill>
                  <a:srgbClr val="231F20"/>
                </a:solidFill>
                <a:effectLst/>
                <a:uLnTx/>
                <a:uFillTx/>
                <a:latin typeface="Arial" panose="020B0604020202020204"/>
                <a:ea typeface="+mj-ea"/>
                <a:cs typeface="+mj-cs"/>
              </a:rPr>
              <a:t>Useful links</a:t>
            </a:r>
            <a:endParaRPr kumimoji="0" lang="en-GB" sz="3600" b="1" i="0" u="none" strike="noStrike" kern="1200" cap="none" spc="-40" normalizeH="0" baseline="0" noProof="0" dirty="0">
              <a:ln>
                <a:noFill/>
              </a:ln>
              <a:solidFill>
                <a:srgbClr val="231F20"/>
              </a:solidFill>
              <a:effectLst/>
              <a:uLnTx/>
              <a:uFillTx/>
              <a:latin typeface="Arial" panose="020B0604020202020204"/>
              <a:ea typeface="+mj-ea"/>
              <a:cs typeface="+mj-cs"/>
            </a:endParaRPr>
          </a:p>
        </p:txBody>
      </p:sp>
    </p:spTree>
    <p:extLst>
      <p:ext uri="{BB962C8B-B14F-4D97-AF65-F5344CB8AC3E}">
        <p14:creationId xmlns:p14="http://schemas.microsoft.com/office/powerpoint/2010/main" val="1638019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EA5D04CA-BFC5-AE35-8A78-B8AC3A46098B}"/>
              </a:ext>
            </a:extLst>
          </p:cNvPr>
          <p:cNvPicPr>
            <a:picLocks noChangeAspect="1"/>
          </p:cNvPicPr>
          <p:nvPr/>
        </p:nvPicPr>
        <p:blipFill>
          <a:blip r:embed="rId3"/>
          <a:stretch>
            <a:fillRect/>
          </a:stretch>
        </p:blipFill>
        <p:spPr>
          <a:xfrm>
            <a:off x="10861137" y="-20848"/>
            <a:ext cx="1358159" cy="1026587"/>
          </a:xfrm>
          <a:prstGeom prst="rect">
            <a:avLst/>
          </a:prstGeom>
        </p:spPr>
      </p:pic>
      <p:sp>
        <p:nvSpPr>
          <p:cNvPr id="5" name="TextBox 4">
            <a:extLst>
              <a:ext uri="{FF2B5EF4-FFF2-40B4-BE49-F238E27FC236}">
                <a16:creationId xmlns:a16="http://schemas.microsoft.com/office/drawing/2014/main" id="{22248E67-9965-6EBE-8210-316BC3C9B871}"/>
              </a:ext>
            </a:extLst>
          </p:cNvPr>
          <p:cNvSpPr txBox="1"/>
          <p:nvPr/>
        </p:nvSpPr>
        <p:spPr>
          <a:xfrm>
            <a:off x="789140" y="2565630"/>
            <a:ext cx="10595269" cy="1877437"/>
          </a:xfrm>
          <a:prstGeom prst="rect">
            <a:avLst/>
          </a:prstGeom>
          <a:noFill/>
        </p:spPr>
        <p:txBody>
          <a:bodyPr wrap="square" rtlCol="0">
            <a:spAutoFit/>
          </a:bodyPr>
          <a:lstStyle/>
          <a:p>
            <a:r>
              <a:rPr lang="en-GB" sz="4000" b="1" dirty="0"/>
              <a:t>Further information on GPIP and the national support programmes</a:t>
            </a:r>
          </a:p>
          <a:p>
            <a:endParaRPr lang="en-GB" dirty="0"/>
          </a:p>
          <a:p>
            <a:endParaRPr lang="en-GB" dirty="0"/>
          </a:p>
        </p:txBody>
      </p:sp>
    </p:spTree>
    <p:extLst>
      <p:ext uri="{BB962C8B-B14F-4D97-AF65-F5344CB8AC3E}">
        <p14:creationId xmlns:p14="http://schemas.microsoft.com/office/powerpoint/2010/main" val="264330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104453" y="0"/>
            <a:ext cx="11404154" cy="865186"/>
          </a:xfrm>
        </p:spPr>
        <p:txBody>
          <a:bodyPr anchor="ctr">
            <a:normAutofit/>
          </a:bodyPr>
          <a:lstStyle/>
          <a:p>
            <a:r>
              <a:rPr lang="en-GB" sz="2800" b="1" dirty="0">
                <a:effectLst/>
              </a:rPr>
              <a:t>Intensive &amp; Intermediate practice offers– available 23/24 &amp; 24/25</a:t>
            </a:r>
            <a:endParaRPr lang="en-GB" sz="2800" spc="-40" dirty="0"/>
          </a:p>
        </p:txBody>
      </p:sp>
      <p:graphicFrame>
        <p:nvGraphicFramePr>
          <p:cNvPr id="8" name="Table 7">
            <a:extLst>
              <a:ext uri="{FF2B5EF4-FFF2-40B4-BE49-F238E27FC236}">
                <a16:creationId xmlns:a16="http://schemas.microsoft.com/office/drawing/2014/main" id="{C63DC741-3931-F292-3122-A6F8E5F141CF}"/>
              </a:ext>
            </a:extLst>
          </p:cNvPr>
          <p:cNvGraphicFramePr>
            <a:graphicFrameLocks noGrp="1"/>
          </p:cNvGraphicFramePr>
          <p:nvPr>
            <p:extLst>
              <p:ext uri="{D42A27DB-BD31-4B8C-83A1-F6EECF244321}">
                <p14:modId xmlns:p14="http://schemas.microsoft.com/office/powerpoint/2010/main" val="1953693338"/>
              </p:ext>
            </p:extLst>
          </p:nvPr>
        </p:nvGraphicFramePr>
        <p:xfrm>
          <a:off x="104453" y="723091"/>
          <a:ext cx="11878281" cy="6091123"/>
        </p:xfrm>
        <a:graphic>
          <a:graphicData uri="http://schemas.openxmlformats.org/drawingml/2006/table">
            <a:tbl>
              <a:tblPr firstRow="1" firstCol="1" bandRow="1">
                <a:tableStyleId>{5C22544A-7EE6-4342-B048-85BDC9FD1C3A}</a:tableStyleId>
              </a:tblPr>
              <a:tblGrid>
                <a:gridCol w="1997303">
                  <a:extLst>
                    <a:ext uri="{9D8B030D-6E8A-4147-A177-3AD203B41FA5}">
                      <a16:colId xmlns:a16="http://schemas.microsoft.com/office/drawing/2014/main" val="2104727039"/>
                    </a:ext>
                  </a:extLst>
                </a:gridCol>
                <a:gridCol w="4571999">
                  <a:extLst>
                    <a:ext uri="{9D8B030D-6E8A-4147-A177-3AD203B41FA5}">
                      <a16:colId xmlns:a16="http://schemas.microsoft.com/office/drawing/2014/main" val="1214661974"/>
                    </a:ext>
                  </a:extLst>
                </a:gridCol>
                <a:gridCol w="5308979">
                  <a:extLst>
                    <a:ext uri="{9D8B030D-6E8A-4147-A177-3AD203B41FA5}">
                      <a16:colId xmlns:a16="http://schemas.microsoft.com/office/drawing/2014/main" val="2847035776"/>
                    </a:ext>
                  </a:extLst>
                </a:gridCol>
              </a:tblGrid>
              <a:tr h="390674">
                <a:tc>
                  <a:txBody>
                    <a:bodyPr/>
                    <a:lstStyle/>
                    <a:p>
                      <a:r>
                        <a:rPr lang="en-GB" sz="1500" dirty="0">
                          <a:solidFill>
                            <a:schemeClr val="tx1"/>
                          </a:solidFill>
                          <a:effectLst/>
                          <a:latin typeface="+mn-lt"/>
                        </a:rPr>
                        <a:t> </a:t>
                      </a:r>
                      <a:endParaRPr lang="en-GB" sz="1500" dirty="0">
                        <a:solidFill>
                          <a:schemeClr val="tx1"/>
                        </a:solidFill>
                        <a:effectLst/>
                        <a:latin typeface="+mn-lt"/>
                        <a:ea typeface="Calibri" panose="020F0502020204030204" pitchFamily="34" charset="0"/>
                      </a:endParaRPr>
                    </a:p>
                  </a:txBody>
                  <a:tcPr marL="43380" marR="43380" marT="0" marB="0">
                    <a:solidFill>
                      <a:schemeClr val="bg1">
                        <a:lumMod val="85000"/>
                      </a:schemeClr>
                    </a:solidFill>
                  </a:tcPr>
                </a:tc>
                <a:tc>
                  <a:txBody>
                    <a:bodyPr/>
                    <a:lstStyle/>
                    <a:p>
                      <a:r>
                        <a:rPr lang="en-GB" sz="1500" dirty="0">
                          <a:solidFill>
                            <a:schemeClr val="tx1"/>
                          </a:solidFill>
                          <a:effectLst/>
                          <a:latin typeface="+mn-lt"/>
                        </a:rPr>
                        <a:t>Intensive</a:t>
                      </a:r>
                      <a:endParaRPr lang="en-GB" sz="1500" dirty="0">
                        <a:solidFill>
                          <a:schemeClr val="tx1"/>
                        </a:solidFill>
                        <a:effectLst/>
                        <a:latin typeface="+mn-lt"/>
                        <a:ea typeface="Calibri" panose="020F0502020204030204" pitchFamily="34" charset="0"/>
                      </a:endParaRPr>
                    </a:p>
                  </a:txBody>
                  <a:tcPr marL="43380" marR="43380" marT="0" marB="0" anchor="ctr">
                    <a:solidFill>
                      <a:schemeClr val="bg1">
                        <a:lumMod val="85000"/>
                      </a:schemeClr>
                    </a:solidFill>
                  </a:tcPr>
                </a:tc>
                <a:tc>
                  <a:txBody>
                    <a:bodyPr/>
                    <a:lstStyle/>
                    <a:p>
                      <a:r>
                        <a:rPr lang="en-GB" sz="1500" dirty="0">
                          <a:solidFill>
                            <a:schemeClr val="tx1"/>
                          </a:solidFill>
                          <a:effectLst/>
                          <a:latin typeface="+mn-lt"/>
                        </a:rPr>
                        <a:t>Intermediate</a:t>
                      </a:r>
                      <a:endParaRPr lang="en-GB" sz="1500" dirty="0">
                        <a:solidFill>
                          <a:schemeClr val="tx1"/>
                        </a:solidFill>
                        <a:effectLst/>
                        <a:latin typeface="+mn-lt"/>
                        <a:ea typeface="Calibri" panose="020F0502020204030204" pitchFamily="34" charset="0"/>
                      </a:endParaRPr>
                    </a:p>
                  </a:txBody>
                  <a:tcPr marL="43380" marR="43380" marT="0" marB="0" anchor="ctr">
                    <a:solidFill>
                      <a:schemeClr val="bg1">
                        <a:lumMod val="85000"/>
                      </a:schemeClr>
                    </a:solidFill>
                  </a:tcPr>
                </a:tc>
                <a:extLst>
                  <a:ext uri="{0D108BD9-81ED-4DB2-BD59-A6C34878D82A}">
                    <a16:rowId xmlns:a16="http://schemas.microsoft.com/office/drawing/2014/main" val="1820598283"/>
                  </a:ext>
                </a:extLst>
              </a:tr>
              <a:tr h="284967">
                <a:tc rowSpan="2">
                  <a:txBody>
                    <a:bodyPr/>
                    <a:lstStyle/>
                    <a:p>
                      <a:r>
                        <a:rPr lang="en-GB" sz="1500" dirty="0">
                          <a:solidFill>
                            <a:schemeClr val="tx1"/>
                          </a:solidFill>
                          <a:effectLst/>
                          <a:latin typeface="+mn-lt"/>
                        </a:rPr>
                        <a:t>Overview</a:t>
                      </a:r>
                      <a:endParaRPr lang="en-GB" sz="1500" dirty="0">
                        <a:solidFill>
                          <a:schemeClr val="tx1"/>
                        </a:solidFill>
                        <a:effectLst/>
                        <a:latin typeface="+mn-lt"/>
                        <a:ea typeface="Calibri" panose="020F0502020204030204" pitchFamily="34" charset="0"/>
                      </a:endParaRPr>
                    </a:p>
                  </a:txBody>
                  <a:tcPr marL="43380" marR="43380" marT="0" marB="0">
                    <a:solidFill>
                      <a:schemeClr val="bg1"/>
                    </a:solidFill>
                  </a:tcPr>
                </a:tc>
                <a:tc>
                  <a:txBody>
                    <a:bodyPr/>
                    <a:lstStyle/>
                    <a:p>
                      <a:pPr marL="342900" lvl="0" indent="-342900">
                        <a:buFont typeface="Symbol" panose="05050102010706020507" pitchFamily="18" charset="2"/>
                        <a:buChar char=""/>
                      </a:pPr>
                      <a:r>
                        <a:rPr lang="en-GB" sz="1500" dirty="0">
                          <a:solidFill>
                            <a:schemeClr val="tx1"/>
                          </a:solidFill>
                          <a:effectLst/>
                          <a:latin typeface="+mn-lt"/>
                        </a:rPr>
                        <a:t>26 weeks</a:t>
                      </a:r>
                      <a:endParaRPr lang="en-GB" sz="1500" dirty="0">
                        <a:solidFill>
                          <a:schemeClr val="tx1"/>
                        </a:solidFill>
                        <a:effectLst/>
                        <a:latin typeface="+mn-lt"/>
                        <a:ea typeface="Calibri" panose="020F0502020204030204" pitchFamily="34" charset="0"/>
                      </a:endParaRPr>
                    </a:p>
                  </a:txBody>
                  <a:tcPr marL="43380" marR="43380" marT="0" marB="0">
                    <a:solidFill>
                      <a:schemeClr val="bg1"/>
                    </a:solidFill>
                  </a:tcPr>
                </a:tc>
                <a:tc>
                  <a:txBody>
                    <a:bodyPr/>
                    <a:lstStyle/>
                    <a:p>
                      <a:pPr marL="342900" lvl="0" indent="-342900">
                        <a:buFont typeface="Symbol" panose="05050102010706020507" pitchFamily="18" charset="2"/>
                        <a:buChar char=""/>
                      </a:pPr>
                      <a:r>
                        <a:rPr lang="en-GB" sz="1500" dirty="0">
                          <a:solidFill>
                            <a:schemeClr val="tx1"/>
                          </a:solidFill>
                          <a:effectLst/>
                          <a:latin typeface="+mn-lt"/>
                        </a:rPr>
                        <a:t>13 weeks</a:t>
                      </a:r>
                    </a:p>
                  </a:txBody>
                  <a:tcPr marL="43380" marR="43380" marT="0" marB="0">
                    <a:solidFill>
                      <a:schemeClr val="bg1"/>
                    </a:solidFill>
                  </a:tcPr>
                </a:tc>
                <a:extLst>
                  <a:ext uri="{0D108BD9-81ED-4DB2-BD59-A6C34878D82A}">
                    <a16:rowId xmlns:a16="http://schemas.microsoft.com/office/drawing/2014/main" val="3245008320"/>
                  </a:ext>
                </a:extLst>
              </a:tr>
              <a:tr h="472576">
                <a:tc vMerge="1">
                  <a:txBody>
                    <a:bodyPr/>
                    <a:lstStyle/>
                    <a:p>
                      <a:endParaRPr lang="en-GB" sz="1500" dirty="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tc gridSpan="2">
                  <a:txBody>
                    <a:bodyPr/>
                    <a:lstStyle/>
                    <a:p>
                      <a:pPr marL="285750" indent="-285750">
                        <a:buFont typeface="Arial" panose="020B0604020202020204" pitchFamily="34" charset="0"/>
                        <a:buChar char="•"/>
                      </a:pPr>
                      <a:r>
                        <a:rPr lang="en-GB" sz="1500" dirty="0">
                          <a:solidFill>
                            <a:schemeClr val="tx1"/>
                          </a:solidFill>
                          <a:effectLst/>
                          <a:latin typeface="+mn-lt"/>
                        </a:rPr>
                        <a:t>Practices will benefit from on-site support as well as group-based sessions to facilitate peer-to-peer learning and sharing of experience across practices</a:t>
                      </a:r>
                    </a:p>
                    <a:p>
                      <a:pPr marL="285750" indent="-285750">
                        <a:buFont typeface="Arial" panose="020B0604020202020204" pitchFamily="34" charset="0"/>
                        <a:buChar char="•"/>
                      </a:pPr>
                      <a:r>
                        <a:rPr lang="en-GB" sz="1500" dirty="0">
                          <a:solidFill>
                            <a:schemeClr val="tx1"/>
                          </a:solidFill>
                          <a:effectLst/>
                          <a:latin typeface="+mn-lt"/>
                        </a:rPr>
                        <a:t>Flexible offer that can be used to support: </a:t>
                      </a:r>
                      <a:r>
                        <a:rPr lang="en-GB" sz="1500" dirty="0" err="1">
                          <a:solidFill>
                            <a:schemeClr val="tx1"/>
                          </a:solidFill>
                          <a:effectLst/>
                          <a:latin typeface="+mn-lt"/>
                        </a:rPr>
                        <a:t>i</a:t>
                      </a:r>
                      <a:r>
                        <a:rPr lang="en-GB" sz="1500" dirty="0">
                          <a:solidFill>
                            <a:schemeClr val="tx1"/>
                          </a:solidFill>
                          <a:effectLst/>
                          <a:latin typeface="+mn-lt"/>
                        </a:rPr>
                        <a:t>) Demand &amp; Capacity, ii) Telephony Journeys, iii) Online Contact Journeys, iv) Triage and navigation, iv) Practice workload</a:t>
                      </a:r>
                    </a:p>
                    <a:p>
                      <a:pPr marL="285750" indent="-285750">
                        <a:buFont typeface="Arial" panose="020B0604020202020204" pitchFamily="34" charset="0"/>
                        <a:buChar char="•"/>
                      </a:pPr>
                      <a:r>
                        <a:rPr lang="en-GB" sz="1500" dirty="0">
                          <a:solidFill>
                            <a:schemeClr val="tx1"/>
                          </a:solidFill>
                          <a:effectLst/>
                          <a:latin typeface="+mn-lt"/>
                        </a:rPr>
                        <a:t>Of particular use to practices who have recently transitioned from analogue to cloud based / digital telephony </a:t>
                      </a:r>
                    </a:p>
                  </a:txBody>
                  <a:tcPr marL="43380" marR="43380" marT="0" marB="0">
                    <a:solidFill>
                      <a:schemeClr val="bg1"/>
                    </a:solidFill>
                  </a:tcPr>
                </a:tc>
                <a:tc hMerge="1">
                  <a:txBody>
                    <a:bodyPr/>
                    <a:lstStyle/>
                    <a:p>
                      <a:endParaRPr lang="en-GB" sz="1500" dirty="0">
                        <a:solidFill>
                          <a:schemeClr val="tx1"/>
                        </a:solidFill>
                        <a:effectLst/>
                      </a:endParaRPr>
                    </a:p>
                  </a:txBody>
                  <a:tcPr marL="43380" marR="43380" marT="0" marB="0">
                    <a:solidFill>
                      <a:schemeClr val="bg1"/>
                    </a:solidFill>
                  </a:tcPr>
                </a:tc>
                <a:extLst>
                  <a:ext uri="{0D108BD9-81ED-4DB2-BD59-A6C34878D82A}">
                    <a16:rowId xmlns:a16="http://schemas.microsoft.com/office/drawing/2014/main" val="2455785879"/>
                  </a:ext>
                </a:extLst>
              </a:tr>
              <a:tr h="472576">
                <a:tc>
                  <a:txBody>
                    <a:bodyPr/>
                    <a:lstStyle/>
                    <a:p>
                      <a:r>
                        <a:rPr lang="en-GB" sz="1500">
                          <a:solidFill>
                            <a:schemeClr val="tx1"/>
                          </a:solidFill>
                          <a:effectLst/>
                          <a:latin typeface="+mn-lt"/>
                        </a:rPr>
                        <a:t>Format</a:t>
                      </a:r>
                      <a:endParaRPr lang="en-GB" sz="1500">
                        <a:solidFill>
                          <a:schemeClr val="tx1"/>
                        </a:solidFill>
                        <a:effectLst/>
                        <a:latin typeface="+mn-lt"/>
                        <a:ea typeface="Calibri" panose="020F0502020204030204" pitchFamily="34" charset="0"/>
                      </a:endParaRPr>
                    </a:p>
                  </a:txBody>
                  <a:tcPr marL="43380" marR="43380" marT="0" marB="0">
                    <a:solidFill>
                      <a:schemeClr val="bg1"/>
                    </a:solidFill>
                  </a:tcPr>
                </a:tc>
                <a:tc>
                  <a:txBody>
                    <a:bodyPr/>
                    <a:lstStyle/>
                    <a:p>
                      <a:pPr marL="285750" indent="-285750">
                        <a:buFont typeface="Arial" panose="020B0604020202020204" pitchFamily="34" charset="0"/>
                        <a:buChar char="•"/>
                      </a:pPr>
                      <a:r>
                        <a:rPr lang="en-GB" sz="1500" dirty="0">
                          <a:solidFill>
                            <a:schemeClr val="tx1"/>
                          </a:solidFill>
                          <a:effectLst/>
                          <a:latin typeface="+mn-lt"/>
                        </a:rPr>
                        <a:t>In person</a:t>
                      </a:r>
                    </a:p>
                    <a:p>
                      <a:pPr marL="285750" indent="-285750">
                        <a:buFont typeface="Arial" panose="020B0604020202020204" pitchFamily="34" charset="0"/>
                        <a:buChar char="•"/>
                      </a:pPr>
                      <a:r>
                        <a:rPr lang="en-GB" sz="1500" dirty="0">
                          <a:solidFill>
                            <a:schemeClr val="tx1"/>
                          </a:solidFill>
                          <a:effectLst/>
                          <a:latin typeface="+mn-lt"/>
                        </a:rPr>
                        <a:t>Targeted, hands-on support </a:t>
                      </a:r>
                      <a:r>
                        <a:rPr lang="en-GB" sz="1500" dirty="0" err="1">
                          <a:solidFill>
                            <a:schemeClr val="tx1"/>
                          </a:solidFill>
                          <a:effectLst/>
                          <a:latin typeface="+mn-lt"/>
                        </a:rPr>
                        <a:t>inc</a:t>
                      </a:r>
                      <a:r>
                        <a:rPr lang="en-GB" sz="1500" dirty="0">
                          <a:solidFill>
                            <a:schemeClr val="tx1"/>
                          </a:solidFill>
                          <a:effectLst/>
                          <a:latin typeface="+mn-lt"/>
                        </a:rPr>
                        <a:t> 15 on-site visits and 5 virtual group based learning sessions</a:t>
                      </a:r>
                    </a:p>
                  </a:txBody>
                  <a:tcPr marL="43380" marR="43380" marT="0" marB="0">
                    <a:solidFill>
                      <a:schemeClr val="bg1"/>
                    </a:solidFill>
                  </a:tcPr>
                </a:tc>
                <a:tc>
                  <a:txBody>
                    <a:bodyPr/>
                    <a:lstStyle/>
                    <a:p>
                      <a:r>
                        <a:rPr lang="en-GB" sz="1500" dirty="0">
                          <a:solidFill>
                            <a:schemeClr val="tx1"/>
                          </a:solidFill>
                          <a:effectLst/>
                          <a:latin typeface="+mn-lt"/>
                        </a:rPr>
                        <a:t>In person</a:t>
                      </a:r>
                    </a:p>
                    <a:p>
                      <a:r>
                        <a:rPr lang="en-GB" sz="1500" dirty="0">
                          <a:solidFill>
                            <a:schemeClr val="tx1"/>
                          </a:solidFill>
                          <a:effectLst/>
                          <a:latin typeface="+mn-lt"/>
                        </a:rPr>
                        <a:t>Facilitated in-person sessions, a data diagnosis and a tailored analysis of demand and capacity</a:t>
                      </a:r>
                    </a:p>
                  </a:txBody>
                  <a:tcPr marL="43380" marR="43380" marT="0" marB="0">
                    <a:solidFill>
                      <a:schemeClr val="bg1"/>
                    </a:solidFill>
                  </a:tcPr>
                </a:tc>
                <a:extLst>
                  <a:ext uri="{0D108BD9-81ED-4DB2-BD59-A6C34878D82A}">
                    <a16:rowId xmlns:a16="http://schemas.microsoft.com/office/drawing/2014/main" val="2065758715"/>
                  </a:ext>
                </a:extLst>
              </a:tr>
              <a:tr h="264475">
                <a:tc>
                  <a:txBody>
                    <a:bodyPr/>
                    <a:lstStyle/>
                    <a:p>
                      <a:r>
                        <a:rPr lang="en-GB" sz="1500" dirty="0">
                          <a:solidFill>
                            <a:schemeClr val="tx1"/>
                          </a:solidFill>
                          <a:effectLst/>
                          <a:latin typeface="+mn-lt"/>
                          <a:ea typeface="Calibri" panose="020F0502020204030204" pitchFamily="34" charset="0"/>
                        </a:rPr>
                        <a:t>Eligibility criteria</a:t>
                      </a:r>
                    </a:p>
                  </a:txBody>
                  <a:tcPr marL="43380" marR="43380" marT="0" marB="0">
                    <a:solidFill>
                      <a:schemeClr val="bg1"/>
                    </a:solidFill>
                  </a:tcPr>
                </a:tc>
                <a:tc gridSpan="2">
                  <a:txBody>
                    <a:bodyPr/>
                    <a:lstStyle/>
                    <a:p>
                      <a:pPr marL="0" marR="0" lvl="0" indent="0" algn="l" defTabSz="914400" rtl="0" eaLnBrk="1" fontAlgn="auto" latinLnBrk="0" hangingPunct="1">
                        <a:lnSpc>
                          <a:spcPct val="105000"/>
                        </a:lnSpc>
                        <a:spcBef>
                          <a:spcPts val="0"/>
                        </a:spcBef>
                        <a:spcAft>
                          <a:spcPts val="0"/>
                        </a:spcAft>
                        <a:buClrTx/>
                        <a:buSzTx/>
                        <a:buFontTx/>
                        <a:buNone/>
                        <a:tabLst/>
                        <a:defRPr/>
                      </a:pPr>
                      <a:r>
                        <a:rPr kumimoji="0" lang="en-GB" sz="1500" b="0" i="0" u="none" strike="noStrike" kern="100" cap="none" spc="0" normalizeH="0" baseline="0" noProof="0" dirty="0">
                          <a:ln>
                            <a:noFill/>
                          </a:ln>
                          <a:solidFill>
                            <a:srgbClr val="231F20"/>
                          </a:solidFill>
                          <a:effectLst/>
                          <a:uLnTx/>
                          <a:uFillTx/>
                          <a:latin typeface="+mn-lt"/>
                          <a:ea typeface="Calibri" panose="020F0502020204030204" pitchFamily="34" charset="0"/>
                          <a:cs typeface="Arial" panose="020B0604020202020204" pitchFamily="34" charset="0"/>
                        </a:rPr>
                        <a:t>Digital / cloud telephony in place by the time the programme starts + willing to undertake a </a:t>
                      </a:r>
                      <a:r>
                        <a:rPr kumimoji="0" lang="en-GB" sz="1500" b="0" i="0" u="sng" strike="noStrike" kern="100" cap="none" spc="0" normalizeH="0" baseline="0" noProof="0" dirty="0">
                          <a:ln>
                            <a:noFill/>
                          </a:ln>
                          <a:solidFill>
                            <a:srgbClr val="0563C1"/>
                          </a:solidFill>
                          <a:effectLst/>
                          <a:uLnTx/>
                          <a:uFillTx/>
                          <a:latin typeface="+mn-lt"/>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support level framework facilitated discussion</a:t>
                      </a:r>
                      <a:endParaRPr kumimoji="0" lang="en-GB" sz="1500" b="0" i="0" u="none" strike="noStrike" kern="100" cap="none" spc="0" normalizeH="0" baseline="0" noProof="0" dirty="0">
                        <a:ln>
                          <a:noFill/>
                        </a:ln>
                        <a:solidFill>
                          <a:srgbClr val="231F20"/>
                        </a:solidFill>
                        <a:effectLst/>
                        <a:uLnTx/>
                        <a:uFillTx/>
                        <a:latin typeface="+mn-lt"/>
                        <a:ea typeface="Calibri" panose="020F0502020204030204" pitchFamily="34" charset="0"/>
                        <a:cs typeface="Arial" panose="020B0604020202020204" pitchFamily="34" charset="0"/>
                      </a:endParaRPr>
                    </a:p>
                    <a:p>
                      <a:endParaRPr lang="en-GB" sz="1500" dirty="0">
                        <a:solidFill>
                          <a:schemeClr val="tx1"/>
                        </a:solidFill>
                        <a:effectLst/>
                        <a:latin typeface="+mn-lt"/>
                        <a:ea typeface="Calibri" panose="020F0502020204030204" pitchFamily="34" charset="0"/>
                      </a:endParaRPr>
                    </a:p>
                  </a:txBody>
                  <a:tcPr marL="43380" marR="43380" marT="0" marB="0">
                    <a:solidFill>
                      <a:schemeClr val="bg1"/>
                    </a:solidFill>
                  </a:tcPr>
                </a:tc>
                <a:tc hMerge="1">
                  <a:txBody>
                    <a:bodyPr/>
                    <a:lstStyle/>
                    <a:p>
                      <a:endParaRPr lang="en-GB" dirty="0"/>
                    </a:p>
                  </a:txBody>
                  <a:tcPr marL="43380" marR="43380" marT="0" marB="0">
                    <a:solidFill>
                      <a:schemeClr val="bg1"/>
                    </a:solidFill>
                  </a:tcPr>
                </a:tc>
                <a:extLst>
                  <a:ext uri="{0D108BD9-81ED-4DB2-BD59-A6C34878D82A}">
                    <a16:rowId xmlns:a16="http://schemas.microsoft.com/office/drawing/2014/main" val="668709317"/>
                  </a:ext>
                </a:extLst>
              </a:tr>
              <a:tr h="180863">
                <a:tc>
                  <a:txBody>
                    <a:bodyPr/>
                    <a:lstStyle/>
                    <a:p>
                      <a:r>
                        <a:rPr lang="en-GB" sz="1500" dirty="0">
                          <a:solidFill>
                            <a:schemeClr val="tx1"/>
                          </a:solidFill>
                          <a:effectLst/>
                          <a:latin typeface="+mn-lt"/>
                        </a:rPr>
                        <a:t>Application form to register interest</a:t>
                      </a:r>
                      <a:endParaRPr lang="en-GB" sz="1500" dirty="0">
                        <a:solidFill>
                          <a:schemeClr val="tx1"/>
                        </a:solidFill>
                        <a:effectLst/>
                        <a:latin typeface="+mn-lt"/>
                        <a:ea typeface="Calibri" panose="020F0502020204030204" pitchFamily="34" charset="0"/>
                      </a:endParaRPr>
                    </a:p>
                  </a:txBody>
                  <a:tcPr marL="43380" marR="43380" marT="0" marB="0">
                    <a:solidFill>
                      <a:schemeClr val="bg1"/>
                    </a:solidFill>
                  </a:tcPr>
                </a:tc>
                <a:tc>
                  <a:txBody>
                    <a:bodyPr/>
                    <a:lstStyle/>
                    <a:p>
                      <a:r>
                        <a:rPr lang="en-GB" sz="1500" u="none" dirty="0">
                          <a:solidFill>
                            <a:schemeClr val="tx1"/>
                          </a:solidFill>
                          <a:effectLst/>
                          <a:latin typeface="+mn-lt"/>
                        </a:rPr>
                        <a:t>Deadline for Cohort C has now passed</a:t>
                      </a:r>
                      <a:endParaRPr lang="en-GB" sz="1500" u="none" dirty="0">
                        <a:solidFill>
                          <a:schemeClr val="tx1"/>
                        </a:solidFill>
                        <a:effectLst/>
                        <a:latin typeface="+mn-lt"/>
                        <a:ea typeface="Calibri" panose="020F0502020204030204" pitchFamily="34" charset="0"/>
                      </a:endParaRPr>
                    </a:p>
                  </a:txBody>
                  <a:tcPr marL="43380" marR="43380" marT="0" marB="0">
                    <a:solidFill>
                      <a:schemeClr val="bg1"/>
                    </a:solidFill>
                  </a:tcPr>
                </a:tc>
                <a:tc>
                  <a:txBody>
                    <a:bodyPr/>
                    <a:lstStyle/>
                    <a:p>
                      <a:r>
                        <a:rPr lang="en-GB" sz="1500" dirty="0">
                          <a:solidFill>
                            <a:schemeClr val="tx1"/>
                          </a:solidFill>
                          <a:latin typeface="+mn-lt"/>
                        </a:rPr>
                        <a:t>Cohort D = December 2023 - February 2024</a:t>
                      </a:r>
                    </a:p>
                    <a:p>
                      <a:r>
                        <a:rPr lang="en-GB" sz="1500" dirty="0">
                          <a:solidFill>
                            <a:schemeClr val="tx1"/>
                          </a:solidFill>
                          <a:latin typeface="+mn-lt"/>
                        </a:rPr>
                        <a:t>Cohort E = January – April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500" kern="100" dirty="0">
                          <a:solidFill>
                            <a:schemeClr val="tx1"/>
                          </a:solidFill>
                          <a:effectLst/>
                          <a:latin typeface="+mn-lt"/>
                          <a:ea typeface="Calibri" panose="020F0502020204030204" pitchFamily="34" charset="0"/>
                          <a:cs typeface="Arial" panose="020B0604020202020204" pitchFamily="34" charset="0"/>
                        </a:rPr>
                        <a:t>Register to join an introductory practice engagement webinar, </a:t>
                      </a:r>
                      <a:r>
                        <a:rPr lang="en-GB" sz="1500" u="sng" kern="100" dirty="0">
                          <a:solidFill>
                            <a:srgbClr val="0563C1"/>
                          </a:solidFill>
                          <a:effectLst/>
                          <a:latin typeface="+mn-lt"/>
                          <a:ea typeface="Calibri" panose="020F0502020204030204" pitchFamily="34" charset="0"/>
                          <a:cs typeface="Arial" panose="020B0604020202020204" pitchFamily="34" charset="0"/>
                          <a:hlinkClick r:id="rId4"/>
                        </a:rPr>
                        <a:t>here</a:t>
                      </a:r>
                      <a:r>
                        <a:rPr lang="en-GB" sz="1500" kern="100" dirty="0">
                          <a:solidFill>
                            <a:schemeClr val="tx1"/>
                          </a:solidFill>
                          <a:effectLst/>
                          <a:latin typeface="+mn-lt"/>
                          <a:ea typeface="Calibri" panose="020F0502020204030204" pitchFamily="34" charset="0"/>
                          <a:cs typeface="Arial" panose="020B0604020202020204" pitchFamily="34" charset="0"/>
                        </a:rPr>
                        <a:t>. Attendees then offered link to sign up</a:t>
                      </a:r>
                      <a:endParaRPr lang="en-GB" sz="1500" dirty="0">
                        <a:solidFill>
                          <a:schemeClr val="tx1"/>
                        </a:solidFill>
                        <a:latin typeface="+mn-lt"/>
                      </a:endParaRPr>
                    </a:p>
                  </a:txBody>
                  <a:tcPr marL="43380" marR="43380" marT="0" marB="0">
                    <a:solidFill>
                      <a:schemeClr val="bg1"/>
                    </a:solidFill>
                  </a:tcPr>
                </a:tc>
                <a:extLst>
                  <a:ext uri="{0D108BD9-81ED-4DB2-BD59-A6C34878D82A}">
                    <a16:rowId xmlns:a16="http://schemas.microsoft.com/office/drawing/2014/main" val="1549093026"/>
                  </a:ext>
                </a:extLst>
              </a:tr>
              <a:tr h="0">
                <a:tc>
                  <a:txBody>
                    <a:bodyPr/>
                    <a:lstStyle/>
                    <a:p>
                      <a:r>
                        <a:rPr lang="en-GB" sz="1500">
                          <a:solidFill>
                            <a:schemeClr val="tx1"/>
                          </a:solidFill>
                          <a:effectLst/>
                          <a:latin typeface="+mn-lt"/>
                        </a:rPr>
                        <a:t>Deadline for sign up</a:t>
                      </a:r>
                      <a:endParaRPr lang="en-GB" sz="1500">
                        <a:solidFill>
                          <a:schemeClr val="tx1"/>
                        </a:solidFill>
                        <a:effectLst/>
                        <a:latin typeface="+mn-lt"/>
                        <a:ea typeface="Calibri" panose="020F0502020204030204" pitchFamily="34" charset="0"/>
                      </a:endParaRPr>
                    </a:p>
                  </a:txBody>
                  <a:tcPr marL="43380" marR="43380" marT="0" marB="0">
                    <a:solidFill>
                      <a:schemeClr val="bg1"/>
                    </a:solidFill>
                  </a:tcPr>
                </a:tc>
                <a:tc>
                  <a:txBody>
                    <a:bodyPr/>
                    <a:lstStyle/>
                    <a:p>
                      <a:r>
                        <a:rPr lang="en-GB" sz="1500" dirty="0">
                          <a:solidFill>
                            <a:schemeClr val="tx1"/>
                          </a:solidFill>
                          <a:effectLst/>
                          <a:latin typeface="+mn-lt"/>
                        </a:rPr>
                        <a:t>N/A</a:t>
                      </a:r>
                      <a:endParaRPr lang="en-GB" sz="1500" dirty="0">
                        <a:solidFill>
                          <a:schemeClr val="tx1"/>
                        </a:solidFill>
                        <a:effectLst/>
                        <a:latin typeface="+mn-lt"/>
                        <a:ea typeface="Calibri" panose="020F0502020204030204" pitchFamily="34" charset="0"/>
                      </a:endParaRPr>
                    </a:p>
                  </a:txBody>
                  <a:tcPr marL="43380" marR="43380" marT="0" marB="0">
                    <a:solidFill>
                      <a:schemeClr val="bg1"/>
                    </a:solidFill>
                  </a:tcPr>
                </a:tc>
                <a:tc>
                  <a:txBody>
                    <a:bodyPr/>
                    <a:lstStyle/>
                    <a:p>
                      <a:pPr algn="l">
                        <a:lnSpc>
                          <a:spcPct val="105000"/>
                        </a:lnSpc>
                      </a:pPr>
                      <a:r>
                        <a:rPr lang="en-GB" sz="1600" kern="100" dirty="0">
                          <a:solidFill>
                            <a:schemeClr val="tx1"/>
                          </a:solidFill>
                          <a:effectLst/>
                          <a:latin typeface="Arial Nova" panose="020B0504020202020204" pitchFamily="34" charset="0"/>
                          <a:ea typeface="Calibri" panose="020F0502020204030204" pitchFamily="34" charset="0"/>
                          <a:cs typeface="Arial" panose="020B0604020202020204" pitchFamily="34" charset="0"/>
                        </a:rPr>
                        <a:t>Multiple webinars available until </a:t>
                      </a:r>
                      <a:r>
                        <a:rPr lang="en-GB" sz="1600" b="1" kern="100" dirty="0">
                          <a:solidFill>
                            <a:schemeClr val="tx1"/>
                          </a:solidFill>
                          <a:effectLst/>
                          <a:highlight>
                            <a:srgbClr val="FFFF00"/>
                          </a:highlight>
                          <a:latin typeface="Arial Nova" panose="020B0504020202020204" pitchFamily="34" charset="0"/>
                          <a:ea typeface="Calibri" panose="020F0502020204030204" pitchFamily="34" charset="0"/>
                          <a:cs typeface="Arial" panose="020B0604020202020204" pitchFamily="34" charset="0"/>
                        </a:rPr>
                        <a:t>21</a:t>
                      </a:r>
                      <a:r>
                        <a:rPr lang="en-GB" sz="1600" b="1" kern="100" baseline="30000" dirty="0">
                          <a:solidFill>
                            <a:schemeClr val="tx1"/>
                          </a:solidFill>
                          <a:effectLst/>
                          <a:highlight>
                            <a:srgbClr val="FFFF00"/>
                          </a:highlight>
                          <a:latin typeface="Arial Nova" panose="020B0504020202020204" pitchFamily="34" charset="0"/>
                          <a:ea typeface="Calibri" panose="020F0502020204030204" pitchFamily="34" charset="0"/>
                          <a:cs typeface="Arial" panose="020B0604020202020204" pitchFamily="34" charset="0"/>
                        </a:rPr>
                        <a:t>st</a:t>
                      </a:r>
                      <a:r>
                        <a:rPr lang="en-GB" sz="1600" b="1" kern="100" dirty="0">
                          <a:solidFill>
                            <a:schemeClr val="tx1"/>
                          </a:solidFill>
                          <a:effectLst/>
                          <a:highlight>
                            <a:srgbClr val="FFFF00"/>
                          </a:highlight>
                          <a:latin typeface="Arial Nova" panose="020B0504020202020204" pitchFamily="34" charset="0"/>
                          <a:ea typeface="Calibri" panose="020F0502020204030204" pitchFamily="34" charset="0"/>
                          <a:cs typeface="Arial" panose="020B0604020202020204" pitchFamily="34" charset="0"/>
                        </a:rPr>
                        <a:t> December 23</a:t>
                      </a:r>
                      <a:r>
                        <a:rPr lang="en-GB" sz="1600" kern="100" dirty="0">
                          <a:solidFill>
                            <a:schemeClr val="tx1"/>
                          </a:solidFill>
                          <a:effectLst/>
                          <a:latin typeface="Arial Nova" panose="020B0504020202020204" pitchFamily="34" charset="0"/>
                          <a:ea typeface="Calibri" panose="020F0502020204030204" pitchFamily="34" charset="0"/>
                          <a:cs typeface="Arial" panose="020B0604020202020204" pitchFamily="34" charset="0"/>
                        </a:rPr>
                        <a:t>. Deadline for sign up to cohort E = </a:t>
                      </a:r>
                      <a:r>
                        <a:rPr lang="en-GB" sz="1600" b="1" kern="100" dirty="0">
                          <a:solidFill>
                            <a:schemeClr val="tx1"/>
                          </a:solidFill>
                          <a:effectLst/>
                          <a:latin typeface="Arial Nova" panose="020B0504020202020204" pitchFamily="34" charset="0"/>
                          <a:ea typeface="Calibri" panose="020F0502020204030204" pitchFamily="34" charset="0"/>
                          <a:cs typeface="Arial" panose="020B0604020202020204" pitchFamily="34" charset="0"/>
                        </a:rPr>
                        <a:t>late Dec 2023</a:t>
                      </a:r>
                      <a:endParaRPr lang="en-GB" sz="1600" kern="100" dirty="0">
                        <a:solidFill>
                          <a:schemeClr val="tx1"/>
                        </a:solidFill>
                        <a:effectLst/>
                        <a:latin typeface="Arial Nova" panose="020B0504020202020204" pitchFamily="34" charset="0"/>
                        <a:ea typeface="Calibri" panose="020F0502020204030204" pitchFamily="34" charset="0"/>
                        <a:cs typeface="Arial" panose="020B0604020202020204" pitchFamily="34" charset="0"/>
                      </a:endParaRPr>
                    </a:p>
                  </a:txBody>
                  <a:tcPr marL="43380" marR="43380" marT="0" marB="0">
                    <a:solidFill>
                      <a:schemeClr val="bg1"/>
                    </a:solidFill>
                  </a:tcPr>
                </a:tc>
                <a:extLst>
                  <a:ext uri="{0D108BD9-81ED-4DB2-BD59-A6C34878D82A}">
                    <a16:rowId xmlns:a16="http://schemas.microsoft.com/office/drawing/2014/main" val="1625333947"/>
                  </a:ext>
                </a:extLst>
              </a:tr>
              <a:tr h="326719">
                <a:tc>
                  <a:txBody>
                    <a:bodyPr/>
                    <a:lstStyle/>
                    <a:p>
                      <a:r>
                        <a:rPr lang="en-GB" sz="1500">
                          <a:solidFill>
                            <a:schemeClr val="tx1"/>
                          </a:solidFill>
                          <a:effectLst/>
                          <a:latin typeface="+mn-lt"/>
                        </a:rPr>
                        <a:t>Web information</a:t>
                      </a:r>
                      <a:endParaRPr lang="en-GB" sz="1500">
                        <a:solidFill>
                          <a:schemeClr val="tx1"/>
                        </a:solidFill>
                        <a:effectLst/>
                        <a:latin typeface="+mn-lt"/>
                        <a:ea typeface="Calibri" panose="020F0502020204030204" pitchFamily="34" charset="0"/>
                      </a:endParaRPr>
                    </a:p>
                  </a:txBody>
                  <a:tcPr marL="43380" marR="43380" marT="0" marB="0">
                    <a:solidFill>
                      <a:schemeClr val="bg1"/>
                    </a:solidFill>
                  </a:tcPr>
                </a:tc>
                <a:tc>
                  <a:txBody>
                    <a:bodyPr/>
                    <a:lstStyle/>
                    <a:p>
                      <a:r>
                        <a:rPr lang="en-GB" sz="1500" dirty="0">
                          <a:solidFill>
                            <a:schemeClr val="tx1"/>
                          </a:solidFill>
                          <a:effectLst/>
                          <a:latin typeface="+mn-lt"/>
                          <a:ea typeface="Calibri" panose="020F0502020204030204" pitchFamily="34" charset="0"/>
                          <a:hlinkClick r:id="rId5"/>
                        </a:rPr>
                        <a:t>Intensive offer, </a:t>
                      </a:r>
                      <a:r>
                        <a:rPr lang="en-GB" sz="1500" dirty="0" err="1">
                          <a:solidFill>
                            <a:schemeClr val="tx1"/>
                          </a:solidFill>
                          <a:effectLst/>
                          <a:latin typeface="+mn-lt"/>
                          <a:ea typeface="Calibri" panose="020F0502020204030204" pitchFamily="34" charset="0"/>
                          <a:hlinkClick r:id="rId5"/>
                        </a:rPr>
                        <a:t>FutureNHS</a:t>
                      </a:r>
                      <a:r>
                        <a:rPr lang="en-GB" sz="1500" dirty="0">
                          <a:solidFill>
                            <a:schemeClr val="tx1"/>
                          </a:solidFill>
                          <a:effectLst/>
                          <a:latin typeface="+mn-lt"/>
                          <a:ea typeface="Calibri" panose="020F0502020204030204" pitchFamily="34" charset="0"/>
                          <a:hlinkClick r:id="rId5"/>
                        </a:rPr>
                        <a:t> webpages</a:t>
                      </a:r>
                      <a:endParaRPr lang="en-GB" sz="1500" dirty="0">
                        <a:solidFill>
                          <a:schemeClr val="tx1"/>
                        </a:solidFill>
                        <a:effectLst/>
                        <a:latin typeface="+mn-lt"/>
                        <a:ea typeface="Calibri" panose="020F0502020204030204" pitchFamily="34" charset="0"/>
                      </a:endParaRPr>
                    </a:p>
                  </a:txBody>
                  <a:tcPr marL="43380" marR="43380" marT="0" marB="0">
                    <a:solidFill>
                      <a:schemeClr val="bg1"/>
                    </a:solidFill>
                  </a:tcPr>
                </a:tc>
                <a:tc>
                  <a:txBody>
                    <a:bodyPr/>
                    <a:lstStyle/>
                    <a:p>
                      <a:r>
                        <a:rPr lang="en-GB" sz="1500" dirty="0">
                          <a:solidFill>
                            <a:schemeClr val="tx1"/>
                          </a:solidFill>
                          <a:latin typeface="+mn-lt"/>
                          <a:hlinkClick r:id="rId6"/>
                        </a:rPr>
                        <a:t>Intermediate offer, </a:t>
                      </a:r>
                      <a:r>
                        <a:rPr lang="en-GB" sz="1500" dirty="0" err="1">
                          <a:solidFill>
                            <a:schemeClr val="tx1"/>
                          </a:solidFill>
                          <a:latin typeface="+mn-lt"/>
                          <a:hlinkClick r:id="rId6"/>
                        </a:rPr>
                        <a:t>FutureNHS</a:t>
                      </a:r>
                      <a:r>
                        <a:rPr lang="en-GB" sz="1500" dirty="0">
                          <a:solidFill>
                            <a:schemeClr val="tx1"/>
                          </a:solidFill>
                          <a:latin typeface="+mn-lt"/>
                          <a:hlinkClick r:id="rId6"/>
                        </a:rPr>
                        <a:t> webpages</a:t>
                      </a:r>
                      <a:endParaRPr lang="en-GB" sz="1500" dirty="0">
                        <a:solidFill>
                          <a:schemeClr val="tx1"/>
                        </a:solidFill>
                        <a:latin typeface="+mn-lt"/>
                      </a:endParaRPr>
                    </a:p>
                  </a:txBody>
                  <a:tcPr marL="43380" marR="43380" marT="0" marB="0">
                    <a:solidFill>
                      <a:schemeClr val="bg1"/>
                    </a:solidFill>
                  </a:tcPr>
                </a:tc>
                <a:extLst>
                  <a:ext uri="{0D108BD9-81ED-4DB2-BD59-A6C34878D82A}">
                    <a16:rowId xmlns:a16="http://schemas.microsoft.com/office/drawing/2014/main" val="3445614539"/>
                  </a:ext>
                </a:extLst>
              </a:tr>
              <a:tr h="180863">
                <a:tc>
                  <a:txBody>
                    <a:bodyPr/>
                    <a:lstStyle/>
                    <a:p>
                      <a:r>
                        <a:rPr lang="en-GB" sz="1500">
                          <a:solidFill>
                            <a:schemeClr val="tx1"/>
                          </a:solidFill>
                          <a:effectLst/>
                          <a:latin typeface="+mn-lt"/>
                        </a:rPr>
                        <a:t>Contact for further information</a:t>
                      </a:r>
                      <a:endParaRPr lang="en-GB" sz="1500">
                        <a:solidFill>
                          <a:schemeClr val="tx1"/>
                        </a:solidFill>
                        <a:effectLst/>
                        <a:latin typeface="+mn-lt"/>
                        <a:ea typeface="Calibri" panose="020F0502020204030204" pitchFamily="34" charset="0"/>
                      </a:endParaRPr>
                    </a:p>
                  </a:txBody>
                  <a:tcPr marL="43380" marR="43380" marT="0" marB="0">
                    <a:solidFill>
                      <a:schemeClr val="bg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a:solidFill>
                            <a:schemeClr val="tx1"/>
                          </a:solidFill>
                          <a:effectLst/>
                          <a:latin typeface="+mn-lt"/>
                          <a:ea typeface="Calibri" panose="020F0502020204030204" pitchFamily="34" charset="0"/>
                          <a:hlinkClick r:id="rId7"/>
                        </a:rPr>
                        <a:t>england.pctgpip@nhs.net</a:t>
                      </a:r>
                      <a:r>
                        <a:rPr lang="en-GB" sz="1500" dirty="0">
                          <a:solidFill>
                            <a:schemeClr val="tx1"/>
                          </a:solidFill>
                          <a:effectLst/>
                          <a:latin typeface="+mn-lt"/>
                          <a:ea typeface="Calibri" panose="020F0502020204030204" pitchFamily="34" charset="0"/>
                        </a:rPr>
                        <a:t> </a:t>
                      </a:r>
                    </a:p>
                    <a:p>
                      <a:endParaRPr lang="en-GB" sz="1500" dirty="0">
                        <a:solidFill>
                          <a:schemeClr val="tx1"/>
                        </a:solidFill>
                        <a:effectLst/>
                        <a:latin typeface="+mn-lt"/>
                        <a:ea typeface="Calibri" panose="020F0502020204030204" pitchFamily="34" charset="0"/>
                      </a:endParaRPr>
                    </a:p>
                  </a:txBody>
                  <a:tcPr marL="43380" marR="43380" marT="0" marB="0">
                    <a:solidFill>
                      <a:schemeClr val="bg1"/>
                    </a:solidFill>
                  </a:tcPr>
                </a:tc>
                <a:tc hMerge="1">
                  <a:txBody>
                    <a:bodyPr/>
                    <a:lstStyle/>
                    <a:p>
                      <a:endParaRPr lang="en-GB"/>
                    </a:p>
                  </a:txBody>
                  <a:tcPr/>
                </a:tc>
                <a:extLst>
                  <a:ext uri="{0D108BD9-81ED-4DB2-BD59-A6C34878D82A}">
                    <a16:rowId xmlns:a16="http://schemas.microsoft.com/office/drawing/2014/main" val="3431966257"/>
                  </a:ext>
                </a:extLst>
              </a:tr>
              <a:tr h="186723">
                <a:tc>
                  <a:txBody>
                    <a:bodyPr/>
                    <a:lstStyle/>
                    <a:p>
                      <a:r>
                        <a:rPr lang="en-GB" sz="1500">
                          <a:solidFill>
                            <a:schemeClr val="tx1"/>
                          </a:solidFill>
                          <a:effectLst/>
                          <a:latin typeface="+mn-lt"/>
                        </a:rPr>
                        <a:t>Further info</a:t>
                      </a:r>
                      <a:endParaRPr lang="en-GB" sz="1500">
                        <a:solidFill>
                          <a:schemeClr val="tx1"/>
                        </a:solidFill>
                        <a:effectLst/>
                        <a:latin typeface="+mn-lt"/>
                        <a:ea typeface="Calibri" panose="020F0502020204030204" pitchFamily="34" charset="0"/>
                      </a:endParaRPr>
                    </a:p>
                  </a:txBody>
                  <a:tcPr marL="43380" marR="43380" marT="0" marB="0">
                    <a:solidFill>
                      <a:schemeClr val="bg1"/>
                    </a:solidFill>
                  </a:tcPr>
                </a:tc>
                <a:tc>
                  <a:txBody>
                    <a:bodyPr/>
                    <a:lstStyle/>
                    <a:p>
                      <a:r>
                        <a:rPr lang="en-GB" sz="1500" dirty="0">
                          <a:solidFill>
                            <a:schemeClr val="tx1"/>
                          </a:solidFill>
                          <a:effectLst/>
                          <a:latin typeface="+mn-lt"/>
                          <a:ea typeface="Calibri" panose="020F0502020204030204" pitchFamily="34" charset="0"/>
                        </a:rPr>
                        <a:t>Further phases of this support are being considered for 2024/25</a:t>
                      </a:r>
                    </a:p>
                  </a:txBody>
                  <a:tcPr marL="43380" marR="43380" marT="0" marB="0">
                    <a:solidFill>
                      <a:schemeClr val="bg1"/>
                    </a:solidFill>
                  </a:tcPr>
                </a:tc>
                <a:tc>
                  <a:txBody>
                    <a:bodyPr/>
                    <a:lstStyle/>
                    <a:p>
                      <a:r>
                        <a:rPr lang="en-GB" sz="1500" dirty="0">
                          <a:solidFill>
                            <a:schemeClr val="tx1"/>
                          </a:solidFill>
                          <a:latin typeface="+mn-lt"/>
                        </a:rPr>
                        <a:t>There is potential to extend the support beyond 13 weeks, subject to programme capacity </a:t>
                      </a:r>
                    </a:p>
                    <a:p>
                      <a:r>
                        <a:rPr lang="en-GB" sz="1500" dirty="0">
                          <a:solidFill>
                            <a:schemeClr val="tx1"/>
                          </a:solidFill>
                          <a:latin typeface="+mn-lt"/>
                        </a:rPr>
                        <a:t>Further cohorts will be added during 2024/25</a:t>
                      </a:r>
                    </a:p>
                  </a:txBody>
                  <a:tcPr marL="43380" marR="43380" marT="0" marB="0">
                    <a:solidFill>
                      <a:schemeClr val="bg1"/>
                    </a:solidFill>
                  </a:tcPr>
                </a:tc>
                <a:extLst>
                  <a:ext uri="{0D108BD9-81ED-4DB2-BD59-A6C34878D82A}">
                    <a16:rowId xmlns:a16="http://schemas.microsoft.com/office/drawing/2014/main" val="3392619596"/>
                  </a:ext>
                </a:extLst>
              </a:tr>
            </a:tbl>
          </a:graphicData>
        </a:graphic>
      </p:graphicFrame>
    </p:spTree>
    <p:extLst>
      <p:ext uri="{BB962C8B-B14F-4D97-AF65-F5344CB8AC3E}">
        <p14:creationId xmlns:p14="http://schemas.microsoft.com/office/powerpoint/2010/main" val="341919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104453" y="0"/>
            <a:ext cx="11404154" cy="865186"/>
          </a:xfrm>
        </p:spPr>
        <p:txBody>
          <a:bodyPr anchor="ctr">
            <a:normAutofit/>
          </a:bodyPr>
          <a:lstStyle/>
          <a:p>
            <a:r>
              <a:rPr lang="en-GB" sz="2800" b="1" dirty="0">
                <a:effectLst/>
              </a:rPr>
              <a:t>PCN ‘Intermediate’ offer – available 23/24 &amp; 24/25</a:t>
            </a:r>
            <a:endParaRPr lang="en-GB" sz="2800" spc="-40" dirty="0"/>
          </a:p>
        </p:txBody>
      </p:sp>
      <p:graphicFrame>
        <p:nvGraphicFramePr>
          <p:cNvPr id="8" name="Table 7">
            <a:extLst>
              <a:ext uri="{FF2B5EF4-FFF2-40B4-BE49-F238E27FC236}">
                <a16:creationId xmlns:a16="http://schemas.microsoft.com/office/drawing/2014/main" id="{C63DC741-3931-F292-3122-A6F8E5F141CF}"/>
              </a:ext>
            </a:extLst>
          </p:cNvPr>
          <p:cNvGraphicFramePr>
            <a:graphicFrameLocks noGrp="1"/>
          </p:cNvGraphicFramePr>
          <p:nvPr>
            <p:extLst>
              <p:ext uri="{D42A27DB-BD31-4B8C-83A1-F6EECF244321}">
                <p14:modId xmlns:p14="http://schemas.microsoft.com/office/powerpoint/2010/main" val="2154001618"/>
              </p:ext>
            </p:extLst>
          </p:nvPr>
        </p:nvGraphicFramePr>
        <p:xfrm>
          <a:off x="104453" y="670272"/>
          <a:ext cx="11878281" cy="6175535"/>
        </p:xfrm>
        <a:graphic>
          <a:graphicData uri="http://schemas.openxmlformats.org/drawingml/2006/table">
            <a:tbl>
              <a:tblPr firstRow="1" firstCol="1" bandRow="1">
                <a:tableStyleId>{5C22544A-7EE6-4342-B048-85BDC9FD1C3A}</a:tableStyleId>
              </a:tblPr>
              <a:tblGrid>
                <a:gridCol w="1997303">
                  <a:extLst>
                    <a:ext uri="{9D8B030D-6E8A-4147-A177-3AD203B41FA5}">
                      <a16:colId xmlns:a16="http://schemas.microsoft.com/office/drawing/2014/main" val="2104727039"/>
                    </a:ext>
                  </a:extLst>
                </a:gridCol>
                <a:gridCol w="4571999">
                  <a:extLst>
                    <a:ext uri="{9D8B030D-6E8A-4147-A177-3AD203B41FA5}">
                      <a16:colId xmlns:a16="http://schemas.microsoft.com/office/drawing/2014/main" val="1214661974"/>
                    </a:ext>
                  </a:extLst>
                </a:gridCol>
                <a:gridCol w="5308979">
                  <a:extLst>
                    <a:ext uri="{9D8B030D-6E8A-4147-A177-3AD203B41FA5}">
                      <a16:colId xmlns:a16="http://schemas.microsoft.com/office/drawing/2014/main" val="2847035776"/>
                    </a:ext>
                  </a:extLst>
                </a:gridCol>
              </a:tblGrid>
              <a:tr h="180863">
                <a:tc>
                  <a:txBody>
                    <a:bodyPr/>
                    <a:lstStyle/>
                    <a:p>
                      <a:r>
                        <a:rPr lang="en-GB" sz="1500">
                          <a:solidFill>
                            <a:schemeClr val="tx1"/>
                          </a:solidFill>
                          <a:effectLst/>
                          <a:latin typeface="+mn-lt"/>
                        </a:rPr>
                        <a:t> </a:t>
                      </a:r>
                      <a:endParaRPr lang="en-GB" sz="1500">
                        <a:solidFill>
                          <a:schemeClr val="tx1"/>
                        </a:solidFill>
                        <a:effectLst/>
                        <a:latin typeface="+mn-lt"/>
                        <a:ea typeface="Calibri" panose="020F0502020204030204" pitchFamily="34" charset="0"/>
                      </a:endParaRPr>
                    </a:p>
                  </a:txBody>
                  <a:tcPr marL="43380" marR="43380" marT="0" marB="0">
                    <a:solidFill>
                      <a:schemeClr val="bg1">
                        <a:lumMod val="85000"/>
                      </a:schemeClr>
                    </a:solidFill>
                  </a:tcPr>
                </a:tc>
                <a:tc>
                  <a:txBody>
                    <a:bodyPr/>
                    <a:lstStyle/>
                    <a:p>
                      <a:r>
                        <a:rPr lang="en-GB" sz="1500" dirty="0">
                          <a:solidFill>
                            <a:schemeClr val="tx1"/>
                          </a:solidFill>
                          <a:effectLst/>
                          <a:latin typeface="+mn-lt"/>
                        </a:rPr>
                        <a:t>Cohorts 3-4</a:t>
                      </a:r>
                      <a:endParaRPr lang="en-GB" sz="1500" dirty="0">
                        <a:solidFill>
                          <a:schemeClr val="tx1"/>
                        </a:solidFill>
                        <a:effectLst/>
                        <a:latin typeface="+mn-lt"/>
                        <a:ea typeface="Calibri" panose="020F0502020204030204" pitchFamily="34" charset="0"/>
                      </a:endParaRPr>
                    </a:p>
                  </a:txBody>
                  <a:tcPr marL="43380" marR="43380" marT="0" marB="0">
                    <a:solidFill>
                      <a:schemeClr val="bg1">
                        <a:lumMod val="85000"/>
                      </a:schemeClr>
                    </a:solidFill>
                  </a:tcPr>
                </a:tc>
                <a:tc>
                  <a:txBody>
                    <a:bodyPr/>
                    <a:lstStyle/>
                    <a:p>
                      <a:r>
                        <a:rPr lang="en-GB" sz="1500" dirty="0">
                          <a:solidFill>
                            <a:schemeClr val="tx1"/>
                          </a:solidFill>
                          <a:effectLst/>
                          <a:latin typeface="+mn-lt"/>
                        </a:rPr>
                        <a:t>Cohorts 5-6</a:t>
                      </a:r>
                      <a:endParaRPr lang="en-GB" sz="1500" dirty="0">
                        <a:solidFill>
                          <a:schemeClr val="tx1"/>
                        </a:solidFill>
                        <a:effectLst/>
                        <a:latin typeface="+mn-lt"/>
                        <a:ea typeface="Calibri" panose="020F0502020204030204" pitchFamily="34" charset="0"/>
                      </a:endParaRPr>
                    </a:p>
                  </a:txBody>
                  <a:tcPr marL="43380" marR="43380" marT="0" marB="0">
                    <a:solidFill>
                      <a:schemeClr val="bg1">
                        <a:lumMod val="85000"/>
                      </a:schemeClr>
                    </a:solidFill>
                  </a:tcPr>
                </a:tc>
                <a:extLst>
                  <a:ext uri="{0D108BD9-81ED-4DB2-BD59-A6C34878D82A}">
                    <a16:rowId xmlns:a16="http://schemas.microsoft.com/office/drawing/2014/main" val="1820598283"/>
                  </a:ext>
                </a:extLst>
              </a:tr>
              <a:tr h="1347715">
                <a:tc>
                  <a:txBody>
                    <a:bodyPr/>
                    <a:lstStyle/>
                    <a:p>
                      <a:r>
                        <a:rPr lang="en-GB" sz="1500" dirty="0">
                          <a:solidFill>
                            <a:schemeClr val="tx1"/>
                          </a:solidFill>
                          <a:effectLst/>
                          <a:latin typeface="+mn-lt"/>
                        </a:rPr>
                        <a:t>Overview</a:t>
                      </a:r>
                      <a:endParaRPr lang="en-GB" sz="1500" dirty="0">
                        <a:solidFill>
                          <a:schemeClr val="tx1"/>
                        </a:solidFill>
                        <a:effectLst/>
                        <a:latin typeface="+mn-lt"/>
                        <a:ea typeface="Calibri" panose="020F0502020204030204" pitchFamily="34" charset="0"/>
                      </a:endParaRPr>
                    </a:p>
                  </a:txBody>
                  <a:tcPr marL="43380" marR="43380" marT="0" marB="0">
                    <a:solidFill>
                      <a:schemeClr val="bg1"/>
                    </a:solidFill>
                  </a:tcPr>
                </a:tc>
                <a:tc gridSpan="2">
                  <a:txBody>
                    <a:bodyPr/>
                    <a:lstStyle/>
                    <a:p>
                      <a:pPr marL="342900" lvl="0" indent="-342900">
                        <a:buFont typeface="Symbol" panose="05050102010706020507" pitchFamily="18" charset="2"/>
                        <a:buChar char=""/>
                      </a:pPr>
                      <a:r>
                        <a:rPr lang="en-GB" sz="1500" dirty="0">
                          <a:solidFill>
                            <a:schemeClr val="tx1"/>
                          </a:solidFill>
                          <a:effectLst/>
                          <a:latin typeface="+mn-lt"/>
                          <a:ea typeface="Calibri" panose="020F0502020204030204" pitchFamily="34" charset="0"/>
                        </a:rPr>
                        <a:t>Aim = to support the PCN to develop and agree a jointly owned shared purpose, understand demand and capacity across the network, and identify local solutions to issues. </a:t>
                      </a:r>
                    </a:p>
                    <a:p>
                      <a:pPr marL="342900" lvl="0" indent="-342900">
                        <a:buFont typeface="Symbol" panose="05050102010706020507" pitchFamily="18" charset="2"/>
                        <a:buChar char=""/>
                      </a:pPr>
                      <a:r>
                        <a:rPr lang="en-GB" sz="1500" dirty="0">
                          <a:solidFill>
                            <a:schemeClr val="tx1"/>
                          </a:solidFill>
                          <a:effectLst/>
                          <a:latin typeface="+mn-lt"/>
                          <a:ea typeface="Calibri" panose="020F0502020204030204" pitchFamily="34" charset="0"/>
                        </a:rPr>
                        <a:t>The sessions will encourage PCN to build on its at-scale working, effectively utilise ARRS roles &amp; share learning</a:t>
                      </a:r>
                    </a:p>
                    <a:p>
                      <a:pPr marL="342900" lvl="0" indent="-342900">
                        <a:buFont typeface="Symbol" panose="05050102010706020507" pitchFamily="18" charset="2"/>
                        <a:buChar char=""/>
                      </a:pPr>
                      <a:r>
                        <a:rPr lang="en-GB" sz="1500" dirty="0">
                          <a:solidFill>
                            <a:schemeClr val="tx1"/>
                          </a:solidFill>
                          <a:effectLst/>
                          <a:latin typeface="+mn-lt"/>
                          <a:ea typeface="Calibri" panose="020F0502020204030204" pitchFamily="34" charset="0"/>
                        </a:rPr>
                        <a:t>Eligibility criteria – PCNs need to have / be using:</a:t>
                      </a:r>
                    </a:p>
                    <a:p>
                      <a:pPr marL="800100" lvl="1" indent="-342900">
                        <a:buFont typeface="Courier New" panose="02070309020205020404" pitchFamily="49" charset="0"/>
                        <a:buChar char="o"/>
                      </a:pPr>
                      <a:r>
                        <a:rPr lang="en-GB" sz="1500" dirty="0">
                          <a:solidFill>
                            <a:schemeClr val="tx1"/>
                          </a:solidFill>
                          <a:effectLst/>
                          <a:latin typeface="+mn-lt"/>
                          <a:ea typeface="Calibri" panose="020F0502020204030204" pitchFamily="34" charset="0"/>
                        </a:rPr>
                        <a:t>either a Digital &amp; Transformation Lead as part of their ARRS funding or someone in PCNs that can support with collecting data</a:t>
                      </a:r>
                    </a:p>
                    <a:p>
                      <a:pPr marL="800100" lvl="1" indent="-342900">
                        <a:buFont typeface="Courier New" panose="02070309020205020404" pitchFamily="49" charset="0"/>
                        <a:buChar char="o"/>
                      </a:pPr>
                      <a:r>
                        <a:rPr lang="en-GB" sz="1500" dirty="0">
                          <a:solidFill>
                            <a:schemeClr val="tx1"/>
                          </a:solidFill>
                          <a:effectLst/>
                          <a:latin typeface="+mn-lt"/>
                          <a:ea typeface="Calibri" panose="020F0502020204030204" pitchFamily="34" charset="0"/>
                        </a:rPr>
                        <a:t>a cloud-based/ internet connected telephone system that generates data (e.g. on call volumes by time/day, abandoned/ dropped call numbers and call waiting times), </a:t>
                      </a:r>
                    </a:p>
                    <a:p>
                      <a:pPr marL="800100" lvl="1" indent="-342900">
                        <a:buFont typeface="Courier New" panose="02070309020205020404" pitchFamily="49" charset="0"/>
                        <a:buChar char="o"/>
                      </a:pPr>
                      <a:r>
                        <a:rPr lang="en-GB" sz="1500" dirty="0">
                          <a:solidFill>
                            <a:schemeClr val="tx1"/>
                          </a:solidFill>
                          <a:effectLst/>
                          <a:latin typeface="+mn-lt"/>
                          <a:ea typeface="Calibri" panose="020F0502020204030204" pitchFamily="34" charset="0"/>
                        </a:rPr>
                        <a:t>an Online Consultation tool in use. </a:t>
                      </a:r>
                    </a:p>
                    <a:p>
                      <a:pPr marL="342900" lvl="0" indent="-342900">
                        <a:buFont typeface="Arial" panose="020B0604020202020204" pitchFamily="34" charset="0"/>
                        <a:buChar char="•"/>
                      </a:pPr>
                      <a:r>
                        <a:rPr lang="en-GB" sz="1500" dirty="0">
                          <a:solidFill>
                            <a:schemeClr val="tx1"/>
                          </a:solidFill>
                          <a:effectLst/>
                          <a:latin typeface="+mn-lt"/>
                          <a:ea typeface="Calibri" panose="020F0502020204030204" pitchFamily="34" charset="0"/>
                        </a:rPr>
                        <a:t>There is no limit for the number of practices in the PCN, but it is expected that all the practices will commit to meeting the expectations of the programme prior to signing up and have the availability and space to engage in face-to-face delivery.</a:t>
                      </a:r>
                    </a:p>
                  </a:txBody>
                  <a:tcPr marL="43380" marR="43380" marT="0" marB="0">
                    <a:solidFill>
                      <a:schemeClr val="bg1"/>
                    </a:solidFill>
                  </a:tcPr>
                </a:tc>
                <a:tc hMerge="1">
                  <a:txBody>
                    <a:bodyPr/>
                    <a:lstStyle/>
                    <a:p>
                      <a:pPr marL="342900" lvl="0" indent="-342900">
                        <a:buFont typeface="Symbol" panose="05050102010706020507" pitchFamily="18" charset="2"/>
                        <a:buChar char=""/>
                      </a:pPr>
                      <a:endParaRPr lang="en-GB" sz="1500" dirty="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extLst>
                  <a:ext uri="{0D108BD9-81ED-4DB2-BD59-A6C34878D82A}">
                    <a16:rowId xmlns:a16="http://schemas.microsoft.com/office/drawing/2014/main" val="3245008320"/>
                  </a:ext>
                </a:extLst>
              </a:tr>
              <a:tr h="310019">
                <a:tc>
                  <a:txBody>
                    <a:bodyPr/>
                    <a:lstStyle/>
                    <a:p>
                      <a:r>
                        <a:rPr lang="en-GB" sz="1500" dirty="0">
                          <a:solidFill>
                            <a:schemeClr val="tx1"/>
                          </a:solidFill>
                          <a:effectLst/>
                          <a:latin typeface="+mn-lt"/>
                        </a:rPr>
                        <a:t>Format</a:t>
                      </a:r>
                      <a:endParaRPr lang="en-GB" sz="1500" dirty="0">
                        <a:solidFill>
                          <a:schemeClr val="tx1"/>
                        </a:solidFill>
                        <a:effectLst/>
                        <a:latin typeface="+mn-lt"/>
                        <a:ea typeface="Calibri" panose="020F0502020204030204" pitchFamily="34" charset="0"/>
                      </a:endParaRPr>
                    </a:p>
                  </a:txBody>
                  <a:tcPr marL="43380" marR="43380" marT="0" marB="0">
                    <a:solidFill>
                      <a:schemeClr val="bg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a:solidFill>
                            <a:schemeClr val="tx1"/>
                          </a:solidFill>
                          <a:effectLst/>
                          <a:latin typeface="+mn-lt"/>
                          <a:ea typeface="Calibri" panose="020F0502020204030204" pitchFamily="34" charset="0"/>
                        </a:rPr>
                        <a:t>6 full day face-to-face sessions over a 6-month period</a:t>
                      </a:r>
                    </a:p>
                  </a:txBody>
                  <a:tcPr marL="43380" marR="43380" marT="0" marB="0">
                    <a:solidFill>
                      <a:schemeClr val="bg1"/>
                    </a:solidFill>
                  </a:tcPr>
                </a:tc>
                <a:tc hMerge="1">
                  <a:txBody>
                    <a:bodyPr/>
                    <a:lstStyle/>
                    <a:p>
                      <a:endParaRPr lang="en-GB" sz="1500" dirty="0">
                        <a:solidFill>
                          <a:schemeClr val="tx1"/>
                        </a:solidFill>
                        <a:effectLst/>
                      </a:endParaRPr>
                    </a:p>
                  </a:txBody>
                  <a:tcPr marL="43380" marR="43380" marT="0" marB="0">
                    <a:solidFill>
                      <a:schemeClr val="bg1"/>
                    </a:solidFill>
                  </a:tcPr>
                </a:tc>
                <a:extLst>
                  <a:ext uri="{0D108BD9-81ED-4DB2-BD59-A6C34878D82A}">
                    <a16:rowId xmlns:a16="http://schemas.microsoft.com/office/drawing/2014/main" val="2065758715"/>
                  </a:ext>
                </a:extLst>
              </a:tr>
              <a:tr h="180863">
                <a:tc>
                  <a:txBody>
                    <a:bodyPr/>
                    <a:lstStyle/>
                    <a:p>
                      <a:r>
                        <a:rPr lang="en-GB" sz="1500" dirty="0">
                          <a:solidFill>
                            <a:schemeClr val="tx1"/>
                          </a:solidFill>
                          <a:effectLst/>
                          <a:latin typeface="+mn-lt"/>
                        </a:rPr>
                        <a:t>Application form to register interest</a:t>
                      </a:r>
                      <a:endParaRPr lang="en-GB" sz="1500" dirty="0">
                        <a:solidFill>
                          <a:schemeClr val="tx1"/>
                        </a:solidFill>
                        <a:effectLst/>
                        <a:latin typeface="+mn-lt"/>
                        <a:ea typeface="Calibri" panose="020F0502020204030204" pitchFamily="34" charset="0"/>
                      </a:endParaRPr>
                    </a:p>
                  </a:txBody>
                  <a:tcPr marL="43380" marR="43380" marT="0" marB="0">
                    <a:solidFill>
                      <a:schemeClr val="bg1"/>
                    </a:solidFill>
                  </a:tcPr>
                </a:tc>
                <a:tc gridSpan="2">
                  <a:txBody>
                    <a:bodyPr/>
                    <a:lstStyle/>
                    <a:p>
                      <a:r>
                        <a:rPr kumimoji="0" lang="en-GB" sz="1500" b="0" i="0" u="sng" strike="noStrike" kern="100" cap="none" spc="0" normalizeH="0" baseline="0" noProof="0" dirty="0">
                          <a:ln>
                            <a:noFill/>
                          </a:ln>
                          <a:solidFill>
                            <a:srgbClr val="0563C1"/>
                          </a:solidFill>
                          <a:effectLst/>
                          <a:uLnTx/>
                          <a:uFillTx/>
                          <a:latin typeface="+mn-lt"/>
                          <a:ea typeface="Calibri" panose="020F0502020204030204" pitchFamily="34" charset="0"/>
                          <a:cs typeface="Arial" panose="020B0604020202020204" pitchFamily="34" charset="0"/>
                          <a:hlinkClick r:id="rId3"/>
                        </a:rPr>
                        <a:t>Register to join the National PCN engagement webinar for cohort 4</a:t>
                      </a:r>
                      <a:r>
                        <a:rPr kumimoji="0" lang="en-GB" sz="1500" b="0" i="0" u="sng" strike="noStrike" kern="100" cap="none" spc="0" normalizeH="0" baseline="0" noProof="0" dirty="0">
                          <a:ln>
                            <a:noFill/>
                          </a:ln>
                          <a:solidFill>
                            <a:srgbClr val="0563C1"/>
                          </a:solidFill>
                          <a:effectLst/>
                          <a:uLnTx/>
                          <a:uFillTx/>
                          <a:latin typeface="+mn-lt"/>
                          <a:ea typeface="Calibri" panose="020F0502020204030204" pitchFamily="34" charset="0"/>
                          <a:cs typeface="Arial" panose="020B0604020202020204" pitchFamily="34" charset="0"/>
                        </a:rPr>
                        <a:t> on 31</a:t>
                      </a:r>
                      <a:r>
                        <a:rPr kumimoji="0" lang="en-GB" sz="1500" b="0" i="0" u="sng" strike="noStrike" kern="100" cap="none" spc="0" normalizeH="0" baseline="30000" noProof="0" dirty="0">
                          <a:ln>
                            <a:noFill/>
                          </a:ln>
                          <a:solidFill>
                            <a:srgbClr val="0563C1"/>
                          </a:solidFill>
                          <a:effectLst/>
                          <a:uLnTx/>
                          <a:uFillTx/>
                          <a:latin typeface="+mn-lt"/>
                          <a:ea typeface="Calibri" panose="020F0502020204030204" pitchFamily="34" charset="0"/>
                          <a:cs typeface="Arial" panose="020B0604020202020204" pitchFamily="34" charset="0"/>
                        </a:rPr>
                        <a:t>st</a:t>
                      </a:r>
                      <a:r>
                        <a:rPr kumimoji="0" lang="en-GB" sz="1500" b="0" i="0" u="sng" strike="noStrike" kern="100" cap="none" spc="0" normalizeH="0" baseline="0" noProof="0" dirty="0">
                          <a:ln>
                            <a:noFill/>
                          </a:ln>
                          <a:solidFill>
                            <a:srgbClr val="0563C1"/>
                          </a:solidFill>
                          <a:effectLst/>
                          <a:uLnTx/>
                          <a:uFillTx/>
                          <a:latin typeface="+mn-lt"/>
                          <a:ea typeface="Calibri" panose="020F0502020204030204" pitchFamily="34" charset="0"/>
                          <a:cs typeface="Arial" panose="020B0604020202020204" pitchFamily="34" charset="0"/>
                        </a:rPr>
                        <a:t> January 2024 (13.00-14.00)</a:t>
                      </a:r>
                      <a:r>
                        <a:rPr kumimoji="0" lang="en-GB" sz="1500" b="0" i="0" u="none" strike="noStrike" kern="100" cap="none" spc="0" normalizeH="0" baseline="0" noProof="0" dirty="0">
                          <a:ln>
                            <a:noFill/>
                          </a:ln>
                          <a:solidFill>
                            <a:srgbClr val="231F20"/>
                          </a:solidFill>
                          <a:effectLst/>
                          <a:uLnTx/>
                          <a:uFillTx/>
                          <a:latin typeface="+mn-lt"/>
                          <a:ea typeface="Calibri" panose="020F0502020204030204" pitchFamily="34" charset="0"/>
                          <a:cs typeface="Arial" panose="020B0604020202020204" pitchFamily="34" charset="0"/>
                        </a:rPr>
                        <a:t> Or </a:t>
                      </a:r>
                      <a:endParaRPr lang="en-GB" sz="1500" dirty="0">
                        <a:solidFill>
                          <a:schemeClr val="tx1"/>
                        </a:solidFill>
                        <a:effectLst/>
                        <a:latin typeface="+mn-lt"/>
                        <a:ea typeface="Calibri" panose="020F0502020204030204" pitchFamily="34" charset="0"/>
                        <a:hlinkClick r:id="rId4"/>
                      </a:endParaRPr>
                    </a:p>
                    <a:p>
                      <a:r>
                        <a:rPr lang="en-GB" sz="1500" dirty="0">
                          <a:solidFill>
                            <a:schemeClr val="tx1"/>
                          </a:solidFill>
                          <a:effectLst/>
                          <a:latin typeface="+mn-lt"/>
                          <a:ea typeface="Calibri" panose="020F0502020204030204" pitchFamily="34" charset="0"/>
                          <a:hlinkClick r:id="rId4"/>
                        </a:rPr>
                        <a:t>Register an Expression of Interest (EOI) for future cohorts of the PCN support offer  </a:t>
                      </a:r>
                      <a:endParaRPr lang="en-GB" sz="1500" dirty="0">
                        <a:solidFill>
                          <a:schemeClr val="tx1"/>
                        </a:solidFill>
                        <a:effectLst/>
                        <a:latin typeface="+mn-lt"/>
                        <a:ea typeface="Calibri" panose="020F0502020204030204" pitchFamily="34" charset="0"/>
                      </a:endParaRPr>
                    </a:p>
                  </a:txBody>
                  <a:tcPr marL="43380" marR="43380" marT="0" marB="0">
                    <a:solidFill>
                      <a:schemeClr val="bg1"/>
                    </a:solidFill>
                  </a:tcPr>
                </a:tc>
                <a:tc hMerge="1">
                  <a:txBody>
                    <a:bodyPr/>
                    <a:lstStyle/>
                    <a:p>
                      <a:endParaRPr lang="en-GB"/>
                    </a:p>
                  </a:txBody>
                  <a:tcPr/>
                </a:tc>
                <a:extLst>
                  <a:ext uri="{0D108BD9-81ED-4DB2-BD59-A6C34878D82A}">
                    <a16:rowId xmlns:a16="http://schemas.microsoft.com/office/drawing/2014/main" val="1549093026"/>
                  </a:ext>
                </a:extLst>
              </a:tr>
              <a:tr h="180863">
                <a:tc>
                  <a:txBody>
                    <a:bodyPr/>
                    <a:lstStyle/>
                    <a:p>
                      <a:r>
                        <a:rPr lang="en-GB" sz="1500">
                          <a:solidFill>
                            <a:schemeClr val="tx1"/>
                          </a:solidFill>
                          <a:effectLst/>
                          <a:latin typeface="+mn-lt"/>
                        </a:rPr>
                        <a:t>Deadline for sign up</a:t>
                      </a:r>
                      <a:endParaRPr lang="en-GB" sz="1500">
                        <a:solidFill>
                          <a:schemeClr val="tx1"/>
                        </a:solidFill>
                        <a:effectLst/>
                        <a:latin typeface="+mn-lt"/>
                        <a:ea typeface="Calibri" panose="020F0502020204030204" pitchFamily="34" charset="0"/>
                      </a:endParaRPr>
                    </a:p>
                  </a:txBody>
                  <a:tcPr marL="43380" marR="43380" marT="0" marB="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a:solidFill>
                            <a:schemeClr val="tx1"/>
                          </a:solidFill>
                          <a:latin typeface="+mn-lt"/>
                        </a:rPr>
                        <a:t>Cohort 3 = January – June 2024 (closed)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a:solidFill>
                            <a:schemeClr val="tx1"/>
                          </a:solidFill>
                          <a:latin typeface="+mn-lt"/>
                        </a:rPr>
                        <a:t>Cohort 4 = in April – September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500" dirty="0">
                        <a:solidFill>
                          <a:schemeClr val="tx1"/>
                        </a:solidFill>
                        <a:latin typeface="+mn-lt"/>
                      </a:endParaRPr>
                    </a:p>
                    <a:p>
                      <a:pPr algn="l">
                        <a:lnSpc>
                          <a:spcPct val="105000"/>
                        </a:lnSpc>
                      </a:pPr>
                      <a:r>
                        <a:rPr lang="en-GB" sz="1600" kern="100" dirty="0">
                          <a:solidFill>
                            <a:schemeClr val="tx1"/>
                          </a:solidFill>
                          <a:effectLst/>
                          <a:latin typeface="Arial Nova" panose="020B0504020202020204" pitchFamily="34" charset="0"/>
                          <a:ea typeface="Calibri" panose="020F0502020204030204" pitchFamily="34" charset="0"/>
                          <a:cs typeface="Calibri" panose="020F0502020204030204" pitchFamily="34" charset="0"/>
                        </a:rPr>
                        <a:t>Webinar 13.00-14.00 </a:t>
                      </a:r>
                      <a:r>
                        <a:rPr lang="en-GB" sz="1600" b="1" kern="100" dirty="0">
                          <a:solidFill>
                            <a:schemeClr val="tx1"/>
                          </a:solidFill>
                          <a:effectLst/>
                          <a:highlight>
                            <a:srgbClr val="FFFF00"/>
                          </a:highlight>
                          <a:latin typeface="Arial Nova" panose="020B0504020202020204" pitchFamily="34" charset="0"/>
                          <a:ea typeface="Calibri" panose="020F0502020204030204" pitchFamily="34" charset="0"/>
                          <a:cs typeface="Calibri" panose="020F0502020204030204" pitchFamily="34" charset="0"/>
                        </a:rPr>
                        <a:t>31</a:t>
                      </a:r>
                      <a:r>
                        <a:rPr lang="en-GB" sz="1600" b="1" kern="100" baseline="30000" dirty="0">
                          <a:solidFill>
                            <a:schemeClr val="tx1"/>
                          </a:solidFill>
                          <a:effectLst/>
                          <a:highlight>
                            <a:srgbClr val="FFFF00"/>
                          </a:highlight>
                          <a:latin typeface="Arial Nova" panose="020B0504020202020204" pitchFamily="34" charset="0"/>
                          <a:ea typeface="Calibri" panose="020F0502020204030204" pitchFamily="34" charset="0"/>
                          <a:cs typeface="Calibri" panose="020F0502020204030204" pitchFamily="34" charset="0"/>
                        </a:rPr>
                        <a:t>st</a:t>
                      </a:r>
                      <a:r>
                        <a:rPr lang="en-GB" sz="1600" b="1" kern="100" dirty="0">
                          <a:solidFill>
                            <a:schemeClr val="tx1"/>
                          </a:solidFill>
                          <a:effectLst/>
                          <a:highlight>
                            <a:srgbClr val="FFFF00"/>
                          </a:highlight>
                          <a:latin typeface="Arial Nova" panose="020B0504020202020204" pitchFamily="34" charset="0"/>
                          <a:ea typeface="Calibri" panose="020F0502020204030204" pitchFamily="34" charset="0"/>
                          <a:cs typeface="Calibri" panose="020F0502020204030204" pitchFamily="34" charset="0"/>
                        </a:rPr>
                        <a:t> January 2024 </a:t>
                      </a:r>
                      <a:r>
                        <a:rPr lang="en-GB" sz="1600" kern="100" dirty="0">
                          <a:solidFill>
                            <a:schemeClr val="tx1"/>
                          </a:solidFill>
                          <a:effectLst/>
                          <a:latin typeface="Arial Nova" panose="020B0504020202020204" pitchFamily="34" charset="0"/>
                          <a:ea typeface="Calibri" panose="020F0502020204030204" pitchFamily="34" charset="0"/>
                          <a:cs typeface="Calibri" panose="020F0502020204030204" pitchFamily="34" charset="0"/>
                        </a:rPr>
                        <a:t>(deadline for registration </a:t>
                      </a:r>
                      <a:r>
                        <a:rPr lang="en-GB" sz="1600" b="1" kern="100" dirty="0">
                          <a:solidFill>
                            <a:schemeClr val="tx1"/>
                          </a:solidFill>
                          <a:effectLst/>
                          <a:latin typeface="Arial Nova" panose="020B0504020202020204" pitchFamily="34" charset="0"/>
                          <a:ea typeface="Calibri" panose="020F0502020204030204" pitchFamily="34" charset="0"/>
                          <a:cs typeface="Calibri" panose="020F0502020204030204" pitchFamily="34" charset="0"/>
                        </a:rPr>
                        <a:t>29</a:t>
                      </a:r>
                      <a:r>
                        <a:rPr lang="en-GB" sz="1600" b="1" kern="100" baseline="30000" dirty="0">
                          <a:solidFill>
                            <a:schemeClr val="tx1"/>
                          </a:solidFill>
                          <a:effectLst/>
                          <a:latin typeface="Arial Nova" panose="020B0504020202020204" pitchFamily="34" charset="0"/>
                          <a:ea typeface="Calibri" panose="020F0502020204030204" pitchFamily="34" charset="0"/>
                          <a:cs typeface="Calibri" panose="020F0502020204030204" pitchFamily="34" charset="0"/>
                        </a:rPr>
                        <a:t>th</a:t>
                      </a:r>
                      <a:r>
                        <a:rPr lang="en-GB" sz="1600" b="1" kern="100" dirty="0">
                          <a:solidFill>
                            <a:schemeClr val="tx1"/>
                          </a:solidFill>
                          <a:effectLst/>
                          <a:latin typeface="Arial Nova" panose="020B0504020202020204" pitchFamily="34" charset="0"/>
                          <a:ea typeface="Calibri" panose="020F0502020204030204" pitchFamily="34" charset="0"/>
                          <a:cs typeface="Calibri" panose="020F0502020204030204" pitchFamily="34" charset="0"/>
                        </a:rPr>
                        <a:t> January 2023</a:t>
                      </a:r>
                      <a:r>
                        <a:rPr lang="en-GB" sz="1600" kern="100" dirty="0">
                          <a:solidFill>
                            <a:schemeClr val="tx1"/>
                          </a:solidFill>
                          <a:effectLst/>
                          <a:latin typeface="Arial Nova" panose="020B0504020202020204" pitchFamily="34" charset="0"/>
                          <a:ea typeface="Calibri" panose="020F0502020204030204" pitchFamily="34" charset="0"/>
                          <a:cs typeface="Calibri" panose="020F0502020204030204" pitchFamily="34" charset="0"/>
                        </a:rPr>
                        <a:t>)</a:t>
                      </a:r>
                      <a:endParaRPr lang="en-GB" sz="1500" dirty="0">
                        <a:solidFill>
                          <a:schemeClr val="tx1"/>
                        </a:solidFill>
                        <a:effectLst/>
                        <a:latin typeface="+mn-lt"/>
                        <a:ea typeface="Calibri" panose="020F0502020204030204" pitchFamily="34" charset="0"/>
                      </a:endParaRPr>
                    </a:p>
                  </a:txBody>
                  <a:tcPr marL="43380" marR="43380" marT="0" marB="0">
                    <a:solidFill>
                      <a:schemeClr val="bg1"/>
                    </a:solidFill>
                  </a:tcPr>
                </a:tc>
                <a:tc>
                  <a:txBody>
                    <a:bodyPr/>
                    <a:lstStyle/>
                    <a:p>
                      <a:r>
                        <a:rPr lang="en-GB" sz="1500" dirty="0">
                          <a:solidFill>
                            <a:schemeClr val="tx1"/>
                          </a:solidFill>
                          <a:latin typeface="+mn-lt"/>
                        </a:rPr>
                        <a:t>Cohort 5 = July - December 2024</a:t>
                      </a:r>
                    </a:p>
                    <a:p>
                      <a:r>
                        <a:rPr lang="en-GB" sz="1500" dirty="0">
                          <a:solidFill>
                            <a:schemeClr val="tx1"/>
                          </a:solidFill>
                          <a:latin typeface="+mn-lt"/>
                        </a:rPr>
                        <a:t>Cohort 6 = October 2024 – March 2025</a:t>
                      </a:r>
                    </a:p>
                    <a:p>
                      <a:r>
                        <a:rPr lang="en-GB" sz="1500" dirty="0">
                          <a:solidFill>
                            <a:schemeClr val="tx1"/>
                          </a:solidFill>
                          <a:latin typeface="+mn-lt"/>
                        </a:rPr>
                        <a:t>Sign up deadlines TBC</a:t>
                      </a:r>
                    </a:p>
                    <a:p>
                      <a:endParaRPr lang="en-GB" sz="1500" dirty="0">
                        <a:solidFill>
                          <a:schemeClr val="tx1"/>
                        </a:solidFill>
                        <a:latin typeface="+mn-lt"/>
                      </a:endParaRPr>
                    </a:p>
                  </a:txBody>
                  <a:tcPr marL="43380" marR="43380" marT="0" marB="0">
                    <a:solidFill>
                      <a:schemeClr val="bg1"/>
                    </a:solidFill>
                  </a:tcPr>
                </a:tc>
                <a:extLst>
                  <a:ext uri="{0D108BD9-81ED-4DB2-BD59-A6C34878D82A}">
                    <a16:rowId xmlns:a16="http://schemas.microsoft.com/office/drawing/2014/main" val="1625333947"/>
                  </a:ext>
                </a:extLst>
              </a:tr>
              <a:tr h="326719">
                <a:tc>
                  <a:txBody>
                    <a:bodyPr/>
                    <a:lstStyle/>
                    <a:p>
                      <a:r>
                        <a:rPr lang="en-GB" sz="1500">
                          <a:solidFill>
                            <a:schemeClr val="tx1"/>
                          </a:solidFill>
                          <a:effectLst/>
                          <a:latin typeface="+mn-lt"/>
                        </a:rPr>
                        <a:t>Web information</a:t>
                      </a:r>
                      <a:endParaRPr lang="en-GB" sz="1500">
                        <a:solidFill>
                          <a:schemeClr val="tx1"/>
                        </a:solidFill>
                        <a:effectLst/>
                        <a:latin typeface="+mn-lt"/>
                        <a:ea typeface="Calibri" panose="020F0502020204030204" pitchFamily="34" charset="0"/>
                      </a:endParaRPr>
                    </a:p>
                  </a:txBody>
                  <a:tcPr marL="43380" marR="43380" marT="0" marB="0">
                    <a:solidFill>
                      <a:schemeClr val="bg1"/>
                    </a:solidFill>
                  </a:tcPr>
                </a:tc>
                <a:tc gridSpan="2">
                  <a:txBody>
                    <a:bodyPr/>
                    <a:lstStyle/>
                    <a:p>
                      <a:r>
                        <a:rPr lang="en-GB" sz="1500" dirty="0">
                          <a:solidFill>
                            <a:schemeClr val="tx1"/>
                          </a:solidFill>
                          <a:effectLst/>
                          <a:latin typeface="+mn-lt"/>
                          <a:ea typeface="Calibri" panose="020F0502020204030204" pitchFamily="34" charset="0"/>
                          <a:hlinkClick r:id="rId5"/>
                        </a:rPr>
                        <a:t>PCN Offer, </a:t>
                      </a:r>
                      <a:r>
                        <a:rPr lang="en-GB" sz="1500" dirty="0" err="1">
                          <a:solidFill>
                            <a:schemeClr val="tx1"/>
                          </a:solidFill>
                          <a:effectLst/>
                          <a:latin typeface="+mn-lt"/>
                          <a:ea typeface="Calibri" panose="020F0502020204030204" pitchFamily="34" charset="0"/>
                          <a:hlinkClick r:id="rId5"/>
                        </a:rPr>
                        <a:t>FutureNHS</a:t>
                      </a:r>
                      <a:r>
                        <a:rPr lang="en-GB" sz="1500" dirty="0">
                          <a:solidFill>
                            <a:schemeClr val="tx1"/>
                          </a:solidFill>
                          <a:effectLst/>
                          <a:latin typeface="+mn-lt"/>
                          <a:ea typeface="Calibri" panose="020F0502020204030204" pitchFamily="34" charset="0"/>
                          <a:hlinkClick r:id="rId5"/>
                        </a:rPr>
                        <a:t> webpages</a:t>
                      </a:r>
                      <a:r>
                        <a:rPr lang="en-GB" sz="1500" dirty="0">
                          <a:solidFill>
                            <a:schemeClr val="tx1"/>
                          </a:solidFill>
                          <a:effectLst/>
                          <a:latin typeface="+mn-lt"/>
                          <a:ea typeface="Calibri" panose="020F0502020204030204" pitchFamily="34" charset="0"/>
                        </a:rPr>
                        <a:t> </a:t>
                      </a:r>
                    </a:p>
                  </a:txBody>
                  <a:tcPr marL="43380" marR="43380" marT="0" marB="0">
                    <a:solidFill>
                      <a:schemeClr val="bg1"/>
                    </a:solidFill>
                  </a:tcPr>
                </a:tc>
                <a:tc hMerge="1">
                  <a:txBody>
                    <a:bodyPr/>
                    <a:lstStyle/>
                    <a:p>
                      <a:endParaRPr lang="en-GB"/>
                    </a:p>
                  </a:txBody>
                  <a:tcPr/>
                </a:tc>
                <a:extLst>
                  <a:ext uri="{0D108BD9-81ED-4DB2-BD59-A6C34878D82A}">
                    <a16:rowId xmlns:a16="http://schemas.microsoft.com/office/drawing/2014/main" val="3445614539"/>
                  </a:ext>
                </a:extLst>
              </a:tr>
              <a:tr h="180863">
                <a:tc>
                  <a:txBody>
                    <a:bodyPr/>
                    <a:lstStyle/>
                    <a:p>
                      <a:r>
                        <a:rPr lang="en-GB" sz="1500">
                          <a:solidFill>
                            <a:schemeClr val="tx1"/>
                          </a:solidFill>
                          <a:effectLst/>
                          <a:latin typeface="+mn-lt"/>
                        </a:rPr>
                        <a:t>Contact for further information</a:t>
                      </a:r>
                      <a:endParaRPr lang="en-GB" sz="1500">
                        <a:solidFill>
                          <a:schemeClr val="tx1"/>
                        </a:solidFill>
                        <a:effectLst/>
                        <a:latin typeface="+mn-lt"/>
                        <a:ea typeface="Calibri" panose="020F0502020204030204" pitchFamily="34" charset="0"/>
                      </a:endParaRPr>
                    </a:p>
                  </a:txBody>
                  <a:tcPr marL="43380" marR="43380" marT="0" marB="0">
                    <a:solidFill>
                      <a:schemeClr val="bg1"/>
                    </a:solidFill>
                  </a:tcPr>
                </a:tc>
                <a:tc gridSpan="2">
                  <a:txBody>
                    <a:bodyPr/>
                    <a:lstStyle/>
                    <a:p>
                      <a:r>
                        <a:rPr lang="en-GB" sz="1500" dirty="0">
                          <a:solidFill>
                            <a:schemeClr val="tx1"/>
                          </a:solidFill>
                          <a:effectLst/>
                          <a:latin typeface="+mn-lt"/>
                          <a:ea typeface="Calibri" panose="020F0502020204030204" pitchFamily="34" charset="0"/>
                          <a:hlinkClick r:id="rId6"/>
                        </a:rPr>
                        <a:t>england.pctgpip@nhs.net</a:t>
                      </a:r>
                      <a:r>
                        <a:rPr lang="en-GB" sz="1500" dirty="0">
                          <a:solidFill>
                            <a:schemeClr val="tx1"/>
                          </a:solidFill>
                          <a:effectLst/>
                          <a:latin typeface="+mn-lt"/>
                          <a:ea typeface="Calibri" panose="020F0502020204030204" pitchFamily="34" charset="0"/>
                        </a:rPr>
                        <a:t> </a:t>
                      </a:r>
                    </a:p>
                  </a:txBody>
                  <a:tcPr marL="43380" marR="43380" marT="0" marB="0">
                    <a:solidFill>
                      <a:schemeClr val="bg1"/>
                    </a:solidFill>
                  </a:tcPr>
                </a:tc>
                <a:tc hMerge="1">
                  <a:txBody>
                    <a:bodyPr/>
                    <a:lstStyle/>
                    <a:p>
                      <a:endParaRPr lang="en-GB"/>
                    </a:p>
                  </a:txBody>
                  <a:tcPr/>
                </a:tc>
                <a:extLst>
                  <a:ext uri="{0D108BD9-81ED-4DB2-BD59-A6C34878D82A}">
                    <a16:rowId xmlns:a16="http://schemas.microsoft.com/office/drawing/2014/main" val="3431966257"/>
                  </a:ext>
                </a:extLst>
              </a:tr>
              <a:tr h="472576">
                <a:tc>
                  <a:txBody>
                    <a:bodyPr/>
                    <a:lstStyle/>
                    <a:p>
                      <a:r>
                        <a:rPr lang="en-GB" sz="1500">
                          <a:solidFill>
                            <a:schemeClr val="tx1"/>
                          </a:solidFill>
                          <a:effectLst/>
                          <a:latin typeface="+mn-lt"/>
                        </a:rPr>
                        <a:t>Further info</a:t>
                      </a:r>
                      <a:endParaRPr lang="en-GB" sz="1500">
                        <a:solidFill>
                          <a:schemeClr val="tx1"/>
                        </a:solidFill>
                        <a:effectLst/>
                        <a:latin typeface="+mn-lt"/>
                        <a:ea typeface="Calibri" panose="020F0502020204030204" pitchFamily="34" charset="0"/>
                      </a:endParaRPr>
                    </a:p>
                  </a:txBody>
                  <a:tcPr marL="43380" marR="43380" marT="0" marB="0">
                    <a:solidFill>
                      <a:schemeClr val="bg1"/>
                    </a:solidFill>
                  </a:tcPr>
                </a:tc>
                <a:tc gridSpan="2">
                  <a:txBody>
                    <a:bodyPr/>
                    <a:lstStyle/>
                    <a:p>
                      <a:r>
                        <a:rPr lang="en-GB" sz="1500" b="0" i="0" dirty="0">
                          <a:solidFill>
                            <a:srgbClr val="333333"/>
                          </a:solidFill>
                          <a:effectLst/>
                          <a:latin typeface="+mn-lt"/>
                        </a:rPr>
                        <a:t>The recording and slides from the cohort 2 engagement webinar (August 2023) are available </a:t>
                      </a:r>
                      <a:r>
                        <a:rPr lang="en-GB" sz="1500" b="0" i="0" u="none" strike="noStrike" dirty="0">
                          <a:solidFill>
                            <a:srgbClr val="005EB8"/>
                          </a:solidFill>
                          <a:effectLst/>
                          <a:latin typeface="+mn-lt"/>
                          <a:hlinkClick r:id="rId7">
                            <a:extLst>
                              <a:ext uri="{A12FA001-AC4F-418D-AE19-62706E023703}">
                                <ahyp:hlinkClr xmlns:ahyp="http://schemas.microsoft.com/office/drawing/2018/hyperlinkcolor" val="tx"/>
                              </a:ext>
                            </a:extLst>
                          </a:hlinkClick>
                        </a:rPr>
                        <a:t>here</a:t>
                      </a:r>
                      <a:endParaRPr lang="en-GB" sz="1500" dirty="0">
                        <a:solidFill>
                          <a:schemeClr val="tx1"/>
                        </a:solidFill>
                        <a:effectLst/>
                        <a:latin typeface="+mn-lt"/>
                        <a:ea typeface="Calibri" panose="020F0502020204030204" pitchFamily="34" charset="0"/>
                      </a:endParaRPr>
                    </a:p>
                  </a:txBody>
                  <a:tcPr marL="43380" marR="43380" marT="0" marB="0">
                    <a:solidFill>
                      <a:schemeClr val="bg1"/>
                    </a:solidFill>
                  </a:tcPr>
                </a:tc>
                <a:tc hMerge="1">
                  <a:txBody>
                    <a:bodyPr/>
                    <a:lstStyle/>
                    <a:p>
                      <a:endParaRPr lang="en-GB"/>
                    </a:p>
                  </a:txBody>
                  <a:tcPr/>
                </a:tc>
                <a:extLst>
                  <a:ext uri="{0D108BD9-81ED-4DB2-BD59-A6C34878D82A}">
                    <a16:rowId xmlns:a16="http://schemas.microsoft.com/office/drawing/2014/main" val="3392619596"/>
                  </a:ext>
                </a:extLst>
              </a:tr>
            </a:tbl>
          </a:graphicData>
        </a:graphic>
      </p:graphicFrame>
    </p:spTree>
    <p:extLst>
      <p:ext uri="{BB962C8B-B14F-4D97-AF65-F5344CB8AC3E}">
        <p14:creationId xmlns:p14="http://schemas.microsoft.com/office/powerpoint/2010/main" val="3188837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104453" y="0"/>
            <a:ext cx="11404154" cy="865186"/>
          </a:xfrm>
        </p:spPr>
        <p:txBody>
          <a:bodyPr anchor="ctr">
            <a:normAutofit/>
          </a:bodyPr>
          <a:lstStyle/>
          <a:p>
            <a:r>
              <a:rPr lang="en-GB" b="1" dirty="0">
                <a:effectLst/>
              </a:rPr>
              <a:t>Care Navigation </a:t>
            </a:r>
            <a:r>
              <a:rPr lang="en-GB" dirty="0"/>
              <a:t>programme</a:t>
            </a:r>
            <a:r>
              <a:rPr lang="en-GB" b="1" dirty="0">
                <a:effectLst/>
              </a:rPr>
              <a:t> – available 23/24</a:t>
            </a:r>
            <a:endParaRPr lang="en-GB" spc="-40" dirty="0"/>
          </a:p>
        </p:txBody>
      </p:sp>
      <p:graphicFrame>
        <p:nvGraphicFramePr>
          <p:cNvPr id="8" name="Table 7">
            <a:extLst>
              <a:ext uri="{FF2B5EF4-FFF2-40B4-BE49-F238E27FC236}">
                <a16:creationId xmlns:a16="http://schemas.microsoft.com/office/drawing/2014/main" id="{C63DC741-3931-F292-3122-A6F8E5F141CF}"/>
              </a:ext>
            </a:extLst>
          </p:cNvPr>
          <p:cNvGraphicFramePr>
            <a:graphicFrameLocks noGrp="1"/>
          </p:cNvGraphicFramePr>
          <p:nvPr/>
        </p:nvGraphicFramePr>
        <p:xfrm>
          <a:off x="104453" y="914400"/>
          <a:ext cx="11878281" cy="5730376"/>
        </p:xfrm>
        <a:graphic>
          <a:graphicData uri="http://schemas.openxmlformats.org/drawingml/2006/table">
            <a:tbl>
              <a:tblPr firstRow="1" firstCol="1" bandRow="1">
                <a:tableStyleId>{5C22544A-7EE6-4342-B048-85BDC9FD1C3A}</a:tableStyleId>
              </a:tblPr>
              <a:tblGrid>
                <a:gridCol w="1997303">
                  <a:extLst>
                    <a:ext uri="{9D8B030D-6E8A-4147-A177-3AD203B41FA5}">
                      <a16:colId xmlns:a16="http://schemas.microsoft.com/office/drawing/2014/main" val="2104727039"/>
                    </a:ext>
                  </a:extLst>
                </a:gridCol>
                <a:gridCol w="4571999">
                  <a:extLst>
                    <a:ext uri="{9D8B030D-6E8A-4147-A177-3AD203B41FA5}">
                      <a16:colId xmlns:a16="http://schemas.microsoft.com/office/drawing/2014/main" val="1214661974"/>
                    </a:ext>
                  </a:extLst>
                </a:gridCol>
                <a:gridCol w="5308979">
                  <a:extLst>
                    <a:ext uri="{9D8B030D-6E8A-4147-A177-3AD203B41FA5}">
                      <a16:colId xmlns:a16="http://schemas.microsoft.com/office/drawing/2014/main" val="2847035776"/>
                    </a:ext>
                  </a:extLst>
                </a:gridCol>
              </a:tblGrid>
              <a:tr h="180863">
                <a:tc>
                  <a:txBody>
                    <a:bodyPr/>
                    <a:lstStyle/>
                    <a:p>
                      <a:r>
                        <a:rPr lang="en-GB" sz="1000">
                          <a:solidFill>
                            <a:schemeClr val="tx1"/>
                          </a:solidFill>
                          <a:effectLst/>
                        </a:rPr>
                        <a:t> </a:t>
                      </a:r>
                      <a:endParaRPr lang="en-GB" sz="90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lumMod val="85000"/>
                      </a:schemeClr>
                    </a:solidFill>
                  </a:tcPr>
                </a:tc>
                <a:tc>
                  <a:txBody>
                    <a:bodyPr/>
                    <a:lstStyle/>
                    <a:p>
                      <a:r>
                        <a:rPr lang="en-GB" sz="1500">
                          <a:solidFill>
                            <a:schemeClr val="tx1"/>
                          </a:solidFill>
                          <a:effectLst/>
                        </a:rPr>
                        <a:t>Foundation</a:t>
                      </a:r>
                      <a:endParaRPr lang="en-GB" sz="150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lumMod val="85000"/>
                      </a:schemeClr>
                    </a:solidFill>
                  </a:tcPr>
                </a:tc>
                <a:tc>
                  <a:txBody>
                    <a:bodyPr/>
                    <a:lstStyle/>
                    <a:p>
                      <a:r>
                        <a:rPr lang="en-GB" sz="1500" dirty="0">
                          <a:solidFill>
                            <a:schemeClr val="tx1"/>
                          </a:solidFill>
                          <a:effectLst/>
                        </a:rPr>
                        <a:t>Advanced</a:t>
                      </a:r>
                      <a:endParaRPr lang="en-GB" sz="1500" dirty="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lumMod val="85000"/>
                      </a:schemeClr>
                    </a:solidFill>
                  </a:tcPr>
                </a:tc>
                <a:extLst>
                  <a:ext uri="{0D108BD9-81ED-4DB2-BD59-A6C34878D82A}">
                    <a16:rowId xmlns:a16="http://schemas.microsoft.com/office/drawing/2014/main" val="1820598283"/>
                  </a:ext>
                </a:extLst>
              </a:tr>
              <a:tr h="1347715">
                <a:tc>
                  <a:txBody>
                    <a:bodyPr/>
                    <a:lstStyle/>
                    <a:p>
                      <a:r>
                        <a:rPr lang="en-GB" sz="1500" dirty="0">
                          <a:solidFill>
                            <a:schemeClr val="tx1"/>
                          </a:solidFill>
                          <a:effectLst/>
                        </a:rPr>
                        <a:t>Overview</a:t>
                      </a:r>
                      <a:endParaRPr lang="en-GB" sz="1500" dirty="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tc>
                  <a:txBody>
                    <a:bodyPr/>
                    <a:lstStyle/>
                    <a:p>
                      <a:pPr marL="342900" lvl="0" indent="-342900">
                        <a:buFont typeface="Symbol" panose="05050102010706020507" pitchFamily="18" charset="2"/>
                        <a:buChar char=""/>
                      </a:pPr>
                      <a:r>
                        <a:rPr lang="en-GB" sz="1500" dirty="0">
                          <a:solidFill>
                            <a:schemeClr val="tx1"/>
                          </a:solidFill>
                          <a:effectLst/>
                        </a:rPr>
                        <a:t>1 slot per practice</a:t>
                      </a:r>
                    </a:p>
                    <a:p>
                      <a:pPr marL="342900" lvl="0" indent="-342900">
                        <a:buFont typeface="Symbol" panose="05050102010706020507" pitchFamily="18" charset="2"/>
                        <a:buChar char=""/>
                      </a:pPr>
                      <a:r>
                        <a:rPr lang="en-GB" sz="1500" dirty="0">
                          <a:solidFill>
                            <a:schemeClr val="tx1"/>
                          </a:solidFill>
                          <a:effectLst/>
                        </a:rPr>
                        <a:t>Recommended for receptionist or staff member with a care navigator function</a:t>
                      </a:r>
                    </a:p>
                    <a:p>
                      <a:pPr marL="342900" lvl="0" indent="-342900">
                        <a:buFont typeface="Symbol" panose="05050102010706020507" pitchFamily="18" charset="2"/>
                        <a:buChar char=""/>
                      </a:pPr>
                      <a:r>
                        <a:rPr lang="en-GB" sz="1500" dirty="0">
                          <a:solidFill>
                            <a:schemeClr val="tx1"/>
                          </a:solidFill>
                          <a:effectLst/>
                        </a:rPr>
                        <a:t>Will be appropriate for those who have not undertaken previous care navigation training or who are new to a care navigation role. It can also act as a refresher for those who have had other introductory training</a:t>
                      </a:r>
                      <a:endParaRPr lang="en-GB" sz="1500" dirty="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tc>
                  <a:txBody>
                    <a:bodyPr/>
                    <a:lstStyle/>
                    <a:p>
                      <a:pPr marL="342900" lvl="0" indent="-342900">
                        <a:buFont typeface="Symbol" panose="05050102010706020507" pitchFamily="18" charset="2"/>
                        <a:buChar char=""/>
                      </a:pPr>
                      <a:r>
                        <a:rPr lang="en-GB" sz="1500" dirty="0">
                          <a:solidFill>
                            <a:schemeClr val="tx1"/>
                          </a:solidFill>
                          <a:effectLst/>
                        </a:rPr>
                        <a:t>1 slot per PCN</a:t>
                      </a:r>
                    </a:p>
                    <a:p>
                      <a:pPr marL="342900" lvl="0" indent="-342900">
                        <a:buFont typeface="Symbol" panose="05050102010706020507" pitchFamily="18" charset="2"/>
                        <a:buChar char=""/>
                      </a:pPr>
                      <a:r>
                        <a:rPr lang="en-GB" sz="1500" dirty="0">
                          <a:solidFill>
                            <a:schemeClr val="tx1"/>
                          </a:solidFill>
                          <a:effectLst/>
                        </a:rPr>
                        <a:t>Recommended designated person from PCN who has a care navigation responsibility and will be able to support PCN staff </a:t>
                      </a:r>
                    </a:p>
                    <a:p>
                      <a:pPr marL="342900" lvl="0" indent="-342900">
                        <a:buFont typeface="Symbol" panose="05050102010706020507" pitchFamily="18" charset="2"/>
                        <a:buChar char=""/>
                      </a:pPr>
                      <a:r>
                        <a:rPr lang="en-GB" sz="1500" dirty="0">
                          <a:solidFill>
                            <a:schemeClr val="tx1"/>
                          </a:solidFill>
                          <a:effectLst/>
                        </a:rPr>
                        <a:t>Dives deeper into key skills that underpin effective care navigation with particular emphasis on communication and health coaching skills as well as exploring professionalism and effectiveness within the integrated primary health and social care team. This is recommended for those who have undertaken our foundation training or other introductory training wishing to deepen their skills</a:t>
                      </a:r>
                      <a:endParaRPr lang="en-GB" sz="1500" dirty="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extLst>
                  <a:ext uri="{0D108BD9-81ED-4DB2-BD59-A6C34878D82A}">
                    <a16:rowId xmlns:a16="http://schemas.microsoft.com/office/drawing/2014/main" val="3245008320"/>
                  </a:ext>
                </a:extLst>
              </a:tr>
              <a:tr h="472576">
                <a:tc>
                  <a:txBody>
                    <a:bodyPr/>
                    <a:lstStyle/>
                    <a:p>
                      <a:r>
                        <a:rPr lang="en-GB" sz="1500">
                          <a:solidFill>
                            <a:schemeClr val="tx1"/>
                          </a:solidFill>
                          <a:effectLst/>
                        </a:rPr>
                        <a:t>Format</a:t>
                      </a:r>
                      <a:endParaRPr lang="en-GB" sz="150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tc>
                  <a:txBody>
                    <a:bodyPr/>
                    <a:lstStyle/>
                    <a:p>
                      <a:r>
                        <a:rPr lang="en-GB" sz="1500" dirty="0">
                          <a:solidFill>
                            <a:schemeClr val="tx1"/>
                          </a:solidFill>
                          <a:effectLst/>
                        </a:rPr>
                        <a:t>Virtual</a:t>
                      </a:r>
                    </a:p>
                    <a:p>
                      <a:r>
                        <a:rPr lang="en-GB" sz="1500" dirty="0">
                          <a:solidFill>
                            <a:schemeClr val="tx1"/>
                          </a:solidFill>
                          <a:effectLst/>
                        </a:rPr>
                        <a:t>2x 2.5 Hours</a:t>
                      </a:r>
                    </a:p>
                    <a:p>
                      <a:r>
                        <a:rPr lang="en-GB" sz="1500" dirty="0">
                          <a:solidFill>
                            <a:schemeClr val="tx1"/>
                          </a:solidFill>
                          <a:effectLst/>
                        </a:rPr>
                        <a:t>1x 1 hour knowledge Transfer session</a:t>
                      </a:r>
                      <a:endParaRPr lang="en-GB" sz="1500" dirty="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tc>
                  <a:txBody>
                    <a:bodyPr/>
                    <a:lstStyle/>
                    <a:p>
                      <a:r>
                        <a:rPr lang="en-GB" sz="1500" dirty="0">
                          <a:solidFill>
                            <a:schemeClr val="tx1"/>
                          </a:solidFill>
                          <a:effectLst/>
                        </a:rPr>
                        <a:t>Virtual</a:t>
                      </a:r>
                    </a:p>
                    <a:p>
                      <a:r>
                        <a:rPr lang="en-GB" sz="1500" dirty="0">
                          <a:solidFill>
                            <a:schemeClr val="tx1"/>
                          </a:solidFill>
                          <a:effectLst/>
                        </a:rPr>
                        <a:t>2x 2.5 Hours</a:t>
                      </a:r>
                    </a:p>
                  </a:txBody>
                  <a:tcPr marL="43380" marR="43380" marT="0" marB="0">
                    <a:solidFill>
                      <a:schemeClr val="bg1"/>
                    </a:solidFill>
                  </a:tcPr>
                </a:tc>
                <a:extLst>
                  <a:ext uri="{0D108BD9-81ED-4DB2-BD59-A6C34878D82A}">
                    <a16:rowId xmlns:a16="http://schemas.microsoft.com/office/drawing/2014/main" val="2065758715"/>
                  </a:ext>
                </a:extLst>
              </a:tr>
              <a:tr h="180863">
                <a:tc>
                  <a:txBody>
                    <a:bodyPr/>
                    <a:lstStyle/>
                    <a:p>
                      <a:r>
                        <a:rPr lang="en-GB" sz="1500">
                          <a:solidFill>
                            <a:schemeClr val="tx1"/>
                          </a:solidFill>
                          <a:effectLst/>
                        </a:rPr>
                        <a:t>Application form to register interest</a:t>
                      </a:r>
                      <a:endParaRPr lang="en-GB" sz="150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tc gridSpan="2">
                  <a:txBody>
                    <a:bodyPr/>
                    <a:lstStyle/>
                    <a:p>
                      <a:r>
                        <a:rPr lang="en-GB" sz="1500" u="sng" dirty="0">
                          <a:solidFill>
                            <a:schemeClr val="tx1"/>
                          </a:solidFill>
                          <a:effectLst/>
                          <a:hlinkClick r:id="rId3">
                            <a:extLst>
                              <a:ext uri="{A12FA001-AC4F-418D-AE19-62706E023703}">
                                <ahyp:hlinkClr xmlns:ahyp="http://schemas.microsoft.com/office/drawing/2018/hyperlinkcolor" val="tx"/>
                              </a:ext>
                            </a:extLst>
                          </a:hlinkClick>
                        </a:rPr>
                        <a:t>Care Navigation (qualtrics.com)</a:t>
                      </a:r>
                      <a:endParaRPr lang="en-GB" sz="1500" dirty="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tc hMerge="1">
                  <a:txBody>
                    <a:bodyPr/>
                    <a:lstStyle/>
                    <a:p>
                      <a:endParaRPr lang="en-GB"/>
                    </a:p>
                  </a:txBody>
                  <a:tcPr/>
                </a:tc>
                <a:extLst>
                  <a:ext uri="{0D108BD9-81ED-4DB2-BD59-A6C34878D82A}">
                    <a16:rowId xmlns:a16="http://schemas.microsoft.com/office/drawing/2014/main" val="1549093026"/>
                  </a:ext>
                </a:extLst>
              </a:tr>
              <a:tr h="180863">
                <a:tc>
                  <a:txBody>
                    <a:bodyPr/>
                    <a:lstStyle/>
                    <a:p>
                      <a:r>
                        <a:rPr lang="en-GB" sz="1500">
                          <a:solidFill>
                            <a:schemeClr val="tx1"/>
                          </a:solidFill>
                          <a:effectLst/>
                        </a:rPr>
                        <a:t>Deadline for sign up</a:t>
                      </a:r>
                      <a:endParaRPr lang="en-GB" sz="150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tc gridSpan="2">
                  <a:txBody>
                    <a:bodyPr/>
                    <a:lstStyle/>
                    <a:p>
                      <a:r>
                        <a:rPr lang="en-GB" sz="1500" dirty="0">
                          <a:solidFill>
                            <a:schemeClr val="tx1"/>
                          </a:solidFill>
                          <a:effectLst/>
                        </a:rPr>
                        <a:t>Multiple dates are available throughout Q3. Training is only available during 23/24</a:t>
                      </a:r>
                      <a:endParaRPr lang="en-GB" sz="1500" dirty="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tc hMerge="1">
                  <a:txBody>
                    <a:bodyPr/>
                    <a:lstStyle/>
                    <a:p>
                      <a:endParaRPr lang="en-GB"/>
                    </a:p>
                  </a:txBody>
                  <a:tcPr/>
                </a:tc>
                <a:extLst>
                  <a:ext uri="{0D108BD9-81ED-4DB2-BD59-A6C34878D82A}">
                    <a16:rowId xmlns:a16="http://schemas.microsoft.com/office/drawing/2014/main" val="1625333947"/>
                  </a:ext>
                </a:extLst>
              </a:tr>
              <a:tr h="326719">
                <a:tc>
                  <a:txBody>
                    <a:bodyPr/>
                    <a:lstStyle/>
                    <a:p>
                      <a:r>
                        <a:rPr lang="en-GB" sz="1500">
                          <a:solidFill>
                            <a:schemeClr val="tx1"/>
                          </a:solidFill>
                          <a:effectLst/>
                        </a:rPr>
                        <a:t>Web information</a:t>
                      </a:r>
                      <a:endParaRPr lang="en-GB" sz="150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tc gridSpan="2">
                  <a:txBody>
                    <a:bodyPr/>
                    <a:lstStyle/>
                    <a:p>
                      <a:r>
                        <a:rPr lang="en-GB" sz="1500" u="sng">
                          <a:solidFill>
                            <a:schemeClr val="tx1"/>
                          </a:solidFill>
                          <a:effectLst/>
                          <a:hlinkClick r:id="rId4">
                            <a:extLst>
                              <a:ext uri="{A12FA001-AC4F-418D-AE19-62706E023703}">
                                <ahyp:hlinkClr xmlns:ahyp="http://schemas.microsoft.com/office/drawing/2018/hyperlinkcolor" val="tx"/>
                              </a:ext>
                            </a:extLst>
                          </a:hlinkClick>
                        </a:rPr>
                        <a:t>Universal offer - Primary Care Improvement Connect - FutureNHS Collaboration Platform</a:t>
                      </a:r>
                      <a:endParaRPr lang="en-GB" sz="1500">
                        <a:solidFill>
                          <a:schemeClr val="tx1"/>
                        </a:solidFill>
                        <a:effectLst/>
                      </a:endParaRPr>
                    </a:p>
                    <a:p>
                      <a:r>
                        <a:rPr lang="en-GB" sz="1500" u="sng">
                          <a:solidFill>
                            <a:schemeClr val="tx1"/>
                          </a:solidFill>
                          <a:effectLst/>
                          <a:hlinkClick r:id="rId5">
                            <a:extLst>
                              <a:ext uri="{A12FA001-AC4F-418D-AE19-62706E023703}">
                                <ahyp:hlinkClr xmlns:ahyp="http://schemas.microsoft.com/office/drawing/2018/hyperlinkcolor" val="tx"/>
                              </a:ext>
                            </a:extLst>
                          </a:hlinkClick>
                        </a:rPr>
                        <a:t>Care navigation training - Managing in Primary Care - FutureNHS Collaboration Platform</a:t>
                      </a:r>
                      <a:endParaRPr lang="en-GB" sz="150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tc hMerge="1">
                  <a:txBody>
                    <a:bodyPr/>
                    <a:lstStyle/>
                    <a:p>
                      <a:endParaRPr lang="en-GB"/>
                    </a:p>
                  </a:txBody>
                  <a:tcPr/>
                </a:tc>
                <a:extLst>
                  <a:ext uri="{0D108BD9-81ED-4DB2-BD59-A6C34878D82A}">
                    <a16:rowId xmlns:a16="http://schemas.microsoft.com/office/drawing/2014/main" val="3445614539"/>
                  </a:ext>
                </a:extLst>
              </a:tr>
              <a:tr h="180863">
                <a:tc>
                  <a:txBody>
                    <a:bodyPr/>
                    <a:lstStyle/>
                    <a:p>
                      <a:r>
                        <a:rPr lang="en-GB" sz="1500">
                          <a:solidFill>
                            <a:schemeClr val="tx1"/>
                          </a:solidFill>
                          <a:effectLst/>
                        </a:rPr>
                        <a:t>Contact for further information</a:t>
                      </a:r>
                      <a:endParaRPr lang="en-GB" sz="150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tc gridSpan="2">
                  <a:txBody>
                    <a:bodyPr/>
                    <a:lstStyle/>
                    <a:p>
                      <a:r>
                        <a:rPr lang="en-GB" sz="1500" u="sng" dirty="0">
                          <a:solidFill>
                            <a:schemeClr val="tx1"/>
                          </a:solidFill>
                          <a:effectLst/>
                          <a:hlinkClick r:id="rId6">
                            <a:extLst>
                              <a:ext uri="{A12FA001-AC4F-418D-AE19-62706E023703}">
                                <ahyp:hlinkClr xmlns:ahyp="http://schemas.microsoft.com/office/drawing/2018/hyperlinkcolor" val="tx"/>
                              </a:ext>
                            </a:extLst>
                          </a:hlinkClick>
                        </a:rPr>
                        <a:t>carenavigationtraining@england.nhs.uk</a:t>
                      </a:r>
                      <a:r>
                        <a:rPr lang="en-GB" sz="1500" dirty="0">
                          <a:solidFill>
                            <a:schemeClr val="tx1"/>
                          </a:solidFill>
                          <a:effectLst/>
                        </a:rPr>
                        <a:t>. </a:t>
                      </a:r>
                      <a:endParaRPr lang="en-GB" sz="1500" dirty="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tc hMerge="1">
                  <a:txBody>
                    <a:bodyPr/>
                    <a:lstStyle/>
                    <a:p>
                      <a:endParaRPr lang="en-GB"/>
                    </a:p>
                  </a:txBody>
                  <a:tcPr/>
                </a:tc>
                <a:extLst>
                  <a:ext uri="{0D108BD9-81ED-4DB2-BD59-A6C34878D82A}">
                    <a16:rowId xmlns:a16="http://schemas.microsoft.com/office/drawing/2014/main" val="3431966257"/>
                  </a:ext>
                </a:extLst>
              </a:tr>
              <a:tr h="472576">
                <a:tc>
                  <a:txBody>
                    <a:bodyPr/>
                    <a:lstStyle/>
                    <a:p>
                      <a:r>
                        <a:rPr lang="en-GB" sz="1500">
                          <a:solidFill>
                            <a:schemeClr val="tx1"/>
                          </a:solidFill>
                          <a:effectLst/>
                        </a:rPr>
                        <a:t>Further info</a:t>
                      </a:r>
                      <a:endParaRPr lang="en-GB" sz="150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tc gridSpan="2">
                  <a:txBody>
                    <a:bodyPr/>
                    <a:lstStyle/>
                    <a:p>
                      <a:r>
                        <a:rPr lang="en-GB" sz="1500" dirty="0">
                          <a:solidFill>
                            <a:schemeClr val="tx1"/>
                          </a:solidFill>
                          <a:effectLst/>
                        </a:rPr>
                        <a:t>Delivered by the National Association of Primary Care, and based upon the </a:t>
                      </a:r>
                      <a:r>
                        <a:rPr lang="en-GB" sz="1500" u="sng" dirty="0">
                          <a:solidFill>
                            <a:schemeClr val="tx1"/>
                          </a:solidFill>
                          <a:effectLst/>
                          <a:hlinkClick r:id="rId7">
                            <a:extLst>
                              <a:ext uri="{A12FA001-AC4F-418D-AE19-62706E023703}">
                                <ahyp:hlinkClr xmlns:ahyp="http://schemas.microsoft.com/office/drawing/2018/hyperlinkcolor" val="tx"/>
                              </a:ext>
                            </a:extLst>
                          </a:hlinkClick>
                        </a:rPr>
                        <a:t>HEE Competency Framework</a:t>
                      </a:r>
                      <a:endParaRPr lang="en-GB" sz="1500" dirty="0">
                        <a:solidFill>
                          <a:schemeClr val="tx1"/>
                        </a:solidFill>
                        <a:effectLst/>
                      </a:endParaRPr>
                    </a:p>
                    <a:p>
                      <a:r>
                        <a:rPr lang="en-GB" sz="1500" dirty="0">
                          <a:solidFill>
                            <a:schemeClr val="tx1"/>
                          </a:solidFill>
                          <a:effectLst/>
                        </a:rPr>
                        <a:t>FAQs are available at </a:t>
                      </a:r>
                      <a:r>
                        <a:rPr lang="en-GB" sz="1500" u="sng" dirty="0">
                          <a:solidFill>
                            <a:srgbClr val="005EB8"/>
                          </a:solidFill>
                          <a:effectLst/>
                          <a:hlinkClick r:id="rId5">
                            <a:extLst>
                              <a:ext uri="{A12FA001-AC4F-418D-AE19-62706E023703}">
                                <ahyp:hlinkClr xmlns:ahyp="http://schemas.microsoft.com/office/drawing/2018/hyperlinkcolor" val="tx"/>
                              </a:ext>
                            </a:extLst>
                          </a:hlinkClick>
                        </a:rPr>
                        <a:t>Care navigation training - Managing in Primary Care - </a:t>
                      </a:r>
                      <a:r>
                        <a:rPr lang="en-GB" sz="1500" u="sng" dirty="0" err="1">
                          <a:solidFill>
                            <a:srgbClr val="005EB8"/>
                          </a:solidFill>
                          <a:effectLst/>
                          <a:hlinkClick r:id="rId5">
                            <a:extLst>
                              <a:ext uri="{A12FA001-AC4F-418D-AE19-62706E023703}">
                                <ahyp:hlinkClr xmlns:ahyp="http://schemas.microsoft.com/office/drawing/2018/hyperlinkcolor" val="tx"/>
                              </a:ext>
                            </a:extLst>
                          </a:hlinkClick>
                        </a:rPr>
                        <a:t>FutureNHS</a:t>
                      </a:r>
                      <a:r>
                        <a:rPr lang="en-GB" sz="1500" u="sng" dirty="0">
                          <a:solidFill>
                            <a:schemeClr val="tx1"/>
                          </a:solidFill>
                          <a:effectLst/>
                          <a:hlinkClick r:id="rId5">
                            <a:extLst>
                              <a:ext uri="{A12FA001-AC4F-418D-AE19-62706E023703}">
                                <ahyp:hlinkClr xmlns:ahyp="http://schemas.microsoft.com/office/drawing/2018/hyperlinkcolor" val="tx"/>
                              </a:ext>
                            </a:extLst>
                          </a:hlinkClick>
                        </a:rPr>
                        <a:t> Collaboration Platform</a:t>
                      </a:r>
                      <a:endParaRPr lang="en-GB" sz="1500" dirty="0">
                        <a:solidFill>
                          <a:schemeClr val="tx1"/>
                        </a:solidFill>
                        <a:effectLst/>
                        <a:latin typeface="Calibri" panose="020F0502020204030204" pitchFamily="34" charset="0"/>
                        <a:ea typeface="Calibri" panose="020F0502020204030204" pitchFamily="34" charset="0"/>
                      </a:endParaRPr>
                    </a:p>
                  </a:txBody>
                  <a:tcPr marL="43380" marR="43380" marT="0" marB="0">
                    <a:solidFill>
                      <a:schemeClr val="bg1"/>
                    </a:solidFill>
                  </a:tcPr>
                </a:tc>
                <a:tc hMerge="1">
                  <a:txBody>
                    <a:bodyPr/>
                    <a:lstStyle/>
                    <a:p>
                      <a:endParaRPr lang="en-GB"/>
                    </a:p>
                  </a:txBody>
                  <a:tcPr/>
                </a:tc>
                <a:extLst>
                  <a:ext uri="{0D108BD9-81ED-4DB2-BD59-A6C34878D82A}">
                    <a16:rowId xmlns:a16="http://schemas.microsoft.com/office/drawing/2014/main" val="3392619596"/>
                  </a:ext>
                </a:extLst>
              </a:tr>
            </a:tbl>
          </a:graphicData>
        </a:graphic>
      </p:graphicFrame>
    </p:spTree>
    <p:extLst>
      <p:ext uri="{BB962C8B-B14F-4D97-AF65-F5344CB8AC3E}">
        <p14:creationId xmlns:p14="http://schemas.microsoft.com/office/powerpoint/2010/main" val="2651010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2.xml><?xml version="1.0" encoding="utf-8"?>
<a:theme xmlns:a="http://schemas.openxmlformats.org/drawingml/2006/main" name="NHS 23-24">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 23-24" id="{7DE92928-73A8-4D6C-AF39-2CBEF06370C0}" vid="{E3FA8C3E-CB8C-486C-85E4-941F534488B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6A20F549A19A74DAC60DAFB022ECB49" ma:contentTypeVersion="19" ma:contentTypeDescription="Create a new document." ma:contentTypeScope="" ma:versionID="3d2f1724f629dd10dbd38a80a5b1a82f">
  <xsd:schema xmlns:xsd="http://www.w3.org/2001/XMLSchema" xmlns:xs="http://www.w3.org/2001/XMLSchema" xmlns:p="http://schemas.microsoft.com/office/2006/metadata/properties" xmlns:ns1="http://schemas.microsoft.com/sharepoint/v3" xmlns:ns2="dc2e4700-68ea-4228-accb-70dd198d888c" xmlns:ns3="ca159160-3207-4c3b-b3ee-21612ebd0d10" targetNamespace="http://schemas.microsoft.com/office/2006/metadata/properties" ma:root="true" ma:fieldsID="118f0c23e19187b7622ebc7e8e7da432" ns1:_="" ns2:_="" ns3:_="">
    <xsd:import namespace="http://schemas.microsoft.com/sharepoint/v3"/>
    <xsd:import namespace="dc2e4700-68ea-4228-accb-70dd198d888c"/>
    <xsd:import namespace="ca159160-3207-4c3b-b3ee-21612ebd0d1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1:_ip_UnifiedCompliancePolicyProperties" minOccurs="0"/>
                <xsd:element ref="ns1:_ip_UnifiedCompliancePolicyUIAction" minOccurs="0"/>
                <xsd:element ref="ns2:lcf76f155ced4ddcb4097134ff3c332f" minOccurs="0"/>
                <xsd:element ref="ns3:TaxCatchAll"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2e4700-68ea-4228-accb-70dd198d88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159160-3207-4c3b-b3ee-21612ebd0d10"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7d927eff-4c05-4371-9de7-590858fe8a3b}" ma:internalName="TaxCatchAll" ma:showField="CatchAllData" ma:web="ca159160-3207-4c3b-b3ee-21612ebd0d10">
      <xsd:complexType>
        <xsd:complexContent>
          <xsd:extension base="dms:MultiChoiceLookup">
            <xsd:sequence>
              <xsd:element name="Value" type="dms:Lookup" maxOccurs="unbounded" minOccurs="0" nillable="true"/>
            </xsd:sequence>
          </xsd:extension>
        </xsd:complexContent>
      </xsd:complexType>
    </xsd:element>
    <xsd:element name="SharedWithUsers" ma:index="2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a159160-3207-4c3b-b3ee-21612ebd0d10" xsi:nil="true"/>
    <lcf76f155ced4ddcb4097134ff3c332f xmlns="dc2e4700-68ea-4228-accb-70dd198d888c">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B7B6D4F5-ECA0-4A22-A4DD-3335756FD664}">
  <ds:schemaRefs>
    <ds:schemaRef ds:uri="http://schemas.microsoft.com/sharepoint/v3/contenttype/forms"/>
  </ds:schemaRefs>
</ds:datastoreItem>
</file>

<file path=customXml/itemProps2.xml><?xml version="1.0" encoding="utf-8"?>
<ds:datastoreItem xmlns:ds="http://schemas.openxmlformats.org/officeDocument/2006/customXml" ds:itemID="{7DAB0855-11A3-41B6-8F16-F5FF420C98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c2e4700-68ea-4228-accb-70dd198d888c"/>
    <ds:schemaRef ds:uri="ca159160-3207-4c3b-b3ee-21612ebd0d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2B3C52-C4E5-4003-8240-632FDE102EAB}">
  <ds:schemaRefs>
    <ds:schemaRef ds:uri="http://schemas.microsoft.com/sharepoint/v3"/>
    <ds:schemaRef ds:uri="dc2e4700-68ea-4228-accb-70dd198d888c"/>
    <ds:schemaRef ds:uri="ca159160-3207-4c3b-b3ee-21612ebd0d10"/>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http://purl.org/dc/term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NHSD-Refresh-Theme-NOV1120B</Template>
  <TotalTime>0</TotalTime>
  <Words>2381</Words>
  <Application>Microsoft Office PowerPoint</Application>
  <PresentationFormat>Widescreen</PresentationFormat>
  <Paragraphs>330</Paragraphs>
  <Slides>11</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Arial Nova</vt:lpstr>
      <vt:lpstr>Calibri</vt:lpstr>
      <vt:lpstr>Courier New</vt:lpstr>
      <vt:lpstr>Symbol</vt:lpstr>
      <vt:lpstr>NHSD-Refresh-Theme-NOV1120B</vt:lpstr>
      <vt:lpstr>NHS 23-24</vt:lpstr>
      <vt:lpstr>Ealing Practice Manager Forum: Access / GPIP update  David McKinlay, Senior Programme Manager, NHS (London region)</vt:lpstr>
      <vt:lpstr>How GPIP fits into the improvement landscape </vt:lpstr>
      <vt:lpstr>PowerPoint Presentation</vt:lpstr>
      <vt:lpstr>PowerPoint Presentation</vt:lpstr>
      <vt:lpstr>PowerPoint Presentation</vt:lpstr>
      <vt:lpstr>PowerPoint Presentation</vt:lpstr>
      <vt:lpstr>Intensive &amp; Intermediate practice offers– available 23/24 &amp; 24/25</vt:lpstr>
      <vt:lpstr>PCN ‘Intermediate’ offer – available 23/24 &amp; 24/25</vt:lpstr>
      <vt:lpstr>Care Navigation programme – available 23/24</vt:lpstr>
      <vt:lpstr>Digital &amp; Transformation leads programme – 23/24 &amp; 24/25</vt:lpstr>
      <vt:lpstr>Other national support offers– 23/24 &amp; 24/25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Gregory Wye</dc:creator>
  <cp:lastModifiedBy>David McKinlay</cp:lastModifiedBy>
  <cp:revision>64</cp:revision>
  <dcterms:created xsi:type="dcterms:W3CDTF">2020-11-30T10:49:03Z</dcterms:created>
  <dcterms:modified xsi:type="dcterms:W3CDTF">2023-11-16T08:59:59Z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0x01010016A20F549A19A74DAC60DAFB022ECB49</vt:lpwstr>
  </property>
  <property fmtid="{D5CDD505-2E9C-101B-9397-08002B2CF9AE}" pid="3" name="_dlc_DocIdItemGuid">
    <vt:lpwstr>56579ddb-1cdf-4035-9a3d-2da04fab6c26</vt:lpwstr>
  </property>
  <property fmtid="{D5CDD505-2E9C-101B-9397-08002B2CF9AE}" pid="4" name="MediaServiceImageTags">
    <vt:lpwstr/>
  </property>
</Properties>
</file>