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86" r:id="rId3"/>
    <p:sldId id="287" r:id="rId4"/>
    <p:sldId id="307" r:id="rId5"/>
    <p:sldId id="311" r:id="rId6"/>
    <p:sldId id="308" r:id="rId7"/>
    <p:sldId id="309" r:id="rId8"/>
    <p:sldId id="325" r:id="rId9"/>
    <p:sldId id="310" r:id="rId10"/>
    <p:sldId id="293" r:id="rId11"/>
    <p:sldId id="297" r:id="rId12"/>
    <p:sldId id="326" r:id="rId13"/>
    <p:sldId id="305" r:id="rId14"/>
    <p:sldId id="312" r:id="rId15"/>
    <p:sldId id="313" r:id="rId16"/>
    <p:sldId id="314" r:id="rId17"/>
    <p:sldId id="327" r:id="rId18"/>
    <p:sldId id="315" r:id="rId19"/>
    <p:sldId id="316" r:id="rId20"/>
    <p:sldId id="299" r:id="rId21"/>
    <p:sldId id="300" r:id="rId22"/>
    <p:sldId id="319" r:id="rId23"/>
    <p:sldId id="284" r:id="rId24"/>
    <p:sldId id="320" r:id="rId25"/>
    <p:sldId id="434" r:id="rId26"/>
    <p:sldId id="435" r:id="rId27"/>
    <p:sldId id="31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93" autoAdjust="0"/>
    <p:restoredTop sz="52497" autoAdjust="0"/>
  </p:normalViewPr>
  <p:slideViewPr>
    <p:cSldViewPr>
      <p:cViewPr varScale="1">
        <p:scale>
          <a:sx n="60" d="100"/>
          <a:sy n="60" d="100"/>
        </p:scale>
        <p:origin x="2706" y="72"/>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C2AEE7-C9AE-4B3D-8F51-B3BA3C3EC55A}" type="datetimeFigureOut">
              <a:rPr lang="en-GB" smtClean="0"/>
              <a:t>07/11/2023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4CFE3-F889-4CBE-997E-1370763E65A7}" type="slidenum">
              <a:rPr lang="en-GB" smtClean="0"/>
              <a:t>‹#›</a:t>
            </a:fld>
            <a:endParaRPr lang="en-GB"/>
          </a:p>
        </p:txBody>
      </p:sp>
    </p:spTree>
    <p:extLst>
      <p:ext uri="{BB962C8B-B14F-4D97-AF65-F5344CB8AC3E}">
        <p14:creationId xmlns:p14="http://schemas.microsoft.com/office/powerpoint/2010/main" val="1872631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info@iconcope.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Welcome to this training for trainers and professionals about the ICON: Babies Cry, You Can Cope programme. </a:t>
            </a:r>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1</a:t>
            </a:fld>
            <a:endParaRPr lang="en-GB"/>
          </a:p>
        </p:txBody>
      </p:sp>
    </p:spTree>
    <p:extLst>
      <p:ext uri="{BB962C8B-B14F-4D97-AF65-F5344CB8AC3E}">
        <p14:creationId xmlns:p14="http://schemas.microsoft.com/office/powerpoint/2010/main" val="3353681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There are some babies who are more at risk of abuse and AHT than others.  Baby boys, babies under 6 months, pre-term/low birth weight babies feature in research studies as being more at risk.</a:t>
            </a:r>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10</a:t>
            </a:fld>
            <a:endParaRPr lang="en-GB"/>
          </a:p>
        </p:txBody>
      </p:sp>
    </p:spTree>
    <p:extLst>
      <p:ext uri="{BB962C8B-B14F-4D97-AF65-F5344CB8AC3E}">
        <p14:creationId xmlns:p14="http://schemas.microsoft.com/office/powerpoint/2010/main" val="2967214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800" dirty="0">
                <a:solidFill>
                  <a:srgbClr val="000000"/>
                </a:solidFill>
                <a:effectLst/>
                <a:latin typeface="Calibri" panose="020F0502020204030204" pitchFamily="34" charset="0"/>
                <a:ea typeface="Calibri" panose="020F0502020204030204" pitchFamily="34" charset="0"/>
              </a:rPr>
              <a:t>Sadly, some of the factors which we know can predispose to abuse and neglect can also be seen in the families of premature babies and can even contribute to premature or low birthweight delivery - drug and alcohol misuse, and domestic abuse in particular. Other factors such as disability, increased care needs, and problems with attachment can also present parents with very real challenges. Continuous infant crying may simply be the last straw for some parents of these really vulnerable babies.</a:t>
            </a:r>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11</a:t>
            </a:fld>
            <a:endParaRPr lang="en-GB"/>
          </a:p>
        </p:txBody>
      </p:sp>
    </p:spTree>
    <p:extLst>
      <p:ext uri="{BB962C8B-B14F-4D97-AF65-F5344CB8AC3E}">
        <p14:creationId xmlns:p14="http://schemas.microsoft.com/office/powerpoint/2010/main" val="299233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The human and emotional cost of AHT is incalculable.  The financial cost runs into many thousands.  They include the cost of hospitalisation and investigations, if the baby survives there will be long term health and educational needs, the medical equipment needs are many and complicated and then there are potential legal proceedings in criminal and civil courts.  In some cases, there will also be the significant costs of a Child Safeguarding Practice Review.   Ellis’s story is a powerful video describing all of these things.  Mae tells the story of her son Ellis who was shaken as a baby, and who lived with profound disabilities until the age of 14.  Use of this video is important in making this topic real and allowing the voices of parents and children to be heard.</a:t>
            </a:r>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12</a:t>
            </a:fld>
            <a:endParaRPr lang="en-GB"/>
          </a:p>
        </p:txBody>
      </p:sp>
    </p:spTree>
    <p:extLst>
      <p:ext uri="{BB962C8B-B14F-4D97-AF65-F5344CB8AC3E}">
        <p14:creationId xmlns:p14="http://schemas.microsoft.com/office/powerpoint/2010/main" val="3769984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ICON was established after years of research into what makes a good effective prevention programme.  It is founded on a solid evidence base and evaluation of the programme itself is in the very early stages.  However, the question ‘does prevention work’ is often asked and the next two slides give details of just 4 studies out of many more, that demonstrate positive outcomes ranging from 2005 to 2020. The studies show a reduction in the incidence of AHT  …</a:t>
            </a:r>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13</a:t>
            </a:fld>
            <a:endParaRPr lang="en-GB"/>
          </a:p>
        </p:txBody>
      </p:sp>
    </p:spTree>
    <p:extLst>
      <p:ext uri="{BB962C8B-B14F-4D97-AF65-F5344CB8AC3E}">
        <p14:creationId xmlns:p14="http://schemas.microsoft.com/office/powerpoint/2010/main" val="3900788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755" marR="71755">
              <a:lnSpc>
                <a:spcPct val="107000"/>
              </a:lnSpc>
              <a:spcBef>
                <a:spcPts val="600"/>
              </a:spcBef>
              <a:spcAft>
                <a:spcPts val="600"/>
              </a:spcAft>
            </a:pPr>
            <a:r>
              <a:rPr lang="en-GB" sz="1800" b="1" u="sng" dirty="0">
                <a:effectLst/>
                <a:latin typeface="Calibri" panose="020F0502020204030204" pitchFamily="34" charset="0"/>
                <a:ea typeface="Calibri" panose="020F0502020204030204" pitchFamily="34" charset="0"/>
                <a:cs typeface="Calibri" panose="020F0502020204030204" pitchFamily="34" charset="0"/>
              </a:rPr>
              <a:t>Slide 14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 reduction in attendance at an Emergency Department and a reduction in likelihood of an AHT diagnoses.  It is always difficult to prove cause and effect but the body of evidence  is great enough to suggest prevention does make a difference  helping parents cope with crying and protecting babies from AHT.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14</a:t>
            </a:fld>
            <a:endParaRPr lang="en-GB"/>
          </a:p>
        </p:txBody>
      </p:sp>
    </p:spTree>
    <p:extLst>
      <p:ext uri="{BB962C8B-B14F-4D97-AF65-F5344CB8AC3E}">
        <p14:creationId xmlns:p14="http://schemas.microsoft.com/office/powerpoint/2010/main" val="2028708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755" marR="71755">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So what does ICON stand for.  It is a mnemonic that is easy to remember.  Stepping through each letter: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15</a:t>
            </a:fld>
            <a:endParaRPr lang="en-GB"/>
          </a:p>
        </p:txBody>
      </p:sp>
    </p:spTree>
    <p:extLst>
      <p:ext uri="{BB962C8B-B14F-4D97-AF65-F5344CB8AC3E}">
        <p14:creationId xmlns:p14="http://schemas.microsoft.com/office/powerpoint/2010/main" val="564673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Calibri" panose="020F0502020204030204" pitchFamily="34" charset="0"/>
              </a:rPr>
              <a:t>As with all good prevention programmes, the core ICON message needs to be repeated at key touchpoints by different professionals. For parents of babies on Special or Neonatal Intensive Care Units, it is recommended that the ICON message is introduced to BOTH parents or carers as an integral part of discharge planning, along with the specially designed Premature Baby ICON leaflet.</a:t>
            </a:r>
            <a:endParaRPr lang="en-GB" dirty="0"/>
          </a:p>
        </p:txBody>
      </p:sp>
      <p:sp>
        <p:nvSpPr>
          <p:cNvPr id="4" name="Slide Number Placeholder 3"/>
          <p:cNvSpPr>
            <a:spLocks noGrp="1"/>
          </p:cNvSpPr>
          <p:nvPr>
            <p:ph type="sldNum" sz="quarter" idx="10"/>
          </p:nvPr>
        </p:nvSpPr>
        <p:spPr/>
        <p:txBody>
          <a:bodyPr/>
          <a:lstStyle/>
          <a:p>
            <a:fld id="{0484CFE3-F889-4CBE-997E-1370763E65A7}" type="slidenum">
              <a:rPr lang="en-GB" smtClean="0"/>
              <a:t>16</a:t>
            </a:fld>
            <a:endParaRPr lang="en-GB"/>
          </a:p>
        </p:txBody>
      </p:sp>
    </p:spTree>
    <p:extLst>
      <p:ext uri="{BB962C8B-B14F-4D97-AF65-F5344CB8AC3E}">
        <p14:creationId xmlns:p14="http://schemas.microsoft.com/office/powerpoint/2010/main" val="3516330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ICON has been deliberately designed so that local areas can adapt it slightly to suit the needs of their local population e.g. providing antenatal ICON interventions, offering day nursery input, and interventions via 0 – 19 teams.  What is going to be described now is the CORE minimum ICON programme.  It starts soon after delivery when the baby is discharged home from hospital or if born at home, before the midwives leave the home of the family.  This is the time when men are often present and the opportunity to engage with men at this point is crucial.  The ICON leaflet is provided and explained in detail using the ICON script as a prompt if necessary.  A recent survey shows that this usually takes about 5 – 6 mins but not normally more than 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17</a:t>
            </a:fld>
            <a:endParaRPr lang="en-GB"/>
          </a:p>
        </p:txBody>
      </p:sp>
    </p:spTree>
    <p:extLst>
      <p:ext uri="{BB962C8B-B14F-4D97-AF65-F5344CB8AC3E}">
        <p14:creationId xmlns:p14="http://schemas.microsoft.com/office/powerpoint/2010/main" val="3759191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755" marR="71755">
              <a:lnSpc>
                <a:spcPct val="107000"/>
              </a:lnSpc>
              <a:spcBef>
                <a:spcPts val="600"/>
              </a:spcBef>
              <a:spcAft>
                <a:spcPts val="600"/>
              </a:spcAft>
            </a:pPr>
            <a:r>
              <a:rPr lang="en-GB" sz="1800" b="1" u="sng" dirty="0">
                <a:effectLst/>
                <a:latin typeface="Calibri" panose="020F0502020204030204" pitchFamily="34" charset="0"/>
                <a:ea typeface="Calibri" panose="020F0502020204030204" pitchFamily="34" charset="0"/>
                <a:cs typeface="Calibri" panose="020F0502020204030204" pitchFamily="34" charset="0"/>
              </a:rPr>
              <a:t>Slide 18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A community midwife will see the family at home and will provide a light touch reminder of the ICON message before baby is 10 days old.  That might just be as simple as ‘do you remember getting that leaflet about coping with crying, ICON? Might be worth you having another look in the next few days because 2 weeks old is when babies usually start to cry more…’ etc.  A health visitor will make contact usually between 11 and 14 days and again will offer another light touch reminder perhaps exploring with parents what comfort techniques they’ve heard about or have used with their other children when they were babies.   The next touchpoint is at 3 weeks which is outside of core service delivery but areas are being quite creative in finding ways to reach out to parents, by phone, by text, at clinic, to once again, offer a light touch reminder and maybe prompt them to consider getting a plan ready for when the crying reaches a peak – the back of the ICON leaflet provides a template for this.  At 6/8 weeks baby will have a review by the GP.  This is the age when the crying is either at a peak or approaching it.  GPs have available to them a short questionnaire that is part of the National Toolkit for GPs and which helps them structure a conversation around coping with crying, postnatal depression and domestic abuse.  It’s another opportunity to go through or hand out the ICON leaflet.  So that is the core programme. Very simple, light touch and doesn’t require much extra resource as these are the times professionals are engaging with a family with a new baby.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18</a:t>
            </a:fld>
            <a:endParaRPr lang="en-GB"/>
          </a:p>
        </p:txBody>
      </p:sp>
    </p:spTree>
    <p:extLst>
      <p:ext uri="{BB962C8B-B14F-4D97-AF65-F5344CB8AC3E}">
        <p14:creationId xmlns:p14="http://schemas.microsoft.com/office/powerpoint/2010/main" val="3440684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This simple message will help support parents and public health research suggests the staggered points of delivery by different professionals is likely to have a positive impact.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19</a:t>
            </a:fld>
            <a:endParaRPr lang="en-GB"/>
          </a:p>
        </p:txBody>
      </p:sp>
    </p:spTree>
    <p:extLst>
      <p:ext uri="{BB962C8B-B14F-4D97-AF65-F5344CB8AC3E}">
        <p14:creationId xmlns:p14="http://schemas.microsoft.com/office/powerpoint/2010/main" val="383084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This training will equip you with the knowledge, information and skills that you will need to discuss the ICON message with parents and carers.  It will help you share the message that crying in babies is normal, support parents/carers to soothe their baby, help them cope with their baby’s crying and understand more about the dangers of shaking a baby and abusive head trauma.</a:t>
            </a:r>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2</a:t>
            </a:fld>
            <a:endParaRPr lang="en-GB"/>
          </a:p>
        </p:txBody>
      </p:sp>
    </p:spTree>
    <p:extLst>
      <p:ext uri="{BB962C8B-B14F-4D97-AF65-F5344CB8AC3E}">
        <p14:creationId xmlns:p14="http://schemas.microsoft.com/office/powerpoint/2010/main" val="2512977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It is important that parents understand crying is normal and everyone feels frustrated by a crying baby. It is really important to make every effort to engage with the dad/male carer and also encourage parents to share the information with anyone who is going to be caring for the baby – relatives/ childminders/nannies etc.  The ICON leaflet and resources anticipate parents anxiety and worries about their baby’s health and encourage them to seek advice if they are worried.  The C is for comfort methods resource provides information on when to seek emergency medical assistance.  The key message is that if baby is well and all their basic needs are met, they may still cry between these ages for what seems like no apparent reason and if this is getting to you, your job is to recognise when you are feeling frustrated and cope rather than trying to stop the crying. </a:t>
            </a:r>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20</a:t>
            </a:fld>
            <a:endParaRPr lang="en-GB"/>
          </a:p>
        </p:txBody>
      </p:sp>
    </p:spTree>
    <p:extLst>
      <p:ext uri="{BB962C8B-B14F-4D97-AF65-F5344CB8AC3E}">
        <p14:creationId xmlns:p14="http://schemas.microsoft.com/office/powerpoint/2010/main" val="3993516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There are a variety of ICON resources available.  Individual areas have ideas for creating their own.  They are being developed all the time.  It is important to highlight a wider public health campaign via social media that runs behind the touchpoints.  Analytics show that social media is an effective method of reaching men and encouraging them to engage with the message.  So it is really important, as professionals promoting ICON, for you to go onto the different social media sites, </a:t>
            </a:r>
            <a:r>
              <a:rPr lang="en-GB" sz="1800" dirty="0" err="1">
                <a:effectLst/>
                <a:latin typeface="Calibri" panose="020F0502020204030204" pitchFamily="34" charset="0"/>
                <a:ea typeface="Calibri" panose="020F0502020204030204" pitchFamily="34" charset="0"/>
              </a:rPr>
              <a:t>facebook</a:t>
            </a:r>
            <a:r>
              <a:rPr lang="en-GB" sz="1800" dirty="0">
                <a:effectLst/>
                <a:latin typeface="Calibri" panose="020F0502020204030204" pitchFamily="34" charset="0"/>
                <a:ea typeface="Calibri" panose="020F0502020204030204" pitchFamily="34" charset="0"/>
              </a:rPr>
              <a:t>, twitter and </a:t>
            </a:r>
            <a:r>
              <a:rPr lang="en-GB" sz="1800" dirty="0" err="1">
                <a:effectLst/>
                <a:latin typeface="Calibri" panose="020F0502020204030204" pitchFamily="34" charset="0"/>
                <a:ea typeface="Calibri" panose="020F0502020204030204" pitchFamily="34" charset="0"/>
              </a:rPr>
              <a:t>Linkedin</a:t>
            </a:r>
            <a:r>
              <a:rPr lang="en-GB" sz="1800" dirty="0">
                <a:effectLst/>
                <a:latin typeface="Calibri" panose="020F0502020204030204" pitchFamily="34" charset="0"/>
                <a:ea typeface="Calibri" panose="020F0502020204030204" pitchFamily="34" charset="0"/>
              </a:rPr>
              <a:t> and like/share/comment/repost/retweet etc</a:t>
            </a:r>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21</a:t>
            </a:fld>
            <a:endParaRPr lang="en-GB"/>
          </a:p>
        </p:txBody>
      </p:sp>
    </p:spTree>
    <p:extLst>
      <p:ext uri="{BB962C8B-B14F-4D97-AF65-F5344CB8AC3E}">
        <p14:creationId xmlns:p14="http://schemas.microsoft.com/office/powerpoint/2010/main" val="4104548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Posters, leaflets and fridge magnets are available and you can have your area’s logo added if you wish.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22</a:t>
            </a:fld>
            <a:endParaRPr lang="en-GB"/>
          </a:p>
        </p:txBody>
      </p:sp>
    </p:spTree>
    <p:extLst>
      <p:ext uri="{BB962C8B-B14F-4D97-AF65-F5344CB8AC3E}">
        <p14:creationId xmlns:p14="http://schemas.microsoft.com/office/powerpoint/2010/main" val="1427691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755" marR="71755">
              <a:lnSpc>
                <a:spcPct val="107000"/>
              </a:lnSpc>
              <a:spcBef>
                <a:spcPts val="600"/>
              </a:spcBef>
              <a:spcAft>
                <a:spcPts val="600"/>
              </a:spcAft>
            </a:pPr>
            <a:r>
              <a:rPr lang="en-GB" sz="1800" b="1" u="sng" dirty="0">
                <a:effectLst/>
                <a:latin typeface="Calibri" panose="020F0502020204030204" pitchFamily="34" charset="0"/>
                <a:ea typeface="Calibri" panose="020F0502020204030204" pitchFamily="34" charset="0"/>
                <a:cs typeface="Calibri" panose="020F0502020204030204" pitchFamily="34" charset="0"/>
              </a:rPr>
              <a:t>Slide 23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We are developing a suite of infographics and social media animations to accompany them based on each letter of ICON.  This is an example of C is for comfort methods.  </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parents with Learning Disabilities or for whom English is not the first language, Easy Read versions of the leaflets and a '</a:t>
            </a:r>
            <a:r>
              <a:rPr lang="en-GB"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Browsealoud</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facility on the ICON website will help you to share this important information.  </a:t>
            </a:r>
            <a:r>
              <a:rPr lang="en-GB" sz="1800" dirty="0">
                <a:effectLst/>
                <a:latin typeface="Calibri" panose="020F0502020204030204" pitchFamily="34" charset="0"/>
                <a:ea typeface="Calibri" panose="020F0502020204030204" pitchFamily="34" charset="0"/>
                <a:cs typeface="Calibri" panose="020F0502020204030204" pitchFamily="34" charset="0"/>
              </a:rPr>
              <a:t>If you have any queries about how to deliver the programme contact your Designated Nurse Safeguarding Children in your area, or contact the ICON team at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info@iconcope.org</a:t>
            </a:r>
            <a:r>
              <a:rPr lang="en-GB" sz="1800" dirty="0">
                <a:effectLst/>
                <a:latin typeface="Calibri" panose="020F0502020204030204" pitchFamily="34" charset="0"/>
                <a:ea typeface="Calibri" panose="020F0502020204030204" pitchFamily="34" charset="0"/>
                <a:cs typeface="Calibri" panose="020F0502020204030204" pitchFamily="34" charset="0"/>
              </a:rPr>
              <a:t>.  Have a look at the ICON website where you’ll find a lot of information about the programme, where it came from and what inspired it as well as all the resources.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0484CFE3-F889-4CBE-997E-1370763E65A7}" type="slidenum">
              <a:rPr lang="en-GB" smtClean="0"/>
              <a:t>23</a:t>
            </a:fld>
            <a:endParaRPr lang="en-GB"/>
          </a:p>
        </p:txBody>
      </p:sp>
    </p:spTree>
    <p:extLst>
      <p:ext uri="{BB962C8B-B14F-4D97-AF65-F5344CB8AC3E}">
        <p14:creationId xmlns:p14="http://schemas.microsoft.com/office/powerpoint/2010/main" val="22383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25</a:t>
            </a:fld>
            <a:endParaRPr lang="en-GB"/>
          </a:p>
        </p:txBody>
      </p:sp>
    </p:spTree>
    <p:extLst>
      <p:ext uri="{BB962C8B-B14F-4D97-AF65-F5344CB8AC3E}">
        <p14:creationId xmlns:p14="http://schemas.microsoft.com/office/powerpoint/2010/main" val="3843970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Finally, thank you, on behalf of babies and parents, for supporting parents to cope with crying and reducing the risk of abusive head trauma.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26</a:t>
            </a:fld>
            <a:endParaRPr lang="en-GB"/>
          </a:p>
        </p:txBody>
      </p:sp>
    </p:spTree>
    <p:extLst>
      <p:ext uri="{BB962C8B-B14F-4D97-AF65-F5344CB8AC3E}">
        <p14:creationId xmlns:p14="http://schemas.microsoft.com/office/powerpoint/2010/main" val="54406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755" marR="71755">
              <a:lnSpc>
                <a:spcPct val="107000"/>
              </a:lnSpc>
              <a:spcBef>
                <a:spcPts val="600"/>
              </a:spcBef>
              <a:spcAft>
                <a:spcPts val="600"/>
              </a:spcAft>
            </a:pPr>
            <a:r>
              <a:rPr lang="en-GB" sz="1800" b="1" u="sng" dirty="0">
                <a:effectLst/>
                <a:latin typeface="Calibri" panose="020F0502020204030204" pitchFamily="34" charset="0"/>
                <a:ea typeface="Calibri" panose="020F0502020204030204" pitchFamily="34" charset="0"/>
                <a:cs typeface="Calibri" panose="020F0502020204030204" pitchFamily="34" charset="0"/>
              </a:rPr>
              <a:t>Slide 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Abusive Head Trauma is also sometimes referred to as Shaken Baby Syndrome.  It is a form of child abuse that causes catastrophic injuries such as brain injuries for example, subdural haemorrhages, retinal haemorrhages and bony injuries.  The ICON website provides a link to a BBC Inside Out programme that provides a good explanation of what happens when a baby is shaken.  Our goal is to help parents expect crying, prepare for it and cope with it and to reduce the incidence of AHT triggered by crying.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3</a:t>
            </a:fld>
            <a:endParaRPr lang="en-GB"/>
          </a:p>
        </p:txBody>
      </p:sp>
    </p:spTree>
    <p:extLst>
      <p:ext uri="{BB962C8B-B14F-4D97-AF65-F5344CB8AC3E}">
        <p14:creationId xmlns:p14="http://schemas.microsoft.com/office/powerpoint/2010/main" val="4042523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These are some facts and figures about AHT. The key point is that these are an underestimation of the true numbers involved. We want to make a difference to this form of abuse as it is 100% preventable.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4</a:t>
            </a:fld>
            <a:endParaRPr lang="en-GB"/>
          </a:p>
        </p:txBody>
      </p:sp>
    </p:spTree>
    <p:extLst>
      <p:ext uri="{BB962C8B-B14F-4D97-AF65-F5344CB8AC3E}">
        <p14:creationId xmlns:p14="http://schemas.microsoft.com/office/powerpoint/2010/main" val="456365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755" marR="71755">
              <a:lnSpc>
                <a:spcPct val="107000"/>
              </a:lnSpc>
              <a:spcBef>
                <a:spcPts val="600"/>
              </a:spcBef>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It is important to note that 70% of babies who are shaken are shaken by men. It is important to keep this in mind when delivering the programme and working out how to ensure men get the ICON message.  A crying baby can make parents and carers feel like they are approaching or living on a cliff edge testing their ability to cope to the limit.  Some lose control and shake their baby causing some or all of the catastrophic injuries described previously.  This frustration happens to parents/carers in all socio-economic groups.  Research has shown a demonstrable relationship between what is described as the normal peak of crying and babies subject to AHT.  The normal peak of crying sees crying start to increase in the first month of life, round about 2 weeks of age, reaching a peak about 6 – 8 week and decreasing during the 3</a:t>
            </a:r>
            <a:r>
              <a:rPr lang="en-GB" sz="1800" baseline="30000" dirty="0">
                <a:effectLst/>
                <a:latin typeface="Calibri" panose="020F0502020204030204" pitchFamily="34" charset="0"/>
                <a:ea typeface="Calibri" panose="020F0502020204030204" pitchFamily="34" charset="0"/>
                <a:cs typeface="Calibri" panose="020F0502020204030204" pitchFamily="34" charset="0"/>
              </a:rPr>
              <a:t>rd</a:t>
            </a:r>
            <a:r>
              <a:rPr lang="en-GB" sz="1800" dirty="0">
                <a:effectLst/>
                <a:latin typeface="Calibri" panose="020F0502020204030204" pitchFamily="34" charset="0"/>
                <a:ea typeface="Calibri" panose="020F0502020204030204" pitchFamily="34" charset="0"/>
                <a:cs typeface="Calibri" panose="020F0502020204030204" pitchFamily="34" charset="0"/>
              </a:rPr>
              <a:t> to 5</a:t>
            </a:r>
            <a:r>
              <a:rPr lang="en-GB" sz="18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800" dirty="0">
                <a:effectLst/>
                <a:latin typeface="Calibri" panose="020F0502020204030204" pitchFamily="34" charset="0"/>
                <a:ea typeface="Calibri" panose="020F0502020204030204" pitchFamily="34" charset="0"/>
                <a:cs typeface="Calibri" panose="020F0502020204030204" pitchFamily="34" charset="0"/>
              </a:rPr>
              <a:t> months of life.  Research also shows that babies are more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nSpc>
                <a:spcPct val="107000"/>
              </a:lnSpc>
              <a:spcBef>
                <a:spcPts val="1200"/>
              </a:spcBef>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likely to be shaken when they are between 2 and 4 months old – the time when babies cry the most.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5</a:t>
            </a:fld>
            <a:endParaRPr lang="en-GB"/>
          </a:p>
        </p:txBody>
      </p:sp>
    </p:spTree>
    <p:extLst>
      <p:ext uri="{BB962C8B-B14F-4D97-AF65-F5344CB8AC3E}">
        <p14:creationId xmlns:p14="http://schemas.microsoft.com/office/powerpoint/2010/main" val="4028215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This is the Normal Crying Curve described by Ronald Barr in 1990 and shows the peak at 2-4 months when some babies can cry for up to 6 hours in a 24 hour period.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659A2F53-E888-4958-9B96-73B54098647B}"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435510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Calibri" panose="020F0502020204030204" pitchFamily="34" charset="0"/>
              </a:rPr>
              <a:t>This slide shows the Normal Crying Curve adjusted for premature infants – also based on Barr's work. You can see that the increase in normal crying happens around two weeks after the baby's expected due date, and then follows the same pattern as for term infants. It is helpful for parents of premature babies to work out with them just when they can expect to see this increase in their baby</a:t>
            </a:r>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7</a:t>
            </a:fld>
            <a:endParaRPr lang="en-GB"/>
          </a:p>
        </p:txBody>
      </p:sp>
    </p:spTree>
    <p:extLst>
      <p:ext uri="{BB962C8B-B14F-4D97-AF65-F5344CB8AC3E}">
        <p14:creationId xmlns:p14="http://schemas.microsoft.com/office/powerpoint/2010/main" val="2454878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6325" cy="3665538"/>
          </a:xfrm>
        </p:spPr>
      </p:sp>
      <p:sp>
        <p:nvSpPr>
          <p:cNvPr id="3" name="Notes Placeholder 2"/>
          <p:cNvSpPr>
            <a:spLocks noGrp="1"/>
          </p:cNvSpPr>
          <p:nvPr>
            <p:ph type="body" idx="1"/>
          </p:nvPr>
        </p:nvSpPr>
        <p:spPr/>
        <p:txBody>
          <a:bodyPr/>
          <a:lstStyle/>
          <a:p>
            <a:r>
              <a:rPr lang="en-GB" dirty="0"/>
              <a:t> The success of any coping strategy depends on the controllability of the situation.  Coping strategies relying on problem solving may lead to increased frustration and distress when used in a context where the stressor cannot be controlled and where there is no response (Folkman 1992; </a:t>
            </a:r>
            <a:r>
              <a:rPr lang="en-GB" dirty="0" err="1"/>
              <a:t>Compas</a:t>
            </a:r>
            <a:r>
              <a:rPr lang="en-GB" dirty="0"/>
              <a:t> et al 1988).  Taking excessive infant crying as an example, Long and Johnson (2001) found parents eventually accepted that coping involved support through the problem rather than solving the problem (i.e. stopping the baby crying) which was frequently an impossible task.  The need for a careful approach towards a responsive professional intervention that is rooted in evidence is, therefore, crucial.  </a:t>
            </a:r>
          </a:p>
        </p:txBody>
      </p:sp>
      <p:sp>
        <p:nvSpPr>
          <p:cNvPr id="4" name="Slide Number Placeholder 3"/>
          <p:cNvSpPr>
            <a:spLocks noGrp="1"/>
          </p:cNvSpPr>
          <p:nvPr>
            <p:ph type="sldNum" sz="quarter" idx="10"/>
          </p:nvPr>
        </p:nvSpPr>
        <p:spPr/>
        <p:txBody>
          <a:bodyPr/>
          <a:lstStyle/>
          <a:p>
            <a:fld id="{659A2F53-E888-4958-9B96-73B54098647B}"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304729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That feeling of living on a cliff edge that I talked about earlier can have a huge impact on parents/carers and families including stress, depression, feeling of guilt, inadequacy and helplessness.  The video ‘I am Unshakeable’ is a 3 minute animation on our website that can be downloaded by following the link, and that powerfully portrays how real these feelings are when a baby won’t stop crying.  It’s a good video to show parents/carers when the opportunity arises.  It also has subtitles so can be played with no sound in waiting areas etc.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484CFE3-F889-4CBE-997E-1370763E65A7}" type="slidenum">
              <a:rPr lang="en-GB" smtClean="0"/>
              <a:t>9</a:t>
            </a:fld>
            <a:endParaRPr lang="en-GB"/>
          </a:p>
        </p:txBody>
      </p:sp>
    </p:spTree>
    <p:extLst>
      <p:ext uri="{BB962C8B-B14F-4D97-AF65-F5344CB8AC3E}">
        <p14:creationId xmlns:p14="http://schemas.microsoft.com/office/powerpoint/2010/main" val="306819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7473EC-6F57-4334-B8ED-3985DD0932D6}"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39551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7473EC-6F57-4334-B8ED-3985DD0932D6}"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10592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7473EC-6F57-4334-B8ED-3985DD0932D6}"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257026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233B564-44D4-4013-8118-14E167D205F4}" type="datetimeFigureOut">
              <a:rPr lang="en-GB" smtClean="0">
                <a:solidFill>
                  <a:prstClr val="black">
                    <a:tint val="75000"/>
                  </a:prstClr>
                </a:solidFill>
              </a:rPr>
              <a:pPr/>
              <a:t>07/11/2023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1075742"/>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33B564-44D4-4013-8118-14E167D205F4}" type="datetimeFigureOut">
              <a:rPr lang="en-GB" smtClean="0">
                <a:solidFill>
                  <a:prstClr val="black">
                    <a:tint val="75000"/>
                  </a:prstClr>
                </a:solidFill>
              </a:rPr>
              <a:pPr/>
              <a:t>07/11/2023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7581016"/>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3B564-44D4-4013-8118-14E167D205F4}" type="datetimeFigureOut">
              <a:rPr lang="en-GB" smtClean="0">
                <a:solidFill>
                  <a:prstClr val="black">
                    <a:tint val="75000"/>
                  </a:prstClr>
                </a:solidFill>
              </a:rPr>
              <a:pPr/>
              <a:t>07/11/2023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7538288"/>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233B564-44D4-4013-8118-14E167D205F4}" type="datetimeFigureOut">
              <a:rPr lang="en-GB" smtClean="0">
                <a:solidFill>
                  <a:prstClr val="black">
                    <a:tint val="75000"/>
                  </a:prstClr>
                </a:solidFill>
              </a:rPr>
              <a:pPr/>
              <a:t>07/11/2023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4606160"/>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233B564-44D4-4013-8118-14E167D205F4}" type="datetimeFigureOut">
              <a:rPr lang="en-GB" smtClean="0">
                <a:solidFill>
                  <a:prstClr val="black">
                    <a:tint val="75000"/>
                  </a:prstClr>
                </a:solidFill>
              </a:rPr>
              <a:pPr/>
              <a:t>07/11/2023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621566"/>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233B564-44D4-4013-8118-14E167D205F4}" type="datetimeFigureOut">
              <a:rPr lang="en-GB" smtClean="0">
                <a:solidFill>
                  <a:prstClr val="black">
                    <a:tint val="75000"/>
                  </a:prstClr>
                </a:solidFill>
              </a:rPr>
              <a:pPr/>
              <a:t>07/11/2023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8041749"/>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3B564-44D4-4013-8118-14E167D205F4}" type="datetimeFigureOut">
              <a:rPr lang="en-GB" smtClean="0">
                <a:solidFill>
                  <a:prstClr val="black">
                    <a:tint val="75000"/>
                  </a:prstClr>
                </a:solidFill>
              </a:rPr>
              <a:pPr/>
              <a:t>07/11/2023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0639712"/>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33B564-44D4-4013-8118-14E167D205F4}" type="datetimeFigureOut">
              <a:rPr lang="en-GB" smtClean="0">
                <a:solidFill>
                  <a:prstClr val="black">
                    <a:tint val="75000"/>
                  </a:prstClr>
                </a:solidFill>
              </a:rPr>
              <a:pPr/>
              <a:t>07/11/2023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3385032"/>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7473EC-6F57-4334-B8ED-3985DD0932D6}"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3453510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33B564-44D4-4013-8118-14E167D205F4}" type="datetimeFigureOut">
              <a:rPr lang="en-GB" smtClean="0">
                <a:solidFill>
                  <a:prstClr val="black">
                    <a:tint val="75000"/>
                  </a:prstClr>
                </a:solidFill>
              </a:rPr>
              <a:pPr/>
              <a:t>07/11/2023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9549456"/>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33B564-44D4-4013-8118-14E167D205F4}" type="datetimeFigureOut">
              <a:rPr lang="en-GB" smtClean="0">
                <a:solidFill>
                  <a:prstClr val="black">
                    <a:tint val="75000"/>
                  </a:prstClr>
                </a:solidFill>
              </a:rPr>
              <a:pPr/>
              <a:t>07/11/2023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0862553"/>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33B564-44D4-4013-8118-14E167D205F4}" type="datetimeFigureOut">
              <a:rPr lang="en-GB" smtClean="0">
                <a:solidFill>
                  <a:prstClr val="black">
                    <a:tint val="75000"/>
                  </a:prstClr>
                </a:solidFill>
              </a:rPr>
              <a:pPr/>
              <a:t>07/11/2023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0951893"/>
      </p:ext>
    </p:extLst>
  </p:cSld>
  <p:clrMapOvr>
    <a:masterClrMapping/>
  </p:clrMapOvr>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7473EC-6F57-4334-B8ED-3985DD0932D6}"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407842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7473EC-6F57-4334-B8ED-3985DD0932D6}"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109122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7473EC-6F57-4334-B8ED-3985DD0932D6}" type="datetimeFigureOut">
              <a:rPr lang="en-GB" smtClean="0"/>
              <a:t>07/11/2023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322793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7473EC-6F57-4334-B8ED-3985DD0932D6}" type="datetimeFigureOut">
              <a:rPr lang="en-GB" smtClean="0"/>
              <a:t>07/11/2023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36740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473EC-6F57-4334-B8ED-3985DD0932D6}" type="datetimeFigureOut">
              <a:rPr lang="en-GB" smtClean="0"/>
              <a:t>07/11/2023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114123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473EC-6F57-4334-B8ED-3985DD0932D6}"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264115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473EC-6F57-4334-B8ED-3985DD0932D6}" type="datetimeFigureOut">
              <a:rPr lang="en-GB" smtClean="0"/>
              <a:t>07/11/2023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03CEC6-FE75-4750-971F-1CFB1B05EA22}" type="slidenum">
              <a:rPr lang="en-GB" smtClean="0"/>
              <a:t>‹#›</a:t>
            </a:fld>
            <a:endParaRPr lang="en-GB"/>
          </a:p>
        </p:txBody>
      </p:sp>
    </p:spTree>
    <p:extLst>
      <p:ext uri="{BB962C8B-B14F-4D97-AF65-F5344CB8AC3E}">
        <p14:creationId xmlns:p14="http://schemas.microsoft.com/office/powerpoint/2010/main" val="322339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473EC-6F57-4334-B8ED-3985DD0932D6}" type="datetimeFigureOut">
              <a:rPr lang="en-GB" smtClean="0"/>
              <a:t>07/11/2023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3CEC6-FE75-4750-971F-1CFB1B05EA22}" type="slidenum">
              <a:rPr lang="en-GB" smtClean="0"/>
              <a:t>‹#›</a:t>
            </a:fld>
            <a:endParaRPr lang="en-GB"/>
          </a:p>
        </p:txBody>
      </p:sp>
    </p:spTree>
    <p:extLst>
      <p:ext uri="{BB962C8B-B14F-4D97-AF65-F5344CB8AC3E}">
        <p14:creationId xmlns:p14="http://schemas.microsoft.com/office/powerpoint/2010/main" val="167664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44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3B564-44D4-4013-8118-14E167D205F4}" type="datetimeFigureOut">
              <a:rPr lang="en-GB" smtClean="0">
                <a:solidFill>
                  <a:prstClr val="black">
                    <a:tint val="75000"/>
                  </a:prstClr>
                </a:solidFill>
              </a:rPr>
              <a:pPr/>
              <a:t>07/11/2023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2D540-5DA4-4BBE-A5D4-418A811BEE6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5673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000" advClick="0" advTm="50000">
        <p:fade/>
      </p:transition>
    </mc:Choice>
    <mc:Fallback xmlns="">
      <p:transition spd="slow" advClick="0" advTm="50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7.xml"/><Relationship Id="rId7" Type="http://schemas.openxmlformats.org/officeDocument/2006/relationships/image" Target="../media/image11.jpeg"/><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2.png"/><Relationship Id="rId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notesSlide" Target="../notesSlides/notesSlide23.xml"/><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s://youtu.be/aqCbREcduMA"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IAIrtu-pBSk&amp;t=19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3.png"/><Relationship Id="rId5" Type="http://schemas.openxmlformats.org/officeDocument/2006/relationships/image" Target="../media/image16.JPG"/><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hyperlink" Target="https://youtu.be/Q3mc0FhrNF8"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Abusive Head Trauma Campaign\Photos from SS\image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427984" y="476672"/>
            <a:ext cx="4460032" cy="2952328"/>
          </a:xfrm>
        </p:spPr>
        <p:txBody>
          <a:bodyPr>
            <a:normAutofit/>
          </a:bodyPr>
          <a:lstStyle/>
          <a:p>
            <a:r>
              <a:rPr lang="en-GB" sz="3600" b="1" dirty="0">
                <a:solidFill>
                  <a:schemeClr val="bg1"/>
                </a:solidFill>
              </a:rPr>
              <a:t>Training for trainers and professionals:</a:t>
            </a:r>
            <a:br>
              <a:rPr lang="en-GB" sz="3600" b="1" dirty="0">
                <a:solidFill>
                  <a:schemeClr val="bg1"/>
                </a:solidFill>
              </a:rPr>
            </a:br>
            <a:r>
              <a:rPr lang="en-GB" sz="3600" b="1" dirty="0">
                <a:solidFill>
                  <a:schemeClr val="bg1"/>
                </a:solidFill>
              </a:rPr>
              <a:t>T</a:t>
            </a:r>
            <a:r>
              <a:rPr lang="en-GB" sz="3600" b="1" i="1" dirty="0">
                <a:solidFill>
                  <a:schemeClr val="bg1"/>
                </a:solidFill>
              </a:rPr>
              <a:t>he ICON message </a:t>
            </a:r>
          </a:p>
        </p:txBody>
      </p:sp>
      <p:pic>
        <p:nvPicPr>
          <p:cNvPr id="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311" y="5661248"/>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5FEF9F2F-1176-DC44-9502-7FFB4E744823}"/>
              </a:ext>
            </a:extLst>
          </p:cNvPr>
          <p:cNvSpPr txBox="1"/>
          <p:nvPr/>
        </p:nvSpPr>
        <p:spPr>
          <a:xfrm>
            <a:off x="2451096" y="6122982"/>
            <a:ext cx="999337" cy="369332"/>
          </a:xfrm>
          <a:prstGeom prst="rect">
            <a:avLst/>
          </a:prstGeom>
          <a:noFill/>
        </p:spPr>
        <p:txBody>
          <a:bodyPr wrap="square" rtlCol="0">
            <a:spAutoFit/>
          </a:bodyPr>
          <a:lstStyle/>
          <a:p>
            <a:r>
              <a:rPr lang="en-US" dirty="0">
                <a:solidFill>
                  <a:schemeClr val="bg1"/>
                </a:solidFill>
              </a:rPr>
              <a:t>© ICON</a:t>
            </a:r>
          </a:p>
        </p:txBody>
      </p:sp>
      <p:pic>
        <p:nvPicPr>
          <p:cNvPr id="8" name="Audio 7">
            <a:hlinkClick r:id="" action="ppaction://media"/>
            <a:extLst>
              <a:ext uri="{FF2B5EF4-FFF2-40B4-BE49-F238E27FC236}">
                <a16:creationId xmlns:a16="http://schemas.microsoft.com/office/drawing/2014/main" id="{F1251C28-5FC2-F74B-B443-DF86AA41430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189260941"/>
      </p:ext>
    </p:extLst>
  </p:cSld>
  <p:clrMapOvr>
    <a:masterClrMapping/>
  </p:clrMapOvr>
  <mc:AlternateContent xmlns:mc="http://schemas.openxmlformats.org/markup-compatibility/2006" xmlns:p14="http://schemas.microsoft.com/office/powerpoint/2010/main">
    <mc:Choice Requires="p14">
      <p:transition spd="slow" p14:dur="2000" advTm="5506"/>
    </mc:Choice>
    <mc:Fallback xmlns="">
      <p:transition spd="slow" advTm="55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a:solidFill>
                  <a:srgbClr val="0070C0"/>
                </a:solidFill>
              </a:rPr>
              <a:t/>
            </a:r>
            <a:br>
              <a:rPr lang="en-GB" b="1" dirty="0">
                <a:solidFill>
                  <a:srgbClr val="0070C0"/>
                </a:solidFill>
              </a:rPr>
            </a:br>
            <a:r>
              <a:rPr lang="en-GB" b="1" dirty="0">
                <a:solidFill>
                  <a:srgbClr val="0070C0"/>
                </a:solidFill>
              </a:rPr>
              <a:t>Are some babies more at risk than others?</a:t>
            </a:r>
            <a:br>
              <a:rPr lang="en-GB" b="1" dirty="0">
                <a:solidFill>
                  <a:srgbClr val="0070C0"/>
                </a:solidFill>
              </a:rPr>
            </a:br>
            <a:endParaRPr lang="en-GB" b="1" dirty="0">
              <a:solidFill>
                <a:srgbClr val="0070C0"/>
              </a:solidFill>
            </a:endParaRPr>
          </a:p>
        </p:txBody>
      </p:sp>
      <p:sp>
        <p:nvSpPr>
          <p:cNvPr id="3" name="Content Placeholder 2"/>
          <p:cNvSpPr>
            <a:spLocks noGrp="1"/>
          </p:cNvSpPr>
          <p:nvPr>
            <p:ph idx="1"/>
          </p:nvPr>
        </p:nvSpPr>
        <p:spPr/>
        <p:txBody>
          <a:bodyPr/>
          <a:lstStyle/>
          <a:p>
            <a:pPr marL="0" indent="0">
              <a:buNone/>
            </a:pPr>
            <a:r>
              <a:rPr lang="en-GB" dirty="0"/>
              <a:t>Research shows that the most at risk babies are:</a:t>
            </a:r>
          </a:p>
          <a:p>
            <a:pPr>
              <a:buFont typeface="Arial" charset="0"/>
              <a:buChar char="•"/>
            </a:pPr>
            <a:r>
              <a:rPr lang="en-GB" dirty="0"/>
              <a:t>Baby boys</a:t>
            </a:r>
          </a:p>
          <a:p>
            <a:pPr>
              <a:buFont typeface="Arial" charset="0"/>
              <a:buChar char="•"/>
            </a:pPr>
            <a:r>
              <a:rPr lang="en-GB" dirty="0"/>
              <a:t>Babies under 6 months old</a:t>
            </a:r>
          </a:p>
          <a:p>
            <a:pPr>
              <a:buFont typeface="Arial" charset="0"/>
              <a:buChar char="•"/>
            </a:pPr>
            <a:r>
              <a:rPr lang="en-GB" dirty="0"/>
              <a:t>Babies born pre-term or at low birth weight</a:t>
            </a:r>
          </a:p>
          <a:p>
            <a:pPr>
              <a:buFont typeface="Arial" charset="0"/>
              <a:buChar char="•"/>
            </a:pPr>
            <a:r>
              <a:rPr lang="en-GB" dirty="0"/>
              <a:t>Babies who have previous involvement with child protection services.</a:t>
            </a:r>
          </a:p>
        </p:txBody>
      </p:sp>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7126" y="5809301"/>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a:extLst>
              <a:ext uri="{FF2B5EF4-FFF2-40B4-BE49-F238E27FC236}">
                <a16:creationId xmlns:a16="http://schemas.microsoft.com/office/drawing/2014/main" id="{B515DE9F-4371-4548-93DC-08CB964D070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320290371"/>
      </p:ext>
    </p:extLst>
  </p:cSld>
  <p:clrMapOvr>
    <a:masterClrMapping/>
  </p:clrMapOvr>
  <mc:AlternateContent xmlns:mc="http://schemas.openxmlformats.org/markup-compatibility/2006" xmlns:p14="http://schemas.microsoft.com/office/powerpoint/2010/main">
    <mc:Choice Requires="p14">
      <p:transition spd="slow" p14:dur="2000" advTm="16073"/>
    </mc:Choice>
    <mc:Fallback xmlns="">
      <p:transition spd="slow" advTm="160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8229600" cy="1143000"/>
          </a:xfrm>
        </p:spPr>
        <p:txBody>
          <a:bodyPr>
            <a:noAutofit/>
          </a:bodyPr>
          <a:lstStyle/>
          <a:p>
            <a:r>
              <a:rPr lang="en-GB" b="1" dirty="0">
                <a:solidFill>
                  <a:srgbClr val="0070C0"/>
                </a:solidFill>
              </a:rPr>
              <a:t/>
            </a:r>
            <a:br>
              <a:rPr lang="en-GB" b="1" dirty="0">
                <a:solidFill>
                  <a:srgbClr val="0070C0"/>
                </a:solidFill>
              </a:rPr>
            </a:br>
            <a:r>
              <a:rPr lang="en-GB" b="1" dirty="0">
                <a:solidFill>
                  <a:srgbClr val="0070C0"/>
                </a:solidFill>
              </a:rPr>
              <a:t>Why are premature/LBW babies at increased risk? </a:t>
            </a:r>
          </a:p>
        </p:txBody>
      </p:sp>
      <p:sp>
        <p:nvSpPr>
          <p:cNvPr id="3" name="Content Placeholder 2"/>
          <p:cNvSpPr>
            <a:spLocks noGrp="1"/>
          </p:cNvSpPr>
          <p:nvPr>
            <p:ph idx="1"/>
          </p:nvPr>
        </p:nvSpPr>
        <p:spPr>
          <a:xfrm>
            <a:off x="430064" y="1988840"/>
            <a:ext cx="8363976" cy="4525963"/>
          </a:xfrm>
        </p:spPr>
        <p:txBody>
          <a:bodyPr>
            <a:normAutofit fontScale="77500" lnSpcReduction="20000"/>
          </a:bodyPr>
          <a:lstStyle/>
          <a:p>
            <a:pPr>
              <a:buFont typeface="Arial" charset="0"/>
              <a:buChar char="•"/>
            </a:pPr>
            <a:r>
              <a:rPr lang="en-GB" dirty="0"/>
              <a:t>Pre-existing factors within the family or environmental context which may have contributed to premature/LBW delivery and which are also risk factors for abuse and neglect (e.g. substance misuse, domestic abuse)</a:t>
            </a:r>
          </a:p>
          <a:p>
            <a:pPr>
              <a:buFont typeface="Arial" charset="0"/>
              <a:buChar char="•"/>
            </a:pPr>
            <a:endParaRPr lang="en-GB" dirty="0"/>
          </a:p>
          <a:p>
            <a:pPr>
              <a:buFont typeface="Arial" charset="0"/>
              <a:buChar char="•"/>
            </a:pPr>
            <a:r>
              <a:rPr lang="en-GB" dirty="0"/>
              <a:t>Increased risk of disability which can also be associated with increased risk of abuse or neglect</a:t>
            </a:r>
          </a:p>
          <a:p>
            <a:pPr marL="0" indent="0">
              <a:buNone/>
            </a:pPr>
            <a:endParaRPr lang="en-GB" dirty="0"/>
          </a:p>
          <a:p>
            <a:pPr>
              <a:buFont typeface="Arial" charset="0"/>
              <a:buChar char="•"/>
            </a:pPr>
            <a:r>
              <a:rPr lang="en-GB" dirty="0"/>
              <a:t>Disruption of attachment due to need for ongoing neonatal intensive care</a:t>
            </a:r>
          </a:p>
          <a:p>
            <a:pPr>
              <a:buFont typeface="Arial" charset="0"/>
              <a:buChar char="•"/>
            </a:pPr>
            <a:endParaRPr lang="en-GB" dirty="0"/>
          </a:p>
          <a:p>
            <a:pPr>
              <a:buFont typeface="Arial" charset="0"/>
              <a:buChar char="•"/>
            </a:pPr>
            <a:r>
              <a:rPr lang="en-GB" dirty="0"/>
              <a:t>Increased care needs for baby</a:t>
            </a:r>
          </a:p>
        </p:txBody>
      </p:sp>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7126" y="5809301"/>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udio 6">
            <a:hlinkClick r:id="" action="ppaction://media"/>
            <a:extLst>
              <a:ext uri="{FF2B5EF4-FFF2-40B4-BE49-F238E27FC236}">
                <a16:creationId xmlns:a16="http://schemas.microsoft.com/office/drawing/2014/main" id="{2A0260DD-D888-F54A-90F2-989C78E8C20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642062380"/>
      </p:ext>
    </p:extLst>
  </p:cSld>
  <p:clrMapOvr>
    <a:masterClrMapping/>
  </p:clrMapOvr>
  <mc:AlternateContent xmlns:mc="http://schemas.openxmlformats.org/markup-compatibility/2006" xmlns:p14="http://schemas.microsoft.com/office/powerpoint/2010/main">
    <mc:Choice Requires="p14">
      <p:transition spd="slow" p14:dur="2000" advTm="33811"/>
    </mc:Choice>
    <mc:Fallback xmlns="">
      <p:transition spd="slow" advTm="33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Cost</a:t>
            </a:r>
          </a:p>
        </p:txBody>
      </p:sp>
      <p:sp>
        <p:nvSpPr>
          <p:cNvPr id="3" name="Content Placeholder 2"/>
          <p:cNvSpPr>
            <a:spLocks noGrp="1"/>
          </p:cNvSpPr>
          <p:nvPr>
            <p:ph idx="1"/>
          </p:nvPr>
        </p:nvSpPr>
        <p:spPr>
          <a:xfrm>
            <a:off x="457200" y="1205661"/>
            <a:ext cx="8229600" cy="4968552"/>
          </a:xfrm>
        </p:spPr>
        <p:txBody>
          <a:bodyPr>
            <a:normAutofit/>
          </a:bodyPr>
          <a:lstStyle/>
          <a:p>
            <a:r>
              <a:rPr lang="en-GB" dirty="0"/>
              <a:t>Human and Emotional </a:t>
            </a:r>
          </a:p>
          <a:p>
            <a:r>
              <a:rPr lang="en-GB" dirty="0"/>
              <a:t>Financial</a:t>
            </a:r>
          </a:p>
          <a:p>
            <a:pPr lvl="1"/>
            <a:r>
              <a:rPr lang="en-GB" dirty="0"/>
              <a:t>Hospitalisation </a:t>
            </a:r>
          </a:p>
          <a:p>
            <a:pPr lvl="1"/>
            <a:r>
              <a:rPr lang="en-GB" dirty="0"/>
              <a:t>Long term health and educational needs</a:t>
            </a:r>
          </a:p>
          <a:p>
            <a:pPr lvl="1"/>
            <a:r>
              <a:rPr lang="en-GB" dirty="0"/>
              <a:t>Medical equipment</a:t>
            </a:r>
          </a:p>
          <a:p>
            <a:pPr lvl="1"/>
            <a:r>
              <a:rPr lang="en-GB" dirty="0"/>
              <a:t>Legal proceedings </a:t>
            </a:r>
          </a:p>
          <a:p>
            <a:pPr lvl="1"/>
            <a:r>
              <a:rPr lang="en-GB" dirty="0"/>
              <a:t>Child Safeguarding Practice Review </a:t>
            </a:r>
            <a:endParaRPr lang="en-GB" b="1" dirty="0"/>
          </a:p>
          <a:p>
            <a:r>
              <a:rPr lang="en-GB" dirty="0"/>
              <a:t>Loss of societal productivity </a:t>
            </a:r>
          </a:p>
          <a:p>
            <a:r>
              <a:rPr lang="en-GB" dirty="0"/>
              <a:t>Ellis’s Story: https://youtu.be/aqCbREcduMA</a:t>
            </a:r>
          </a:p>
          <a:p>
            <a:endParaRPr lang="en-GB" dirty="0"/>
          </a:p>
        </p:txBody>
      </p:sp>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1857" y="5882035"/>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a:extLst>
              <a:ext uri="{FF2B5EF4-FFF2-40B4-BE49-F238E27FC236}">
                <a16:creationId xmlns:a16="http://schemas.microsoft.com/office/drawing/2014/main" id="{831C3CBB-52A3-504E-9DA0-4F713C9B5FA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160801499"/>
      </p:ext>
    </p:extLst>
  </p:cSld>
  <p:clrMapOvr>
    <a:masterClrMapping/>
  </p:clrMapOvr>
  <mc:AlternateContent xmlns:mc="http://schemas.openxmlformats.org/markup-compatibility/2006" xmlns:p14="http://schemas.microsoft.com/office/powerpoint/2010/main">
    <mc:Choice Requires="p14">
      <p:transition spd="slow" p14:dur="2000" advTm="53279"/>
    </mc:Choice>
    <mc:Fallback xmlns="">
      <p:transition spd="slow" advTm="532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23596"/>
            <a:ext cx="7239000" cy="804704"/>
          </a:xfrm>
        </p:spPr>
        <p:txBody>
          <a:bodyPr/>
          <a:lstStyle/>
          <a:p>
            <a:r>
              <a:rPr lang="en-GB" b="1" dirty="0">
                <a:solidFill>
                  <a:srgbClr val="0070C0"/>
                </a:solidFill>
                <a:latin typeface="Calibri" panose="020F0502020204030204" pitchFamily="34" charset="0"/>
              </a:rPr>
              <a:t>Does prevention work?</a:t>
            </a:r>
          </a:p>
        </p:txBody>
      </p:sp>
      <p:sp>
        <p:nvSpPr>
          <p:cNvPr id="3" name="Content Placeholder 2"/>
          <p:cNvSpPr>
            <a:spLocks noGrp="1"/>
          </p:cNvSpPr>
          <p:nvPr>
            <p:ph idx="1"/>
          </p:nvPr>
        </p:nvSpPr>
        <p:spPr>
          <a:xfrm>
            <a:off x="445573" y="1052736"/>
            <a:ext cx="8568952" cy="5128642"/>
          </a:xfrm>
        </p:spPr>
        <p:txBody>
          <a:bodyPr>
            <a:normAutofit lnSpcReduction="10000"/>
          </a:bodyPr>
          <a:lstStyle/>
          <a:p>
            <a:r>
              <a:rPr lang="en-GB" dirty="0">
                <a:latin typeface="Calibri" panose="020F0502020204030204" pitchFamily="34" charset="0"/>
              </a:rPr>
              <a:t>A co-ordinated, hospital based parent education programme targeting parents of all newborn infants can </a:t>
            </a:r>
            <a:r>
              <a:rPr lang="en-GB" b="1" dirty="0">
                <a:latin typeface="Calibri" panose="020F0502020204030204" pitchFamily="34" charset="0"/>
              </a:rPr>
              <a:t>significantly reduce the incidence of abusive head trauma in children less that 36 months.</a:t>
            </a:r>
          </a:p>
          <a:p>
            <a:pPr>
              <a:buNone/>
            </a:pPr>
            <a:r>
              <a:rPr lang="en-GB" sz="1200" u="sng" dirty="0">
                <a:latin typeface="Calibri" panose="020F0502020204030204" pitchFamily="34" charset="0"/>
              </a:rPr>
              <a:t>Dias et al (2005) Preventing Abusive Head Trauma Infants and Young Children: a hospital based prevention program </a:t>
            </a:r>
            <a:r>
              <a:rPr lang="en-GB" sz="1200" u="sng" dirty="0" err="1">
                <a:latin typeface="Calibri" panose="020F0502020204030204" pitchFamily="34" charset="0"/>
              </a:rPr>
              <a:t>Pediatrics</a:t>
            </a:r>
            <a:r>
              <a:rPr lang="en-GB" sz="1200" u="sng" dirty="0">
                <a:latin typeface="Calibri" panose="020F0502020204030204" pitchFamily="34" charset="0"/>
              </a:rPr>
              <a:t> 115: 470 – 477</a:t>
            </a:r>
            <a:endParaRPr lang="en-GB" sz="1200" dirty="0">
              <a:latin typeface="Calibri" panose="020F0502020204030204" pitchFamily="34" charset="0"/>
            </a:endParaRPr>
          </a:p>
          <a:p>
            <a:pPr>
              <a:buNone/>
            </a:pPr>
            <a:endParaRPr lang="en-GB" sz="1200" dirty="0">
              <a:latin typeface="Calibri" panose="020F0502020204030204" pitchFamily="34" charset="0"/>
            </a:endParaRPr>
          </a:p>
          <a:p>
            <a:pPr lvl="0"/>
            <a:r>
              <a:rPr lang="en-GB" sz="2400" dirty="0">
                <a:latin typeface="Calibri" panose="020F0502020204030204" pitchFamily="34" charset="0"/>
              </a:rPr>
              <a:t>16 infants who were born in the 8 year study period were treated at the children’s hospital for shaking injuries sustained during their 1</a:t>
            </a:r>
            <a:r>
              <a:rPr lang="en-GB" sz="2400" baseline="30000" dirty="0">
                <a:latin typeface="Calibri" panose="020F0502020204030204" pitchFamily="34" charset="0"/>
              </a:rPr>
              <a:t>st</a:t>
            </a:r>
            <a:r>
              <a:rPr lang="en-GB" sz="2400" dirty="0">
                <a:latin typeface="Calibri" panose="020F0502020204030204" pitchFamily="34" charset="0"/>
              </a:rPr>
              <a:t> year of life.  Of those infants 14 were born during the 5 year control period and 2 during the 3 year post implementation period.  </a:t>
            </a:r>
            <a:r>
              <a:rPr lang="en-GB" sz="2400" b="1" dirty="0">
                <a:latin typeface="Calibri" panose="020F0502020204030204" pitchFamily="34" charset="0"/>
              </a:rPr>
              <a:t>The decrease from 2.8 injuries/year to 0.7 injuries/year represents a 75% reduction (P=03).</a:t>
            </a:r>
          </a:p>
          <a:p>
            <a:pPr>
              <a:buNone/>
            </a:pPr>
            <a:r>
              <a:rPr lang="en-GB" sz="1200" u="sng" dirty="0">
                <a:latin typeface="Calibri" panose="020F0502020204030204" pitchFamily="34" charset="0"/>
              </a:rPr>
              <a:t>Altman et al (2010) Parent Education by Maternity Nurses and Prevention of  AHT.</a:t>
            </a:r>
          </a:p>
          <a:p>
            <a:pPr lvl="0">
              <a:buNone/>
            </a:pPr>
            <a:endParaRPr lang="en-GB" sz="1200" dirty="0"/>
          </a:p>
          <a:p>
            <a:pPr lvl="0"/>
            <a:endParaRPr lang="en-GB" sz="2400" dirty="0"/>
          </a:p>
          <a:p>
            <a:pPr lvl="0">
              <a:buNone/>
            </a:pPr>
            <a:endParaRPr lang="en-GB" sz="1300" dirty="0"/>
          </a:p>
          <a:p>
            <a:endParaRPr lang="en-GB" sz="2400" dirty="0"/>
          </a:p>
          <a:p>
            <a:endParaRPr lang="en-GB" dirty="0"/>
          </a:p>
        </p:txBody>
      </p:sp>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586834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a:extLst>
              <a:ext uri="{FF2B5EF4-FFF2-40B4-BE49-F238E27FC236}">
                <a16:creationId xmlns:a16="http://schemas.microsoft.com/office/drawing/2014/main" id="{EBBE6EEF-F7E3-EE4F-A880-A005969BA3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188895952"/>
      </p:ext>
    </p:extLst>
  </p:cSld>
  <p:clrMapOvr>
    <a:masterClrMapping/>
  </p:clrMapOvr>
  <mc:AlternateContent xmlns:mc="http://schemas.openxmlformats.org/markup-compatibility/2006" xmlns:p14="http://schemas.microsoft.com/office/powerpoint/2010/main">
    <mc:Choice Requires="p14">
      <p:transition spd="slow" p14:dur="2000" advTm="35232"/>
    </mc:Choice>
    <mc:Fallback xmlns="">
      <p:transition spd="slow" advTm="35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normAutofit fontScale="90000"/>
          </a:bodyPr>
          <a:lstStyle/>
          <a:p>
            <a:r>
              <a:rPr lang="en-GB" dirty="0">
                <a:solidFill>
                  <a:srgbClr val="0070C0"/>
                </a:solidFill>
                <a:latin typeface="Calibri" panose="020F0502020204030204" pitchFamily="34" charset="0"/>
              </a:rPr>
              <a:t>Does prevention work?</a:t>
            </a:r>
          </a:p>
        </p:txBody>
      </p:sp>
      <p:sp>
        <p:nvSpPr>
          <p:cNvPr id="3" name="Content Placeholder 2"/>
          <p:cNvSpPr>
            <a:spLocks noGrp="1"/>
          </p:cNvSpPr>
          <p:nvPr>
            <p:ph idx="1"/>
          </p:nvPr>
        </p:nvSpPr>
        <p:spPr>
          <a:xfrm>
            <a:off x="467544" y="1124744"/>
            <a:ext cx="8280920" cy="4536504"/>
          </a:xfrm>
        </p:spPr>
        <p:txBody>
          <a:bodyPr>
            <a:normAutofit fontScale="70000" lnSpcReduction="20000"/>
          </a:bodyPr>
          <a:lstStyle/>
          <a:p>
            <a:r>
              <a:rPr lang="en-GB" dirty="0">
                <a:latin typeface="Calibri" panose="020F0502020204030204" pitchFamily="34" charset="0"/>
              </a:rPr>
              <a:t>The primary aim of this study was to determine whether there was any change in visits of 0 to 5 month old infants to the Medical Emergency Room (known as the Emergency Department in the UK). </a:t>
            </a:r>
            <a:r>
              <a:rPr lang="en-GB" b="1" dirty="0">
                <a:latin typeface="Calibri" panose="020F0502020204030204" pitchFamily="34" charset="0"/>
              </a:rPr>
              <a:t>After program implementation, crying cases were reduced by 29.5% </a:t>
            </a:r>
            <a:r>
              <a:rPr lang="en-GB" dirty="0">
                <a:latin typeface="Calibri" panose="020F0502020204030204" pitchFamily="34" charset="0"/>
              </a:rPr>
              <a:t>(p &lt; .001). The most significant reductions were for crying visits in the first to third months of life. </a:t>
            </a:r>
          </a:p>
          <a:p>
            <a:pPr marL="0" indent="0">
              <a:buNone/>
            </a:pPr>
            <a:r>
              <a:rPr lang="en-GB" sz="1500" dirty="0">
                <a:latin typeface="Calibri" panose="020F0502020204030204" pitchFamily="34" charset="0"/>
                <a:cs typeface="Arial" pitchFamily="34" charset="0"/>
              </a:rPr>
              <a:t>Barr R G, </a:t>
            </a:r>
            <a:r>
              <a:rPr lang="en-GB" sz="1500" dirty="0" err="1">
                <a:latin typeface="Calibri" panose="020F0502020204030204" pitchFamily="34" charset="0"/>
                <a:cs typeface="Arial" pitchFamily="34" charset="0"/>
              </a:rPr>
              <a:t>Rajabali</a:t>
            </a:r>
            <a:r>
              <a:rPr lang="en-GB" sz="1500" dirty="0">
                <a:latin typeface="Calibri" panose="020F0502020204030204" pitchFamily="34" charset="0"/>
                <a:cs typeface="Arial" pitchFamily="34" charset="0"/>
              </a:rPr>
              <a:t> F, Aragon M; </a:t>
            </a:r>
            <a:r>
              <a:rPr lang="en-GB" sz="1500" dirty="0" err="1">
                <a:latin typeface="Calibri" panose="020F0502020204030204" pitchFamily="34" charset="0"/>
                <a:cs typeface="Arial" pitchFamily="34" charset="0"/>
              </a:rPr>
              <a:t>Colbourne</a:t>
            </a:r>
            <a:r>
              <a:rPr lang="en-GB" sz="1500" dirty="0">
                <a:latin typeface="Calibri" panose="020F0502020204030204" pitchFamily="34" charset="0"/>
                <a:cs typeface="Arial" pitchFamily="34" charset="0"/>
              </a:rPr>
              <a:t> M., Brant R.,  Education About Crying in Normal Infants Is Associated with a Reduction in </a:t>
            </a:r>
            <a:r>
              <a:rPr lang="en-GB" sz="1500" dirty="0" err="1">
                <a:latin typeface="Calibri" panose="020F0502020204030204" pitchFamily="34" charset="0"/>
                <a:cs typeface="Arial" pitchFamily="34" charset="0"/>
              </a:rPr>
              <a:t>Pediatric</a:t>
            </a:r>
            <a:r>
              <a:rPr lang="en-GB" sz="1500" dirty="0">
                <a:latin typeface="Calibri" panose="020F0502020204030204" pitchFamily="34" charset="0"/>
                <a:cs typeface="Arial" pitchFamily="34" charset="0"/>
              </a:rPr>
              <a:t> Emergency Room Visits for Crying Complaints </a:t>
            </a:r>
            <a:r>
              <a:rPr lang="en-GB" sz="1500" u="sng" dirty="0">
                <a:latin typeface="Calibri" panose="020F0502020204030204" pitchFamily="34" charset="0"/>
                <a:cs typeface="Arial" pitchFamily="34" charset="0"/>
              </a:rPr>
              <a:t>J Dev </a:t>
            </a:r>
            <a:r>
              <a:rPr lang="en-GB" sz="1500" u="sng" dirty="0" err="1">
                <a:latin typeface="Calibri" panose="020F0502020204030204" pitchFamily="34" charset="0"/>
                <a:cs typeface="Arial" pitchFamily="34" charset="0"/>
              </a:rPr>
              <a:t>Behav</a:t>
            </a:r>
            <a:r>
              <a:rPr lang="en-GB" sz="1500" u="sng" dirty="0">
                <a:latin typeface="Calibri" panose="020F0502020204030204" pitchFamily="34" charset="0"/>
                <a:cs typeface="Arial" pitchFamily="34" charset="0"/>
              </a:rPr>
              <a:t> </a:t>
            </a:r>
            <a:r>
              <a:rPr lang="en-GB" sz="1500" u="sng" dirty="0" err="1">
                <a:latin typeface="Calibri" panose="020F0502020204030204" pitchFamily="34" charset="0"/>
                <a:cs typeface="Arial" pitchFamily="34" charset="0"/>
              </a:rPr>
              <a:t>Pediatr</a:t>
            </a:r>
            <a:r>
              <a:rPr lang="en-GB" sz="1500" u="sng" dirty="0">
                <a:latin typeface="Calibri" panose="020F0502020204030204" pitchFamily="34" charset="0"/>
                <a:cs typeface="Arial" pitchFamily="34" charset="0"/>
              </a:rPr>
              <a:t> </a:t>
            </a:r>
            <a:r>
              <a:rPr lang="en-GB" sz="1500" dirty="0">
                <a:latin typeface="Calibri" panose="020F0502020204030204" pitchFamily="34" charset="0"/>
                <a:cs typeface="Arial" pitchFamily="34" charset="0"/>
              </a:rPr>
              <a:t>36:252–257, 2015</a:t>
            </a:r>
          </a:p>
          <a:p>
            <a:pPr lvl="6"/>
            <a:endParaRPr lang="en-GB" dirty="0">
              <a:latin typeface="Calibri" panose="020F0502020204030204" pitchFamily="34" charset="0"/>
            </a:endParaRPr>
          </a:p>
          <a:p>
            <a:r>
              <a:rPr lang="en-GB" dirty="0">
                <a:latin typeface="Calibri" panose="020F0502020204030204" pitchFamily="34" charset="0"/>
              </a:rPr>
              <a:t>A New Haven AHT prevention programme that chose to teach parents how to recognise their feelings of frustration with their infants crying and to walk away from the baby  found that those who received the programme were 79% less likely to have been diagnosed with AHT.</a:t>
            </a:r>
          </a:p>
          <a:p>
            <a:pPr marL="0" indent="0">
              <a:buNone/>
            </a:pPr>
            <a:r>
              <a:rPr lang="en-GB" sz="1700" dirty="0">
                <a:latin typeface="Calibri" panose="020F0502020204030204" pitchFamily="34" charset="0"/>
              </a:rPr>
              <a:t>Bechtel et al (2020) Impact of the Take 5 Safety Plan for Crying on the Occurrence of Abusive Head Trauma in infants.  </a:t>
            </a:r>
            <a:r>
              <a:rPr lang="en-GB" sz="1700" u="sng" dirty="0" err="1">
                <a:latin typeface="Calibri" panose="020F0502020204030204" pitchFamily="34" charset="0"/>
              </a:rPr>
              <a:t>Chlid</a:t>
            </a:r>
            <a:r>
              <a:rPr lang="en-GB" sz="1700" u="sng" dirty="0">
                <a:latin typeface="Calibri" panose="020F0502020204030204" pitchFamily="34" charset="0"/>
              </a:rPr>
              <a:t> Abuse Review</a:t>
            </a:r>
            <a:r>
              <a:rPr lang="en-GB" sz="1700" dirty="0">
                <a:latin typeface="Calibri" panose="020F0502020204030204" pitchFamily="34" charset="0"/>
              </a:rPr>
              <a:t> </a:t>
            </a:r>
            <a:r>
              <a:rPr lang="en-GB" sz="1700" dirty="0" err="1">
                <a:latin typeface="Calibri" panose="020F0502020204030204" pitchFamily="34" charset="0"/>
              </a:rPr>
              <a:t>vol</a:t>
            </a:r>
            <a:r>
              <a:rPr lang="en-GB" sz="1700" dirty="0">
                <a:latin typeface="Calibri" panose="020F0502020204030204" pitchFamily="34" charset="0"/>
              </a:rPr>
              <a:t> 29: 282-290</a:t>
            </a:r>
          </a:p>
          <a:p>
            <a:endParaRPr lang="en-GB" b="1" dirty="0">
              <a:latin typeface="Calibri" panose="020F0502020204030204" pitchFamily="34" charset="0"/>
            </a:endParaRPr>
          </a:p>
          <a:p>
            <a:pPr>
              <a:buNone/>
            </a:pPr>
            <a:r>
              <a:rPr lang="en-GB" sz="1200" b="1" u="sng" dirty="0">
                <a:latin typeface="Calibri" panose="020F0502020204030204" pitchFamily="34" charset="0"/>
              </a:rPr>
              <a:t> </a:t>
            </a:r>
            <a:endParaRPr lang="en-GB" dirty="0">
              <a:latin typeface="Calibri" panose="020F0502020204030204" pitchFamily="34" charset="0"/>
            </a:endParaRPr>
          </a:p>
          <a:p>
            <a:endParaRPr lang="en-GB" dirty="0"/>
          </a:p>
        </p:txBody>
      </p:sp>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5528" y="5517232"/>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a:extLst>
              <a:ext uri="{FF2B5EF4-FFF2-40B4-BE49-F238E27FC236}">
                <a16:creationId xmlns:a16="http://schemas.microsoft.com/office/drawing/2014/main" id="{7C5341B5-5B3E-4240-BA77-7D329F0AB58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624422431"/>
      </p:ext>
    </p:extLst>
  </p:cSld>
  <p:clrMapOvr>
    <a:masterClrMapping/>
  </p:clrMapOvr>
  <mc:AlternateContent xmlns:mc="http://schemas.openxmlformats.org/markup-compatibility/2006" xmlns:p14="http://schemas.microsoft.com/office/powerpoint/2010/main">
    <mc:Choice Requires="p14">
      <p:transition spd="slow" p14:dur="2000" advTm="25486"/>
    </mc:Choice>
    <mc:Fallback xmlns="">
      <p:transition spd="slow" advTm="254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79512" y="908720"/>
            <a:ext cx="7560840" cy="4965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7544" y="260648"/>
            <a:ext cx="4104456" cy="584775"/>
          </a:xfrm>
          <a:prstGeom prst="rect">
            <a:avLst/>
          </a:prstGeom>
        </p:spPr>
        <p:txBody>
          <a:bodyPr wrap="square">
            <a:spAutoFit/>
          </a:bodyPr>
          <a:lstStyle/>
          <a:p>
            <a:r>
              <a:rPr lang="en-GB" sz="3200" b="1" dirty="0">
                <a:solidFill>
                  <a:srgbClr val="0070C0"/>
                </a:solidFill>
              </a:rPr>
              <a:t>What is ICON?</a:t>
            </a:r>
          </a:p>
        </p:txBody>
      </p:sp>
      <p:pic>
        <p:nvPicPr>
          <p:cNvPr id="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5905193"/>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udio 2">
            <a:hlinkClick r:id="" action="ppaction://media"/>
            <a:extLst>
              <a:ext uri="{FF2B5EF4-FFF2-40B4-BE49-F238E27FC236}">
                <a16:creationId xmlns:a16="http://schemas.microsoft.com/office/drawing/2014/main" id="{FB9D312C-B51E-7147-A872-BCBA7EB90E5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898421708"/>
      </p:ext>
    </p:extLst>
  </p:cSld>
  <p:clrMapOvr>
    <a:masterClrMapping/>
  </p:clrMapOvr>
  <mc:AlternateContent xmlns:mc="http://schemas.openxmlformats.org/markup-compatibility/2006" xmlns:p14="http://schemas.microsoft.com/office/powerpoint/2010/main">
    <mc:Choice Requires="p14">
      <p:transition spd="slow" p14:dur="2000" advTm="79367"/>
    </mc:Choice>
    <mc:Fallback xmlns="">
      <p:transition spd="slow" advTm="793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229600" cy="1143000"/>
          </a:xfrm>
        </p:spPr>
        <p:txBody>
          <a:bodyPr>
            <a:normAutofit/>
          </a:bodyPr>
          <a:lstStyle/>
          <a:p>
            <a:r>
              <a:rPr lang="en-GB" b="1" dirty="0">
                <a:solidFill>
                  <a:srgbClr val="0070C0"/>
                </a:solidFill>
              </a:rPr>
              <a:t>Implementing ICON</a:t>
            </a:r>
          </a:p>
        </p:txBody>
      </p:sp>
      <p:sp>
        <p:nvSpPr>
          <p:cNvPr id="3" name="Content Placeholder 2"/>
          <p:cNvSpPr>
            <a:spLocks noGrp="1"/>
          </p:cNvSpPr>
          <p:nvPr>
            <p:ph idx="1"/>
          </p:nvPr>
        </p:nvSpPr>
        <p:spPr>
          <a:xfrm>
            <a:off x="457200" y="1000947"/>
            <a:ext cx="8229600" cy="4983162"/>
          </a:xfrm>
        </p:spPr>
        <p:txBody>
          <a:bodyPr>
            <a:normAutofit fontScale="92500" lnSpcReduction="20000"/>
          </a:bodyPr>
          <a:lstStyle/>
          <a:p>
            <a:r>
              <a:rPr lang="en-GB" sz="2800" dirty="0"/>
              <a:t>Research shows that AHT prevention programmes are most effective when the same message is given by different professionals on a number of occasions.</a:t>
            </a:r>
          </a:p>
          <a:p>
            <a:endParaRPr lang="en-GB" sz="2800" dirty="0"/>
          </a:p>
          <a:p>
            <a:r>
              <a:rPr lang="en-GB" sz="2800" dirty="0"/>
              <a:t>For those babies born prematurely or requiring neonatal intensive care, it is recommended that the Premature Baby ICON leaflet should be given to both parents and the ICON message discussed with them as part of the discharge planning for their baby</a:t>
            </a:r>
          </a:p>
          <a:p>
            <a:endParaRPr lang="en-GB" sz="2800" dirty="0"/>
          </a:p>
          <a:p>
            <a:r>
              <a:rPr lang="en-GB" sz="2800" dirty="0"/>
              <a:t>The ICON  message can then be reinforced and parents supported by Health Visitors, specialist community neonatal nursing teams and GPs</a:t>
            </a:r>
          </a:p>
          <a:p>
            <a:endParaRPr lang="en-GB" sz="2800" dirty="0"/>
          </a:p>
          <a:p>
            <a:endParaRPr lang="en-GB" dirty="0"/>
          </a:p>
        </p:txBody>
      </p:sp>
      <p:pic>
        <p:nvPicPr>
          <p:cNvPr id="4" name="Picture 3">
            <a:extLst>
              <a:ext uri="{FF2B5EF4-FFF2-40B4-BE49-F238E27FC236}">
                <a16:creationId xmlns:a16="http://schemas.microsoft.com/office/drawing/2014/main" id="{41D4DC9F-8975-4EA1-8DE2-D00C9DA2E1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8" y="5837411"/>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udio 4">
            <a:hlinkClick r:id="" action="ppaction://media"/>
            <a:extLst>
              <a:ext uri="{FF2B5EF4-FFF2-40B4-BE49-F238E27FC236}">
                <a16:creationId xmlns:a16="http://schemas.microsoft.com/office/drawing/2014/main" id="{047458F3-6E17-2147-8952-5888E7A1DEB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470910217"/>
      </p:ext>
    </p:extLst>
  </p:cSld>
  <p:clrMapOvr>
    <a:masterClrMapping/>
  </p:clrMapOvr>
  <mc:AlternateContent xmlns:mc="http://schemas.openxmlformats.org/markup-compatibility/2006" xmlns:p14="http://schemas.microsoft.com/office/powerpoint/2010/main">
    <mc:Choice Requires="p14">
      <p:transition spd="slow" p14:dur="2000" advTm="26775"/>
    </mc:Choice>
    <mc:Fallback xmlns="">
      <p:transition spd="slow" advTm="267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The  ICON Touchpoints</a:t>
            </a:r>
          </a:p>
        </p:txBody>
      </p:sp>
      <p:sp>
        <p:nvSpPr>
          <p:cNvPr id="3" name="Content Placeholder 2"/>
          <p:cNvSpPr>
            <a:spLocks noGrp="1"/>
          </p:cNvSpPr>
          <p:nvPr>
            <p:ph idx="1"/>
          </p:nvPr>
        </p:nvSpPr>
        <p:spPr>
          <a:xfrm>
            <a:off x="457200" y="1196752"/>
            <a:ext cx="8229600" cy="4929411"/>
          </a:xfrm>
        </p:spPr>
        <p:txBody>
          <a:bodyPr>
            <a:normAutofit fontScale="92500"/>
          </a:bodyPr>
          <a:lstStyle/>
          <a:p>
            <a:pPr marL="0" indent="0">
              <a:buNone/>
            </a:pPr>
            <a:r>
              <a:rPr lang="en-GB" dirty="0"/>
              <a:t>Each area can deliver ICON through additional routes e.g. </a:t>
            </a:r>
            <a:r>
              <a:rPr lang="en-GB" dirty="0" err="1"/>
              <a:t>antenatally</a:t>
            </a:r>
            <a:r>
              <a:rPr lang="en-GB" dirty="0"/>
              <a:t>, via 0-19 teams.  The touchpoints below represent the CORE ICON programme.</a:t>
            </a:r>
          </a:p>
          <a:p>
            <a:r>
              <a:rPr lang="en-GB" dirty="0"/>
              <a:t>In hospital/at home following delivery before the Mother and baby are discharged (this is the time when men are often present and the opportunity to engage with men at this point is crucial). The leaflet provided and explained in detail using the ICON script as a guide if necessary.</a:t>
            </a:r>
          </a:p>
        </p:txBody>
      </p:sp>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8" y="5660236"/>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a:extLst>
              <a:ext uri="{FF2B5EF4-FFF2-40B4-BE49-F238E27FC236}">
                <a16:creationId xmlns:a16="http://schemas.microsoft.com/office/drawing/2014/main" id="{078CADAF-9457-9A4E-AFC4-7CE924C3C2B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105874947"/>
      </p:ext>
    </p:extLst>
  </p:cSld>
  <p:clrMapOvr>
    <a:masterClrMapping/>
  </p:clrMapOvr>
  <mc:AlternateContent xmlns:mc="http://schemas.openxmlformats.org/markup-compatibility/2006" xmlns:p14="http://schemas.microsoft.com/office/powerpoint/2010/main">
    <mc:Choice Requires="p14">
      <p:transition spd="slow" p14:dur="2000" advTm="52941"/>
    </mc:Choice>
    <mc:Fallback xmlns="">
      <p:transition spd="slow" advTm="529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ICON Touchpoints (</a:t>
            </a:r>
            <a:r>
              <a:rPr lang="en-GB" b="1" dirty="0" err="1">
                <a:solidFill>
                  <a:srgbClr val="0070C0"/>
                </a:solidFill>
              </a:rPr>
              <a:t>cont</a:t>
            </a:r>
            <a:r>
              <a:rPr lang="en-GB" b="1" dirty="0">
                <a:solidFill>
                  <a:srgbClr val="0070C0"/>
                </a:solidFill>
              </a:rPr>
              <a:t>)</a:t>
            </a:r>
          </a:p>
        </p:txBody>
      </p:sp>
      <p:sp>
        <p:nvSpPr>
          <p:cNvPr id="3" name="Content Placeholder 2"/>
          <p:cNvSpPr>
            <a:spLocks noGrp="1"/>
          </p:cNvSpPr>
          <p:nvPr>
            <p:ph idx="1"/>
          </p:nvPr>
        </p:nvSpPr>
        <p:spPr>
          <a:xfrm>
            <a:off x="179512" y="1276515"/>
            <a:ext cx="8661648" cy="4816781"/>
          </a:xfrm>
        </p:spPr>
        <p:txBody>
          <a:bodyPr>
            <a:normAutofit fontScale="92500" lnSpcReduction="20000"/>
          </a:bodyPr>
          <a:lstStyle/>
          <a:p>
            <a:r>
              <a:rPr lang="en-GB" dirty="0"/>
              <a:t>Within the first 10 days during Community Midwife visit (a light touch reminder)</a:t>
            </a:r>
          </a:p>
          <a:p>
            <a:r>
              <a:rPr lang="en-GB" dirty="0"/>
              <a:t>Between 10 and 14 days during Health Visitor contact (a light touch reminder and conversation about comforting techniques)</a:t>
            </a:r>
          </a:p>
          <a:p>
            <a:r>
              <a:rPr lang="en-GB" dirty="0"/>
              <a:t>Around 3 weeks via text/telephone/visit/clinic contact by Health Visiting service (a light touch reminder and conversation about a plan about how to cope)</a:t>
            </a:r>
          </a:p>
          <a:p>
            <a:r>
              <a:rPr lang="en-GB" dirty="0"/>
              <a:t>At the 6/8 week check with GP (a questionnaire included in RCGP national toolkit)</a:t>
            </a:r>
          </a:p>
        </p:txBody>
      </p:sp>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1857" y="5733256"/>
            <a:ext cx="2142143" cy="100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a:extLst>
              <a:ext uri="{FF2B5EF4-FFF2-40B4-BE49-F238E27FC236}">
                <a16:creationId xmlns:a16="http://schemas.microsoft.com/office/drawing/2014/main" id="{8E898681-1945-024F-ADD1-B4C1F8F210A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814861521"/>
      </p:ext>
    </p:extLst>
  </p:cSld>
  <p:clrMapOvr>
    <a:masterClrMapping/>
  </p:clrMapOvr>
  <mc:AlternateContent xmlns:mc="http://schemas.openxmlformats.org/markup-compatibility/2006" xmlns:p14="http://schemas.microsoft.com/office/powerpoint/2010/main">
    <mc:Choice Requires="p14">
      <p:transition spd="slow" p14:dur="2000" advTm="99944"/>
    </mc:Choice>
    <mc:Fallback xmlns="">
      <p:transition spd="slow" advTm="999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H:\Abusive Head Trauma Campaign\Photos from SS\image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315416"/>
            <a:ext cx="9145016" cy="87235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93304" y="332656"/>
            <a:ext cx="6779096" cy="1052736"/>
          </a:xfrm>
        </p:spPr>
        <p:txBody>
          <a:bodyPr>
            <a:normAutofit fontScale="90000"/>
          </a:bodyPr>
          <a:lstStyle/>
          <a:p>
            <a:r>
              <a:rPr lang="en-GB" b="1" dirty="0">
                <a:solidFill>
                  <a:schemeClr val="bg1"/>
                </a:solidFill>
              </a:rPr>
              <a:t>How can professionals help parents?</a:t>
            </a:r>
          </a:p>
        </p:txBody>
      </p:sp>
      <p:sp>
        <p:nvSpPr>
          <p:cNvPr id="3" name="Content Placeholder 2"/>
          <p:cNvSpPr>
            <a:spLocks noGrp="1"/>
          </p:cNvSpPr>
          <p:nvPr>
            <p:ph idx="1"/>
          </p:nvPr>
        </p:nvSpPr>
        <p:spPr>
          <a:xfrm>
            <a:off x="467544" y="1484784"/>
            <a:ext cx="8784976" cy="4824536"/>
          </a:xfrm>
        </p:spPr>
        <p:txBody>
          <a:bodyPr/>
          <a:lstStyle/>
          <a:p>
            <a:r>
              <a:rPr lang="en-GB" dirty="0">
                <a:solidFill>
                  <a:schemeClr val="bg1"/>
                </a:solidFill>
              </a:rPr>
              <a:t>By offering ICON as a way to avoid a situation where frustration can lead to  abuse</a:t>
            </a:r>
          </a:p>
          <a:p>
            <a:r>
              <a:rPr lang="en-GB" dirty="0">
                <a:solidFill>
                  <a:schemeClr val="bg1"/>
                </a:solidFill>
              </a:rPr>
              <a:t>By discussing the issues raised </a:t>
            </a:r>
          </a:p>
          <a:p>
            <a:r>
              <a:rPr lang="en-GB" dirty="0">
                <a:solidFill>
                  <a:schemeClr val="bg1"/>
                </a:solidFill>
              </a:rPr>
              <a:t>By talking through the key points in the ICON leaflet</a:t>
            </a:r>
          </a:p>
          <a:p>
            <a:r>
              <a:rPr lang="en-GB" dirty="0">
                <a:solidFill>
                  <a:schemeClr val="bg1"/>
                </a:solidFill>
              </a:rPr>
              <a:t>Showing ‘I Am Unshakeable’ video</a:t>
            </a:r>
          </a:p>
        </p:txBody>
      </p:sp>
      <p:pic>
        <p:nvPicPr>
          <p:cNvPr id="8" name="Audio 7">
            <a:hlinkClick r:id="" action="ppaction://media"/>
            <a:extLst>
              <a:ext uri="{FF2B5EF4-FFF2-40B4-BE49-F238E27FC236}">
                <a16:creationId xmlns:a16="http://schemas.microsoft.com/office/drawing/2014/main" id="{13D5FB0E-A4DA-4347-A869-F54484D7583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348711766"/>
      </p:ext>
    </p:extLst>
  </p:cSld>
  <p:clrMapOvr>
    <a:masterClrMapping/>
  </p:clrMapOvr>
  <mc:AlternateContent xmlns:mc="http://schemas.openxmlformats.org/markup-compatibility/2006" xmlns:p14="http://schemas.microsoft.com/office/powerpoint/2010/main">
    <mc:Choice Requires="p14">
      <p:transition spd="slow" p14:dur="3000" advTm="13094">
        <p:fade/>
      </p:transition>
    </mc:Choice>
    <mc:Fallback xmlns="">
      <p:transition spd="slow" advTm="130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Aims of this training session</a:t>
            </a:r>
          </a:p>
        </p:txBody>
      </p:sp>
      <p:sp>
        <p:nvSpPr>
          <p:cNvPr id="3" name="Content Placeholder 2"/>
          <p:cNvSpPr>
            <a:spLocks noGrp="1"/>
          </p:cNvSpPr>
          <p:nvPr>
            <p:ph idx="1"/>
          </p:nvPr>
        </p:nvSpPr>
        <p:spPr>
          <a:xfrm>
            <a:off x="467544" y="1340768"/>
            <a:ext cx="8229600" cy="4669979"/>
          </a:xfrm>
        </p:spPr>
        <p:txBody>
          <a:bodyPr>
            <a:normAutofit lnSpcReduction="10000"/>
          </a:bodyPr>
          <a:lstStyle/>
          <a:p>
            <a:endParaRPr lang="en-GB" dirty="0"/>
          </a:p>
          <a:p>
            <a:r>
              <a:rPr lang="en-GB" sz="3000" dirty="0"/>
              <a:t>This training is designed to equip you with the knowledge, information and skills that you will need to discuss </a:t>
            </a:r>
            <a:r>
              <a:rPr lang="en-GB" sz="3000" b="1" dirty="0"/>
              <a:t>ICON:</a:t>
            </a:r>
            <a:r>
              <a:rPr lang="en-GB" sz="3000" dirty="0"/>
              <a:t> </a:t>
            </a:r>
            <a:r>
              <a:rPr lang="en-GB" sz="3000" b="1" dirty="0"/>
              <a:t>‘Babies cry, you can cope’ </a:t>
            </a:r>
            <a:r>
              <a:rPr lang="en-GB" sz="3000" dirty="0"/>
              <a:t>with parents and carers</a:t>
            </a:r>
          </a:p>
          <a:p>
            <a:r>
              <a:rPr lang="en-GB" sz="3000" dirty="0"/>
              <a:t>The training will help you to:</a:t>
            </a:r>
          </a:p>
          <a:p>
            <a:pPr lvl="1"/>
            <a:r>
              <a:rPr lang="en-GB" sz="2600" dirty="0"/>
              <a:t>share the message that crying in babies is normal </a:t>
            </a:r>
          </a:p>
          <a:p>
            <a:pPr lvl="1"/>
            <a:r>
              <a:rPr lang="en-GB" sz="2600" dirty="0"/>
              <a:t> support parents/carers to soothe their baby</a:t>
            </a:r>
          </a:p>
          <a:p>
            <a:pPr lvl="1"/>
            <a:r>
              <a:rPr lang="en-GB" sz="2600" dirty="0"/>
              <a:t>support parents to cope with a baby’s crying</a:t>
            </a:r>
          </a:p>
          <a:p>
            <a:pPr lvl="1"/>
            <a:r>
              <a:rPr lang="en-GB" sz="2600" dirty="0"/>
              <a:t>understand more about Abusive Head Trauma </a:t>
            </a:r>
          </a:p>
        </p:txBody>
      </p:sp>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500" y="5809300"/>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a:extLst>
              <a:ext uri="{FF2B5EF4-FFF2-40B4-BE49-F238E27FC236}">
                <a16:creationId xmlns:a16="http://schemas.microsoft.com/office/drawing/2014/main" id="{1B7301E3-1728-4D40-A7D7-91A3028730F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45404755"/>
      </p:ext>
    </p:extLst>
  </p:cSld>
  <p:clrMapOvr>
    <a:masterClrMapping/>
  </p:clrMapOvr>
  <mc:AlternateContent xmlns:mc="http://schemas.openxmlformats.org/markup-compatibility/2006" xmlns:p14="http://schemas.microsoft.com/office/powerpoint/2010/main">
    <mc:Choice Requires="p14">
      <p:transition spd="slow" p14:dur="2000" advTm="29676"/>
    </mc:Choice>
    <mc:Fallback xmlns="">
      <p:transition spd="slow" advTm="296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a:solidFill>
                  <a:srgbClr val="0070C0"/>
                </a:solidFill>
              </a:rPr>
              <a:t>Introducing ICON to a parent/carers</a:t>
            </a:r>
          </a:p>
        </p:txBody>
      </p:sp>
      <p:sp>
        <p:nvSpPr>
          <p:cNvPr id="3" name="Content Placeholder 2"/>
          <p:cNvSpPr>
            <a:spLocks noGrp="1"/>
          </p:cNvSpPr>
          <p:nvPr>
            <p:ph idx="1"/>
          </p:nvPr>
        </p:nvSpPr>
        <p:spPr/>
        <p:txBody>
          <a:bodyPr>
            <a:normAutofit fontScale="85000" lnSpcReduction="20000"/>
          </a:bodyPr>
          <a:lstStyle/>
          <a:p>
            <a:r>
              <a:rPr lang="en-GB" dirty="0"/>
              <a:t>Help parents understand that crying is normal… all parents can feel like this</a:t>
            </a:r>
          </a:p>
          <a:p>
            <a:r>
              <a:rPr lang="en-GB" dirty="0"/>
              <a:t>Make a positive effort to engage with male carer/dad</a:t>
            </a:r>
          </a:p>
          <a:p>
            <a:r>
              <a:rPr lang="en-GB" dirty="0"/>
              <a:t>Explain that crying is a normal part of development</a:t>
            </a:r>
          </a:p>
          <a:p>
            <a:r>
              <a:rPr lang="en-GB" dirty="0"/>
              <a:t>Reassure parents that babies are not doing this on purpose</a:t>
            </a:r>
          </a:p>
          <a:p>
            <a:r>
              <a:rPr lang="en-GB" dirty="0"/>
              <a:t>Support parents in  coping with their own emotions and stress (Coping with Crying Plan)</a:t>
            </a:r>
          </a:p>
          <a:p>
            <a:r>
              <a:rPr lang="en-GB" dirty="0"/>
              <a:t>Teach parents soothing and safe sleep techniques</a:t>
            </a:r>
          </a:p>
          <a:p>
            <a:r>
              <a:rPr lang="en-GB" dirty="0"/>
              <a:t>Inform parents/carers about sharing the ICON leaflet with anyone who cares for your baby. </a:t>
            </a:r>
          </a:p>
        </p:txBody>
      </p:sp>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1856" y="5809301"/>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a:extLst>
              <a:ext uri="{FF2B5EF4-FFF2-40B4-BE49-F238E27FC236}">
                <a16:creationId xmlns:a16="http://schemas.microsoft.com/office/drawing/2014/main" id="{1A81D0F7-130F-724E-8A4B-8E33284295B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131164170"/>
      </p:ext>
    </p:extLst>
  </p:cSld>
  <p:clrMapOvr>
    <a:masterClrMapping/>
  </p:clrMapOvr>
  <mc:AlternateContent xmlns:mc="http://schemas.openxmlformats.org/markup-compatibility/2006" xmlns:p14="http://schemas.microsoft.com/office/powerpoint/2010/main">
    <mc:Choice Requires="p14">
      <p:transition spd="slow" p14:dur="2000" advTm="62160"/>
    </mc:Choice>
    <mc:Fallback xmlns="">
      <p:transition spd="slow" advTm="621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ICON resources</a:t>
            </a:r>
          </a:p>
        </p:txBody>
      </p:sp>
      <p:sp>
        <p:nvSpPr>
          <p:cNvPr id="3" name="Content Placeholder 2"/>
          <p:cNvSpPr>
            <a:spLocks noGrp="1"/>
          </p:cNvSpPr>
          <p:nvPr>
            <p:ph idx="1"/>
          </p:nvPr>
        </p:nvSpPr>
        <p:spPr/>
        <p:txBody>
          <a:bodyPr>
            <a:normAutofit lnSpcReduction="10000"/>
          </a:bodyPr>
          <a:lstStyle/>
          <a:p>
            <a:r>
              <a:rPr lang="en-GB" dirty="0"/>
              <a:t>Leaflet</a:t>
            </a:r>
          </a:p>
          <a:p>
            <a:r>
              <a:rPr lang="en-GB" dirty="0"/>
              <a:t>Stickers</a:t>
            </a:r>
          </a:p>
          <a:p>
            <a:r>
              <a:rPr lang="en-GB" dirty="0"/>
              <a:t>Fridge magnets</a:t>
            </a:r>
          </a:p>
          <a:p>
            <a:r>
              <a:rPr lang="en-GB" dirty="0"/>
              <a:t>I  Am Unshakeable video</a:t>
            </a:r>
          </a:p>
          <a:p>
            <a:r>
              <a:rPr lang="en-GB" dirty="0"/>
              <a:t>Coping with Crying Plan</a:t>
            </a:r>
          </a:p>
          <a:p>
            <a:r>
              <a:rPr lang="en-GB" dirty="0"/>
              <a:t>GP questionnaire</a:t>
            </a:r>
          </a:p>
          <a:p>
            <a:r>
              <a:rPr lang="en-GB" dirty="0"/>
              <a:t>Series of short videos</a:t>
            </a:r>
          </a:p>
          <a:p>
            <a:r>
              <a:rPr lang="en-GB" dirty="0"/>
              <a:t>C is for Comforting methods infographic</a:t>
            </a:r>
          </a:p>
        </p:txBody>
      </p:sp>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8" y="5882035"/>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udio 4">
            <a:hlinkClick r:id="" action="ppaction://media"/>
            <a:extLst>
              <a:ext uri="{FF2B5EF4-FFF2-40B4-BE49-F238E27FC236}">
                <a16:creationId xmlns:a16="http://schemas.microsoft.com/office/drawing/2014/main" id="{449F4B18-A5B5-9E43-A35D-789164283EA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613826326"/>
      </p:ext>
    </p:extLst>
  </p:cSld>
  <p:clrMapOvr>
    <a:masterClrMapping/>
  </p:clrMapOvr>
  <mc:AlternateContent xmlns:mc="http://schemas.openxmlformats.org/markup-compatibility/2006" xmlns:p14="http://schemas.microsoft.com/office/powerpoint/2010/main">
    <mc:Choice Requires="p14">
      <p:transition spd="slow" p14:dur="2000" advTm="40028"/>
    </mc:Choice>
    <mc:Fallback xmlns="">
      <p:transition spd="slow" advTm="400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33266">
            <a:off x="4768564" y="1207296"/>
            <a:ext cx="3965780" cy="4529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Abusive Head Trauma Campaign\final materials\Iconposterlowr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43344">
            <a:off x="557251" y="337731"/>
            <a:ext cx="4158320" cy="62686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104" y="5902913"/>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a:extLst>
              <a:ext uri="{FF2B5EF4-FFF2-40B4-BE49-F238E27FC236}">
                <a16:creationId xmlns:a16="http://schemas.microsoft.com/office/drawing/2014/main" id="{60BBC0F3-FB70-034A-B764-089065F7AEA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193134069"/>
      </p:ext>
    </p:extLst>
  </p:cSld>
  <p:clrMapOvr>
    <a:masterClrMapping/>
  </p:clrMapOvr>
  <mc:AlternateContent xmlns:mc="http://schemas.openxmlformats.org/markup-compatibility/2006" xmlns:p14="http://schemas.microsoft.com/office/powerpoint/2010/main">
    <mc:Choice Requires="p14">
      <p:transition spd="slow" p14:dur="2000" advTm="13643"/>
    </mc:Choice>
    <mc:Fallback xmlns="">
      <p:transition spd="slow" advTm="136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b36b4b07-4deb-4952-a153-d365f3d0f455@GBRP265.PROD.OUTLOOK.COM"/>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32656"/>
            <a:ext cx="3672408" cy="4896544"/>
          </a:xfrm>
          <a:prstGeom prst="rect">
            <a:avLst/>
          </a:prstGeom>
          <a:noFill/>
          <a:ln>
            <a:noFill/>
          </a:ln>
        </p:spPr>
      </p:pic>
      <p:pic>
        <p:nvPicPr>
          <p:cNvPr id="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5589240"/>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4" descr="A picture containing text&#10;&#10;Description automatically generated">
            <a:extLst>
              <a:ext uri="{FF2B5EF4-FFF2-40B4-BE49-F238E27FC236}">
                <a16:creationId xmlns:a16="http://schemas.microsoft.com/office/drawing/2014/main" id="{418FB9F2-2159-A744-A60D-6DCA88FC001E}"/>
              </a:ext>
            </a:extLst>
          </p:cNvPr>
          <p:cNvPicPr>
            <a:picLocks/>
          </p:cNvPicPr>
          <p:nvPr/>
        </p:nvPicPr>
        <p:blipFill>
          <a:blip r:embed="rId7"/>
          <a:stretch>
            <a:fillRect/>
          </a:stretch>
        </p:blipFill>
        <p:spPr>
          <a:xfrm rot="561002">
            <a:off x="2612151" y="1166018"/>
            <a:ext cx="3190106" cy="4525963"/>
          </a:xfrm>
          <a:prstGeom prst="rect">
            <a:avLst/>
          </a:prstGeom>
        </p:spPr>
      </p:pic>
      <p:pic>
        <p:nvPicPr>
          <p:cNvPr id="7" name="Content Placeholder 5" descr="Graphical user interface&#10;&#10;Description automatically generated with low confidence">
            <a:extLst>
              <a:ext uri="{FF2B5EF4-FFF2-40B4-BE49-F238E27FC236}">
                <a16:creationId xmlns:a16="http://schemas.microsoft.com/office/drawing/2014/main" id="{7B1CCFDE-E046-1940-AF10-332C8776901E}"/>
              </a:ext>
            </a:extLst>
          </p:cNvPr>
          <p:cNvPicPr>
            <a:picLocks/>
          </p:cNvPicPr>
          <p:nvPr/>
        </p:nvPicPr>
        <p:blipFill>
          <a:blip r:embed="rId8"/>
          <a:stretch>
            <a:fillRect/>
          </a:stretch>
        </p:blipFill>
        <p:spPr>
          <a:xfrm rot="21144635">
            <a:off x="5356918" y="519776"/>
            <a:ext cx="3315977" cy="5001419"/>
          </a:xfrm>
          <a:prstGeom prst="rect">
            <a:avLst/>
          </a:prstGeom>
        </p:spPr>
      </p:pic>
      <p:pic>
        <p:nvPicPr>
          <p:cNvPr id="1026" name="Picture 2" descr="Speech, reading and translation support added to our website - Athletics &amp;  Running">
            <a:extLst>
              <a:ext uri="{FF2B5EF4-FFF2-40B4-BE49-F238E27FC236}">
                <a16:creationId xmlns:a16="http://schemas.microsoft.com/office/drawing/2014/main" id="{D1BD64A2-82B4-2A43-A187-153884ED7A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812" y="4626943"/>
            <a:ext cx="384810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9" name="Audio 8">
            <a:hlinkClick r:id="" action="ppaction://media"/>
            <a:extLst>
              <a:ext uri="{FF2B5EF4-FFF2-40B4-BE49-F238E27FC236}">
                <a16:creationId xmlns:a16="http://schemas.microsoft.com/office/drawing/2014/main" id="{97761961-3AAF-A946-9461-A9F572F76B3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354678786"/>
      </p:ext>
    </p:extLst>
  </p:cSld>
  <p:clrMapOvr>
    <a:masterClrMapping/>
  </p:clrMapOvr>
  <mc:AlternateContent xmlns:mc="http://schemas.openxmlformats.org/markup-compatibility/2006" xmlns:p14="http://schemas.microsoft.com/office/powerpoint/2010/main">
    <mc:Choice Requires="p14">
      <p:transition spd="slow" p14:dur="2000" advTm="49293"/>
    </mc:Choice>
    <mc:Fallback xmlns="">
      <p:transition spd="slow" advTm="492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rPr>
              <a:t>Ellis’s Story</a:t>
            </a:r>
          </a:p>
        </p:txBody>
      </p:sp>
      <p:pic>
        <p:nvPicPr>
          <p:cNvPr id="4" name="Content Placeholder 3"/>
          <p:cNvPicPr>
            <a:picLocks noGrp="1" noChangeAspect="1"/>
          </p:cNvPicPr>
          <p:nvPr>
            <p:ph idx="1"/>
          </p:nvPr>
        </p:nvPicPr>
        <p:blipFill>
          <a:blip r:embed="rId2"/>
          <a:stretch>
            <a:fillRect/>
          </a:stretch>
        </p:blipFill>
        <p:spPr>
          <a:xfrm>
            <a:off x="1996217" y="2780928"/>
            <a:ext cx="5151566" cy="2962913"/>
          </a:xfrm>
          <a:prstGeom prst="rect">
            <a:avLst/>
          </a:prstGeom>
        </p:spPr>
      </p:pic>
      <p:sp>
        <p:nvSpPr>
          <p:cNvPr id="5" name="Rectangle 4"/>
          <p:cNvSpPr/>
          <p:nvPr/>
        </p:nvSpPr>
        <p:spPr>
          <a:xfrm>
            <a:off x="2937834" y="1988840"/>
            <a:ext cx="3268331" cy="369332"/>
          </a:xfrm>
          <a:prstGeom prst="rect">
            <a:avLst/>
          </a:prstGeom>
        </p:spPr>
        <p:txBody>
          <a:bodyPr wrap="none">
            <a:spAutoFit/>
          </a:bodyPr>
          <a:lstStyle/>
          <a:p>
            <a:pPr algn="ctr"/>
            <a:r>
              <a:rPr lang="en-US" dirty="0">
                <a:hlinkClick r:id="rId3"/>
              </a:rPr>
              <a:t>https://youtu.be/aqCbREcduMA</a:t>
            </a:r>
            <a:r>
              <a:rPr lang="en-US" dirty="0"/>
              <a:t> </a:t>
            </a:r>
          </a:p>
        </p:txBody>
      </p:sp>
    </p:spTree>
    <p:extLst>
      <p:ext uri="{BB962C8B-B14F-4D97-AF65-F5344CB8AC3E}">
        <p14:creationId xmlns:p14="http://schemas.microsoft.com/office/powerpoint/2010/main" val="2079943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hlinkClick r:id="rId3"/>
              </a:rPr>
              <a:t/>
            </a:r>
            <a:br>
              <a:rPr lang="en-GB" dirty="0">
                <a:hlinkClick r:id="rId3"/>
              </a:rPr>
            </a:br>
            <a:r>
              <a:rPr lang="en-GB" dirty="0">
                <a:hlinkClick r:id="rId3"/>
              </a:rPr>
              <a:t>Shaken Inside Out Programme by BBC Yorkshire – YouTube</a:t>
            </a:r>
            <a:r>
              <a:rPr lang="en-GB" dirty="0"/>
              <a:t/>
            </a:r>
            <a:br>
              <a:rPr lang="en-GB" dirty="0"/>
            </a:br>
            <a:endParaRPr lang="en-GB" dirty="0">
              <a:solidFill>
                <a:srgbClr val="0070C0"/>
              </a:solidFill>
            </a:endParaRPr>
          </a:p>
        </p:txBody>
      </p:sp>
      <p:pic>
        <p:nvPicPr>
          <p:cNvPr id="8" name="Content Placeholder 7" descr="Graphical user interface&#10;&#10;Description automatically generated">
            <a:extLst>
              <a:ext uri="{FF2B5EF4-FFF2-40B4-BE49-F238E27FC236}">
                <a16:creationId xmlns:a16="http://schemas.microsoft.com/office/drawing/2014/main" id="{6F888A31-4E2B-2CDF-345B-283C8094222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93900" y="2415381"/>
            <a:ext cx="5156200" cy="2895600"/>
          </a:xfrm>
        </p:spPr>
      </p:pic>
    </p:spTree>
    <p:extLst>
      <p:ext uri="{BB962C8B-B14F-4D97-AF65-F5344CB8AC3E}">
        <p14:creationId xmlns:p14="http://schemas.microsoft.com/office/powerpoint/2010/main" val="3841037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0"/>
            <a:ext cx="8229600" cy="1143000"/>
          </a:xfrm>
        </p:spPr>
        <p:txBody>
          <a:bodyPr/>
          <a:lstStyle/>
          <a:p>
            <a:r>
              <a:rPr lang="en-GB" dirty="0"/>
              <a:t>Thank you!</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1340768"/>
            <a:ext cx="5328592" cy="5328592"/>
          </a:xfrm>
          <a:prstGeom prst="rect">
            <a:avLst/>
          </a:prstGeom>
        </p:spPr>
      </p:pic>
      <p:pic>
        <p:nvPicPr>
          <p:cNvPr id="4" name="Audio 3">
            <a:hlinkClick r:id="" action="ppaction://media"/>
            <a:extLst>
              <a:ext uri="{FF2B5EF4-FFF2-40B4-BE49-F238E27FC236}">
                <a16:creationId xmlns:a16="http://schemas.microsoft.com/office/drawing/2014/main" id="{B2073DF2-04CE-5249-8699-50FB9AD9CB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723676364"/>
      </p:ext>
    </p:extLst>
  </p:cSld>
  <p:clrMapOvr>
    <a:masterClrMapping/>
  </p:clrMapOvr>
  <mc:AlternateContent xmlns:mc="http://schemas.openxmlformats.org/markup-compatibility/2006" xmlns:p14="http://schemas.microsoft.com/office/powerpoint/2010/main">
    <mc:Choice Requires="p14">
      <p:transition spd="slow" p14:dur="2000" advTm="14480"/>
    </mc:Choice>
    <mc:Fallback xmlns="">
      <p:transition spd="slow" advTm="144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56"/>
            <a:ext cx="7239000" cy="1143000"/>
          </a:xfrm>
        </p:spPr>
        <p:txBody>
          <a:bodyPr>
            <a:normAutofit fontScale="90000"/>
          </a:bodyPr>
          <a:lstStyle/>
          <a:p>
            <a:r>
              <a:rPr lang="en-GB" b="1" dirty="0">
                <a:solidFill>
                  <a:srgbClr val="0070C0"/>
                </a:solidFill>
                <a:latin typeface="Calibri" panose="020F0502020204030204" pitchFamily="34" charset="0"/>
              </a:rPr>
              <a:t>What is Abusive Head Trauma?</a:t>
            </a:r>
          </a:p>
        </p:txBody>
      </p:sp>
      <p:sp>
        <p:nvSpPr>
          <p:cNvPr id="3" name="Content Placeholder 2"/>
          <p:cNvSpPr>
            <a:spLocks noGrp="1"/>
          </p:cNvSpPr>
          <p:nvPr>
            <p:ph idx="1"/>
          </p:nvPr>
        </p:nvSpPr>
        <p:spPr>
          <a:xfrm>
            <a:off x="467544" y="980728"/>
            <a:ext cx="8424936" cy="5062344"/>
          </a:xfrm>
        </p:spPr>
        <p:txBody>
          <a:bodyPr>
            <a:normAutofit fontScale="92500" lnSpcReduction="20000"/>
          </a:bodyPr>
          <a:lstStyle/>
          <a:p>
            <a:r>
              <a:rPr lang="en-GB" dirty="0">
                <a:latin typeface="Calibri" panose="020F0502020204030204" pitchFamily="34" charset="0"/>
              </a:rPr>
              <a:t>Also known as Shaken Baby Syndrome, is Child Abuse</a:t>
            </a:r>
          </a:p>
          <a:p>
            <a:r>
              <a:rPr lang="en-GB" dirty="0">
                <a:latin typeface="Calibri" panose="020F0502020204030204" pitchFamily="34" charset="0"/>
              </a:rPr>
              <a:t>Catastrophic injuries: </a:t>
            </a:r>
          </a:p>
          <a:p>
            <a:pPr lvl="1"/>
            <a:r>
              <a:rPr lang="en-GB" dirty="0">
                <a:latin typeface="Calibri" panose="020F0502020204030204" pitchFamily="34" charset="0"/>
              </a:rPr>
              <a:t>Brain injuries</a:t>
            </a:r>
          </a:p>
          <a:p>
            <a:pPr lvl="1"/>
            <a:r>
              <a:rPr lang="en-GB" dirty="0">
                <a:latin typeface="Calibri" panose="020F0502020204030204" pitchFamily="34" charset="0"/>
              </a:rPr>
              <a:t>Bleeding behind the eyes</a:t>
            </a:r>
          </a:p>
          <a:p>
            <a:pPr lvl="1"/>
            <a:r>
              <a:rPr lang="en-GB" dirty="0">
                <a:latin typeface="Calibri" panose="020F0502020204030204" pitchFamily="34" charset="0"/>
              </a:rPr>
              <a:t>Bony injuries</a:t>
            </a:r>
          </a:p>
          <a:p>
            <a:r>
              <a:rPr lang="en-GB" dirty="0"/>
              <a:t>Our goal for ICON is to communicate to parents/carers that they can expect crying, prepare for it and cope with it</a:t>
            </a:r>
          </a:p>
          <a:p>
            <a:r>
              <a:rPr lang="en-GB" dirty="0"/>
              <a:t>Our aim is to reduce the incidence of AHT triggered by crying </a:t>
            </a:r>
          </a:p>
          <a:p>
            <a:r>
              <a:rPr lang="en-GB" dirty="0"/>
              <a:t>https://iconcope.org/parentsadvice/</a:t>
            </a:r>
          </a:p>
          <a:p>
            <a:endParaRPr lang="en-GB" dirty="0"/>
          </a:p>
          <a:p>
            <a:endParaRPr lang="en-GB" dirty="0">
              <a:latin typeface="Calibri" panose="020F0502020204030204" pitchFamily="34" charset="0"/>
            </a:endParaRPr>
          </a:p>
          <a:p>
            <a:pPr marL="0" indent="0">
              <a:buNone/>
            </a:pPr>
            <a:endParaRPr lang="en-GB" dirty="0"/>
          </a:p>
        </p:txBody>
      </p:sp>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3577" y="5589240"/>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a:extLst>
              <a:ext uri="{FF2B5EF4-FFF2-40B4-BE49-F238E27FC236}">
                <a16:creationId xmlns:a16="http://schemas.microsoft.com/office/drawing/2014/main" id="{F0AB6CBF-1F42-1849-A2AA-5E8738DE83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433889006"/>
      </p:ext>
    </p:extLst>
  </p:cSld>
  <p:clrMapOvr>
    <a:masterClrMapping/>
  </p:clrMapOvr>
  <mc:AlternateContent xmlns:mc="http://schemas.openxmlformats.org/markup-compatibility/2006" xmlns:p14="http://schemas.microsoft.com/office/powerpoint/2010/main">
    <mc:Choice Requires="p14">
      <p:transition spd="slow" p14:dur="2000" advTm="36123"/>
    </mc:Choice>
    <mc:Fallback xmlns="">
      <p:transition spd="slow" advTm="361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a:solidFill>
                  <a:srgbClr val="0070C0"/>
                </a:solidFill>
              </a:rPr>
              <a:t>More facts about Abusive Head Trauma</a:t>
            </a:r>
            <a:endParaRPr lang="en-GB" dirty="0">
              <a:solidFill>
                <a:srgbClr val="0070C0"/>
              </a:solidFill>
            </a:endParaRPr>
          </a:p>
        </p:txBody>
      </p:sp>
      <p:sp>
        <p:nvSpPr>
          <p:cNvPr id="3" name="Content Placeholder 2"/>
          <p:cNvSpPr>
            <a:spLocks noGrp="1"/>
          </p:cNvSpPr>
          <p:nvPr>
            <p:ph idx="1"/>
          </p:nvPr>
        </p:nvSpPr>
        <p:spPr/>
        <p:txBody>
          <a:bodyPr>
            <a:normAutofit/>
          </a:bodyPr>
          <a:lstStyle/>
          <a:p>
            <a:r>
              <a:rPr lang="en-GB" dirty="0"/>
              <a:t>AHT is the most common cause of death or long term disability in babies</a:t>
            </a:r>
          </a:p>
          <a:p>
            <a:r>
              <a:rPr lang="en-GB" dirty="0"/>
              <a:t>24 out of 100, 000 hospital admissions for babies are due to abusive head trauma</a:t>
            </a:r>
          </a:p>
          <a:p>
            <a:r>
              <a:rPr lang="en-GB" dirty="0"/>
              <a:t>200 children are killed or hurt annually in the UK </a:t>
            </a:r>
          </a:p>
          <a:p>
            <a:r>
              <a:rPr lang="en-GB" dirty="0"/>
              <a:t>These figures certainly underestimate the real numbers involved</a:t>
            </a:r>
          </a:p>
        </p:txBody>
      </p:sp>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1857" y="5861427"/>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a:extLst>
              <a:ext uri="{FF2B5EF4-FFF2-40B4-BE49-F238E27FC236}">
                <a16:creationId xmlns:a16="http://schemas.microsoft.com/office/drawing/2014/main" id="{B7D544C4-E5E9-7A48-90F9-4BE833819D1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281543348"/>
      </p:ext>
    </p:extLst>
  </p:cSld>
  <p:clrMapOvr>
    <a:masterClrMapping/>
  </p:clrMapOvr>
  <mc:AlternateContent xmlns:mc="http://schemas.openxmlformats.org/markup-compatibility/2006" xmlns:p14="http://schemas.microsoft.com/office/powerpoint/2010/main">
    <mc:Choice Requires="p14">
      <p:transition spd="slow" p14:dur="2000" advTm="19512"/>
    </mc:Choice>
    <mc:Fallback xmlns="">
      <p:transition spd="slow" advTm="195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239000" cy="576064"/>
          </a:xfrm>
        </p:spPr>
        <p:txBody>
          <a:bodyPr>
            <a:noAutofit/>
          </a:bodyPr>
          <a:lstStyle/>
          <a:p>
            <a:r>
              <a:rPr lang="en-GB" b="1" dirty="0">
                <a:solidFill>
                  <a:srgbClr val="0070C0"/>
                </a:solidFill>
                <a:latin typeface="Calibri" panose="020F0502020204030204" pitchFamily="34" charset="0"/>
              </a:rPr>
              <a:t>WHO SHAKES and why?</a:t>
            </a:r>
          </a:p>
        </p:txBody>
      </p:sp>
      <p:sp>
        <p:nvSpPr>
          <p:cNvPr id="3" name="Content Placeholder 2"/>
          <p:cNvSpPr>
            <a:spLocks noGrp="1"/>
          </p:cNvSpPr>
          <p:nvPr>
            <p:ph idx="1"/>
          </p:nvPr>
        </p:nvSpPr>
        <p:spPr>
          <a:xfrm>
            <a:off x="467545" y="836712"/>
            <a:ext cx="8280919" cy="5472608"/>
          </a:xfrm>
        </p:spPr>
        <p:txBody>
          <a:bodyPr>
            <a:normAutofit fontScale="85000" lnSpcReduction="10000"/>
          </a:bodyPr>
          <a:lstStyle/>
          <a:p>
            <a:r>
              <a:rPr lang="en-GB" b="1" dirty="0">
                <a:latin typeface="Calibri" panose="020F0502020204030204" pitchFamily="34" charset="0"/>
              </a:rPr>
              <a:t>70% perpetrators are males – fathers/male surrogates </a:t>
            </a:r>
          </a:p>
          <a:p>
            <a:r>
              <a:rPr lang="en-GB" dirty="0">
                <a:latin typeface="Calibri" panose="020F0502020204030204" pitchFamily="34" charset="0"/>
              </a:rPr>
              <a:t> Coping with crying can feel like living on a cliff edge</a:t>
            </a:r>
            <a:endParaRPr lang="en-GB" sz="2000" dirty="0">
              <a:latin typeface="Calibri" panose="020F0502020204030204" pitchFamily="34" charset="0"/>
            </a:endParaRPr>
          </a:p>
          <a:p>
            <a:r>
              <a:rPr lang="en-GB" dirty="0">
                <a:latin typeface="Calibri" panose="020F0502020204030204" pitchFamily="34" charset="0"/>
              </a:rPr>
              <a:t>Caregivers lose control and shake </a:t>
            </a:r>
          </a:p>
          <a:p>
            <a:r>
              <a:rPr lang="en-GB" dirty="0">
                <a:latin typeface="Calibri" panose="020F0502020204030204" pitchFamily="34" charset="0"/>
              </a:rPr>
              <a:t>Can occur in every socio-economic group</a:t>
            </a:r>
          </a:p>
          <a:p>
            <a:r>
              <a:rPr lang="en-GB" dirty="0">
                <a:latin typeface="Calibri" panose="020F0502020204030204" pitchFamily="34" charset="0"/>
              </a:rPr>
              <a:t>Demonstrable relationship between the normal peak of crying and babies subject to AHT.</a:t>
            </a:r>
          </a:p>
          <a:p>
            <a:r>
              <a:rPr lang="en-GB" dirty="0">
                <a:latin typeface="Calibri" panose="020F0502020204030204" pitchFamily="34" charset="0"/>
              </a:rPr>
              <a:t>Increase in babies in the 1</a:t>
            </a:r>
            <a:r>
              <a:rPr lang="en-GB" baseline="30000" dirty="0">
                <a:latin typeface="Calibri" panose="020F0502020204030204" pitchFamily="34" charset="0"/>
              </a:rPr>
              <a:t>st</a:t>
            </a:r>
            <a:r>
              <a:rPr lang="en-GB" dirty="0">
                <a:latin typeface="Calibri" panose="020F0502020204030204" pitchFamily="34" charset="0"/>
              </a:rPr>
              <a:t> month of life, a peak at 6 weeks during the 2</a:t>
            </a:r>
            <a:r>
              <a:rPr lang="en-GB" baseline="30000" dirty="0">
                <a:latin typeface="Calibri" panose="020F0502020204030204" pitchFamily="34" charset="0"/>
              </a:rPr>
              <a:t>nd</a:t>
            </a:r>
            <a:r>
              <a:rPr lang="en-GB" dirty="0">
                <a:latin typeface="Calibri" panose="020F0502020204030204" pitchFamily="34" charset="0"/>
              </a:rPr>
              <a:t> month and a decrease during the 3</a:t>
            </a:r>
            <a:r>
              <a:rPr lang="en-GB" baseline="30000" dirty="0">
                <a:latin typeface="Calibri" panose="020F0502020204030204" pitchFamily="34" charset="0"/>
              </a:rPr>
              <a:t>rd</a:t>
            </a:r>
            <a:r>
              <a:rPr lang="en-GB" dirty="0">
                <a:latin typeface="Calibri" panose="020F0502020204030204" pitchFamily="34" charset="0"/>
              </a:rPr>
              <a:t> to 5</a:t>
            </a:r>
            <a:r>
              <a:rPr lang="en-GB" baseline="30000" dirty="0">
                <a:latin typeface="Calibri" panose="020F0502020204030204" pitchFamily="34" charset="0"/>
              </a:rPr>
              <a:t>th</a:t>
            </a:r>
            <a:r>
              <a:rPr lang="en-GB" dirty="0">
                <a:latin typeface="Calibri" panose="020F0502020204030204" pitchFamily="34" charset="0"/>
              </a:rPr>
              <a:t> months of life</a:t>
            </a:r>
          </a:p>
          <a:p>
            <a:r>
              <a:rPr lang="en-GB" dirty="0"/>
              <a:t>Research shows that babies are most likely to be shaken when they are 2-4 months old… the time when babies cry the most.</a:t>
            </a:r>
          </a:p>
          <a:p>
            <a:endParaRPr lang="en-GB" dirty="0">
              <a:latin typeface="Calibri" panose="020F0502020204030204" pitchFamily="34" charset="0"/>
            </a:endParaRPr>
          </a:p>
          <a:p>
            <a:endParaRPr lang="en-GB" dirty="0"/>
          </a:p>
        </p:txBody>
      </p:sp>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6679" y="5708805"/>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a:extLst>
              <a:ext uri="{FF2B5EF4-FFF2-40B4-BE49-F238E27FC236}">
                <a16:creationId xmlns:a16="http://schemas.microsoft.com/office/drawing/2014/main" id="{91DAF4B0-56D3-E647-AE33-05ED825444F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408383228"/>
      </p:ext>
    </p:extLst>
  </p:cSld>
  <p:clrMapOvr>
    <a:masterClrMapping/>
  </p:clrMapOvr>
  <mc:AlternateContent xmlns:mc="http://schemas.openxmlformats.org/markup-compatibility/2006" xmlns:p14="http://schemas.microsoft.com/office/powerpoint/2010/main">
    <mc:Choice Requires="p14">
      <p:transition spd="slow" p14:dur="2000" advTm="67943"/>
    </mc:Choice>
    <mc:Fallback xmlns="">
      <p:transition spd="slow" advTm="679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7992888" cy="1224136"/>
          </a:xfrm>
        </p:spPr>
        <p:txBody>
          <a:bodyPr>
            <a:normAutofit fontScale="90000"/>
          </a:bodyPr>
          <a:lstStyle/>
          <a:p>
            <a:r>
              <a:rPr lang="en-GB" dirty="0">
                <a:solidFill>
                  <a:srgbClr val="0070C0"/>
                </a:solidFill>
                <a:latin typeface="Calibri" panose="020F0502020204030204" pitchFamily="34" charset="0"/>
              </a:rPr>
              <a:t>Normal Crying curve </a:t>
            </a:r>
            <a:r>
              <a:rPr lang="en-GB" dirty="0">
                <a:latin typeface="Calibri" panose="020F0502020204030204" pitchFamily="34" charset="0"/>
              </a:rPr>
              <a:t/>
            </a:r>
            <a:br>
              <a:rPr lang="en-GB" dirty="0">
                <a:latin typeface="Calibri" panose="020F0502020204030204" pitchFamily="34" charset="0"/>
              </a:rPr>
            </a:br>
            <a:r>
              <a:rPr lang="en-GB" sz="1200" dirty="0">
                <a:latin typeface="Calibri" panose="020F0502020204030204" pitchFamily="34" charset="0"/>
              </a:rPr>
              <a:t>(Barr 1990)</a:t>
            </a:r>
            <a:r>
              <a:rPr lang="en-GB" dirty="0">
                <a:latin typeface="Calibri" panose="020F0502020204030204" pitchFamily="34" charset="0"/>
              </a:rPr>
              <a:t/>
            </a:r>
            <a:br>
              <a:rPr lang="en-GB" dirty="0">
                <a:latin typeface="Calibri" panose="020F0502020204030204" pitchFamily="34" charset="0"/>
              </a:rPr>
            </a:br>
            <a:endParaRPr lang="en-GB" dirty="0">
              <a:latin typeface="Calibri" panose="020F0502020204030204"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980728"/>
            <a:ext cx="6552728" cy="467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5653858"/>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udio 2">
            <a:hlinkClick r:id="" action="ppaction://media"/>
            <a:extLst>
              <a:ext uri="{FF2B5EF4-FFF2-40B4-BE49-F238E27FC236}">
                <a16:creationId xmlns:a16="http://schemas.microsoft.com/office/drawing/2014/main" id="{E074626B-F419-8742-B803-21BC8F47A30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170127951"/>
      </p:ext>
    </p:extLst>
  </p:cSld>
  <p:clrMapOvr>
    <a:masterClrMapping/>
  </p:clrMapOvr>
  <mc:AlternateContent xmlns:mc="http://schemas.openxmlformats.org/markup-compatibility/2006" xmlns:p14="http://schemas.microsoft.com/office/powerpoint/2010/main">
    <mc:Choice Requires="p14">
      <p:transition spd="slow" p14:dur="2000" advTm="14960"/>
    </mc:Choice>
    <mc:Fallback xmlns="">
      <p:transition spd="slow" advTm="14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E3F834E-41DC-4B87-BF8E-3E56719CA6FD}"/>
              </a:ext>
            </a:extLst>
          </p:cNvPr>
          <p:cNvPicPr>
            <a:picLocks noGrp="1"/>
          </p:cNvPicPr>
          <p:nvPr>
            <p:ph idx="1"/>
          </p:nvPr>
        </p:nvPicPr>
        <p:blipFill rotWithShape="1">
          <a:blip r:embed="rId5"/>
          <a:srcRect l="5871" t="22335" r="33502" b="11137"/>
          <a:stretch/>
        </p:blipFill>
        <p:spPr bwMode="auto">
          <a:xfrm>
            <a:off x="1155237" y="135603"/>
            <a:ext cx="6833526" cy="5760640"/>
          </a:xfrm>
          <a:prstGeom prst="rect">
            <a:avLst/>
          </a:prstGeom>
          <a:ln>
            <a:noFill/>
          </a:ln>
          <a:extLst>
            <a:ext uri="{53640926-AAD7-44D8-BBD7-CCE9431645EC}">
              <a14:shadowObscured xmlns:a14="http://schemas.microsoft.com/office/drawing/2010/main"/>
            </a:ext>
          </a:extLst>
        </p:spPr>
      </p:pic>
      <p:pic>
        <p:nvPicPr>
          <p:cNvPr id="5" name="Picture 3">
            <a:extLst>
              <a:ext uri="{FF2B5EF4-FFF2-40B4-BE49-F238E27FC236}">
                <a16:creationId xmlns:a16="http://schemas.microsoft.com/office/drawing/2014/main" id="{22C28CC0-03FD-49D1-8CF3-0D294B6A19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1857" y="5873115"/>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udio 1">
            <a:hlinkClick r:id="" action="ppaction://media"/>
            <a:extLst>
              <a:ext uri="{FF2B5EF4-FFF2-40B4-BE49-F238E27FC236}">
                <a16:creationId xmlns:a16="http://schemas.microsoft.com/office/drawing/2014/main" id="{9FC3E7B9-CF2A-6E41-BD9E-DFB876C1837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704700607"/>
      </p:ext>
    </p:extLst>
  </p:cSld>
  <p:clrMapOvr>
    <a:masterClrMapping/>
  </p:clrMapOvr>
  <mc:AlternateContent xmlns:mc="http://schemas.openxmlformats.org/markup-compatibility/2006" xmlns:p14="http://schemas.microsoft.com/office/powerpoint/2010/main">
    <mc:Choice Requires="p14">
      <p:transition spd="slow" p14:dur="2000" advTm="25044"/>
    </mc:Choice>
    <mc:Fallback xmlns="">
      <p:transition spd="slow" advTm="25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latin typeface="Calibri" panose="020F0502020204030204" pitchFamily="34" charset="0"/>
              </a:rPr>
              <a:t>Coping strategies</a:t>
            </a:r>
          </a:p>
        </p:txBody>
      </p:sp>
      <p:sp>
        <p:nvSpPr>
          <p:cNvPr id="3" name="Content Placeholder 2"/>
          <p:cNvSpPr>
            <a:spLocks noGrp="1"/>
          </p:cNvSpPr>
          <p:nvPr>
            <p:ph idx="1"/>
          </p:nvPr>
        </p:nvSpPr>
        <p:spPr>
          <a:xfrm>
            <a:off x="457252" y="1124744"/>
            <a:ext cx="8075188" cy="4968552"/>
          </a:xfrm>
        </p:spPr>
        <p:txBody>
          <a:bodyPr>
            <a:normAutofit/>
          </a:bodyPr>
          <a:lstStyle/>
          <a:p>
            <a:r>
              <a:rPr lang="en-GB" dirty="0">
                <a:latin typeface="Calibri" panose="020F0502020204030204" pitchFamily="34" charset="0"/>
              </a:rPr>
              <a:t>Success depends on controllability</a:t>
            </a:r>
          </a:p>
          <a:p>
            <a:r>
              <a:rPr lang="en-GB" dirty="0">
                <a:latin typeface="Calibri" panose="020F0502020204030204" pitchFamily="34" charset="0"/>
              </a:rPr>
              <a:t>Problem solving where the stressor cannot be controlled can lead to frustration and distress</a:t>
            </a:r>
          </a:p>
          <a:p>
            <a:r>
              <a:rPr lang="en-GB" dirty="0">
                <a:latin typeface="Calibri" panose="020F0502020204030204" pitchFamily="34" charset="0"/>
              </a:rPr>
              <a:t>support </a:t>
            </a:r>
            <a:r>
              <a:rPr lang="en-GB" i="1" dirty="0">
                <a:latin typeface="Calibri" panose="020F0502020204030204" pitchFamily="34" charset="0"/>
              </a:rPr>
              <a:t>through</a:t>
            </a:r>
            <a:r>
              <a:rPr lang="en-GB" dirty="0">
                <a:latin typeface="Calibri" panose="020F0502020204030204" pitchFamily="34" charset="0"/>
              </a:rPr>
              <a:t> the problem rather than </a:t>
            </a:r>
            <a:r>
              <a:rPr lang="en-GB" i="1" dirty="0">
                <a:latin typeface="Calibri" panose="020F0502020204030204" pitchFamily="34" charset="0"/>
              </a:rPr>
              <a:t>solving </a:t>
            </a:r>
            <a:r>
              <a:rPr lang="en-GB" dirty="0">
                <a:latin typeface="Calibri" panose="020F0502020204030204" pitchFamily="34" charset="0"/>
              </a:rPr>
              <a:t>the problem </a:t>
            </a:r>
          </a:p>
          <a:p>
            <a:r>
              <a:rPr lang="en-GB" dirty="0">
                <a:latin typeface="Calibri" panose="020F0502020204030204" pitchFamily="34" charset="0"/>
              </a:rPr>
              <a:t>The need for a careful approach towards a responsive professional intervention that is rooted in evidence is, therefore, crucial</a:t>
            </a:r>
          </a:p>
          <a:p>
            <a:endParaRPr lang="en-GB" dirty="0"/>
          </a:p>
        </p:txBody>
      </p:sp>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7828" y="5670044"/>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a:extLst>
              <a:ext uri="{FF2B5EF4-FFF2-40B4-BE49-F238E27FC236}">
                <a16:creationId xmlns:a16="http://schemas.microsoft.com/office/drawing/2014/main" id="{CBA99E96-FE2C-7441-B030-644FAB77B36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545189130"/>
      </p:ext>
    </p:extLst>
  </p:cSld>
  <p:clrMapOvr>
    <a:masterClrMapping/>
  </p:clrMapOvr>
  <mc:AlternateContent xmlns:mc="http://schemas.openxmlformats.org/markup-compatibility/2006" xmlns:p14="http://schemas.microsoft.com/office/powerpoint/2010/main">
    <mc:Choice Requires="p14">
      <p:transition spd="slow" p14:dur="2000" advTm="22634"/>
    </mc:Choice>
    <mc:Fallback xmlns="">
      <p:transition spd="slow" advTm="226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Living on a cliff edge!</a:t>
            </a:r>
          </a:p>
        </p:txBody>
      </p:sp>
      <p:sp>
        <p:nvSpPr>
          <p:cNvPr id="3" name="Content Placeholder 2"/>
          <p:cNvSpPr>
            <a:spLocks noGrp="1"/>
          </p:cNvSpPr>
          <p:nvPr>
            <p:ph idx="1"/>
          </p:nvPr>
        </p:nvSpPr>
        <p:spPr>
          <a:xfrm>
            <a:off x="447556" y="1268760"/>
            <a:ext cx="8084884" cy="5589240"/>
          </a:xfrm>
        </p:spPr>
        <p:txBody>
          <a:bodyPr>
            <a:normAutofit/>
          </a:bodyPr>
          <a:lstStyle/>
          <a:p>
            <a:pPr marL="0" indent="0">
              <a:buNone/>
            </a:pPr>
            <a:r>
              <a:rPr lang="en-GB" dirty="0"/>
              <a:t>Excessive infant crying can be associated with:</a:t>
            </a:r>
          </a:p>
          <a:p>
            <a:pPr>
              <a:buFont typeface="Arial" charset="0"/>
              <a:buChar char="•"/>
            </a:pPr>
            <a:r>
              <a:rPr lang="en-GB" dirty="0"/>
              <a:t>Parental stress</a:t>
            </a:r>
          </a:p>
          <a:p>
            <a:pPr>
              <a:buFont typeface="Arial" charset="0"/>
              <a:buChar char="•"/>
            </a:pPr>
            <a:r>
              <a:rPr lang="en-GB" dirty="0"/>
              <a:t>Depression</a:t>
            </a:r>
          </a:p>
          <a:p>
            <a:pPr>
              <a:buFont typeface="Arial" charset="0"/>
              <a:buChar char="•"/>
            </a:pPr>
            <a:r>
              <a:rPr lang="en-GB" dirty="0"/>
              <a:t>Possible relationship problems</a:t>
            </a:r>
          </a:p>
          <a:p>
            <a:pPr>
              <a:buFont typeface="Arial" charset="0"/>
              <a:buChar char="•"/>
            </a:pPr>
            <a:r>
              <a:rPr lang="en-GB" dirty="0"/>
              <a:t>Feelings of guilt, inadequacy and helplessness</a:t>
            </a:r>
          </a:p>
          <a:p>
            <a:pPr>
              <a:buFont typeface="Arial" charset="0"/>
              <a:buChar char="•"/>
            </a:pPr>
            <a:endParaRPr lang="en-GB" dirty="0"/>
          </a:p>
          <a:p>
            <a:pPr marL="0" indent="0">
              <a:buNone/>
            </a:pPr>
            <a:r>
              <a:rPr lang="en-GB" dirty="0">
                <a:hlinkClick r:id="rId5"/>
              </a:rPr>
              <a:t>https://youtu.be/Q3mc0FhrNF8</a:t>
            </a:r>
            <a:endParaRPr lang="en-GB" dirty="0"/>
          </a:p>
          <a:p>
            <a:pPr marL="0" indent="0">
              <a:buNone/>
            </a:pPr>
            <a:endParaRPr lang="en-GB" dirty="0"/>
          </a:p>
        </p:txBody>
      </p:sp>
      <p:pic>
        <p:nvPicPr>
          <p:cNvPr id="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1857" y="5882035"/>
            <a:ext cx="2142143" cy="97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a:extLst>
              <a:ext uri="{FF2B5EF4-FFF2-40B4-BE49-F238E27FC236}">
                <a16:creationId xmlns:a16="http://schemas.microsoft.com/office/drawing/2014/main" id="{62E59D85-828A-0640-9348-C796DB40BDB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222981440"/>
      </p:ext>
    </p:extLst>
  </p:cSld>
  <p:clrMapOvr>
    <a:masterClrMapping/>
  </p:clrMapOvr>
  <mc:AlternateContent xmlns:mc="http://schemas.openxmlformats.org/markup-compatibility/2006" xmlns:p14="http://schemas.microsoft.com/office/powerpoint/2010/main">
    <mc:Choice Requires="p14">
      <p:transition spd="slow" p14:dur="2000" advTm="38362"/>
    </mc:Choice>
    <mc:Fallback xmlns="">
      <p:transition spd="slow" advTm="383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TotalTime>
  <Words>3512</Words>
  <Application>Microsoft Office PowerPoint</Application>
  <PresentationFormat>On-screen Show (4:3)</PresentationFormat>
  <Paragraphs>184</Paragraphs>
  <Slides>26</Slides>
  <Notes>25</Notes>
  <HiddenSlides>0</HiddenSlides>
  <MMClips>24</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Times New Roman</vt:lpstr>
      <vt:lpstr>Office Theme</vt:lpstr>
      <vt:lpstr>1_Office Theme</vt:lpstr>
      <vt:lpstr>Training for trainers and professionals: The ICON message </vt:lpstr>
      <vt:lpstr>Aims of this training session</vt:lpstr>
      <vt:lpstr>What is Abusive Head Trauma?</vt:lpstr>
      <vt:lpstr>More facts about Abusive Head Trauma</vt:lpstr>
      <vt:lpstr>WHO SHAKES and why?</vt:lpstr>
      <vt:lpstr>Normal Crying curve  (Barr 1990) </vt:lpstr>
      <vt:lpstr>PowerPoint Presentation</vt:lpstr>
      <vt:lpstr>Coping strategies</vt:lpstr>
      <vt:lpstr>Living on a cliff edge!</vt:lpstr>
      <vt:lpstr> Are some babies more at risk than others? </vt:lpstr>
      <vt:lpstr> Why are premature/LBW babies at increased risk? </vt:lpstr>
      <vt:lpstr>Cost</vt:lpstr>
      <vt:lpstr>Does prevention work?</vt:lpstr>
      <vt:lpstr>Does prevention work?</vt:lpstr>
      <vt:lpstr>PowerPoint Presentation</vt:lpstr>
      <vt:lpstr>Implementing ICON</vt:lpstr>
      <vt:lpstr>The  ICON Touchpoints</vt:lpstr>
      <vt:lpstr>ICON Touchpoints (cont)</vt:lpstr>
      <vt:lpstr>How can professionals help parents?</vt:lpstr>
      <vt:lpstr>Introducing ICON to a parent/carers</vt:lpstr>
      <vt:lpstr>ICON resources</vt:lpstr>
      <vt:lpstr>PowerPoint Presentation</vt:lpstr>
      <vt:lpstr>PowerPoint Presentation</vt:lpstr>
      <vt:lpstr>Ellis’s Story</vt:lpstr>
      <vt:lpstr> Shaken Inside Out Programme by BBC Yorkshire – YouTube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Jones</dc:creator>
  <cp:lastModifiedBy>Amanda Harper</cp:lastModifiedBy>
  <cp:revision>74</cp:revision>
  <dcterms:created xsi:type="dcterms:W3CDTF">2019-03-28T11:03:36Z</dcterms:created>
  <dcterms:modified xsi:type="dcterms:W3CDTF">2023-11-07T12:12:46Z</dcterms:modified>
</cp:coreProperties>
</file>