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28" r:id="rId2"/>
    <p:sldId id="505" r:id="rId3"/>
    <p:sldId id="509" r:id="rId4"/>
    <p:sldId id="507" r:id="rId5"/>
    <p:sldId id="508" r:id="rId6"/>
    <p:sldId id="506" r:id="rId7"/>
    <p:sldId id="516" r:id="rId8"/>
    <p:sldId id="517" r:id="rId9"/>
    <p:sldId id="486" r:id="rId10"/>
    <p:sldId id="487" r:id="rId11"/>
    <p:sldId id="511" r:id="rId12"/>
    <p:sldId id="514" r:id="rId13"/>
    <p:sldId id="482" r:id="rId14"/>
    <p:sldId id="522" r:id="rId15"/>
    <p:sldId id="496" r:id="rId16"/>
    <p:sldId id="495" r:id="rId17"/>
    <p:sldId id="488" r:id="rId18"/>
    <p:sldId id="497" r:id="rId19"/>
    <p:sldId id="489" r:id="rId20"/>
    <p:sldId id="490" r:id="rId21"/>
    <p:sldId id="491" r:id="rId22"/>
    <p:sldId id="510" r:id="rId23"/>
    <p:sldId id="5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B3"/>
    <a:srgbClr val="D5FFFE"/>
    <a:srgbClr val="005EB8"/>
    <a:srgbClr val="F24678"/>
    <a:srgbClr val="853E9A"/>
    <a:srgbClr val="F9A50E"/>
    <a:srgbClr val="2A90C0"/>
    <a:srgbClr val="4B4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384" autoAdjust="0"/>
  </p:normalViewPr>
  <p:slideViewPr>
    <p:cSldViewPr>
      <p:cViewPr varScale="1">
        <p:scale>
          <a:sx n="70" d="100"/>
          <a:sy n="70" d="100"/>
        </p:scale>
        <p:origin x="76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B39E-C8D0-42BD-BB68-281E18C3AAEE}" type="datetimeFigureOut">
              <a:rPr lang="en-GB" smtClean="0"/>
              <a:t>20/03/2024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BFEC9-5A8C-4817-8B8F-59A3F3EB2ECC}" type="datetimeFigureOut">
              <a:rPr lang="en-GB" smtClean="0"/>
              <a:t>20/03/2024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9</a:t>
            </a:fld>
            <a:endParaRPr lang="en-GB"/>
          </a:p>
        </p:txBody>
      </p:sp>
    </p:spTree>
    <p:extLst>
      <p:ext uri="{BB962C8B-B14F-4D97-AF65-F5344CB8AC3E}">
        <p14:creationId xmlns:p14="http://schemas.microsoft.com/office/powerpoint/2010/main" val="57832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Current Q2 2023/24 COVER data for Ealing PCN’s– available</a:t>
            </a:r>
            <a:r>
              <a:rPr lang="en-GB" baseline="0" dirty="0" smtClean="0"/>
              <a:t> on Futures Platform (web address on slide) – As per previous data reviews and public health intelligence the areas of Southall continue to have good uptake where as the areas of Acton, Northolt and Greenford have low uptake. </a:t>
            </a:r>
            <a:endParaRPr lang="en-GB" dirty="0" smtClean="0"/>
          </a:p>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10</a:t>
            </a:fld>
            <a:endParaRPr lang="en-GB"/>
          </a:p>
        </p:txBody>
      </p:sp>
    </p:spTree>
    <p:extLst>
      <p:ext uri="{BB962C8B-B14F-4D97-AF65-F5344CB8AC3E}">
        <p14:creationId xmlns:p14="http://schemas.microsoft.com/office/powerpoint/2010/main" val="419844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11</a:t>
            </a:fld>
            <a:endParaRPr lang="en-GB"/>
          </a:p>
        </p:txBody>
      </p:sp>
    </p:spTree>
    <p:extLst>
      <p:ext uri="{BB962C8B-B14F-4D97-AF65-F5344CB8AC3E}">
        <p14:creationId xmlns:p14="http://schemas.microsoft.com/office/powerpoint/2010/main" val="183659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3BD2CB2-BBBF-4505-BB0A-F6BB45720F16}" type="slidenum">
              <a:rPr lang="en-GB" smtClean="0"/>
              <a:t>13</a:t>
            </a:fld>
            <a:endParaRPr lang="en-GB"/>
          </a:p>
        </p:txBody>
      </p:sp>
    </p:spTree>
    <p:extLst>
      <p:ext uri="{BB962C8B-B14F-4D97-AF65-F5344CB8AC3E}">
        <p14:creationId xmlns:p14="http://schemas.microsoft.com/office/powerpoint/2010/main" val="34565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3BD2CB2-BBBF-4505-BB0A-F6BB45720F16}" type="slidenum">
              <a:rPr lang="en-GB" smtClean="0"/>
              <a:t>14</a:t>
            </a:fld>
            <a:endParaRPr lang="en-GB"/>
          </a:p>
        </p:txBody>
      </p:sp>
    </p:spTree>
    <p:extLst>
      <p:ext uri="{BB962C8B-B14F-4D97-AF65-F5344CB8AC3E}">
        <p14:creationId xmlns:p14="http://schemas.microsoft.com/office/powerpoint/2010/main" val="31465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3BD2CB2-BBBF-4505-BB0A-F6BB45720F16}" type="slidenum">
              <a:rPr lang="en-GB" smtClean="0"/>
              <a:t>15</a:t>
            </a:fld>
            <a:endParaRPr lang="en-GB"/>
          </a:p>
        </p:txBody>
      </p:sp>
    </p:spTree>
    <p:extLst>
      <p:ext uri="{BB962C8B-B14F-4D97-AF65-F5344CB8AC3E}">
        <p14:creationId xmlns:p14="http://schemas.microsoft.com/office/powerpoint/2010/main" val="13810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3BD2CB2-BBBF-4505-BB0A-F6BB45720F16}" type="slidenum">
              <a:rPr lang="en-GB" smtClean="0"/>
              <a:t>16</a:t>
            </a:fld>
            <a:endParaRPr lang="en-GB"/>
          </a:p>
        </p:txBody>
      </p:sp>
    </p:spTree>
    <p:extLst>
      <p:ext uri="{BB962C8B-B14F-4D97-AF65-F5344CB8AC3E}">
        <p14:creationId xmlns:p14="http://schemas.microsoft.com/office/powerpoint/2010/main" val="110292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17</a:t>
            </a:fld>
            <a:endParaRPr lang="en-GB"/>
          </a:p>
        </p:txBody>
      </p:sp>
    </p:spTree>
    <p:extLst>
      <p:ext uri="{BB962C8B-B14F-4D97-AF65-F5344CB8AC3E}">
        <p14:creationId xmlns:p14="http://schemas.microsoft.com/office/powerpoint/2010/main" val="379044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18</a:t>
            </a:fld>
            <a:endParaRPr lang="en-GB"/>
          </a:p>
        </p:txBody>
      </p:sp>
    </p:spTree>
    <p:extLst>
      <p:ext uri="{BB962C8B-B14F-4D97-AF65-F5344CB8AC3E}">
        <p14:creationId xmlns:p14="http://schemas.microsoft.com/office/powerpoint/2010/main" val="1544063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GB" dirty="0"/>
          </a:p>
        </p:txBody>
      </p: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116632"/>
            <a:ext cx="2233639" cy="744546"/>
          </a:xfrm>
          <a:prstGeom prst="rect">
            <a:avLst/>
          </a:prstGeom>
          <a:noFill/>
          <a:ln>
            <a:noFill/>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4190" y="215642"/>
            <a:ext cx="2018474" cy="621069"/>
          </a:xfrm>
          <a:prstGeom prst="rect">
            <a:avLst/>
          </a:prstGeom>
        </p:spPr>
      </p:pic>
    </p:spTree>
    <p:extLst>
      <p:ext uri="{BB962C8B-B14F-4D97-AF65-F5344CB8AC3E}">
        <p14:creationId xmlns:p14="http://schemas.microsoft.com/office/powerpoint/2010/main" val="22420595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normAutofit/>
          </a:bodyPr>
          <a:lstStyle>
            <a:lvl1pPr>
              <a:defRPr sz="1800"/>
            </a:lvl1pPr>
            <a:lvl2pPr>
              <a:defRPr sz="1800"/>
            </a:lvl2pPr>
            <a:lvl3pPr>
              <a:defRPr sz="1800"/>
            </a:lvl3pPr>
            <a:lvl4pPr>
              <a:defRPr sz="1800"/>
            </a:lvl4pPr>
            <a:lvl5pPr>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smtClean="0"/>
              <a:t>Click to edit title</a:t>
            </a:r>
            <a:endParaRPr lang="en-GB" dirty="0"/>
          </a:p>
        </p:txBody>
      </p:sp>
    </p:spTree>
    <p:extLst>
      <p:ext uri="{BB962C8B-B14F-4D97-AF65-F5344CB8AC3E}">
        <p14:creationId xmlns:p14="http://schemas.microsoft.com/office/powerpoint/2010/main" val="3439721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smtClean="0"/>
              <a:t>Click to add sub-heading</a:t>
            </a:r>
            <a:endParaRPr lang="en-GB" dirty="0"/>
          </a:p>
        </p:txBody>
      </p:sp>
    </p:spTree>
    <p:extLst>
      <p:ext uri="{BB962C8B-B14F-4D97-AF65-F5344CB8AC3E}">
        <p14:creationId xmlns:p14="http://schemas.microsoft.com/office/powerpoint/2010/main" val="3146012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44472" y="6229516"/>
            <a:ext cx="1669007" cy="51354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344" y="6070406"/>
            <a:ext cx="2017948" cy="672650"/>
          </a:xfrm>
          <a:prstGeom prst="rect">
            <a:avLst/>
          </a:prstGeom>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br01.safelinks.protection.outlook.com/?url=https%3A%2F%2Ffuture.nhs.uk%2Fvaccsandscreening%2Fview%3FobjectID%3D43060592&amp;data=05%7C01%7Crebeccawilson5%40nhs.net%7Cb1e8e513225f44a3f82808dbd531c52b%7C37c354b285b047f5b22207b48d774ee3%7C0%7C0%7C638338182272125106%7CUnknown%7CTWFpbGZsb3d8eyJWIjoiMC4wLjAwMDAiLCJQIjoiV2luMzIiLCJBTiI6Ik1haWwiLCJXVCI6Mn0%3D%7C3000%7C%7C%7C&amp;sdata=S4OvT0yIdOcnfbdYrMbhm4KLC9bA%2Feru1mGINFGq2VU%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news/latest-measles-statistics-publish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ngland.nhs.uk/long-read/confirmation-of-national-vaccination-and-immunisation-catch-up-campaign-for-2023-2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ov.uk/government/news/marketing-campaign-launches-to-drive-up-childhood-vaccination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nwl.nhs.uk/child-immunisation-service/brent-ealing-hillingdon-camden-school-based-immunisation-servi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gbr01.safelinks.protection.outlook.com/?url=https%3A%2F%2Fwww.nwlondonicb.nhs.uk%2Fget-involved%2FEOI&amp;data=05%7C02%7Crebeccawilson5%40nhs.net%7C6c9d7fde4c324608c88708dc21b42dc3%7C37c354b285b047f5b22207b48d774ee3%7C0%7C0%7C638422304944284836%7CUnknown%7CTWFpbGZsb3d8eyJWIjoiMC4wLjAwMDAiLCJQIjoiV2luMzIiLCJBTiI6Ik1haWwiLCJXVCI6Mn0%3D%7C0%7C%7C%7C&amp;sdata=pb3wI%2BgxPFp166IIqObEJaFFe4oKbTGV74bWBttYMYg%3D&amp;reserved=0" TargetMode="External"/><Relationship Id="rId4" Type="http://schemas.openxmlformats.org/officeDocument/2006/relationships/hyperlink" Target="https://www.nwlondonicb.nhs.uk/your-health-services/immunisations-and-vaccinations/mm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gov.uk/government/publications/immunisation-update-webinars-for-primary-care-immunisers/primary-care-immunisation-webinar-seri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jitsuvax.info/discover/"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immunize.org/wp-content/uploads/catg.d/p5122.pdf" TargetMode="External"/><Relationship Id="rId4" Type="http://schemas.openxmlformats.org/officeDocument/2006/relationships/hyperlink" Target="http://www.immunizationdata.who.int/listing.html?topic=vaccine-schedule&amp;loc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ngland.nhs.uk/long-read/confirmation-of-national-vaccination-and-immunisation-catch-up-campaign-for-2023-24/" TargetMode="External"/><Relationship Id="rId2" Type="http://schemas.openxmlformats.org/officeDocument/2006/relationships/hyperlink" Target="https://www.england.nhs.uk/london/wp-content/uploads/sites/8/2018/06/Good-Practice-Immunisation-Invite-Reminder-Guide.pdf" TargetMode="External"/><Relationship Id="rId1" Type="http://schemas.openxmlformats.org/officeDocument/2006/relationships/slideLayout" Target="../slideLayouts/slideLayout2.xml"/><Relationship Id="rId4" Type="http://schemas.openxmlformats.org/officeDocument/2006/relationships/hyperlink" Target="http://www.england.nhs.uk/wp-content/uploads/2020/03/update-to-the-gp-contract-agreement-v2-updated.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jitsuvax.info/discover/" TargetMode="External"/><Relationship Id="rId3" Type="http://schemas.openxmlformats.org/officeDocument/2006/relationships/hyperlink" Target="https://www.nwlondonicb.nhs.uk/professionals/communications-resources-staff" TargetMode="External"/><Relationship Id="rId7" Type="http://schemas.openxmlformats.org/officeDocument/2006/relationships/hyperlink" Target="https://vaccineknowledge.ox.ac.uk/home" TargetMode="External"/><Relationship Id="rId2" Type="http://schemas.openxmlformats.org/officeDocument/2006/relationships/hyperlink" Target="https://www.youtube.com/watch?v=9z4QVtacidM&amp;feature=youtu.be" TargetMode="External"/><Relationship Id="rId1" Type="http://schemas.openxmlformats.org/officeDocument/2006/relationships/slideLayout" Target="../slideLayouts/slideLayout2.xml"/><Relationship Id="rId6" Type="http://schemas.openxmlformats.org/officeDocument/2006/relationships/hyperlink" Target="https://www.immunology.org/" TargetMode="External"/><Relationship Id="rId11" Type="http://schemas.openxmlformats.org/officeDocument/2006/relationships/hyperlink" Target="https://www.england.nhs.uk/publication/nhs-vaccination-strategy/" TargetMode="External"/><Relationship Id="rId5" Type="http://schemas.openxmlformats.org/officeDocument/2006/relationships/hyperlink" Target="https://www.who.int/health-topics/vaccines-and-immunization#tab=tab_1" TargetMode="External"/><Relationship Id="rId10" Type="http://schemas.openxmlformats.org/officeDocument/2006/relationships/hyperlink" Target="https://www.healthpublications.gov.uk/Home.html" TargetMode="External"/><Relationship Id="rId4" Type="http://schemas.openxmlformats.org/officeDocument/2006/relationships/hyperlink" Target="https://www.gov.uk/government/collections/immunisation" TargetMode="External"/><Relationship Id="rId9" Type="http://schemas.openxmlformats.org/officeDocument/2006/relationships/hyperlink" Target="https://www.vaccinesafetynet.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england.nhs.uk/wp-content/uploads/2024/02/PRN01111-letter-gp-contract-arrangements-24-25.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long-read/quality-and-outcomes-framework-guidance-for-2023-24/#section-4-public-health-domain" TargetMode="External"/><Relationship Id="rId2" Type="http://schemas.openxmlformats.org/officeDocument/2006/relationships/hyperlink" Target="https://digital.nhs.uk/data-and-information/data-collections-and-data-sets/data-collections/quality-and-outcomes-framework-qof/quality-and-outcome-framework-qof-business-rules/quality-and-outcomes-framework-qof-business-rules-v48.0-2023-2024" TargetMode="External"/><Relationship Id="rId1" Type="http://schemas.openxmlformats.org/officeDocument/2006/relationships/slideLayout" Target="../slideLayouts/slideLayout2.xml"/><Relationship Id="rId4" Type="http://schemas.openxmlformats.org/officeDocument/2006/relationships/hyperlink" Target="https://www.england.nhs.uk/wp-content/uploads/2023/03/PRN00289-quality-and-outcomes-framework-guidance-for-2023-24.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uk-and-international-immunisation-schedules-comparison-tool" TargetMode="External"/><Relationship Id="rId2" Type="http://schemas.openxmlformats.org/officeDocument/2006/relationships/hyperlink" Target="https://www.england.nhs.uk/wp-content/uploads/2023/03/PRN00289-quality-and-outcomes-framework-guidance-for-2023-24.pdf" TargetMode="External"/><Relationship Id="rId1" Type="http://schemas.openxmlformats.org/officeDocument/2006/relationships/slideLayout" Target="../slideLayouts/slideLayout2.xml"/><Relationship Id="rId5" Type="http://schemas.openxmlformats.org/officeDocument/2006/relationships/hyperlink" Target="https://assets.publishing.service.gov.uk/media/64dd28dd3fde61000d4a53e8/UKHSA-12599-algorithm-immunisation-status-from-1September2023.pdf" TargetMode="External"/><Relationship Id="rId4" Type="http://schemas.openxmlformats.org/officeDocument/2006/relationships/hyperlink" Target="https://immunizationdata.who.int/listing.html?topic=vaccine-schedule&amp;loc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wp-content/uploads/2023/03/PRN00289-quality-and-outcomes-framework-guidance-for-2023-24.pdf" TargetMode="External"/><Relationship Id="rId2" Type="http://schemas.openxmlformats.org/officeDocument/2006/relationships/hyperlink" Target="https://digital.nhs.uk/data-and-information/data-collections-and-data-sets/data-collections/quality-and-outcomes-framework-qof/quality-and-outcome-framework-qof-business-rules/quality-and-outcomes-framework-qof-business-rules-v48.0-2023-20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publications.gov.uk/ViewArticle.html?sp=Simmunisationtrainingwebinar2022routineimmunisationschedulechange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ealthpublications.gov.uk/ViewArticle.html?sp=Simmunisationtrainingwebinar2022routineimmunisationschedulechang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br01.safelinks.protection.outlook.com/?url=https%3A%2F%2Ffuture.nhs.uk%2Fvaccsandscreening%2Fview%3FobjectID%3D43060592&amp;data=05%7C01%7Crebeccawilson5%40nhs.net%7Cb1e8e513225f44a3f82808dbd531c52b%7C37c354b285b047f5b22207b48d774ee3%7C0%7C0%7C638338182272125106%7CUnknown%7CTWFpbGZsb3d8eyJWIjoiMC4wLjAwMDAiLCJQIjoiV2luMzIiLCJBTiI6Ik1haWwiLCJXVCI6Mn0%3D%7C3000%7C%7C%7C&amp;sdata=S4OvT0yIdOcnfbdYrMbhm4KLC9bA%2Feru1mGINFGq2VU%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70" y="3140968"/>
            <a:ext cx="11928648" cy="792088"/>
          </a:xfrm>
        </p:spPr>
        <p:txBody>
          <a:bodyPr>
            <a:normAutofit fontScale="90000"/>
          </a:bodyPr>
          <a:lstStyle/>
          <a:p>
            <a:pPr algn="l"/>
            <a:r>
              <a:rPr lang="en-GB" sz="4900" dirty="0" smtClean="0">
                <a:latin typeface="+mj-lt"/>
              </a:rPr>
              <a:t/>
            </a:r>
            <a:br>
              <a:rPr lang="en-GB" sz="4900" dirty="0" smtClean="0">
                <a:latin typeface="+mj-lt"/>
              </a:rPr>
            </a:br>
            <a:r>
              <a:rPr lang="en-GB" sz="4000" dirty="0" smtClean="0">
                <a:latin typeface="+mj-lt"/>
              </a:rPr>
              <a:t>Childhood Immunisations</a:t>
            </a:r>
            <a:br>
              <a:rPr lang="en-GB" sz="4000" dirty="0" smtClean="0">
                <a:latin typeface="+mj-lt"/>
              </a:rPr>
            </a:br>
            <a:r>
              <a:rPr lang="en-GB" sz="2200" dirty="0" smtClean="0">
                <a:latin typeface="+mj-lt"/>
              </a:rPr>
              <a:t>Ealing Practice Manager Forum</a:t>
            </a:r>
            <a:r>
              <a:rPr lang="en-GB" b="1" dirty="0" smtClean="0"/>
              <a:t/>
            </a:r>
            <a:br>
              <a:rPr lang="en-GB" b="1" dirty="0" smtClean="0"/>
            </a:br>
            <a:endParaRPr lang="en-GB" sz="3600" b="1" dirty="0"/>
          </a:p>
        </p:txBody>
      </p:sp>
      <p:sp>
        <p:nvSpPr>
          <p:cNvPr id="4" name="TextBox 3"/>
          <p:cNvSpPr txBox="1"/>
          <p:nvPr/>
        </p:nvSpPr>
        <p:spPr>
          <a:xfrm>
            <a:off x="9624392" y="6093295"/>
            <a:ext cx="2567608" cy="307777"/>
          </a:xfrm>
          <a:prstGeom prst="rect">
            <a:avLst/>
          </a:prstGeom>
          <a:noFill/>
        </p:spPr>
        <p:txBody>
          <a:bodyPr wrap="square" rtlCol="0">
            <a:spAutoFit/>
          </a:bodyPr>
          <a:lstStyle/>
          <a:p>
            <a:pPr algn="r"/>
            <a:r>
              <a:rPr lang="en-GB" sz="1400" dirty="0" smtClean="0">
                <a:solidFill>
                  <a:schemeClr val="bg1"/>
                </a:solidFill>
                <a:latin typeface="Arial" panose="020B0604020202020204" pitchFamily="34" charset="0"/>
                <a:cs typeface="Arial" panose="020B0604020202020204" pitchFamily="34" charset="0"/>
              </a:rPr>
              <a:t>March  2023</a:t>
            </a:r>
            <a:endParaRPr lang="en-GB" sz="14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5940" y="5986154"/>
            <a:ext cx="5328592" cy="738664"/>
          </a:xfrm>
          <a:prstGeom prst="rect">
            <a:avLst/>
          </a:prstGeom>
          <a:noFill/>
        </p:spPr>
        <p:txBody>
          <a:bodyPr wrap="square" rtlCol="0">
            <a:spAutoFit/>
          </a:bodyPr>
          <a:lstStyle/>
          <a:p>
            <a:r>
              <a:rPr lang="en-GB" sz="1400" dirty="0" smtClean="0">
                <a:solidFill>
                  <a:schemeClr val="bg1"/>
                </a:solidFill>
                <a:latin typeface="+mj-lt"/>
                <a:cs typeface="Arial" panose="020B0604020202020204" pitchFamily="34" charset="0"/>
              </a:rPr>
              <a:t>Rebecca Wilson </a:t>
            </a:r>
          </a:p>
          <a:p>
            <a:r>
              <a:rPr lang="en-GB" sz="1400" dirty="0" smtClean="0">
                <a:solidFill>
                  <a:schemeClr val="bg1"/>
                </a:solidFill>
                <a:latin typeface="+mj-lt"/>
                <a:cs typeface="Arial" panose="020B0604020202020204" pitchFamily="34" charset="0"/>
              </a:rPr>
              <a:t>Immunisation Coordinator (Brent &amp; Ealing</a:t>
            </a:r>
            <a:r>
              <a:rPr lang="en-GB" sz="1400" dirty="0" smtClean="0">
                <a:solidFill>
                  <a:schemeClr val="bg1"/>
                </a:solidFill>
                <a:latin typeface="+mj-lt"/>
              </a:rPr>
              <a:t>)</a:t>
            </a:r>
          </a:p>
          <a:p>
            <a:r>
              <a:rPr lang="en-GB" sz="1400" dirty="0" smtClean="0">
                <a:solidFill>
                  <a:schemeClr val="bg1"/>
                </a:solidFill>
                <a:latin typeface="+mj-lt"/>
              </a:rPr>
              <a:t>NWL ICB Immunisation Team </a:t>
            </a:r>
            <a:endParaRPr lang="en-GB" sz="1400" dirty="0">
              <a:solidFill>
                <a:schemeClr val="bg1"/>
              </a:solidFill>
              <a:latin typeface="+mj-lt"/>
            </a:endParaRPr>
          </a:p>
        </p:txBody>
      </p:sp>
    </p:spTree>
    <p:extLst>
      <p:ext uri="{BB962C8B-B14F-4D97-AF65-F5344CB8AC3E}">
        <p14:creationId xmlns:p14="http://schemas.microsoft.com/office/powerpoint/2010/main" val="2366581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a:t>Childhood </a:t>
            </a:r>
            <a:r>
              <a:rPr lang="en-GB" sz="2000" dirty="0" smtClean="0"/>
              <a:t>Immunisations</a:t>
            </a:r>
            <a:r>
              <a:rPr lang="en-GB" sz="2800" dirty="0" smtClean="0"/>
              <a:t/>
            </a:r>
            <a:br>
              <a:rPr lang="en-GB" sz="2800" dirty="0" smtClean="0"/>
            </a:br>
            <a:r>
              <a:rPr lang="en-GB" sz="2400" b="1" dirty="0" smtClean="0"/>
              <a:t>Ealing Borough Data – Quarter 2 2023/24</a:t>
            </a:r>
            <a:endParaRPr lang="en-GB" sz="2800" b="1" dirty="0"/>
          </a:p>
        </p:txBody>
      </p:sp>
      <p:sp>
        <p:nvSpPr>
          <p:cNvPr id="8" name="Rectangle 7"/>
          <p:cNvSpPr/>
          <p:nvPr/>
        </p:nvSpPr>
        <p:spPr>
          <a:xfrm>
            <a:off x="263352" y="5157192"/>
            <a:ext cx="11593288" cy="1209562"/>
          </a:xfrm>
          <a:prstGeom prst="rect">
            <a:avLst/>
          </a:prstGeom>
        </p:spPr>
        <p:txBody>
          <a:bodyPr wrap="square">
            <a:spAutoFit/>
          </a:bodyPr>
          <a:lstStyle/>
          <a:p>
            <a:pPr>
              <a:lnSpc>
                <a:spcPct val="110000"/>
              </a:lnSpc>
            </a:pPr>
            <a:endParaRPr lang="en-GB" sz="1600" dirty="0" smtClean="0"/>
          </a:p>
          <a:p>
            <a:pPr>
              <a:lnSpc>
                <a:spcPct val="110000"/>
              </a:lnSpc>
            </a:pPr>
            <a:endParaRPr lang="en-GB" sz="1600" dirty="0"/>
          </a:p>
          <a:p>
            <a:pPr>
              <a:lnSpc>
                <a:spcPct val="110000"/>
              </a:lnSpc>
            </a:pPr>
            <a:r>
              <a:rPr lang="en-GB" sz="1600" dirty="0" smtClean="0"/>
              <a:t>Quarterly </a:t>
            </a:r>
            <a:r>
              <a:rPr lang="en-GB" sz="1600" dirty="0"/>
              <a:t>COVER </a:t>
            </a:r>
            <a:r>
              <a:rPr lang="en-GB" sz="1600" dirty="0" smtClean="0"/>
              <a:t>data: </a:t>
            </a:r>
            <a:r>
              <a:rPr lang="en-GB" sz="1600" u="sng" dirty="0">
                <a:hlinkClick r:id="rId3"/>
              </a:rPr>
              <a:t>Child </a:t>
            </a:r>
            <a:r>
              <a:rPr lang="en-GB" sz="1600" u="sng" dirty="0" err="1">
                <a:hlinkClick r:id="rId3"/>
              </a:rPr>
              <a:t>Imms</a:t>
            </a:r>
            <a:r>
              <a:rPr lang="en-GB" sz="1600" u="sng" dirty="0">
                <a:hlinkClick r:id="rId3"/>
              </a:rPr>
              <a:t> COVER Dashboard - Vaccinations and Screening - FutureNHS Collaboration </a:t>
            </a:r>
            <a:r>
              <a:rPr lang="en-GB" sz="1600" u="sng" dirty="0" smtClean="0">
                <a:hlinkClick r:id="rId3"/>
              </a:rPr>
              <a:t>Platform</a:t>
            </a:r>
            <a:endParaRPr lang="en-GB" sz="1600" dirty="0"/>
          </a:p>
          <a:p>
            <a:pPr>
              <a:lnSpc>
                <a:spcPct val="110000"/>
              </a:lnSpc>
            </a:pPr>
            <a:endParaRPr lang="en-GB" dirty="0"/>
          </a:p>
        </p:txBody>
      </p:sp>
      <p:pic>
        <p:nvPicPr>
          <p:cNvPr id="3" name="Picture 2"/>
          <p:cNvPicPr>
            <a:picLocks noChangeAspect="1"/>
          </p:cNvPicPr>
          <p:nvPr/>
        </p:nvPicPr>
        <p:blipFill>
          <a:blip r:embed="rId4"/>
          <a:stretch>
            <a:fillRect/>
          </a:stretch>
        </p:blipFill>
        <p:spPr>
          <a:xfrm>
            <a:off x="119336" y="1268760"/>
            <a:ext cx="11953328" cy="3960440"/>
          </a:xfrm>
          <a:prstGeom prst="rect">
            <a:avLst/>
          </a:prstGeom>
        </p:spPr>
      </p:pic>
    </p:spTree>
    <p:extLst>
      <p:ext uri="{BB962C8B-B14F-4D97-AF65-F5344CB8AC3E}">
        <p14:creationId xmlns:p14="http://schemas.microsoft.com/office/powerpoint/2010/main" val="1139623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a:t>Childhood </a:t>
            </a:r>
            <a:r>
              <a:rPr lang="en-GB" sz="2000" dirty="0" smtClean="0"/>
              <a:t>Immunisations</a:t>
            </a:r>
            <a:r>
              <a:rPr lang="en-GB" sz="2800" dirty="0" smtClean="0"/>
              <a:t/>
            </a:r>
            <a:br>
              <a:rPr lang="en-GB" sz="2800" dirty="0" smtClean="0"/>
            </a:br>
            <a:r>
              <a:rPr lang="en-GB" sz="2400" b="1" dirty="0" smtClean="0"/>
              <a:t>Borough Data – Annual 2023/24 </a:t>
            </a:r>
            <a:endParaRPr lang="en-GB" sz="2800" b="1" dirty="0"/>
          </a:p>
        </p:txBody>
      </p:sp>
      <p:sp>
        <p:nvSpPr>
          <p:cNvPr id="6" name="Rounded Rectangle 5"/>
          <p:cNvSpPr/>
          <p:nvPr/>
        </p:nvSpPr>
        <p:spPr>
          <a:xfrm>
            <a:off x="17155" y="1340768"/>
            <a:ext cx="12174845" cy="23042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344" y="1700808"/>
            <a:ext cx="11881320" cy="1560427"/>
          </a:xfrm>
          <a:prstGeom prst="rect">
            <a:avLst/>
          </a:prstGeom>
        </p:spPr>
        <p:txBody>
          <a:bodyPr wrap="square">
            <a:spAutoFit/>
          </a:bodyPr>
          <a:lstStyle/>
          <a:p>
            <a:pPr>
              <a:lnSpc>
                <a:spcPct val="110000"/>
              </a:lnSpc>
            </a:pPr>
            <a:r>
              <a:rPr lang="en-GB" b="1" dirty="0"/>
              <a:t>Ealing COVER </a:t>
            </a:r>
            <a:r>
              <a:rPr lang="en-GB" b="1" dirty="0" smtClean="0"/>
              <a:t>Data:</a:t>
            </a:r>
          </a:p>
          <a:p>
            <a:pPr>
              <a:lnSpc>
                <a:spcPct val="110000"/>
              </a:lnSpc>
            </a:pPr>
            <a:endParaRPr lang="en-GB" b="1" dirty="0" smtClean="0"/>
          </a:p>
          <a:p>
            <a:pPr>
              <a:lnSpc>
                <a:spcPct val="110000"/>
              </a:lnSpc>
            </a:pPr>
            <a:r>
              <a:rPr lang="en-GB" dirty="0" smtClean="0"/>
              <a:t>MMR1 </a:t>
            </a:r>
            <a:r>
              <a:rPr lang="en-GB" dirty="0"/>
              <a:t>at 24 months for 2022/23:  </a:t>
            </a:r>
            <a:r>
              <a:rPr lang="en-GB" b="1" dirty="0"/>
              <a:t>85.8%</a:t>
            </a:r>
            <a:r>
              <a:rPr lang="en-GB" dirty="0"/>
              <a:t> - </a:t>
            </a:r>
            <a:r>
              <a:rPr lang="en-GB" i="1" dirty="0"/>
              <a:t>last time it was </a:t>
            </a:r>
            <a:r>
              <a:rPr lang="en-GB" i="1" u="sng" dirty="0"/>
              <a:t>lower</a:t>
            </a:r>
            <a:r>
              <a:rPr lang="en-GB" i="1" dirty="0"/>
              <a:t> than this percentage was 2019/20</a:t>
            </a:r>
            <a:r>
              <a:rPr lang="en-GB" dirty="0"/>
              <a:t>. </a:t>
            </a:r>
          </a:p>
          <a:p>
            <a:r>
              <a:rPr lang="en-GB" dirty="0" smtClean="0"/>
              <a:t>MMR2 </a:t>
            </a:r>
            <a:r>
              <a:rPr lang="en-GB" dirty="0"/>
              <a:t>at 5 years for 2022/23: </a:t>
            </a:r>
            <a:r>
              <a:rPr lang="en-GB" b="1" dirty="0"/>
              <a:t>81% - </a:t>
            </a:r>
            <a:r>
              <a:rPr lang="en-GB" dirty="0"/>
              <a:t> </a:t>
            </a:r>
            <a:r>
              <a:rPr lang="en-GB" i="1" dirty="0"/>
              <a:t>last time it was </a:t>
            </a:r>
            <a:r>
              <a:rPr lang="en-GB" i="1" u="sng" dirty="0"/>
              <a:t>above</a:t>
            </a:r>
            <a:r>
              <a:rPr lang="en-GB" i="1" dirty="0"/>
              <a:t> this percentage was 2013/14</a:t>
            </a:r>
            <a:r>
              <a:rPr lang="en-GB" dirty="0"/>
              <a:t>. </a:t>
            </a:r>
          </a:p>
          <a:p>
            <a:r>
              <a:rPr lang="en-GB" dirty="0" smtClean="0"/>
              <a:t>MMR1 </a:t>
            </a:r>
            <a:r>
              <a:rPr lang="en-GB" dirty="0"/>
              <a:t>at 5 years for 2022/23: </a:t>
            </a:r>
            <a:r>
              <a:rPr lang="en-GB" b="1" dirty="0"/>
              <a:t>89.1% - </a:t>
            </a:r>
            <a:r>
              <a:rPr lang="en-GB" dirty="0"/>
              <a:t>this is the lowest % uptake in the 10 years of published COVER data</a:t>
            </a:r>
            <a:r>
              <a:rPr lang="en-GB" sz="1600" dirty="0"/>
              <a:t>. </a:t>
            </a:r>
          </a:p>
        </p:txBody>
      </p:sp>
      <p:sp>
        <p:nvSpPr>
          <p:cNvPr id="7" name="Rectangle 6"/>
          <p:cNvSpPr/>
          <p:nvPr/>
        </p:nvSpPr>
        <p:spPr>
          <a:xfrm>
            <a:off x="191344" y="4077072"/>
            <a:ext cx="11881320" cy="1735860"/>
          </a:xfrm>
          <a:prstGeom prst="rect">
            <a:avLst/>
          </a:prstGeom>
        </p:spPr>
        <p:txBody>
          <a:bodyPr wrap="square">
            <a:spAutoFit/>
          </a:bodyPr>
          <a:lstStyle/>
          <a:p>
            <a:r>
              <a:rPr lang="en-GB" b="1" dirty="0"/>
              <a:t> </a:t>
            </a:r>
            <a:endParaRPr lang="en-GB" b="1" dirty="0" smtClean="0"/>
          </a:p>
          <a:p>
            <a:r>
              <a:rPr lang="en-GB" b="1" dirty="0" smtClean="0"/>
              <a:t>Ealing </a:t>
            </a:r>
            <a:r>
              <a:rPr lang="en-GB" b="1" dirty="0"/>
              <a:t>QOF Data: </a:t>
            </a:r>
            <a:endParaRPr lang="en-GB" b="1" dirty="0" smtClean="0"/>
          </a:p>
          <a:p>
            <a:endParaRPr lang="en-GB" b="1" dirty="0"/>
          </a:p>
          <a:p>
            <a:pPr lvl="0">
              <a:lnSpc>
                <a:spcPct val="110000"/>
              </a:lnSpc>
              <a:spcBef>
                <a:spcPts val="0"/>
              </a:spcBef>
            </a:pPr>
            <a:r>
              <a:rPr lang="en-GB" sz="1600" dirty="0"/>
              <a:t>VI001: 90 – 95% threshold in 2022/23: 47/70 Practices        D: 4,361 (N:4,020) = 431 (over 12 months = 35 ÷ 70 practices = 0.5)</a:t>
            </a:r>
          </a:p>
          <a:p>
            <a:pPr>
              <a:lnSpc>
                <a:spcPct val="110000"/>
              </a:lnSpc>
              <a:spcBef>
                <a:spcPts val="0"/>
              </a:spcBef>
            </a:pPr>
            <a:r>
              <a:rPr lang="en-GB" sz="1600" dirty="0"/>
              <a:t>VI002: 90 – 95% threshold in 2022/23: 28/70 Practices        D: 4,469 (N:3,855) = 641 (over 12 months = 53 ÷ 70 practices = 0.7)</a:t>
            </a:r>
          </a:p>
          <a:p>
            <a:pPr>
              <a:lnSpc>
                <a:spcPct val="110000"/>
              </a:lnSpc>
              <a:spcBef>
                <a:spcPts val="0"/>
              </a:spcBef>
            </a:pPr>
            <a:r>
              <a:rPr lang="en-GB" sz="1600" dirty="0"/>
              <a:t>VI003: 87 – 95% threshold in 2022/23: 20/70 Practices        D: 4,865 (N:3,746) = 1119 (over 12 months = 93 ÷ 70 practices = 1.3)</a:t>
            </a:r>
          </a:p>
        </p:txBody>
      </p:sp>
      <p:sp>
        <p:nvSpPr>
          <p:cNvPr id="9" name="Rounded Rectangle 8"/>
          <p:cNvSpPr/>
          <p:nvPr/>
        </p:nvSpPr>
        <p:spPr>
          <a:xfrm>
            <a:off x="17155" y="3789040"/>
            <a:ext cx="12174845" cy="23042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Brace 9"/>
          <p:cNvSpPr/>
          <p:nvPr/>
        </p:nvSpPr>
        <p:spPr>
          <a:xfrm>
            <a:off x="5375920" y="4941168"/>
            <a:ext cx="72008" cy="864096"/>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2763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a:t>
            </a:r>
            <a:r>
              <a:rPr lang="en-GB" sz="2400" b="1" dirty="0" smtClean="0"/>
              <a:t/>
            </a:r>
            <a:br>
              <a:rPr lang="en-GB" sz="2400" b="1" dirty="0" smtClean="0"/>
            </a:br>
            <a:r>
              <a:rPr lang="en-GB" sz="2400" b="1" dirty="0" smtClean="0"/>
              <a:t>Measles</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1" name="Rectangle 10"/>
          <p:cNvSpPr/>
          <p:nvPr/>
        </p:nvSpPr>
        <p:spPr>
          <a:xfrm>
            <a:off x="119336" y="1412776"/>
            <a:ext cx="11928648" cy="4801314"/>
          </a:xfrm>
          <a:prstGeom prst="rect">
            <a:avLst/>
          </a:prstGeom>
        </p:spPr>
        <p:txBody>
          <a:bodyPr wrap="square">
            <a:spAutoFit/>
          </a:bodyPr>
          <a:lstStyle/>
          <a:p>
            <a:r>
              <a:rPr lang="en-GB" dirty="0">
                <a:solidFill>
                  <a:srgbClr val="0B0C0C"/>
                </a:solidFill>
                <a:latin typeface="GDS Transport"/>
              </a:rPr>
              <a:t>Since 1 October 2023, there has been an increase in measles cases across England, with a disproportionately high rate seen in the West Midlands. </a:t>
            </a:r>
            <a:r>
              <a:rPr lang="en-GB" dirty="0" smtClean="0">
                <a:solidFill>
                  <a:srgbClr val="0B0C0C"/>
                </a:solidFill>
                <a:latin typeface="GDS Transport"/>
              </a:rPr>
              <a:t>There </a:t>
            </a:r>
            <a:r>
              <a:rPr lang="en-GB" dirty="0">
                <a:solidFill>
                  <a:srgbClr val="0B0C0C"/>
                </a:solidFill>
                <a:latin typeface="GDS Transport"/>
              </a:rPr>
              <a:t>has been a sharp rise in case numbers over the last 4 </a:t>
            </a:r>
            <a:r>
              <a:rPr lang="en-GB" dirty="0" smtClean="0">
                <a:solidFill>
                  <a:srgbClr val="0B0C0C"/>
                </a:solidFill>
                <a:latin typeface="GDS Transport"/>
              </a:rPr>
              <a:t>weeks. </a:t>
            </a:r>
            <a:endParaRPr lang="en-GB" dirty="0">
              <a:solidFill>
                <a:srgbClr val="0B0C0C"/>
              </a:solidFill>
              <a:latin typeface="GDS Transport"/>
            </a:endParaRPr>
          </a:p>
          <a:p>
            <a:endParaRPr lang="en-GB" dirty="0" smtClean="0">
              <a:solidFill>
                <a:srgbClr val="0B0C0C"/>
              </a:solidFill>
              <a:latin typeface="GDS Transport"/>
            </a:endParaRPr>
          </a:p>
          <a:p>
            <a:r>
              <a:rPr lang="en-GB" dirty="0" smtClean="0">
                <a:solidFill>
                  <a:srgbClr val="0B0C0C"/>
                </a:solidFill>
                <a:latin typeface="GDS Transport"/>
              </a:rPr>
              <a:t>From </a:t>
            </a:r>
            <a:r>
              <a:rPr lang="en-GB" dirty="0">
                <a:solidFill>
                  <a:srgbClr val="0B0C0C"/>
                </a:solidFill>
                <a:latin typeface="GDS Transport"/>
              </a:rPr>
              <a:t>1 October 2023, there have been 730 laboratory confirmed measles cases </a:t>
            </a:r>
            <a:r>
              <a:rPr lang="en-GB" dirty="0" smtClean="0">
                <a:solidFill>
                  <a:srgbClr val="0B0C0C"/>
                </a:solidFill>
                <a:latin typeface="GDS Transport"/>
              </a:rPr>
              <a:t>reported </a:t>
            </a:r>
            <a:r>
              <a:rPr lang="en-GB" dirty="0">
                <a:solidFill>
                  <a:srgbClr val="0B0C0C"/>
                </a:solidFill>
                <a:latin typeface="GDS Transport"/>
              </a:rPr>
              <a:t>in England, 52 new cases since the 7 March </a:t>
            </a:r>
            <a:r>
              <a:rPr lang="en-GB" dirty="0" smtClean="0">
                <a:solidFill>
                  <a:srgbClr val="0B0C0C"/>
                </a:solidFill>
                <a:latin typeface="GDS Transport"/>
              </a:rPr>
              <a:t>2024 (17 </a:t>
            </a:r>
            <a:r>
              <a:rPr lang="en-GB" dirty="0">
                <a:solidFill>
                  <a:srgbClr val="0B0C0C"/>
                </a:solidFill>
                <a:latin typeface="GDS Transport"/>
              </a:rPr>
              <a:t>cases were reported in October, </a:t>
            </a:r>
            <a:r>
              <a:rPr lang="en-GB" dirty="0" smtClean="0">
                <a:solidFill>
                  <a:srgbClr val="0B0C0C"/>
                </a:solidFill>
                <a:latin typeface="GDS Transport"/>
              </a:rPr>
              <a:t>42 </a:t>
            </a:r>
            <a:r>
              <a:rPr lang="en-GB" dirty="0">
                <a:solidFill>
                  <a:srgbClr val="0B0C0C"/>
                </a:solidFill>
                <a:latin typeface="GDS Transport"/>
              </a:rPr>
              <a:t>in </a:t>
            </a:r>
            <a:r>
              <a:rPr lang="en-GB" dirty="0" smtClean="0">
                <a:solidFill>
                  <a:srgbClr val="0B0C0C"/>
                </a:solidFill>
                <a:latin typeface="GDS Transport"/>
              </a:rPr>
              <a:t>November, 156 </a:t>
            </a:r>
            <a:r>
              <a:rPr lang="en-GB" dirty="0">
                <a:solidFill>
                  <a:srgbClr val="0B0C0C"/>
                </a:solidFill>
                <a:latin typeface="GDS Transport"/>
              </a:rPr>
              <a:t>in December, 267 in January, 213 in February and 35 so far in </a:t>
            </a:r>
            <a:r>
              <a:rPr lang="en-GB" dirty="0" smtClean="0">
                <a:solidFill>
                  <a:srgbClr val="0B0C0C"/>
                </a:solidFill>
                <a:latin typeface="GDS Transport"/>
              </a:rPr>
              <a:t>March). </a:t>
            </a:r>
          </a:p>
          <a:p>
            <a:endParaRPr lang="en-GB" dirty="0">
              <a:solidFill>
                <a:srgbClr val="0B0C0C"/>
              </a:solidFill>
              <a:latin typeface="GDS Transport"/>
            </a:endParaRPr>
          </a:p>
          <a:p>
            <a:r>
              <a:rPr lang="en-GB" dirty="0" smtClean="0">
                <a:solidFill>
                  <a:srgbClr val="0B0C0C"/>
                </a:solidFill>
                <a:latin typeface="GDS Transport"/>
              </a:rPr>
              <a:t>60</a:t>
            </a:r>
            <a:r>
              <a:rPr lang="en-GB" dirty="0">
                <a:solidFill>
                  <a:srgbClr val="0B0C0C"/>
                </a:solidFill>
                <a:latin typeface="GDS Transport"/>
              </a:rPr>
              <a:t>% (438 of 730) of these cases have been in the West Midlands, </a:t>
            </a:r>
            <a:r>
              <a:rPr lang="en-GB" b="1" dirty="0">
                <a:solidFill>
                  <a:srgbClr val="0B0C0C"/>
                </a:solidFill>
                <a:latin typeface="GDS Transport"/>
              </a:rPr>
              <a:t>18% (131 of 730) in London</a:t>
            </a:r>
            <a:r>
              <a:rPr lang="en-GB" dirty="0">
                <a:solidFill>
                  <a:srgbClr val="0B0C0C"/>
                </a:solidFill>
                <a:latin typeface="GDS Transport"/>
              </a:rPr>
              <a:t>, and 7% (48 of 730) in the Yorkshire and The Humber. The majority (462 of 730, 63.3%) of these cases are in children under the age of 10 and 29.2% (213 of 730) in young people and adults over the age of </a:t>
            </a:r>
            <a:r>
              <a:rPr lang="en-GB" dirty="0" smtClean="0">
                <a:solidFill>
                  <a:srgbClr val="0B0C0C"/>
                </a:solidFill>
                <a:latin typeface="GDS Transport"/>
              </a:rPr>
              <a:t>15. </a:t>
            </a:r>
          </a:p>
          <a:p>
            <a:endParaRPr lang="en-GB" dirty="0">
              <a:solidFill>
                <a:srgbClr val="0B0C0C"/>
              </a:solidFill>
              <a:latin typeface="GDS Transport"/>
            </a:endParaRPr>
          </a:p>
          <a:p>
            <a:r>
              <a:rPr lang="en-GB" dirty="0" smtClean="0">
                <a:solidFill>
                  <a:srgbClr val="0B0C0C"/>
                </a:solidFill>
                <a:latin typeface="GDS Transport"/>
              </a:rPr>
              <a:t>In </a:t>
            </a:r>
            <a:r>
              <a:rPr lang="en-GB" dirty="0">
                <a:solidFill>
                  <a:srgbClr val="0B0C0C"/>
                </a:solidFill>
                <a:latin typeface="GDS Transport"/>
              </a:rPr>
              <a:t>the past 4 weeks (since 12 February 2024), there have been 151 newly confirmed measles cases. The highest number of cases continue to be reported from the West Midlands (41% of cases, 62 of 151), followed by </a:t>
            </a:r>
            <a:r>
              <a:rPr lang="en-GB" b="1" dirty="0">
                <a:solidFill>
                  <a:srgbClr val="0B0C0C"/>
                </a:solidFill>
                <a:latin typeface="GDS Transport"/>
              </a:rPr>
              <a:t>London (26%, 39 of 151)</a:t>
            </a:r>
            <a:r>
              <a:rPr lang="en-GB" dirty="0">
                <a:solidFill>
                  <a:srgbClr val="0B0C0C"/>
                </a:solidFill>
                <a:latin typeface="GDS Transport"/>
              </a:rPr>
              <a:t>, the North West (12%, 18 of 151), Yorkshire and The Humber (7%, 11 of 151) and the East Midlands (7%, 10 of 151</a:t>
            </a:r>
            <a:r>
              <a:rPr lang="en-GB" dirty="0" smtClean="0">
                <a:solidFill>
                  <a:srgbClr val="0B0C0C"/>
                </a:solidFill>
                <a:latin typeface="GDS Transport"/>
              </a:rPr>
              <a:t>).</a:t>
            </a:r>
          </a:p>
          <a:p>
            <a:endParaRPr lang="en-GB" b="1" i="0" dirty="0">
              <a:solidFill>
                <a:srgbClr val="0B0C0C"/>
              </a:solidFill>
              <a:effectLst/>
              <a:latin typeface="GDS Transport"/>
            </a:endParaRPr>
          </a:p>
          <a:p>
            <a:r>
              <a:rPr lang="en-GB" b="1" dirty="0" smtClean="0">
                <a:solidFill>
                  <a:srgbClr val="0B0C0C"/>
                </a:solidFill>
                <a:latin typeface="GDS Transport"/>
              </a:rPr>
              <a:t>NWL has had the most cases in London. </a:t>
            </a:r>
            <a:endParaRPr lang="en-GB" b="1" i="0" dirty="0">
              <a:solidFill>
                <a:srgbClr val="0B0C0C"/>
              </a:solidFill>
              <a:effectLst/>
              <a:latin typeface="GDS Transport"/>
            </a:endParaRPr>
          </a:p>
        </p:txBody>
      </p:sp>
      <p:sp>
        <p:nvSpPr>
          <p:cNvPr id="2" name="Rectangle 1"/>
          <p:cNvSpPr/>
          <p:nvPr/>
        </p:nvSpPr>
        <p:spPr>
          <a:xfrm>
            <a:off x="2711624" y="6237312"/>
            <a:ext cx="7272808" cy="369332"/>
          </a:xfrm>
          <a:prstGeom prst="rect">
            <a:avLst/>
          </a:prstGeom>
        </p:spPr>
        <p:txBody>
          <a:bodyPr wrap="square">
            <a:spAutoFit/>
          </a:bodyPr>
          <a:lstStyle/>
          <a:p>
            <a:r>
              <a:rPr lang="en-GB" dirty="0">
                <a:hlinkClick r:id="rId2"/>
              </a:rPr>
              <a:t>Latest measles statistics published - GOV.UK (www.gov.uk)</a:t>
            </a:r>
            <a:endParaRPr lang="en-GB" dirty="0"/>
          </a:p>
        </p:txBody>
      </p:sp>
    </p:spTree>
    <p:extLst>
      <p:ext uri="{BB962C8B-B14F-4D97-AF65-F5344CB8AC3E}">
        <p14:creationId xmlns:p14="http://schemas.microsoft.com/office/powerpoint/2010/main" val="204635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400" b="1" dirty="0" smtClean="0"/>
              <a:t/>
            </a:r>
            <a:br>
              <a:rPr lang="en-GB" sz="2400" b="1" dirty="0" smtClean="0"/>
            </a:br>
            <a:r>
              <a:rPr lang="en-GB" sz="2400" b="1" dirty="0" smtClean="0"/>
              <a:t>MMR Campaign: 2023/24</a:t>
            </a:r>
            <a:endParaRPr lang="en-GB" sz="20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fontScale="92500" lnSpcReduction="20000"/>
          </a:bodyPr>
          <a:lstStyle/>
          <a:p>
            <a:pPr marL="0" indent="0" fontAlgn="base">
              <a:lnSpc>
                <a:spcPct val="120000"/>
              </a:lnSpc>
              <a:spcBef>
                <a:spcPts val="0"/>
              </a:spcBef>
              <a:buNone/>
            </a:pPr>
            <a:endParaRPr lang="en-GB" dirty="0" smtClean="0">
              <a:latin typeface="+mn-lt"/>
            </a:endParaRPr>
          </a:p>
          <a:p>
            <a:pPr marL="0" indent="0" fontAlgn="base">
              <a:lnSpc>
                <a:spcPct val="120000"/>
              </a:lnSpc>
              <a:spcBef>
                <a:spcPts val="0"/>
              </a:spcBef>
              <a:buNone/>
            </a:pPr>
            <a:r>
              <a:rPr lang="en-GB" sz="1900" dirty="0" smtClean="0">
                <a:latin typeface="+mn-lt"/>
              </a:rPr>
              <a:t>The </a:t>
            </a:r>
            <a:r>
              <a:rPr lang="en-GB" sz="1900" dirty="0">
                <a:latin typeface="+mn-lt"/>
              </a:rPr>
              <a:t>2023/24 national vaccinations and immunisations catch-up </a:t>
            </a:r>
            <a:r>
              <a:rPr lang="en-GB" sz="1900" dirty="0" smtClean="0">
                <a:latin typeface="+mn-lt"/>
              </a:rPr>
              <a:t>campaign </a:t>
            </a:r>
            <a:r>
              <a:rPr lang="en-GB" sz="1900" dirty="0">
                <a:latin typeface="+mn-lt"/>
              </a:rPr>
              <a:t>focus </a:t>
            </a:r>
            <a:r>
              <a:rPr lang="en-GB" sz="1900" dirty="0" smtClean="0">
                <a:latin typeface="+mn-lt"/>
              </a:rPr>
              <a:t>is on </a:t>
            </a:r>
            <a:r>
              <a:rPr lang="en-GB" sz="1900" dirty="0">
                <a:latin typeface="+mn-lt"/>
              </a:rPr>
              <a:t>measles, mumps, and rubella (MMR). </a:t>
            </a:r>
            <a:r>
              <a:rPr lang="en-GB" sz="1900" i="1" dirty="0">
                <a:hlinkClick r:id="rId3"/>
              </a:rPr>
              <a:t>www.england.nhs.uk/long-read/confirmation-of-national-vaccination-and-immunisation-catch-up-campaign-for-2023-24/</a:t>
            </a:r>
            <a:r>
              <a:rPr lang="en-GB" sz="1900" i="1" dirty="0"/>
              <a:t> </a:t>
            </a:r>
            <a:r>
              <a:rPr lang="en-GB" sz="1900" i="1" dirty="0" smtClean="0"/>
              <a:t>. </a:t>
            </a:r>
            <a:r>
              <a:rPr lang="en-GB" sz="1900" dirty="0" smtClean="0">
                <a:latin typeface="+mn-lt"/>
              </a:rPr>
              <a:t>The </a:t>
            </a:r>
            <a:r>
              <a:rPr lang="en-GB" sz="1900" dirty="0">
                <a:latin typeface="+mn-lt"/>
              </a:rPr>
              <a:t>campaign will run from November 2023 to March 2024 in two stages</a:t>
            </a:r>
            <a:r>
              <a:rPr lang="en-GB" sz="1900" dirty="0" smtClean="0">
                <a:latin typeface="+mn-lt"/>
              </a:rPr>
              <a:t>:</a:t>
            </a:r>
          </a:p>
          <a:p>
            <a:pPr marL="0" indent="0" fontAlgn="base">
              <a:lnSpc>
                <a:spcPct val="120000"/>
              </a:lnSpc>
              <a:spcBef>
                <a:spcPts val="0"/>
              </a:spcBef>
              <a:buNone/>
            </a:pPr>
            <a:endParaRPr lang="en-GB" sz="1900" dirty="0">
              <a:latin typeface="+mn-lt"/>
            </a:endParaRPr>
          </a:p>
          <a:p>
            <a:pPr marL="0" indent="0" fontAlgn="base">
              <a:lnSpc>
                <a:spcPct val="120000"/>
              </a:lnSpc>
              <a:spcBef>
                <a:spcPts val="0"/>
              </a:spcBef>
              <a:buNone/>
            </a:pPr>
            <a:r>
              <a:rPr lang="en-GB" sz="1900" b="1" dirty="0">
                <a:latin typeface="+mn-lt"/>
              </a:rPr>
              <a:t>From November 2023 to March 2024</a:t>
            </a:r>
            <a:r>
              <a:rPr lang="en-GB" sz="1900" dirty="0">
                <a:latin typeface="+mn-lt"/>
              </a:rPr>
              <a:t> – practices will be required to undertake local call and recall for eligible individuals aged 12 months up to and including 5 years</a:t>
            </a:r>
            <a:r>
              <a:rPr lang="en-GB" sz="1900" dirty="0" smtClean="0">
                <a:latin typeface="+mn-lt"/>
              </a:rPr>
              <a:t>.</a:t>
            </a:r>
            <a:endParaRPr lang="en-GB" sz="1900" dirty="0">
              <a:latin typeface="+mn-lt"/>
            </a:endParaRPr>
          </a:p>
          <a:p>
            <a:pPr marL="0" indent="0" fontAlgn="base">
              <a:lnSpc>
                <a:spcPct val="120000"/>
              </a:lnSpc>
              <a:spcBef>
                <a:spcPts val="0"/>
              </a:spcBef>
              <a:buNone/>
            </a:pPr>
            <a:r>
              <a:rPr lang="en-GB" sz="1900" b="1" dirty="0">
                <a:latin typeface="+mn-lt"/>
              </a:rPr>
              <a:t>From January 2024 to March 2024</a:t>
            </a:r>
            <a:r>
              <a:rPr lang="en-GB" sz="1900" dirty="0">
                <a:latin typeface="+mn-lt"/>
              </a:rPr>
              <a:t> – practices are asked to support requests for vaccination from individuals aged 6 years up to and including 25 years. This cohort will be identified through phased national call and recall, and where individuals or parents/carers contact their practice following receipt of the </a:t>
            </a:r>
            <a:r>
              <a:rPr lang="en-GB" sz="1900" dirty="0" smtClean="0">
                <a:latin typeface="+mn-lt"/>
              </a:rPr>
              <a:t>invitation. </a:t>
            </a:r>
            <a:endParaRPr lang="en-GB" sz="1900" dirty="0" smtClean="0">
              <a:latin typeface="+mn-lt"/>
            </a:endParaRPr>
          </a:p>
          <a:p>
            <a:pPr marL="0" indent="0" fontAlgn="base">
              <a:lnSpc>
                <a:spcPct val="120000"/>
              </a:lnSpc>
              <a:spcBef>
                <a:spcPts val="0"/>
              </a:spcBef>
              <a:buNone/>
            </a:pPr>
            <a:endParaRPr lang="en-GB" sz="1900" dirty="0">
              <a:latin typeface="+mn-lt"/>
            </a:endParaRPr>
          </a:p>
          <a:p>
            <a:pPr>
              <a:spcAft>
                <a:spcPts val="1125"/>
              </a:spcAft>
            </a:pPr>
            <a:r>
              <a:rPr lang="en-GB" sz="1900" dirty="0">
                <a:solidFill>
                  <a:srgbClr val="171212"/>
                </a:solidFill>
                <a:ea typeface="Calibri" panose="020F0502020204030204" pitchFamily="34" charset="0"/>
              </a:rPr>
              <a:t>UKHSA and NHS England have launched the campaign to support efforts to increase uptake of childhood immunisations among children aged 0-5, and highlight the serious risk childhood diseases can pose if children aren’t vaccinated.</a:t>
            </a:r>
            <a:endParaRPr lang="en-GB" sz="1900" dirty="0">
              <a:latin typeface="Times New Roman" panose="02020603050405020304" pitchFamily="18" charset="0"/>
              <a:ea typeface="Calibri" panose="020F0502020204030204" pitchFamily="34" charset="0"/>
            </a:endParaRPr>
          </a:p>
          <a:p>
            <a:pPr>
              <a:spcAft>
                <a:spcPts val="1125"/>
              </a:spcAft>
            </a:pPr>
            <a:r>
              <a:rPr lang="en-GB" sz="1900" dirty="0" smtClean="0">
                <a:solidFill>
                  <a:srgbClr val="171212"/>
                </a:solidFill>
                <a:ea typeface="Calibri" panose="020F0502020204030204" pitchFamily="34" charset="0"/>
              </a:rPr>
              <a:t>The campaign will have a particular focus and up weighted marketing activity across the North West, the West Midlands and London. </a:t>
            </a:r>
            <a:r>
              <a:rPr lang="en-GB" sz="1900" i="1" dirty="0">
                <a:hlinkClick r:id="rId4"/>
              </a:rPr>
              <a:t>Marketing campaign launches to drive up childhood vaccinations - GOV.UK (www.gov.uk)</a:t>
            </a:r>
            <a:endParaRPr lang="en-GB" sz="1900" i="1" dirty="0"/>
          </a:p>
          <a:p>
            <a:pPr>
              <a:spcAft>
                <a:spcPts val="1125"/>
              </a:spcAft>
            </a:pPr>
            <a:endParaRPr lang="en-GB" sz="1900" dirty="0" smtClean="0">
              <a:latin typeface="Times New Roman" panose="02020603050405020304" pitchFamily="18" charset="0"/>
              <a:ea typeface="Calibri" panose="020F0502020204030204" pitchFamily="34" charset="0"/>
            </a:endParaRPr>
          </a:p>
          <a:p>
            <a:pPr marL="0" indent="0" fontAlgn="base">
              <a:lnSpc>
                <a:spcPct val="120000"/>
              </a:lnSpc>
              <a:spcBef>
                <a:spcPts val="0"/>
              </a:spcBef>
              <a:buNone/>
            </a:pPr>
            <a:endParaRPr lang="en-GB" dirty="0" smtClean="0">
              <a:latin typeface="+mn-lt"/>
            </a:endParaRPr>
          </a:p>
          <a:p>
            <a:pPr marL="0" indent="0" fontAlgn="base">
              <a:lnSpc>
                <a:spcPct val="120000"/>
              </a:lnSpc>
              <a:spcBef>
                <a:spcPts val="0"/>
              </a:spcBef>
              <a:buNone/>
            </a:pPr>
            <a:endParaRPr lang="en-GB" dirty="0" smtClean="0">
              <a:latin typeface="+mn-lt"/>
            </a:endParaRPr>
          </a:p>
          <a:p>
            <a:pPr marL="0" indent="0" fontAlgn="base">
              <a:lnSpc>
                <a:spcPct val="100000"/>
              </a:lnSpc>
              <a:spcBef>
                <a:spcPts val="0"/>
              </a:spcBef>
              <a:buNone/>
            </a:pPr>
            <a:endParaRPr lang="en-GB" sz="1200" i="1" dirty="0">
              <a:latin typeface="+mn-lt"/>
            </a:endParaRPr>
          </a:p>
        </p:txBody>
      </p:sp>
    </p:spTree>
    <p:extLst>
      <p:ext uri="{BB962C8B-B14F-4D97-AF65-F5344CB8AC3E}">
        <p14:creationId xmlns:p14="http://schemas.microsoft.com/office/powerpoint/2010/main" val="3326975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400" b="1" dirty="0" smtClean="0"/>
              <a:t/>
            </a:r>
            <a:br>
              <a:rPr lang="en-GB" sz="2400" b="1" dirty="0" smtClean="0"/>
            </a:br>
            <a:r>
              <a:rPr lang="en-GB" sz="2400" b="1" dirty="0" smtClean="0"/>
              <a:t>MMR Campaign: 2023/24</a:t>
            </a:r>
            <a:endParaRPr lang="en-GB" sz="20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lnSpcReduction="10000"/>
          </a:bodyPr>
          <a:lstStyle/>
          <a:p>
            <a:pPr marL="0" indent="0" fontAlgn="base">
              <a:lnSpc>
                <a:spcPct val="120000"/>
              </a:lnSpc>
              <a:spcBef>
                <a:spcPts val="0"/>
              </a:spcBef>
              <a:buNone/>
            </a:pPr>
            <a:r>
              <a:rPr lang="en-GB" dirty="0"/>
              <a:t>This catch-up will be supported by the School Age Immunisation Service (SAIS) for the relevant age cohorts, alongside general practice activity. </a:t>
            </a:r>
            <a:r>
              <a:rPr lang="en-GB" i="1" dirty="0">
                <a:hlinkClick r:id="rId3"/>
              </a:rPr>
              <a:t>Brent, Ealing and Hillingdon School-based Immunisation Service (cnwl.nhs.uk)</a:t>
            </a:r>
            <a:r>
              <a:rPr lang="en-GB" i="1" dirty="0"/>
              <a:t> </a:t>
            </a:r>
            <a:r>
              <a:rPr lang="en-GB" i="1" dirty="0"/>
              <a:t> </a:t>
            </a:r>
            <a:r>
              <a:rPr lang="en-GB" b="1" dirty="0">
                <a:solidFill>
                  <a:srgbClr val="FF0000"/>
                </a:solidFill>
              </a:rPr>
              <a:t>(Vaccination UK from Sept 2024)</a:t>
            </a:r>
          </a:p>
          <a:p>
            <a:pPr marL="0" indent="0">
              <a:lnSpc>
                <a:spcPct val="120000"/>
              </a:lnSpc>
              <a:spcBef>
                <a:spcPts val="0"/>
              </a:spcBef>
              <a:buNone/>
            </a:pPr>
            <a:endParaRPr lang="en-GB" dirty="0" smtClean="0"/>
          </a:p>
          <a:p>
            <a:pPr marL="0" indent="0">
              <a:lnSpc>
                <a:spcPct val="120000"/>
              </a:lnSpc>
              <a:spcBef>
                <a:spcPts val="0"/>
              </a:spcBef>
              <a:buNone/>
            </a:pPr>
            <a:r>
              <a:rPr lang="en-GB" dirty="0" smtClean="0"/>
              <a:t>The </a:t>
            </a:r>
            <a:r>
              <a:rPr lang="en-GB" dirty="0"/>
              <a:t>ROVING team will also be providing additional capacity clinics at CP House as well as offering outreach to communities in Ealing which Ealing Public Health are supporting with by identifying community groups and venues. </a:t>
            </a:r>
          </a:p>
          <a:p>
            <a:pPr marL="0" indent="0">
              <a:lnSpc>
                <a:spcPct val="120000"/>
              </a:lnSpc>
              <a:spcBef>
                <a:spcPts val="0"/>
              </a:spcBef>
              <a:buNone/>
            </a:pPr>
            <a:r>
              <a:rPr lang="en-GB" i="1" dirty="0">
                <a:hlinkClick r:id="rId4"/>
              </a:rPr>
              <a:t>Measles, mumps and rubella (MMR) :: North West London ICS (nwlondonicb.nhs.uk)</a:t>
            </a:r>
            <a:endParaRPr lang="en-GB" i="1" dirty="0"/>
          </a:p>
          <a:p>
            <a:pPr marL="0" indent="0">
              <a:lnSpc>
                <a:spcPct val="120000"/>
              </a:lnSpc>
              <a:spcBef>
                <a:spcPts val="0"/>
              </a:spcBef>
              <a:buNone/>
            </a:pPr>
            <a:endParaRPr lang="en-GB" i="1" dirty="0"/>
          </a:p>
          <a:p>
            <a:pPr marL="0" indent="0">
              <a:lnSpc>
                <a:spcPct val="120000"/>
              </a:lnSpc>
              <a:spcBef>
                <a:spcPts val="0"/>
              </a:spcBef>
              <a:buNone/>
            </a:pPr>
            <a:r>
              <a:rPr lang="en-GB" dirty="0"/>
              <a:t>The NHS in North West London has launched a targeted initiative to support communities with low MMR vaccination uptake among children.</a:t>
            </a:r>
          </a:p>
          <a:p>
            <a:pPr marL="0" indent="0">
              <a:lnSpc>
                <a:spcPct val="120000"/>
              </a:lnSpc>
              <a:spcBef>
                <a:spcPts val="0"/>
              </a:spcBef>
              <a:buNone/>
            </a:pPr>
            <a:r>
              <a:rPr lang="en-GB" dirty="0"/>
              <a:t>Funding is available to support communities and information for people to make informed choices and provide better access around vaccinations.</a:t>
            </a:r>
          </a:p>
          <a:p>
            <a:pPr marL="0" indent="0">
              <a:lnSpc>
                <a:spcPct val="120000"/>
              </a:lnSpc>
              <a:spcBef>
                <a:spcPts val="0"/>
              </a:spcBef>
              <a:buNone/>
            </a:pPr>
            <a:r>
              <a:rPr lang="en-GB" i="1" u="sng" dirty="0">
                <a:hlinkClick r:id="rId5" tooltip="Original URL: https://www.nwlondonicb.nhs.uk/get-involved/EOI. Click or tap if you trust this link."/>
              </a:rPr>
              <a:t>Expressions of interest for community funding :: North West London ICS (nwlondonicb.nhs.uk)</a:t>
            </a:r>
            <a:endParaRPr lang="en-GB" i="1" dirty="0"/>
          </a:p>
          <a:p>
            <a:pPr marL="0" indent="0">
              <a:lnSpc>
                <a:spcPct val="120000"/>
              </a:lnSpc>
              <a:spcBef>
                <a:spcPts val="0"/>
              </a:spcBef>
              <a:buNone/>
            </a:pPr>
            <a:endParaRPr lang="en-GB" i="1" dirty="0"/>
          </a:p>
          <a:p>
            <a:pPr marL="0" indent="0" fontAlgn="base">
              <a:lnSpc>
                <a:spcPct val="100000"/>
              </a:lnSpc>
              <a:spcBef>
                <a:spcPts val="0"/>
              </a:spcBef>
              <a:buNone/>
            </a:pPr>
            <a:r>
              <a:rPr lang="en-GB" dirty="0" smtClean="0">
                <a:latin typeface="+mn-lt"/>
              </a:rPr>
              <a:t>Pharmacy Pilot in early stages – more to follow. </a:t>
            </a:r>
            <a:endParaRPr lang="en-GB" dirty="0">
              <a:latin typeface="+mn-lt"/>
            </a:endParaRPr>
          </a:p>
        </p:txBody>
      </p:sp>
    </p:spTree>
    <p:extLst>
      <p:ext uri="{BB962C8B-B14F-4D97-AF65-F5344CB8AC3E}">
        <p14:creationId xmlns:p14="http://schemas.microsoft.com/office/powerpoint/2010/main" val="1369598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400" b="1" dirty="0" smtClean="0"/>
              <a:t/>
            </a:r>
            <a:br>
              <a:rPr lang="en-GB" sz="2400" b="1" dirty="0" smtClean="0"/>
            </a:br>
            <a:r>
              <a:rPr lang="en-GB" sz="2400" b="1" dirty="0" smtClean="0"/>
              <a:t>UKHSA Primary Care Immunisation Update Series 2024/25</a:t>
            </a:r>
            <a:endParaRPr lang="en-GB" sz="20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a:bodyPr>
          <a:lstStyle/>
          <a:p>
            <a:pPr marL="0" indent="0">
              <a:lnSpc>
                <a:spcPct val="120000"/>
              </a:lnSpc>
              <a:spcBef>
                <a:spcPts val="0"/>
              </a:spcBef>
              <a:buNone/>
            </a:pPr>
            <a:endParaRPr lang="en-GB" sz="2000" i="1" dirty="0"/>
          </a:p>
          <a:p>
            <a:pPr marL="0" indent="0" fontAlgn="base">
              <a:lnSpc>
                <a:spcPct val="100000"/>
              </a:lnSpc>
              <a:spcBef>
                <a:spcPts val="0"/>
              </a:spcBef>
              <a:buNone/>
            </a:pPr>
            <a:endParaRPr lang="en-GB" sz="1200" i="1" dirty="0">
              <a:latin typeface="+mn-lt"/>
            </a:endParaRPr>
          </a:p>
        </p:txBody>
      </p:sp>
      <p:pic>
        <p:nvPicPr>
          <p:cNvPr id="6" name="Picture 5"/>
          <p:cNvPicPr>
            <a:picLocks noChangeAspect="1"/>
          </p:cNvPicPr>
          <p:nvPr/>
        </p:nvPicPr>
        <p:blipFill>
          <a:blip r:embed="rId3"/>
          <a:stretch>
            <a:fillRect/>
          </a:stretch>
        </p:blipFill>
        <p:spPr>
          <a:xfrm>
            <a:off x="119336" y="1268760"/>
            <a:ext cx="11804666" cy="4752528"/>
          </a:xfrm>
          <a:prstGeom prst="rect">
            <a:avLst/>
          </a:prstGeom>
          <a:ln w="19050">
            <a:solidFill>
              <a:schemeClr val="accent1"/>
            </a:solidFill>
          </a:ln>
        </p:spPr>
      </p:pic>
      <p:sp>
        <p:nvSpPr>
          <p:cNvPr id="2" name="Rectangle 1"/>
          <p:cNvSpPr/>
          <p:nvPr/>
        </p:nvSpPr>
        <p:spPr>
          <a:xfrm>
            <a:off x="2351584" y="6093296"/>
            <a:ext cx="7992888" cy="646331"/>
          </a:xfrm>
          <a:prstGeom prst="rect">
            <a:avLst/>
          </a:prstGeom>
        </p:spPr>
        <p:txBody>
          <a:bodyPr wrap="square">
            <a:spAutoFit/>
          </a:bodyPr>
          <a:lstStyle/>
          <a:p>
            <a:r>
              <a:rPr lang="en-GB" dirty="0" smtClean="0">
                <a:hlinkClick r:id="rId4"/>
              </a:rPr>
              <a:t>www.gov.uk/government/publications/immunisation-update-webinars-for-primary-care-immunisers/primary-care-immunisation-webinar-series</a:t>
            </a:r>
            <a:r>
              <a:rPr lang="en-GB" dirty="0" smtClean="0"/>
              <a:t> </a:t>
            </a:r>
            <a:endParaRPr lang="en-GB" dirty="0"/>
          </a:p>
        </p:txBody>
      </p:sp>
    </p:spTree>
    <p:extLst>
      <p:ext uri="{BB962C8B-B14F-4D97-AF65-F5344CB8AC3E}">
        <p14:creationId xmlns:p14="http://schemas.microsoft.com/office/powerpoint/2010/main" val="2984851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400" b="1" dirty="0" smtClean="0"/>
              <a:t/>
            </a:r>
            <a:br>
              <a:rPr lang="en-GB" sz="2400" b="1" dirty="0" smtClean="0"/>
            </a:br>
            <a:r>
              <a:rPr lang="en-GB" sz="2400" b="1" dirty="0" smtClean="0"/>
              <a:t>JITSUVAX Training</a:t>
            </a:r>
            <a:endParaRPr lang="en-GB" sz="20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a:bodyPr>
          <a:lstStyle/>
          <a:p>
            <a:pPr marL="0" indent="0">
              <a:lnSpc>
                <a:spcPct val="120000"/>
              </a:lnSpc>
              <a:spcBef>
                <a:spcPts val="0"/>
              </a:spcBef>
              <a:buNone/>
            </a:pPr>
            <a:endParaRPr lang="en-GB" sz="2000" i="1" dirty="0"/>
          </a:p>
          <a:p>
            <a:pPr marL="0" indent="0" fontAlgn="base">
              <a:lnSpc>
                <a:spcPct val="100000"/>
              </a:lnSpc>
              <a:spcBef>
                <a:spcPts val="0"/>
              </a:spcBef>
              <a:buNone/>
            </a:pPr>
            <a:endParaRPr lang="en-GB" sz="1200" i="1" dirty="0">
              <a:latin typeface="+mn-lt"/>
            </a:endParaRPr>
          </a:p>
        </p:txBody>
      </p:sp>
      <p:pic>
        <p:nvPicPr>
          <p:cNvPr id="2" name="Picture 1"/>
          <p:cNvPicPr>
            <a:picLocks noChangeAspect="1"/>
          </p:cNvPicPr>
          <p:nvPr/>
        </p:nvPicPr>
        <p:blipFill>
          <a:blip r:embed="rId3"/>
          <a:stretch>
            <a:fillRect/>
          </a:stretch>
        </p:blipFill>
        <p:spPr>
          <a:xfrm>
            <a:off x="0" y="1185421"/>
            <a:ext cx="5375920" cy="4907875"/>
          </a:xfrm>
          <a:prstGeom prst="rect">
            <a:avLst/>
          </a:prstGeom>
        </p:spPr>
      </p:pic>
      <p:pic>
        <p:nvPicPr>
          <p:cNvPr id="5" name="Picture 4"/>
          <p:cNvPicPr>
            <a:picLocks noChangeAspect="1"/>
          </p:cNvPicPr>
          <p:nvPr/>
        </p:nvPicPr>
        <p:blipFill>
          <a:blip r:embed="rId4"/>
          <a:stretch>
            <a:fillRect/>
          </a:stretch>
        </p:blipFill>
        <p:spPr>
          <a:xfrm>
            <a:off x="6744073" y="1196752"/>
            <a:ext cx="5447928" cy="4896544"/>
          </a:xfrm>
          <a:prstGeom prst="rect">
            <a:avLst/>
          </a:prstGeom>
        </p:spPr>
      </p:pic>
      <p:sp>
        <p:nvSpPr>
          <p:cNvPr id="6" name="Rectangle 5"/>
          <p:cNvSpPr/>
          <p:nvPr/>
        </p:nvSpPr>
        <p:spPr>
          <a:xfrm>
            <a:off x="4583832" y="6309320"/>
            <a:ext cx="2993192" cy="369332"/>
          </a:xfrm>
          <a:prstGeom prst="rect">
            <a:avLst/>
          </a:prstGeom>
        </p:spPr>
        <p:txBody>
          <a:bodyPr wrap="none">
            <a:spAutoFit/>
          </a:bodyPr>
          <a:lstStyle/>
          <a:p>
            <a:r>
              <a:rPr lang="en-GB" dirty="0" smtClean="0">
                <a:hlinkClick r:id="rId5"/>
              </a:rPr>
              <a:t>www.jitsuvax.info/discover/</a:t>
            </a:r>
            <a:r>
              <a:rPr lang="en-GB" dirty="0" smtClean="0"/>
              <a:t> </a:t>
            </a:r>
            <a:endParaRPr lang="en-GB" dirty="0"/>
          </a:p>
        </p:txBody>
      </p:sp>
    </p:spTree>
    <p:extLst>
      <p:ext uri="{BB962C8B-B14F-4D97-AF65-F5344CB8AC3E}">
        <p14:creationId xmlns:p14="http://schemas.microsoft.com/office/powerpoint/2010/main" val="360157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2200" dirty="0"/>
              <a:t>Childhood Immunisations</a:t>
            </a:r>
            <a:r>
              <a:rPr lang="en-GB" sz="2700" b="1" dirty="0"/>
              <a:t/>
            </a:r>
            <a:br>
              <a:rPr lang="en-GB" sz="2700" b="1" dirty="0"/>
            </a:br>
            <a:r>
              <a:rPr lang="en-GB" sz="2700" b="1" dirty="0" smtClean="0"/>
              <a:t>Uncertain or Incomplete Vaccination</a:t>
            </a:r>
            <a:endParaRPr lang="en-GB" sz="2700" dirty="0">
              <a:latin typeface="+mn-lt"/>
            </a:endParaRPr>
          </a:p>
        </p:txBody>
      </p:sp>
      <p:pic>
        <p:nvPicPr>
          <p:cNvPr id="2" name="Picture 1"/>
          <p:cNvPicPr>
            <a:picLocks noChangeAspect="1"/>
          </p:cNvPicPr>
          <p:nvPr/>
        </p:nvPicPr>
        <p:blipFill>
          <a:blip r:embed="rId3"/>
          <a:stretch>
            <a:fillRect/>
          </a:stretch>
        </p:blipFill>
        <p:spPr>
          <a:xfrm>
            <a:off x="0" y="1196752"/>
            <a:ext cx="6528048" cy="5661248"/>
          </a:xfrm>
          <a:prstGeom prst="rect">
            <a:avLst/>
          </a:prstGeom>
        </p:spPr>
      </p:pic>
      <p:pic>
        <p:nvPicPr>
          <p:cNvPr id="3" name="Picture 2"/>
          <p:cNvPicPr>
            <a:picLocks noChangeAspect="1"/>
          </p:cNvPicPr>
          <p:nvPr/>
        </p:nvPicPr>
        <p:blipFill>
          <a:blip r:embed="rId4"/>
          <a:stretch>
            <a:fillRect/>
          </a:stretch>
        </p:blipFill>
        <p:spPr>
          <a:xfrm>
            <a:off x="6023992" y="3284984"/>
            <a:ext cx="2160240" cy="3384376"/>
          </a:xfrm>
          <a:prstGeom prst="rect">
            <a:avLst/>
          </a:prstGeom>
          <a:ln w="38100">
            <a:solidFill>
              <a:schemeClr val="tx1"/>
            </a:solidFill>
          </a:ln>
        </p:spPr>
      </p:pic>
      <p:pic>
        <p:nvPicPr>
          <p:cNvPr id="7" name="Picture 6"/>
          <p:cNvPicPr>
            <a:picLocks noChangeAspect="1"/>
          </p:cNvPicPr>
          <p:nvPr/>
        </p:nvPicPr>
        <p:blipFill>
          <a:blip r:embed="rId5"/>
          <a:stretch>
            <a:fillRect/>
          </a:stretch>
        </p:blipFill>
        <p:spPr>
          <a:xfrm>
            <a:off x="8184232" y="1196752"/>
            <a:ext cx="4007768" cy="4973749"/>
          </a:xfrm>
          <a:prstGeom prst="rect">
            <a:avLst/>
          </a:prstGeom>
        </p:spPr>
      </p:pic>
    </p:spTree>
    <p:extLst>
      <p:ext uri="{BB962C8B-B14F-4D97-AF65-F5344CB8AC3E}">
        <p14:creationId xmlns:p14="http://schemas.microsoft.com/office/powerpoint/2010/main" val="1572722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2200" dirty="0"/>
              <a:t>Childhood Immunisations</a:t>
            </a:r>
            <a:r>
              <a:rPr lang="en-GB" sz="2700" b="1" dirty="0"/>
              <a:t/>
            </a:r>
            <a:br>
              <a:rPr lang="en-GB" sz="2700" b="1" dirty="0"/>
            </a:br>
            <a:r>
              <a:rPr lang="en-GB" sz="2700" b="1" dirty="0" smtClean="0"/>
              <a:t>Useful Tools</a:t>
            </a:r>
            <a:endParaRPr lang="en-GB" sz="2700" dirty="0">
              <a:latin typeface="+mn-lt"/>
            </a:endParaRPr>
          </a:p>
        </p:txBody>
      </p:sp>
      <p:pic>
        <p:nvPicPr>
          <p:cNvPr id="5" name="Picture 4"/>
          <p:cNvPicPr>
            <a:picLocks noChangeAspect="1"/>
          </p:cNvPicPr>
          <p:nvPr/>
        </p:nvPicPr>
        <p:blipFill>
          <a:blip r:embed="rId3"/>
          <a:stretch>
            <a:fillRect/>
          </a:stretch>
        </p:blipFill>
        <p:spPr>
          <a:xfrm>
            <a:off x="263352" y="1340768"/>
            <a:ext cx="5033020" cy="3672408"/>
          </a:xfrm>
          <a:prstGeom prst="rect">
            <a:avLst/>
          </a:prstGeom>
          <a:ln>
            <a:solidFill>
              <a:schemeClr val="accent1"/>
            </a:solidFill>
          </a:ln>
        </p:spPr>
      </p:pic>
      <p:sp>
        <p:nvSpPr>
          <p:cNvPr id="9" name="Rectangle 8"/>
          <p:cNvSpPr/>
          <p:nvPr/>
        </p:nvSpPr>
        <p:spPr>
          <a:xfrm>
            <a:off x="839416" y="5301208"/>
            <a:ext cx="3600400" cy="923330"/>
          </a:xfrm>
          <a:prstGeom prst="rect">
            <a:avLst/>
          </a:prstGeom>
        </p:spPr>
        <p:txBody>
          <a:bodyPr wrap="square">
            <a:spAutoFit/>
          </a:bodyPr>
          <a:lstStyle/>
          <a:p>
            <a:r>
              <a:rPr lang="en-GB" dirty="0" smtClean="0">
                <a:hlinkClick r:id="rId4"/>
              </a:rPr>
              <a:t>www.immunizationdata.who.int/listing.html?topic=vaccine-schedule&amp;location</a:t>
            </a:r>
            <a:r>
              <a:rPr lang="en-GB" dirty="0" smtClean="0"/>
              <a:t>= </a:t>
            </a:r>
            <a:endParaRPr lang="en-GB" dirty="0"/>
          </a:p>
        </p:txBody>
      </p:sp>
      <p:sp>
        <p:nvSpPr>
          <p:cNvPr id="3" name="Rectangle 2"/>
          <p:cNvSpPr/>
          <p:nvPr/>
        </p:nvSpPr>
        <p:spPr>
          <a:xfrm>
            <a:off x="7392144" y="5589240"/>
            <a:ext cx="4016261" cy="646331"/>
          </a:xfrm>
          <a:prstGeom prst="rect">
            <a:avLst/>
          </a:prstGeom>
        </p:spPr>
        <p:txBody>
          <a:bodyPr wrap="square">
            <a:spAutoFit/>
          </a:bodyPr>
          <a:lstStyle/>
          <a:p>
            <a:r>
              <a:rPr lang="en-GB" dirty="0" smtClean="0">
                <a:hlinkClick r:id="rId5"/>
              </a:rPr>
              <a:t>www.immunize.org/wp-content/uploads/catg.d/p5122.pdf</a:t>
            </a:r>
            <a:r>
              <a:rPr lang="en-GB" dirty="0" smtClean="0"/>
              <a:t> </a:t>
            </a:r>
            <a:endParaRPr lang="en-GB" dirty="0"/>
          </a:p>
        </p:txBody>
      </p:sp>
      <p:pic>
        <p:nvPicPr>
          <p:cNvPr id="6" name="Picture 5"/>
          <p:cNvPicPr>
            <a:picLocks noChangeAspect="1"/>
          </p:cNvPicPr>
          <p:nvPr/>
        </p:nvPicPr>
        <p:blipFill>
          <a:blip r:embed="rId6"/>
          <a:stretch>
            <a:fillRect/>
          </a:stretch>
        </p:blipFill>
        <p:spPr>
          <a:xfrm>
            <a:off x="5807968" y="188640"/>
            <a:ext cx="6264696" cy="5256584"/>
          </a:xfrm>
          <a:prstGeom prst="rect">
            <a:avLst/>
          </a:prstGeom>
          <a:ln>
            <a:solidFill>
              <a:schemeClr val="accent1"/>
            </a:solidFill>
          </a:ln>
        </p:spPr>
      </p:pic>
    </p:spTree>
    <p:extLst>
      <p:ext uri="{BB962C8B-B14F-4D97-AF65-F5344CB8AC3E}">
        <p14:creationId xmlns:p14="http://schemas.microsoft.com/office/powerpoint/2010/main" val="1308846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a:t>
            </a:r>
            <a:r>
              <a:rPr lang="en-GB" sz="2400" b="1" dirty="0" smtClean="0"/>
              <a:t/>
            </a:r>
            <a:br>
              <a:rPr lang="en-GB" sz="2400" b="1" dirty="0" smtClean="0"/>
            </a:br>
            <a:r>
              <a:rPr lang="en-GB" sz="2400" b="1" dirty="0" smtClean="0"/>
              <a:t>UKHSA Health Publications: </a:t>
            </a:r>
            <a:r>
              <a:rPr lang="en-GB" sz="2400" dirty="0"/>
              <a:t>https://</a:t>
            </a:r>
            <a:r>
              <a:rPr lang="en-GB" sz="2400" dirty="0" smtClean="0"/>
              <a:t>www.healthpublications.gov.uk</a:t>
            </a:r>
            <a:r>
              <a:rPr lang="en-GB" sz="2400" b="1" dirty="0" smtClean="0"/>
              <a:t> </a:t>
            </a:r>
            <a:endParaRPr lang="en-GB" sz="2800" dirty="0"/>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pic>
        <p:nvPicPr>
          <p:cNvPr id="2" name="Picture 1"/>
          <p:cNvPicPr>
            <a:picLocks noChangeAspect="1"/>
          </p:cNvPicPr>
          <p:nvPr/>
        </p:nvPicPr>
        <p:blipFill>
          <a:blip r:embed="rId2"/>
          <a:stretch>
            <a:fillRect/>
          </a:stretch>
        </p:blipFill>
        <p:spPr>
          <a:xfrm>
            <a:off x="0" y="1196752"/>
            <a:ext cx="12192000" cy="5654659"/>
          </a:xfrm>
          <a:prstGeom prst="rect">
            <a:avLst/>
          </a:prstGeom>
        </p:spPr>
      </p:pic>
      <p:sp>
        <p:nvSpPr>
          <p:cNvPr id="7" name="Oval 6"/>
          <p:cNvSpPr/>
          <p:nvPr/>
        </p:nvSpPr>
        <p:spPr>
          <a:xfrm>
            <a:off x="10550662" y="1299756"/>
            <a:ext cx="1620981"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3503712" y="1336913"/>
            <a:ext cx="4514850" cy="5048250"/>
          </a:xfrm>
          <a:prstGeom prst="rect">
            <a:avLst/>
          </a:prstGeom>
          <a:ln w="38100">
            <a:solidFill>
              <a:schemeClr val="accent1">
                <a:lumMod val="50000"/>
              </a:schemeClr>
            </a:solidFill>
          </a:ln>
        </p:spPr>
      </p:pic>
      <p:sp>
        <p:nvSpPr>
          <p:cNvPr id="9" name="Oval 8"/>
          <p:cNvSpPr/>
          <p:nvPr/>
        </p:nvSpPr>
        <p:spPr>
          <a:xfrm>
            <a:off x="3780917" y="3403838"/>
            <a:ext cx="3960440" cy="914400"/>
          </a:xfrm>
          <a:prstGeom prst="ellipse">
            <a:avLst/>
          </a:prstGeom>
          <a:solidFill>
            <a:srgbClr val="F24678"/>
          </a:solidFill>
          <a:ln w="3810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Currently 30+ languages </a:t>
            </a:r>
            <a:endParaRPr lang="en-GB" dirty="0"/>
          </a:p>
        </p:txBody>
      </p:sp>
    </p:spTree>
    <p:extLst>
      <p:ext uri="{BB962C8B-B14F-4D97-AF65-F5344CB8AC3E}">
        <p14:creationId xmlns:p14="http://schemas.microsoft.com/office/powerpoint/2010/main" val="295353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800" b="1" dirty="0" smtClean="0"/>
              <a:t/>
            </a:r>
            <a:br>
              <a:rPr lang="en-GB" sz="2800" b="1" dirty="0" smtClean="0"/>
            </a:br>
            <a:r>
              <a:rPr lang="en-GB" sz="2400" b="1" dirty="0" smtClean="0"/>
              <a:t>G.P Contract 2020 - 2024  </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lnSpcReduction="10000"/>
          </a:bodyPr>
          <a:lstStyle/>
          <a:p>
            <a:pPr marL="342900" indent="-342900">
              <a:lnSpc>
                <a:spcPct val="100000"/>
              </a:lnSpc>
              <a:spcBef>
                <a:spcPts val="0"/>
              </a:spcBef>
              <a:buAutoNum type="arabicPeriod"/>
            </a:pPr>
            <a:endParaRPr lang="en-GB" sz="1800" dirty="0" smtClean="0">
              <a:latin typeface="+mn-lt"/>
            </a:endParaRPr>
          </a:p>
          <a:p>
            <a:pPr marL="342900" indent="-342900">
              <a:lnSpc>
                <a:spcPct val="100000"/>
              </a:lnSpc>
              <a:spcBef>
                <a:spcPts val="0"/>
              </a:spcBef>
              <a:buAutoNum type="arabicPeriod"/>
            </a:pPr>
            <a:r>
              <a:rPr lang="en-GB" sz="1800" dirty="0" smtClean="0">
                <a:latin typeface="+mn-lt"/>
              </a:rPr>
              <a:t>All practices to have a named lead for immunisations. </a:t>
            </a:r>
          </a:p>
          <a:p>
            <a:pPr marL="342900" indent="-342900">
              <a:lnSpc>
                <a:spcPct val="100000"/>
              </a:lnSpc>
              <a:spcBef>
                <a:spcPts val="0"/>
              </a:spcBef>
              <a:buAutoNum type="arabicPeriod"/>
            </a:pPr>
            <a:endParaRPr lang="en-GB" sz="1800" dirty="0">
              <a:latin typeface="+mn-lt"/>
            </a:endParaRPr>
          </a:p>
          <a:p>
            <a:pPr marL="342900" indent="-342900">
              <a:lnSpc>
                <a:spcPct val="100000"/>
              </a:lnSpc>
              <a:spcBef>
                <a:spcPts val="0"/>
              </a:spcBef>
              <a:buAutoNum type="arabicPeriod"/>
            </a:pPr>
            <a:r>
              <a:rPr lang="en-GB" sz="1800" dirty="0" smtClean="0">
                <a:latin typeface="+mn-lt"/>
              </a:rPr>
              <a:t>Practices should ensure the availability of sufficient trained staff and convenient, timely appointments to cover 100% of their eligible population. </a:t>
            </a:r>
          </a:p>
          <a:p>
            <a:pPr marL="342900" indent="-342900">
              <a:lnSpc>
                <a:spcPct val="100000"/>
              </a:lnSpc>
              <a:spcBef>
                <a:spcPts val="0"/>
              </a:spcBef>
              <a:buAutoNum type="arabicPeriod"/>
            </a:pPr>
            <a:endParaRPr lang="en-GB" sz="1800" dirty="0">
              <a:latin typeface="+mn-lt"/>
            </a:endParaRPr>
          </a:p>
          <a:p>
            <a:pPr marL="342900" indent="-342900">
              <a:lnSpc>
                <a:spcPct val="100000"/>
              </a:lnSpc>
              <a:spcBef>
                <a:spcPts val="0"/>
              </a:spcBef>
              <a:buAutoNum type="arabicPeriod"/>
            </a:pPr>
            <a:r>
              <a:rPr lang="en-GB" sz="1800" dirty="0" smtClean="0">
                <a:latin typeface="+mn-lt"/>
              </a:rPr>
              <a:t>Practices should ensure their call/recall and opportunistic offers are being made in line with national standards. </a:t>
            </a:r>
          </a:p>
          <a:p>
            <a:pPr marL="0" indent="0">
              <a:lnSpc>
                <a:spcPct val="100000"/>
              </a:lnSpc>
              <a:spcBef>
                <a:spcPts val="0"/>
              </a:spcBef>
              <a:buNone/>
            </a:pPr>
            <a:endParaRPr lang="en-GB" i="1" dirty="0">
              <a:latin typeface="+mn-lt"/>
              <a:hlinkClick r:id="rId2"/>
            </a:endParaRPr>
          </a:p>
          <a:p>
            <a:pPr marL="0" indent="0">
              <a:lnSpc>
                <a:spcPct val="100000"/>
              </a:lnSpc>
              <a:spcBef>
                <a:spcPts val="0"/>
              </a:spcBef>
              <a:buNone/>
            </a:pPr>
            <a:r>
              <a:rPr lang="en-GB" i="1" dirty="0" smtClean="0">
                <a:latin typeface="+mn-lt"/>
                <a:hlinkClick r:id="rId2"/>
              </a:rPr>
              <a:t>Good Practice-Immunisation-Invite-Reminder-Guide.pdf </a:t>
            </a:r>
            <a:r>
              <a:rPr lang="en-GB" i="1" dirty="0">
                <a:latin typeface="+mn-lt"/>
                <a:hlinkClick r:id="rId2"/>
              </a:rPr>
              <a:t>(england.nhs.uk)</a:t>
            </a:r>
            <a:endParaRPr lang="en-GB" sz="1800" i="1" dirty="0" smtClean="0">
              <a:latin typeface="+mn-lt"/>
            </a:endParaRPr>
          </a:p>
          <a:p>
            <a:pPr marL="342900" indent="-342900">
              <a:lnSpc>
                <a:spcPct val="100000"/>
              </a:lnSpc>
              <a:spcBef>
                <a:spcPts val="0"/>
              </a:spcBef>
              <a:buAutoNum type="arabicPeriod"/>
            </a:pPr>
            <a:endParaRPr lang="en-GB" sz="1800" dirty="0">
              <a:latin typeface="+mn-lt"/>
            </a:endParaRPr>
          </a:p>
          <a:p>
            <a:pPr marL="0" indent="0">
              <a:lnSpc>
                <a:spcPct val="100000"/>
              </a:lnSpc>
              <a:spcBef>
                <a:spcPts val="0"/>
              </a:spcBef>
              <a:buNone/>
            </a:pPr>
            <a:r>
              <a:rPr lang="en-GB" sz="1800" dirty="0" smtClean="0">
                <a:latin typeface="+mn-lt"/>
              </a:rPr>
              <a:t>4. Practices </a:t>
            </a:r>
            <a:r>
              <a:rPr lang="en-GB" sz="1800" dirty="0">
                <a:latin typeface="+mn-lt"/>
              </a:rPr>
              <a:t>should participate in agreed national catch-up </a:t>
            </a:r>
            <a:r>
              <a:rPr lang="en-GB" sz="1800" dirty="0" smtClean="0">
                <a:latin typeface="+mn-lt"/>
              </a:rPr>
              <a:t>campaigns. </a:t>
            </a:r>
          </a:p>
          <a:p>
            <a:pPr marL="342900" indent="-342900">
              <a:lnSpc>
                <a:spcPct val="100000"/>
              </a:lnSpc>
              <a:spcBef>
                <a:spcPts val="0"/>
              </a:spcBef>
              <a:buAutoNum type="arabicPeriod"/>
            </a:pPr>
            <a:endParaRPr lang="en-GB" sz="1800" dirty="0" smtClean="0">
              <a:latin typeface="+mn-lt"/>
            </a:endParaRPr>
          </a:p>
          <a:p>
            <a:pPr marL="0" indent="0">
              <a:lnSpc>
                <a:spcPct val="100000"/>
              </a:lnSpc>
              <a:spcBef>
                <a:spcPts val="0"/>
              </a:spcBef>
              <a:buNone/>
            </a:pPr>
            <a:r>
              <a:rPr lang="en-GB" i="1" dirty="0" smtClean="0">
                <a:latin typeface="+mn-lt"/>
                <a:hlinkClick r:id="rId3"/>
              </a:rPr>
              <a:t>www.england.nhs.uk/long-read/confirmation-of-national-vaccination-and-immunisation-catch-up-campaign-for-2023-24</a:t>
            </a:r>
            <a:r>
              <a:rPr lang="en-GB" i="1" dirty="0">
                <a:latin typeface="+mn-lt"/>
                <a:hlinkClick r:id="rId3"/>
              </a:rPr>
              <a:t>/</a:t>
            </a:r>
            <a:r>
              <a:rPr lang="en-GB" i="1" dirty="0">
                <a:latin typeface="+mn-lt"/>
              </a:rPr>
              <a:t> </a:t>
            </a:r>
          </a:p>
          <a:p>
            <a:pPr marL="0" indent="0">
              <a:lnSpc>
                <a:spcPct val="100000"/>
              </a:lnSpc>
              <a:spcBef>
                <a:spcPts val="0"/>
              </a:spcBef>
              <a:buNone/>
            </a:pPr>
            <a:endParaRPr lang="en-GB" sz="1800" dirty="0" smtClean="0">
              <a:latin typeface="+mn-lt"/>
            </a:endParaRPr>
          </a:p>
          <a:p>
            <a:pPr marL="0" indent="0">
              <a:lnSpc>
                <a:spcPct val="100000"/>
              </a:lnSpc>
              <a:spcBef>
                <a:spcPts val="0"/>
              </a:spcBef>
              <a:buNone/>
            </a:pPr>
            <a:r>
              <a:rPr lang="en-GB" dirty="0" smtClean="0">
                <a:latin typeface="+mn-lt"/>
              </a:rPr>
              <a:t>5. </a:t>
            </a:r>
            <a:r>
              <a:rPr lang="en-GB" sz="1800" dirty="0" smtClean="0">
                <a:latin typeface="+mn-lt"/>
              </a:rPr>
              <a:t>Practices </a:t>
            </a:r>
            <a:r>
              <a:rPr lang="en-GB" sz="1800" dirty="0">
                <a:latin typeface="+mn-lt"/>
              </a:rPr>
              <a:t>should adhere to defined standards for record keeping and reporting of coverage data.</a:t>
            </a:r>
          </a:p>
          <a:p>
            <a:pPr marL="0" indent="0">
              <a:lnSpc>
                <a:spcPct val="100000"/>
              </a:lnSpc>
              <a:spcBef>
                <a:spcPts val="0"/>
              </a:spcBef>
              <a:buNone/>
            </a:pPr>
            <a:endParaRPr lang="en-GB" i="1" dirty="0">
              <a:latin typeface="+mn-lt"/>
              <a:hlinkClick r:id="rId4"/>
            </a:endParaRPr>
          </a:p>
          <a:p>
            <a:pPr marL="0" indent="0">
              <a:lnSpc>
                <a:spcPct val="100000"/>
              </a:lnSpc>
              <a:spcBef>
                <a:spcPts val="0"/>
              </a:spcBef>
              <a:buNone/>
            </a:pPr>
            <a:r>
              <a:rPr lang="en-GB" i="1" dirty="0" smtClean="0">
                <a:latin typeface="+mn-lt"/>
                <a:hlinkClick r:id="rId4"/>
              </a:rPr>
              <a:t>www.england.nhs.uk/wp-content/uploads/2020/03/udate-to-the-gp-contract-agreement-v2-updated.pdf</a:t>
            </a:r>
            <a:r>
              <a:rPr lang="en-GB" i="1" dirty="0" smtClean="0">
                <a:latin typeface="+mn-lt"/>
              </a:rPr>
              <a:t> </a:t>
            </a:r>
            <a:endParaRPr lang="en-GB" i="1" dirty="0">
              <a:latin typeface="+mn-lt"/>
            </a:endParaRPr>
          </a:p>
        </p:txBody>
      </p:sp>
    </p:spTree>
    <p:extLst>
      <p:ext uri="{BB962C8B-B14F-4D97-AF65-F5344CB8AC3E}">
        <p14:creationId xmlns:p14="http://schemas.microsoft.com/office/powerpoint/2010/main" val="4262606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a:t>
            </a:r>
            <a:r>
              <a:rPr lang="en-GB" sz="2400" b="1" dirty="0" smtClean="0"/>
              <a:t/>
            </a:r>
            <a:br>
              <a:rPr lang="en-GB" sz="2400" b="1" dirty="0" smtClean="0"/>
            </a:br>
            <a:r>
              <a:rPr lang="en-GB" sz="2400" b="1" dirty="0" smtClean="0"/>
              <a:t>Vaccine Knowledge Project: </a:t>
            </a:r>
            <a:r>
              <a:rPr lang="en-GB" sz="2400" dirty="0"/>
              <a:t>https://vaccineknowledge.ox.ac.uk/home </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pic>
        <p:nvPicPr>
          <p:cNvPr id="9" name="Picture 8"/>
          <p:cNvPicPr>
            <a:picLocks noChangeAspect="1"/>
          </p:cNvPicPr>
          <p:nvPr/>
        </p:nvPicPr>
        <p:blipFill>
          <a:blip r:embed="rId2"/>
          <a:stretch>
            <a:fillRect/>
          </a:stretch>
        </p:blipFill>
        <p:spPr>
          <a:xfrm>
            <a:off x="0" y="1196751"/>
            <a:ext cx="12192000" cy="5654659"/>
          </a:xfrm>
          <a:prstGeom prst="rect">
            <a:avLst/>
          </a:prstGeom>
        </p:spPr>
      </p:pic>
      <p:sp>
        <p:nvSpPr>
          <p:cNvPr id="10" name="Oval 9"/>
          <p:cNvSpPr/>
          <p:nvPr/>
        </p:nvSpPr>
        <p:spPr>
          <a:xfrm>
            <a:off x="10543126" y="1196750"/>
            <a:ext cx="1620981" cy="3693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084217" y="1573187"/>
            <a:ext cx="1981021" cy="41565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2" idx="4"/>
          </p:cNvCxnSpPr>
          <p:nvPr/>
        </p:nvCxnSpPr>
        <p:spPr>
          <a:xfrm flipH="1">
            <a:off x="9148114" y="1988840"/>
            <a:ext cx="1926614" cy="18793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5087888" y="3986733"/>
            <a:ext cx="3938278" cy="1557511"/>
          </a:xfrm>
          <a:prstGeom prst="rect">
            <a:avLst/>
          </a:prstGeom>
          <a:ln w="57150">
            <a:solidFill>
              <a:srgbClr val="FFFF00"/>
            </a:solidFill>
          </a:ln>
        </p:spPr>
      </p:pic>
      <p:sp>
        <p:nvSpPr>
          <p:cNvPr id="2" name="TextBox 1"/>
          <p:cNvSpPr txBox="1"/>
          <p:nvPr/>
        </p:nvSpPr>
        <p:spPr>
          <a:xfrm>
            <a:off x="3660951" y="1099722"/>
            <a:ext cx="3806649" cy="400110"/>
          </a:xfrm>
          <a:prstGeom prst="rect">
            <a:avLst/>
          </a:prstGeom>
          <a:solidFill>
            <a:srgbClr val="FFC000"/>
          </a:solidFill>
          <a:ln w="38100">
            <a:solidFill>
              <a:srgbClr val="C00000"/>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Over 130 languages available</a:t>
            </a:r>
          </a:p>
        </p:txBody>
      </p:sp>
      <p:cxnSp>
        <p:nvCxnSpPr>
          <p:cNvPr id="6" name="Straight Arrow Connector 5"/>
          <p:cNvCxnSpPr/>
          <p:nvPr/>
        </p:nvCxnSpPr>
        <p:spPr>
          <a:xfrm flipH="1">
            <a:off x="7467600" y="1340768"/>
            <a:ext cx="304763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888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a:t>
            </a:r>
            <a:r>
              <a:rPr lang="en-GB" sz="2400" b="1" dirty="0" smtClean="0"/>
              <a:t/>
            </a:r>
            <a:br>
              <a:rPr lang="en-GB" sz="2400" b="1" dirty="0" smtClean="0"/>
            </a:br>
            <a:r>
              <a:rPr lang="en-GB" sz="2400" b="1" dirty="0" smtClean="0"/>
              <a:t>Vaccine Safety Net: </a:t>
            </a:r>
            <a:r>
              <a:rPr lang="en-GB" sz="2400" dirty="0"/>
              <a:t>https://</a:t>
            </a:r>
            <a:r>
              <a:rPr lang="en-GB" sz="2400" dirty="0" smtClean="0"/>
              <a:t>vaccinesafetynet.org </a:t>
            </a:r>
            <a:endParaRPr lang="en-GB" sz="2400" dirty="0"/>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2"/>
          <a:stretch>
            <a:fillRect/>
          </a:stretch>
        </p:blipFill>
        <p:spPr>
          <a:xfrm>
            <a:off x="0" y="1207170"/>
            <a:ext cx="12192000" cy="5654659"/>
          </a:xfrm>
          <a:prstGeom prst="rect">
            <a:avLst/>
          </a:prstGeom>
        </p:spPr>
      </p:pic>
      <p:sp>
        <p:nvSpPr>
          <p:cNvPr id="11" name="Oval 10"/>
          <p:cNvSpPr/>
          <p:nvPr/>
        </p:nvSpPr>
        <p:spPr>
          <a:xfrm>
            <a:off x="263352" y="3212977"/>
            <a:ext cx="3960440" cy="165618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4656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a:t>
            </a:r>
            <a:r>
              <a:rPr lang="en-GB" sz="2000" b="1" dirty="0" smtClean="0"/>
              <a:t/>
            </a:r>
            <a:br>
              <a:rPr lang="en-GB" sz="2000" b="1" dirty="0" smtClean="0"/>
            </a:br>
            <a:r>
              <a:rPr lang="en-GB" sz="2800" b="1" dirty="0" smtClean="0"/>
              <a:t>Resources </a:t>
            </a:r>
            <a:r>
              <a:rPr lang="en-GB" sz="2000" b="1" dirty="0" smtClean="0"/>
              <a:t> </a:t>
            </a:r>
            <a:endParaRPr lang="en-GB" sz="20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2" name="Content Placeholder 1"/>
          <p:cNvSpPr>
            <a:spLocks noGrp="1"/>
          </p:cNvSpPr>
          <p:nvPr>
            <p:ph idx="1"/>
          </p:nvPr>
        </p:nvSpPr>
        <p:spPr>
          <a:xfrm>
            <a:off x="0" y="1196751"/>
            <a:ext cx="12191999" cy="5654659"/>
          </a:xfrm>
        </p:spPr>
        <p:txBody>
          <a:bodyPr>
            <a:normAutofit/>
          </a:bodyPr>
          <a:lstStyle/>
          <a:p>
            <a:pPr>
              <a:lnSpc>
                <a:spcPct val="110000"/>
              </a:lnSpc>
              <a:spcBef>
                <a:spcPts val="0"/>
              </a:spcBef>
            </a:pPr>
            <a:r>
              <a:rPr lang="en-GB" sz="1600" dirty="0"/>
              <a:t>NWL CYP </a:t>
            </a:r>
            <a:r>
              <a:rPr lang="en-GB" sz="1600" dirty="0" smtClean="0"/>
              <a:t>Webinar: Measles </a:t>
            </a:r>
            <a:r>
              <a:rPr lang="en-GB" sz="1600" dirty="0"/>
              <a:t>(Jan </a:t>
            </a:r>
            <a:r>
              <a:rPr lang="en-GB" sz="1600" dirty="0" smtClean="0"/>
              <a:t>2024) </a:t>
            </a:r>
            <a:r>
              <a:rPr lang="en-GB" sz="1600" u="sng" dirty="0" smtClean="0">
                <a:hlinkClick r:id="rId2"/>
              </a:rPr>
              <a:t>https</a:t>
            </a:r>
            <a:r>
              <a:rPr lang="en-GB" sz="1600" u="sng" dirty="0">
                <a:hlinkClick r:id="rId2"/>
              </a:rPr>
              <a:t>://www.youtube.com/watch?v=9z4QVtacidM&amp;feature=youtu.be</a:t>
            </a:r>
            <a:r>
              <a:rPr lang="en-GB" sz="1600" dirty="0"/>
              <a:t> </a:t>
            </a:r>
          </a:p>
          <a:p>
            <a:pPr marL="0" lvl="0" indent="0">
              <a:lnSpc>
                <a:spcPct val="110000"/>
              </a:lnSpc>
              <a:spcBef>
                <a:spcPts val="0"/>
              </a:spcBef>
              <a:buNone/>
            </a:pPr>
            <a:endParaRPr lang="en-GB" sz="1600" dirty="0" smtClean="0"/>
          </a:p>
          <a:p>
            <a:pPr>
              <a:lnSpc>
                <a:spcPct val="110000"/>
              </a:lnSpc>
              <a:spcBef>
                <a:spcPts val="0"/>
              </a:spcBef>
            </a:pPr>
            <a:r>
              <a:rPr lang="en-GB" sz="1600" dirty="0" smtClean="0"/>
              <a:t>NWL </a:t>
            </a:r>
            <a:r>
              <a:rPr lang="en-GB" sz="1600" dirty="0" err="1"/>
              <a:t>Comms</a:t>
            </a:r>
            <a:r>
              <a:rPr lang="en-GB" sz="1600" dirty="0"/>
              <a:t> Resources Page </a:t>
            </a:r>
            <a:r>
              <a:rPr lang="en-GB" sz="1600" dirty="0">
                <a:hlinkClick r:id="rId3"/>
              </a:rPr>
              <a:t>Communications resources for staff :: North West London ICS (nwlondonicb.nhs.uk</a:t>
            </a:r>
            <a:r>
              <a:rPr lang="en-GB" sz="1600" dirty="0" smtClean="0">
                <a:hlinkClick r:id="rId3"/>
              </a:rPr>
              <a:t>)</a:t>
            </a:r>
            <a:endParaRPr lang="en-GB" sz="1600" dirty="0"/>
          </a:p>
          <a:p>
            <a:pPr marL="0" lvl="0" indent="0">
              <a:lnSpc>
                <a:spcPct val="110000"/>
              </a:lnSpc>
              <a:spcBef>
                <a:spcPts val="0"/>
              </a:spcBef>
              <a:buNone/>
            </a:pPr>
            <a:endParaRPr lang="en-GB" sz="1600" dirty="0" smtClean="0"/>
          </a:p>
          <a:p>
            <a:pPr lvl="0">
              <a:lnSpc>
                <a:spcPct val="110000"/>
              </a:lnSpc>
              <a:spcBef>
                <a:spcPts val="0"/>
              </a:spcBef>
            </a:pPr>
            <a:r>
              <a:rPr lang="en-GB" sz="1600" dirty="0" smtClean="0"/>
              <a:t>UKHSA Immunisation</a:t>
            </a:r>
            <a:r>
              <a:rPr lang="en-GB" sz="1600" dirty="0"/>
              <a:t> </a:t>
            </a:r>
            <a:r>
              <a:rPr lang="en-GB" sz="1600" dirty="0">
                <a:hlinkClick r:id="rId4"/>
              </a:rPr>
              <a:t>Immunisation - GOV.UK (www.gov.uk</a:t>
            </a:r>
            <a:r>
              <a:rPr lang="en-GB" sz="1600" dirty="0" smtClean="0">
                <a:hlinkClick r:id="rId4"/>
              </a:rPr>
              <a:t>)</a:t>
            </a:r>
            <a:endParaRPr lang="en-GB" sz="1600" dirty="0" smtClean="0"/>
          </a:p>
          <a:p>
            <a:pPr marL="0" lvl="0" indent="0">
              <a:lnSpc>
                <a:spcPct val="110000"/>
              </a:lnSpc>
              <a:spcBef>
                <a:spcPts val="0"/>
              </a:spcBef>
              <a:buNone/>
            </a:pPr>
            <a:endParaRPr lang="en-GB" sz="1600" dirty="0"/>
          </a:p>
          <a:p>
            <a:pPr>
              <a:lnSpc>
                <a:spcPct val="110000"/>
              </a:lnSpc>
              <a:spcBef>
                <a:spcPts val="0"/>
              </a:spcBef>
            </a:pPr>
            <a:r>
              <a:rPr lang="en-GB" sz="1600" dirty="0"/>
              <a:t>WHO Vaccination and </a:t>
            </a:r>
            <a:r>
              <a:rPr lang="en-GB" sz="1600" dirty="0" smtClean="0"/>
              <a:t>Immunisation </a:t>
            </a:r>
            <a:r>
              <a:rPr lang="en-GB" sz="1600" dirty="0" smtClean="0">
                <a:hlinkClick r:id="rId5"/>
              </a:rPr>
              <a:t>Vaccines </a:t>
            </a:r>
            <a:r>
              <a:rPr lang="en-GB" sz="1600" dirty="0">
                <a:hlinkClick r:id="rId5"/>
              </a:rPr>
              <a:t>and immunization (</a:t>
            </a:r>
            <a:r>
              <a:rPr lang="en-GB" sz="1600" dirty="0" smtClean="0">
                <a:hlinkClick r:id="rId5"/>
              </a:rPr>
              <a:t>who.int)</a:t>
            </a:r>
            <a:endParaRPr lang="en-GB" sz="1600" dirty="0" smtClean="0"/>
          </a:p>
          <a:p>
            <a:pPr marL="0" indent="0">
              <a:lnSpc>
                <a:spcPct val="110000"/>
              </a:lnSpc>
              <a:spcBef>
                <a:spcPts val="0"/>
              </a:spcBef>
              <a:buNone/>
            </a:pPr>
            <a:endParaRPr lang="en-GB" sz="1600" dirty="0"/>
          </a:p>
          <a:p>
            <a:pPr>
              <a:lnSpc>
                <a:spcPct val="110000"/>
              </a:lnSpc>
              <a:spcBef>
                <a:spcPts val="0"/>
              </a:spcBef>
            </a:pPr>
            <a:r>
              <a:rPr lang="en-GB" sz="1600" dirty="0" smtClean="0"/>
              <a:t>British Society for Immunology </a:t>
            </a:r>
            <a:r>
              <a:rPr lang="en-GB" sz="1600" dirty="0" smtClean="0">
                <a:hlinkClick r:id="rId6"/>
              </a:rPr>
              <a:t>Home </a:t>
            </a:r>
            <a:r>
              <a:rPr lang="en-GB" sz="1600" dirty="0">
                <a:hlinkClick r:id="rId6"/>
              </a:rPr>
              <a:t>| British Society for </a:t>
            </a:r>
            <a:r>
              <a:rPr lang="en-GB" sz="1600" dirty="0" smtClean="0">
                <a:hlinkClick r:id="rId6"/>
              </a:rPr>
              <a:t>Immunology</a:t>
            </a:r>
            <a:endParaRPr lang="en-GB" sz="1600" dirty="0" smtClean="0"/>
          </a:p>
          <a:p>
            <a:pPr marL="0" indent="0">
              <a:lnSpc>
                <a:spcPct val="110000"/>
              </a:lnSpc>
              <a:spcBef>
                <a:spcPts val="0"/>
              </a:spcBef>
              <a:buNone/>
            </a:pPr>
            <a:endParaRPr lang="en-GB" sz="1600" dirty="0" smtClean="0"/>
          </a:p>
          <a:p>
            <a:pPr>
              <a:lnSpc>
                <a:spcPct val="110000"/>
              </a:lnSpc>
              <a:spcBef>
                <a:spcPts val="0"/>
              </a:spcBef>
            </a:pPr>
            <a:r>
              <a:rPr lang="en-GB" sz="1600" dirty="0" smtClean="0"/>
              <a:t>Vaccine Knowledge Project </a:t>
            </a:r>
            <a:r>
              <a:rPr lang="en-GB" sz="1600" dirty="0">
                <a:hlinkClick r:id="rId7"/>
              </a:rPr>
              <a:t>Home | Vaccine Knowledge Project (ox.ac.uk</a:t>
            </a:r>
            <a:r>
              <a:rPr lang="en-GB" sz="1600" dirty="0" smtClean="0">
                <a:hlinkClick r:id="rId7"/>
              </a:rPr>
              <a:t>)</a:t>
            </a:r>
            <a:endParaRPr lang="en-GB" sz="1600" dirty="0" smtClean="0"/>
          </a:p>
          <a:p>
            <a:pPr marL="0" indent="0">
              <a:lnSpc>
                <a:spcPct val="110000"/>
              </a:lnSpc>
              <a:spcBef>
                <a:spcPts val="0"/>
              </a:spcBef>
              <a:buNone/>
            </a:pPr>
            <a:endParaRPr lang="en-GB" sz="1600" dirty="0" smtClean="0"/>
          </a:p>
          <a:p>
            <a:pPr>
              <a:lnSpc>
                <a:spcPct val="100000"/>
              </a:lnSpc>
              <a:spcBef>
                <a:spcPts val="0"/>
              </a:spcBef>
            </a:pPr>
            <a:r>
              <a:rPr lang="en-GB" sz="1600" dirty="0" smtClean="0"/>
              <a:t>Jitsuvax </a:t>
            </a:r>
            <a:r>
              <a:rPr lang="en-GB" sz="1600" dirty="0" smtClean="0">
                <a:hlinkClick r:id="rId8"/>
              </a:rPr>
              <a:t>Discover – Jitsuvax</a:t>
            </a:r>
            <a:endParaRPr lang="en-GB" sz="1600" dirty="0" smtClean="0"/>
          </a:p>
          <a:p>
            <a:pPr>
              <a:lnSpc>
                <a:spcPct val="100000"/>
              </a:lnSpc>
              <a:spcBef>
                <a:spcPts val="0"/>
              </a:spcBef>
            </a:pPr>
            <a:endParaRPr lang="en-GB" sz="1600" dirty="0"/>
          </a:p>
          <a:p>
            <a:pPr>
              <a:lnSpc>
                <a:spcPct val="100000"/>
              </a:lnSpc>
              <a:spcBef>
                <a:spcPts val="0"/>
              </a:spcBef>
            </a:pPr>
            <a:r>
              <a:rPr lang="en-GB" sz="1600" dirty="0"/>
              <a:t>Vaccine Safety Net </a:t>
            </a:r>
            <a:r>
              <a:rPr lang="en-GB" sz="1600" dirty="0">
                <a:hlinkClick r:id="rId9"/>
              </a:rPr>
              <a:t>Vaccine Safety </a:t>
            </a:r>
            <a:r>
              <a:rPr lang="en-GB" sz="1600" dirty="0" smtClean="0">
                <a:hlinkClick r:id="rId9"/>
              </a:rPr>
              <a:t>Net</a:t>
            </a:r>
            <a:endParaRPr lang="en-GB" sz="1600" dirty="0" smtClean="0"/>
          </a:p>
          <a:p>
            <a:pPr>
              <a:lnSpc>
                <a:spcPct val="100000"/>
              </a:lnSpc>
              <a:spcBef>
                <a:spcPts val="0"/>
              </a:spcBef>
            </a:pPr>
            <a:endParaRPr lang="en-GB" sz="1600" dirty="0"/>
          </a:p>
          <a:p>
            <a:pPr>
              <a:lnSpc>
                <a:spcPct val="100000"/>
              </a:lnSpc>
              <a:spcBef>
                <a:spcPts val="0"/>
              </a:spcBef>
            </a:pPr>
            <a:r>
              <a:rPr lang="en-GB" sz="1600" dirty="0" smtClean="0"/>
              <a:t>Health Publications </a:t>
            </a:r>
            <a:r>
              <a:rPr lang="en-GB" sz="1600" dirty="0">
                <a:hlinkClick r:id="rId10"/>
              </a:rPr>
              <a:t>Home - Health </a:t>
            </a:r>
            <a:r>
              <a:rPr lang="en-GB" sz="1600" dirty="0" smtClean="0">
                <a:hlinkClick r:id="rId10"/>
              </a:rPr>
              <a:t>Publications</a:t>
            </a:r>
            <a:endParaRPr lang="en-GB" sz="1600" dirty="0" smtClean="0"/>
          </a:p>
          <a:p>
            <a:pPr marL="0" indent="0">
              <a:lnSpc>
                <a:spcPct val="100000"/>
              </a:lnSpc>
              <a:spcBef>
                <a:spcPts val="0"/>
              </a:spcBef>
              <a:buNone/>
            </a:pPr>
            <a:endParaRPr lang="en-GB" sz="1600" dirty="0" smtClean="0"/>
          </a:p>
          <a:p>
            <a:pPr>
              <a:lnSpc>
                <a:spcPct val="100000"/>
              </a:lnSpc>
              <a:spcBef>
                <a:spcPts val="0"/>
              </a:spcBef>
            </a:pPr>
            <a:r>
              <a:rPr lang="en-GB" sz="1600" dirty="0" smtClean="0"/>
              <a:t>NHS Vaccination Strategy </a:t>
            </a:r>
            <a:r>
              <a:rPr lang="en-GB" sz="1600" dirty="0">
                <a:hlinkClick r:id="rId11"/>
              </a:rPr>
              <a:t>NHS England » NHS vaccination strategy</a:t>
            </a:r>
            <a:endParaRPr lang="en-GB" sz="1600" dirty="0" smtClean="0"/>
          </a:p>
        </p:txBody>
      </p:sp>
    </p:spTree>
    <p:extLst>
      <p:ext uri="{BB962C8B-B14F-4D97-AF65-F5344CB8AC3E}">
        <p14:creationId xmlns:p14="http://schemas.microsoft.com/office/powerpoint/2010/main" val="4265806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A33D-1576-98CD-A7BB-2CB3D2DB54FB}"/>
              </a:ext>
            </a:extLst>
          </p:cNvPr>
          <p:cNvSpPr>
            <a:spLocks noGrp="1"/>
          </p:cNvSpPr>
          <p:nvPr>
            <p:ph type="title"/>
          </p:nvPr>
        </p:nvSpPr>
        <p:spPr>
          <a:xfrm>
            <a:off x="407368" y="1523327"/>
            <a:ext cx="11377264" cy="2623568"/>
          </a:xfrm>
        </p:spPr>
        <p:txBody>
          <a:bodyPr>
            <a:normAutofit/>
          </a:bodyPr>
          <a:lstStyle/>
          <a:p>
            <a:r>
              <a:rPr lang="en-US" sz="2400" b="1" dirty="0" smtClean="0"/>
              <a:t>Rebecca Wilson </a:t>
            </a:r>
            <a:br>
              <a:rPr lang="en-US" sz="2400" b="1" dirty="0" smtClean="0"/>
            </a:br>
            <a:r>
              <a:rPr lang="en-US" sz="2400" dirty="0" smtClean="0"/>
              <a:t>Immunisation Coordinator</a:t>
            </a:r>
            <a:br>
              <a:rPr lang="en-US" sz="2400" dirty="0" smtClean="0"/>
            </a:br>
            <a:r>
              <a:rPr lang="en-US" sz="2400" dirty="0" smtClean="0"/>
              <a:t>rebeccawilson5@nhs.net  </a:t>
            </a:r>
            <a:r>
              <a:rPr lang="en-US" sz="2400" b="1" dirty="0" smtClean="0"/>
              <a:t/>
            </a:r>
            <a:br>
              <a:rPr lang="en-US" sz="2400" b="1" dirty="0" smtClean="0"/>
            </a:br>
            <a:endParaRPr lang="en-US" sz="2400" dirty="0"/>
          </a:p>
        </p:txBody>
      </p:sp>
    </p:spTree>
    <p:extLst>
      <p:ext uri="{BB962C8B-B14F-4D97-AF65-F5344CB8AC3E}">
        <p14:creationId xmlns:p14="http://schemas.microsoft.com/office/powerpoint/2010/main" val="3528898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800" b="1" dirty="0" smtClean="0"/>
              <a:t/>
            </a:r>
            <a:br>
              <a:rPr lang="en-GB" sz="2800" b="1" dirty="0" smtClean="0"/>
            </a:br>
            <a:r>
              <a:rPr lang="en-GB" sz="2400" b="1" dirty="0" smtClean="0"/>
              <a:t>G.P Contract 2024/25  </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fontScale="92500" lnSpcReduction="10000"/>
          </a:bodyPr>
          <a:lstStyle/>
          <a:p>
            <a:pPr marL="0" indent="0">
              <a:lnSpc>
                <a:spcPct val="110000"/>
              </a:lnSpc>
              <a:spcBef>
                <a:spcPts val="0"/>
              </a:spcBef>
              <a:buNone/>
            </a:pPr>
            <a:r>
              <a:rPr lang="en-GB" dirty="0" smtClean="0"/>
              <a:t>The </a:t>
            </a:r>
            <a:r>
              <a:rPr lang="en-GB" dirty="0"/>
              <a:t>GP Contract will be changed in 2024/25 so that practices are required to: </a:t>
            </a:r>
            <a:endParaRPr lang="en-GB" dirty="0" smtClean="0"/>
          </a:p>
          <a:p>
            <a:pPr marL="0" indent="0">
              <a:lnSpc>
                <a:spcPct val="110000"/>
              </a:lnSpc>
              <a:spcBef>
                <a:spcPts val="0"/>
              </a:spcBef>
              <a:buNone/>
            </a:pPr>
            <a:endParaRPr lang="en-GB" dirty="0"/>
          </a:p>
          <a:p>
            <a:pPr>
              <a:lnSpc>
                <a:spcPct val="110000"/>
              </a:lnSpc>
              <a:spcBef>
                <a:spcPts val="0"/>
              </a:spcBef>
            </a:pPr>
            <a:r>
              <a:rPr lang="en-GB" dirty="0" smtClean="0"/>
              <a:t>share </a:t>
            </a:r>
            <a:r>
              <a:rPr lang="en-GB" dirty="0"/>
              <a:t>vaccination status (both vaccinated and unvaccinated) with the local Child Health Information Services (CHIS), and any other system nationally required, and support CHIS data cleansing. </a:t>
            </a:r>
            <a:endParaRPr lang="en-GB" dirty="0" smtClean="0"/>
          </a:p>
          <a:p>
            <a:pPr>
              <a:lnSpc>
                <a:spcPct val="110000"/>
              </a:lnSpc>
              <a:spcBef>
                <a:spcPts val="0"/>
              </a:spcBef>
            </a:pPr>
            <a:endParaRPr lang="en-GB" dirty="0" smtClean="0"/>
          </a:p>
          <a:p>
            <a:pPr>
              <a:lnSpc>
                <a:spcPct val="110000"/>
              </a:lnSpc>
              <a:spcBef>
                <a:spcPts val="0"/>
              </a:spcBef>
            </a:pPr>
            <a:r>
              <a:rPr lang="en-GB" dirty="0" smtClean="0"/>
              <a:t>improve </a:t>
            </a:r>
            <a:r>
              <a:rPr lang="en-GB" dirty="0"/>
              <a:t>data recording of vaccination status for all patients, including where they have arrived from overseas and where there is an unknown or incomplete history to offer vaccinations in line with the UK Schedule and Green Book</a:t>
            </a:r>
            <a:r>
              <a:rPr lang="en-GB" dirty="0" smtClean="0"/>
              <a:t>.</a:t>
            </a:r>
          </a:p>
          <a:p>
            <a:pPr>
              <a:lnSpc>
                <a:spcPct val="110000"/>
              </a:lnSpc>
              <a:spcBef>
                <a:spcPts val="0"/>
              </a:spcBef>
            </a:pPr>
            <a:endParaRPr lang="en-GB" dirty="0" smtClean="0"/>
          </a:p>
          <a:p>
            <a:pPr>
              <a:lnSpc>
                <a:spcPct val="110000"/>
              </a:lnSpc>
              <a:spcBef>
                <a:spcPts val="0"/>
              </a:spcBef>
            </a:pPr>
            <a:r>
              <a:rPr lang="en-GB" dirty="0" smtClean="0"/>
              <a:t>improve </a:t>
            </a:r>
            <a:r>
              <a:rPr lang="en-GB" dirty="0"/>
              <a:t>data quality for vaccination events, with this being supported through a rationalisation of SNOMED codes used for vaccination event recording. </a:t>
            </a:r>
            <a:endParaRPr lang="en-GB" dirty="0" smtClean="0"/>
          </a:p>
          <a:p>
            <a:pPr>
              <a:lnSpc>
                <a:spcPct val="110000"/>
              </a:lnSpc>
              <a:spcBef>
                <a:spcPts val="0"/>
              </a:spcBef>
            </a:pPr>
            <a:endParaRPr lang="en-GB" dirty="0" smtClean="0"/>
          </a:p>
          <a:p>
            <a:pPr>
              <a:lnSpc>
                <a:spcPct val="110000"/>
              </a:lnSpc>
              <a:spcBef>
                <a:spcPts val="0"/>
              </a:spcBef>
            </a:pPr>
            <a:r>
              <a:rPr lang="en-GB" dirty="0" smtClean="0"/>
              <a:t>following </a:t>
            </a:r>
            <a:r>
              <a:rPr lang="en-GB" dirty="0"/>
              <a:t>an impact assessment by NHS England, with practices ensuring they are using the relevant codes within their clinical system templates; and </a:t>
            </a:r>
            <a:endParaRPr lang="en-GB" dirty="0" smtClean="0"/>
          </a:p>
          <a:p>
            <a:pPr>
              <a:lnSpc>
                <a:spcPct val="110000"/>
              </a:lnSpc>
              <a:spcBef>
                <a:spcPts val="0"/>
              </a:spcBef>
            </a:pPr>
            <a:endParaRPr lang="en-GB" dirty="0" smtClean="0"/>
          </a:p>
          <a:p>
            <a:pPr>
              <a:lnSpc>
                <a:spcPct val="110000"/>
              </a:lnSpc>
              <a:spcBef>
                <a:spcPts val="0"/>
              </a:spcBef>
            </a:pPr>
            <a:r>
              <a:rPr lang="en-GB" dirty="0" smtClean="0"/>
              <a:t>maintain </a:t>
            </a:r>
            <a:r>
              <a:rPr lang="en-GB" dirty="0"/>
              <a:t>accurate and up-to-date patient vaccination records, including correcting vaccination records as and when they are made aware of any errors</a:t>
            </a:r>
            <a:r>
              <a:rPr lang="en-GB" dirty="0" smtClean="0"/>
              <a:t>.</a:t>
            </a:r>
          </a:p>
          <a:p>
            <a:pPr>
              <a:lnSpc>
                <a:spcPct val="110000"/>
              </a:lnSpc>
              <a:spcBef>
                <a:spcPts val="0"/>
              </a:spcBef>
            </a:pPr>
            <a:endParaRPr lang="en-GB" dirty="0"/>
          </a:p>
          <a:p>
            <a:pPr marL="0" indent="0">
              <a:lnSpc>
                <a:spcPct val="110000"/>
              </a:lnSpc>
              <a:spcBef>
                <a:spcPts val="0"/>
              </a:spcBef>
              <a:buNone/>
            </a:pPr>
            <a:r>
              <a:rPr lang="en-GB" dirty="0">
                <a:hlinkClick r:id="rId2"/>
              </a:rPr>
              <a:t>PRN01111-letter-gp-contract-arrangements-24-25.pdf (england.nhs.uk)</a:t>
            </a:r>
            <a:endParaRPr lang="en-GB" dirty="0"/>
          </a:p>
        </p:txBody>
      </p:sp>
    </p:spTree>
    <p:extLst>
      <p:ext uri="{BB962C8B-B14F-4D97-AF65-F5344CB8AC3E}">
        <p14:creationId xmlns:p14="http://schemas.microsoft.com/office/powerpoint/2010/main" val="19490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800" b="1" dirty="0" smtClean="0"/>
              <a:t/>
            </a:r>
            <a:br>
              <a:rPr lang="en-GB" sz="2800" b="1" dirty="0" smtClean="0"/>
            </a:br>
            <a:r>
              <a:rPr lang="en-GB" sz="2400" b="1" dirty="0" smtClean="0"/>
              <a:t>Personalised Care Adjustment   </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lnSpcReduction="10000"/>
          </a:bodyPr>
          <a:lstStyle/>
          <a:p>
            <a:pPr marL="0" indent="0" fontAlgn="base">
              <a:lnSpc>
                <a:spcPct val="100000"/>
              </a:lnSpc>
              <a:spcBef>
                <a:spcPts val="0"/>
              </a:spcBef>
              <a:buNone/>
            </a:pPr>
            <a:r>
              <a:rPr lang="en-GB" dirty="0" smtClean="0"/>
              <a:t>A new </a:t>
            </a:r>
            <a:r>
              <a:rPr lang="en-GB" dirty="0"/>
              <a:t>PCA was introduced for VI001, VI002 and VI003 to take into account patients who registered at the practice too late (either too late in age, or too late in the financial year) to be vaccinated in accordance with the UK national schedule (or, where they differ, the requirements of the relevant QOF indicator</a:t>
            </a:r>
            <a:r>
              <a:rPr lang="en-GB" dirty="0" smtClean="0"/>
              <a:t>).</a:t>
            </a:r>
          </a:p>
          <a:p>
            <a:pPr marL="0" indent="0" fontAlgn="base">
              <a:lnSpc>
                <a:spcPct val="100000"/>
              </a:lnSpc>
              <a:spcBef>
                <a:spcPts val="0"/>
              </a:spcBef>
              <a:buNone/>
            </a:pPr>
            <a:endParaRPr lang="en-GB" dirty="0"/>
          </a:p>
          <a:p>
            <a:pPr marL="0" indent="0" fontAlgn="base">
              <a:lnSpc>
                <a:spcPct val="100000"/>
              </a:lnSpc>
              <a:spcBef>
                <a:spcPts val="0"/>
              </a:spcBef>
              <a:buNone/>
            </a:pPr>
            <a:r>
              <a:rPr lang="en-GB" dirty="0" smtClean="0"/>
              <a:t>The </a:t>
            </a:r>
            <a:r>
              <a:rPr lang="en-GB" dirty="0"/>
              <a:t>automated PCA has been built into the business rule logic underpinning the QOF V&amp;I GPES extracts and applies in circumstances where a child is registered with a practice and</a:t>
            </a:r>
            <a:r>
              <a:rPr lang="en-GB" dirty="0" smtClean="0"/>
              <a:t>:</a:t>
            </a:r>
          </a:p>
          <a:p>
            <a:pPr marL="0" indent="0" fontAlgn="base">
              <a:lnSpc>
                <a:spcPct val="100000"/>
              </a:lnSpc>
              <a:spcBef>
                <a:spcPts val="0"/>
              </a:spcBef>
              <a:buNone/>
            </a:pPr>
            <a:endParaRPr lang="en-GB" dirty="0"/>
          </a:p>
          <a:p>
            <a:pPr marL="342900" indent="-342900" fontAlgn="base">
              <a:lnSpc>
                <a:spcPct val="100000"/>
              </a:lnSpc>
              <a:spcBef>
                <a:spcPts val="0"/>
              </a:spcBef>
              <a:buAutoNum type="alphaLcParenR"/>
            </a:pPr>
            <a:r>
              <a:rPr lang="en-GB" dirty="0" smtClean="0"/>
              <a:t>there </a:t>
            </a:r>
            <a:r>
              <a:rPr lang="en-GB" dirty="0"/>
              <a:t>is insufficient time to provide any incomplete vaccinations either within the required timeframes to meet the indicator requirements, </a:t>
            </a:r>
            <a:r>
              <a:rPr lang="en-GB" dirty="0" smtClean="0"/>
              <a:t>or</a:t>
            </a:r>
          </a:p>
          <a:p>
            <a:pPr marL="342900" indent="-342900" fontAlgn="base">
              <a:lnSpc>
                <a:spcPct val="100000"/>
              </a:lnSpc>
              <a:spcBef>
                <a:spcPts val="0"/>
              </a:spcBef>
              <a:buAutoNum type="alphaLcParenR"/>
            </a:pPr>
            <a:r>
              <a:rPr lang="en-GB" dirty="0" smtClean="0"/>
              <a:t>where </a:t>
            </a:r>
            <a:r>
              <a:rPr lang="en-GB" dirty="0"/>
              <a:t>a child has an incomplete vaccination status and is now older than the cut-off age required by the indicator</a:t>
            </a:r>
            <a:r>
              <a:rPr lang="en-GB" dirty="0" smtClean="0"/>
              <a:t>.</a:t>
            </a:r>
          </a:p>
          <a:p>
            <a:pPr marL="0" indent="0" fontAlgn="base">
              <a:lnSpc>
                <a:spcPct val="100000"/>
              </a:lnSpc>
              <a:spcBef>
                <a:spcPts val="0"/>
              </a:spcBef>
              <a:buNone/>
            </a:pPr>
            <a:endParaRPr lang="en-GB" dirty="0"/>
          </a:p>
          <a:p>
            <a:pPr marL="0" indent="0" fontAlgn="base">
              <a:lnSpc>
                <a:spcPct val="100000"/>
              </a:lnSpc>
              <a:spcBef>
                <a:spcPts val="0"/>
              </a:spcBef>
              <a:buNone/>
            </a:pPr>
            <a:r>
              <a:rPr lang="en-GB" dirty="0"/>
              <a:t>The PCA cannot be applied manually and will be automatically applied by the indicator </a:t>
            </a:r>
            <a:r>
              <a:rPr lang="en-GB" dirty="0" smtClean="0"/>
              <a:t>logic. The </a:t>
            </a:r>
            <a:r>
              <a:rPr lang="en-GB" dirty="0"/>
              <a:t>PCA applies once the individuals are registered with the practice and the relevant logic parameters are met. </a:t>
            </a:r>
            <a:r>
              <a:rPr lang="en-GB" dirty="0" smtClean="0"/>
              <a:t>Where </a:t>
            </a:r>
            <a:r>
              <a:rPr lang="en-GB" dirty="0"/>
              <a:t>the PCA is applied, it will remove the child from both the denominator and numerator thus not impacting on achievement of the relevant indicator.</a:t>
            </a:r>
          </a:p>
          <a:p>
            <a:pPr lvl="0">
              <a:lnSpc>
                <a:spcPct val="100000"/>
              </a:lnSpc>
              <a:spcBef>
                <a:spcPts val="0"/>
              </a:spcBef>
            </a:pPr>
            <a:endParaRPr lang="en-GB" dirty="0">
              <a:latin typeface="+mn-lt"/>
            </a:endParaRPr>
          </a:p>
          <a:p>
            <a:pPr marL="0" lvl="0" indent="0">
              <a:lnSpc>
                <a:spcPct val="100000"/>
              </a:lnSpc>
              <a:spcBef>
                <a:spcPts val="0"/>
              </a:spcBef>
              <a:buNone/>
            </a:pPr>
            <a:r>
              <a:rPr lang="en-GB" dirty="0" smtClean="0">
                <a:latin typeface="+mn-lt"/>
                <a:hlinkClick r:id="rId2"/>
              </a:rPr>
              <a:t>Quality </a:t>
            </a:r>
            <a:r>
              <a:rPr lang="en-GB" dirty="0">
                <a:latin typeface="+mn-lt"/>
                <a:hlinkClick r:id="rId2"/>
              </a:rPr>
              <a:t>and Outcomes Framework (QOF) business rules v48.0 2023-2024 - NHS </a:t>
            </a:r>
            <a:r>
              <a:rPr lang="en-GB" dirty="0" smtClean="0">
                <a:latin typeface="+mn-lt"/>
                <a:hlinkClick r:id="rId2"/>
              </a:rPr>
              <a:t>Digital</a:t>
            </a:r>
            <a:endParaRPr lang="en-GB" dirty="0">
              <a:latin typeface="+mn-lt"/>
            </a:endParaRPr>
          </a:p>
          <a:p>
            <a:pPr marL="0" lvl="0" indent="0">
              <a:lnSpc>
                <a:spcPct val="100000"/>
              </a:lnSpc>
              <a:spcBef>
                <a:spcPts val="0"/>
              </a:spcBef>
              <a:buNone/>
            </a:pPr>
            <a:endParaRPr lang="en-GB" dirty="0" smtClean="0">
              <a:latin typeface="+mn-lt"/>
              <a:hlinkClick r:id="rId3"/>
            </a:endParaRPr>
          </a:p>
          <a:p>
            <a:pPr marL="0" lvl="0" indent="0">
              <a:lnSpc>
                <a:spcPct val="100000"/>
              </a:lnSpc>
              <a:spcBef>
                <a:spcPts val="0"/>
              </a:spcBef>
              <a:buNone/>
            </a:pPr>
            <a:r>
              <a:rPr lang="en-GB" dirty="0" smtClean="0">
                <a:hlinkClick r:id="rId3"/>
              </a:rPr>
              <a:t>NHS </a:t>
            </a:r>
            <a:r>
              <a:rPr lang="en-GB" dirty="0">
                <a:hlinkClick r:id="rId3"/>
              </a:rPr>
              <a:t>England » Quality and outcomes framework guidance for 2023/24</a:t>
            </a:r>
            <a:endParaRPr lang="en-GB" dirty="0">
              <a:latin typeface="+mn-lt"/>
            </a:endParaRPr>
          </a:p>
          <a:p>
            <a:pPr marL="0" indent="0" algn="ctr">
              <a:lnSpc>
                <a:spcPct val="100000"/>
              </a:lnSpc>
              <a:spcBef>
                <a:spcPts val="0"/>
              </a:spcBef>
              <a:buNone/>
            </a:pPr>
            <a:endParaRPr lang="en-GB" dirty="0">
              <a:solidFill>
                <a:srgbClr val="202A30"/>
              </a:solidFill>
              <a:hlinkClick r:id="rId4"/>
            </a:endParaRPr>
          </a:p>
          <a:p>
            <a:pPr marL="0" indent="0" fontAlgn="base">
              <a:lnSpc>
                <a:spcPct val="100000"/>
              </a:lnSpc>
              <a:spcBef>
                <a:spcPts val="0"/>
              </a:spcBef>
              <a:buNone/>
            </a:pPr>
            <a:endParaRPr lang="en-GB" dirty="0">
              <a:latin typeface="+mn-lt"/>
            </a:endParaRPr>
          </a:p>
        </p:txBody>
      </p:sp>
    </p:spTree>
    <p:extLst>
      <p:ext uri="{BB962C8B-B14F-4D97-AF65-F5344CB8AC3E}">
        <p14:creationId xmlns:p14="http://schemas.microsoft.com/office/powerpoint/2010/main" val="2320287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800" b="1" dirty="0" smtClean="0"/>
              <a:t/>
            </a:r>
            <a:br>
              <a:rPr lang="en-GB" sz="2800" b="1" dirty="0" smtClean="0"/>
            </a:br>
            <a:r>
              <a:rPr lang="en-GB" sz="2400" b="1" dirty="0" smtClean="0"/>
              <a:t>Recording Vaccination from Overseas </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lnSpcReduction="10000"/>
          </a:bodyPr>
          <a:lstStyle/>
          <a:p>
            <a:pPr marL="0" indent="0">
              <a:lnSpc>
                <a:spcPct val="100000"/>
              </a:lnSpc>
              <a:spcBef>
                <a:spcPts val="0"/>
              </a:spcBef>
              <a:buNone/>
            </a:pPr>
            <a:r>
              <a:rPr lang="en-GB" u="sng" dirty="0" smtClean="0">
                <a:hlinkClick r:id="rId2"/>
              </a:rPr>
              <a:t>Quality </a:t>
            </a:r>
            <a:r>
              <a:rPr lang="en-GB" u="sng" dirty="0">
                <a:hlinkClick r:id="rId2"/>
              </a:rPr>
              <a:t>and Outcomes Framework guidance for 2023/24 (</a:t>
            </a:r>
            <a:r>
              <a:rPr lang="en-GB" u="sng" dirty="0" smtClean="0">
                <a:hlinkClick r:id="rId2"/>
              </a:rPr>
              <a:t>england.nhs.uk)</a:t>
            </a:r>
            <a:r>
              <a:rPr lang="en-GB" dirty="0" smtClean="0"/>
              <a:t> says</a:t>
            </a:r>
            <a:r>
              <a:rPr lang="en-GB" dirty="0"/>
              <a:t>: </a:t>
            </a:r>
          </a:p>
          <a:p>
            <a:pPr>
              <a:lnSpc>
                <a:spcPct val="100000"/>
              </a:lnSpc>
              <a:spcBef>
                <a:spcPts val="0"/>
              </a:spcBef>
            </a:pPr>
            <a:endParaRPr lang="en-GB" dirty="0"/>
          </a:p>
          <a:p>
            <a:pPr marL="0" indent="0">
              <a:lnSpc>
                <a:spcPct val="100000"/>
              </a:lnSpc>
              <a:spcBef>
                <a:spcPts val="0"/>
              </a:spcBef>
              <a:buNone/>
            </a:pPr>
            <a:r>
              <a:rPr lang="en-GB" dirty="0" smtClean="0"/>
              <a:t>Where </a:t>
            </a:r>
            <a:r>
              <a:rPr lang="en-GB" dirty="0"/>
              <a:t>a patient has been vaccinated overseas in accordance with the UK National Vaccination Schedule – i.e. the schedule of the overseas country conforms to the UK schedule – practices can record delivery of the vaccination in their clinical system to ensure that the vaccination counts towards QOF achievement’.</a:t>
            </a:r>
          </a:p>
          <a:p>
            <a:pPr>
              <a:lnSpc>
                <a:spcPct val="100000"/>
              </a:lnSpc>
              <a:spcBef>
                <a:spcPts val="0"/>
              </a:spcBef>
            </a:pPr>
            <a:endParaRPr lang="en-GB" dirty="0" smtClean="0"/>
          </a:p>
          <a:p>
            <a:pPr marL="0" indent="0">
              <a:lnSpc>
                <a:spcPct val="100000"/>
              </a:lnSpc>
              <a:spcBef>
                <a:spcPts val="0"/>
              </a:spcBef>
              <a:buNone/>
            </a:pPr>
            <a:r>
              <a:rPr lang="en-GB" dirty="0" smtClean="0"/>
              <a:t>For </a:t>
            </a:r>
            <a:r>
              <a:rPr lang="en-GB" dirty="0"/>
              <a:t>avoidance of doubt, if a patient has been vaccinated overseas in accordance with the UK national schedule and appropriate evidence has been provided of this vaccination event, the patient should count as a success in respect of any relevant QOF indicator – it should not simply trigger a Personalised Care </a:t>
            </a:r>
            <a:r>
              <a:rPr lang="en-GB" dirty="0" smtClean="0"/>
              <a:t>Adjustment.</a:t>
            </a:r>
            <a:endParaRPr lang="en-GB" dirty="0"/>
          </a:p>
          <a:p>
            <a:pPr>
              <a:lnSpc>
                <a:spcPct val="100000"/>
              </a:lnSpc>
              <a:spcBef>
                <a:spcPts val="0"/>
              </a:spcBef>
            </a:pPr>
            <a:endParaRPr lang="en-GB" dirty="0" smtClean="0"/>
          </a:p>
          <a:p>
            <a:pPr marL="0" indent="0">
              <a:lnSpc>
                <a:spcPct val="100000"/>
              </a:lnSpc>
              <a:spcBef>
                <a:spcPts val="0"/>
              </a:spcBef>
              <a:buNone/>
            </a:pPr>
            <a:r>
              <a:rPr lang="en-GB" dirty="0" smtClean="0"/>
              <a:t>Where </a:t>
            </a:r>
            <a:r>
              <a:rPr lang="en-GB" dirty="0"/>
              <a:t>a patient has been vaccinated overseas in accordance with the UK national schedule, the practice can ensure that the vaccination counts towards QOF achievement but does not attract an item of service payment by coding the </a:t>
            </a:r>
            <a:r>
              <a:rPr lang="en-GB" dirty="0" smtClean="0"/>
              <a:t>vaccination. </a:t>
            </a:r>
            <a:endParaRPr lang="en-GB" dirty="0"/>
          </a:p>
          <a:p>
            <a:pPr marL="0" indent="0" algn="ctr">
              <a:buNone/>
            </a:pPr>
            <a:endParaRPr lang="en-GB" dirty="0">
              <a:solidFill>
                <a:srgbClr val="202A30"/>
              </a:solidFill>
              <a:hlinkClick r:id="rId2"/>
            </a:endParaRPr>
          </a:p>
          <a:p>
            <a:pPr marL="0" indent="0" fontAlgn="base">
              <a:lnSpc>
                <a:spcPct val="100000"/>
              </a:lnSpc>
              <a:spcBef>
                <a:spcPts val="0"/>
              </a:spcBef>
              <a:buNone/>
            </a:pPr>
            <a:r>
              <a:rPr lang="en-GB" dirty="0">
                <a:hlinkClick r:id="rId3"/>
              </a:rPr>
              <a:t>UK and international immunisation schedules comparison tool - GOV.UK (www.gov.uk</a:t>
            </a:r>
            <a:r>
              <a:rPr lang="en-GB" dirty="0" smtClean="0">
                <a:hlinkClick r:id="rId3"/>
              </a:rPr>
              <a:t>)</a:t>
            </a:r>
            <a:endParaRPr lang="en-GB" dirty="0" smtClean="0"/>
          </a:p>
          <a:p>
            <a:pPr marL="0" indent="0" fontAlgn="base">
              <a:lnSpc>
                <a:spcPct val="100000"/>
              </a:lnSpc>
              <a:spcBef>
                <a:spcPts val="0"/>
              </a:spcBef>
              <a:buNone/>
            </a:pPr>
            <a:endParaRPr lang="en-GB" dirty="0">
              <a:latin typeface="+mn-lt"/>
            </a:endParaRPr>
          </a:p>
          <a:p>
            <a:pPr marL="0" indent="0" fontAlgn="base">
              <a:lnSpc>
                <a:spcPct val="100000"/>
              </a:lnSpc>
              <a:spcBef>
                <a:spcPts val="0"/>
              </a:spcBef>
              <a:buNone/>
            </a:pPr>
            <a:r>
              <a:rPr lang="en-GB" dirty="0">
                <a:hlinkClick r:id="rId4"/>
              </a:rPr>
              <a:t>WHO Immunization Data </a:t>
            </a:r>
            <a:r>
              <a:rPr lang="en-GB" dirty="0" smtClean="0">
                <a:hlinkClick r:id="rId4"/>
              </a:rPr>
              <a:t>portal</a:t>
            </a:r>
            <a:endParaRPr lang="en-GB" dirty="0" smtClean="0"/>
          </a:p>
          <a:p>
            <a:pPr marL="0" indent="0" fontAlgn="base">
              <a:lnSpc>
                <a:spcPct val="100000"/>
              </a:lnSpc>
              <a:spcBef>
                <a:spcPts val="0"/>
              </a:spcBef>
              <a:buNone/>
            </a:pPr>
            <a:endParaRPr lang="en-GB" dirty="0">
              <a:latin typeface="+mn-lt"/>
            </a:endParaRPr>
          </a:p>
          <a:p>
            <a:pPr marL="0" indent="0" fontAlgn="base">
              <a:lnSpc>
                <a:spcPct val="100000"/>
              </a:lnSpc>
              <a:spcBef>
                <a:spcPts val="0"/>
              </a:spcBef>
              <a:buNone/>
            </a:pPr>
            <a:r>
              <a:rPr lang="en-GB" dirty="0">
                <a:hlinkClick r:id="rId5"/>
              </a:rPr>
              <a:t>Vaccination of individuals with uncertain or incomplete immunisation status (publishing.service.gov.uk)</a:t>
            </a:r>
            <a:endParaRPr lang="en-GB" dirty="0">
              <a:latin typeface="+mn-lt"/>
            </a:endParaRPr>
          </a:p>
        </p:txBody>
      </p:sp>
    </p:spTree>
    <p:extLst>
      <p:ext uri="{BB962C8B-B14F-4D97-AF65-F5344CB8AC3E}">
        <p14:creationId xmlns:p14="http://schemas.microsoft.com/office/powerpoint/2010/main" val="3221408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800" b="1" dirty="0" smtClean="0"/>
              <a:t/>
            </a:r>
            <a:br>
              <a:rPr lang="en-GB" sz="2800" b="1" dirty="0" smtClean="0"/>
            </a:br>
            <a:r>
              <a:rPr lang="en-GB" sz="2400" b="1" dirty="0" smtClean="0"/>
              <a:t>What a Load of QOF…  </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10" name="Content Placeholder 1"/>
          <p:cNvSpPr>
            <a:spLocks noGrp="1"/>
          </p:cNvSpPr>
          <p:nvPr>
            <p:ph idx="1"/>
          </p:nvPr>
        </p:nvSpPr>
        <p:spPr>
          <a:xfrm>
            <a:off x="0" y="1196752"/>
            <a:ext cx="12191999" cy="4968552"/>
          </a:xfrm>
        </p:spPr>
        <p:txBody>
          <a:bodyPr>
            <a:normAutofit lnSpcReduction="10000"/>
          </a:bodyPr>
          <a:lstStyle/>
          <a:p>
            <a:pPr marL="0" indent="0" fontAlgn="base">
              <a:lnSpc>
                <a:spcPct val="110000"/>
              </a:lnSpc>
              <a:spcBef>
                <a:spcPts val="0"/>
              </a:spcBef>
              <a:buNone/>
            </a:pPr>
            <a:r>
              <a:rPr lang="en-GB" dirty="0" smtClean="0">
                <a:latin typeface="+mn-lt"/>
              </a:rPr>
              <a:t>The QOF parameters for 2023/24: </a:t>
            </a:r>
          </a:p>
          <a:p>
            <a:pPr marL="0" indent="0">
              <a:lnSpc>
                <a:spcPct val="110000"/>
              </a:lnSpc>
              <a:spcBef>
                <a:spcPts val="0"/>
              </a:spcBef>
              <a:buNone/>
            </a:pPr>
            <a:endParaRPr lang="en-GB" dirty="0" smtClean="0">
              <a:latin typeface="+mn-lt"/>
            </a:endParaRPr>
          </a:p>
          <a:p>
            <a:pPr marL="0" lvl="0" indent="0">
              <a:lnSpc>
                <a:spcPct val="110000"/>
              </a:lnSpc>
              <a:spcBef>
                <a:spcPts val="0"/>
              </a:spcBef>
              <a:buNone/>
            </a:pPr>
            <a:r>
              <a:rPr lang="en-GB" b="1" dirty="0" smtClean="0">
                <a:latin typeface="+mn-lt"/>
              </a:rPr>
              <a:t>VI001</a:t>
            </a:r>
            <a:r>
              <a:rPr lang="en-GB" b="1" dirty="0">
                <a:latin typeface="+mn-lt"/>
              </a:rPr>
              <a:t>: </a:t>
            </a:r>
            <a:r>
              <a:rPr lang="en-GB" dirty="0">
                <a:latin typeface="+mn-lt"/>
              </a:rPr>
              <a:t>89 - 96% (previously 90 – 95%) The percentage of babies who reached 8 months old in the preceding 12 months, who have received at least 3 doses of a diphtheria, tetanus and pertussis containing vaccine before the age of 8 months. </a:t>
            </a:r>
            <a:endParaRPr lang="en-GB" dirty="0" smtClean="0">
              <a:latin typeface="+mn-lt"/>
            </a:endParaRPr>
          </a:p>
          <a:p>
            <a:pPr marL="0" lvl="0" indent="0">
              <a:lnSpc>
                <a:spcPct val="110000"/>
              </a:lnSpc>
              <a:spcBef>
                <a:spcPts val="0"/>
              </a:spcBef>
              <a:buNone/>
            </a:pPr>
            <a:endParaRPr lang="en-GB" dirty="0">
              <a:latin typeface="+mn-lt"/>
            </a:endParaRPr>
          </a:p>
          <a:p>
            <a:pPr marL="0" lvl="0" indent="0">
              <a:lnSpc>
                <a:spcPct val="110000"/>
              </a:lnSpc>
              <a:spcBef>
                <a:spcPts val="0"/>
              </a:spcBef>
              <a:buNone/>
            </a:pPr>
            <a:r>
              <a:rPr lang="en-GB" b="1" dirty="0">
                <a:latin typeface="+mn-lt"/>
              </a:rPr>
              <a:t>VI002: </a:t>
            </a:r>
            <a:r>
              <a:rPr lang="en-GB" dirty="0">
                <a:latin typeface="+mn-lt"/>
              </a:rPr>
              <a:t>86 - 96% (previously 90 – 95%) The percentage of children who reached 18 months old in the preceding 12 months, who have received at least 1 dose of MMR between the ages of 12 and 18 months. </a:t>
            </a:r>
            <a:endParaRPr lang="en-GB" dirty="0" smtClean="0">
              <a:latin typeface="+mn-lt"/>
            </a:endParaRPr>
          </a:p>
          <a:p>
            <a:pPr marL="0" lvl="0" indent="0">
              <a:lnSpc>
                <a:spcPct val="110000"/>
              </a:lnSpc>
              <a:spcBef>
                <a:spcPts val="0"/>
              </a:spcBef>
              <a:buNone/>
            </a:pPr>
            <a:endParaRPr lang="en-GB" dirty="0">
              <a:latin typeface="+mn-lt"/>
            </a:endParaRPr>
          </a:p>
          <a:p>
            <a:pPr marL="0" lvl="0" indent="0">
              <a:lnSpc>
                <a:spcPct val="110000"/>
              </a:lnSpc>
              <a:spcBef>
                <a:spcPts val="0"/>
              </a:spcBef>
              <a:buNone/>
            </a:pPr>
            <a:r>
              <a:rPr lang="en-GB" b="1" dirty="0">
                <a:latin typeface="+mn-lt"/>
              </a:rPr>
              <a:t>VI003</a:t>
            </a:r>
            <a:r>
              <a:rPr lang="en-GB" dirty="0">
                <a:latin typeface="+mn-lt"/>
              </a:rPr>
              <a:t>: 81 - 96% (previously 87 – 95%) The percentage of children who reached 5 years old in the preceding 12 months, who have received a reinforcing dose of DTaP/IPV and at least 2 doses of MMR between the ages of 1 and 5 years. </a:t>
            </a:r>
            <a:endParaRPr lang="en-GB" dirty="0" smtClean="0">
              <a:latin typeface="+mn-lt"/>
            </a:endParaRPr>
          </a:p>
          <a:p>
            <a:pPr lvl="0">
              <a:lnSpc>
                <a:spcPct val="110000"/>
              </a:lnSpc>
              <a:spcBef>
                <a:spcPts val="0"/>
              </a:spcBef>
            </a:pPr>
            <a:endParaRPr lang="en-GB" dirty="0">
              <a:latin typeface="+mn-lt"/>
            </a:endParaRPr>
          </a:p>
          <a:p>
            <a:pPr marL="0" lvl="0" indent="0">
              <a:lnSpc>
                <a:spcPct val="110000"/>
              </a:lnSpc>
              <a:spcBef>
                <a:spcPts val="0"/>
              </a:spcBef>
              <a:buNone/>
            </a:pPr>
            <a:r>
              <a:rPr lang="en-GB" dirty="0" smtClean="0">
                <a:latin typeface="+mn-lt"/>
              </a:rPr>
              <a:t>Give vaccination within time frames (as best as possible) – please do not use your QOF list as a call and recall list. </a:t>
            </a:r>
          </a:p>
          <a:p>
            <a:pPr marL="0" indent="0">
              <a:buNone/>
            </a:pPr>
            <a:endParaRPr lang="en-GB" sz="1800" i="1" dirty="0">
              <a:latin typeface="+mn-lt"/>
            </a:endParaRPr>
          </a:p>
          <a:p>
            <a:pPr marL="0" lvl="0" indent="0">
              <a:lnSpc>
                <a:spcPct val="110000"/>
              </a:lnSpc>
              <a:spcBef>
                <a:spcPts val="0"/>
              </a:spcBef>
              <a:buNone/>
            </a:pPr>
            <a:r>
              <a:rPr lang="en-GB" dirty="0" smtClean="0">
                <a:latin typeface="+mn-lt"/>
              </a:rPr>
              <a:t> </a:t>
            </a:r>
            <a:r>
              <a:rPr lang="en-GB" dirty="0">
                <a:latin typeface="+mn-lt"/>
                <a:hlinkClick r:id="rId2"/>
              </a:rPr>
              <a:t>Quality and Outcomes Framework (QOF) business rules v48.0 2023-2024 - NHS Digital</a:t>
            </a:r>
            <a:endParaRPr lang="en-GB" dirty="0">
              <a:latin typeface="+mn-lt"/>
            </a:endParaRPr>
          </a:p>
          <a:p>
            <a:pPr marL="0" indent="0">
              <a:buNone/>
            </a:pPr>
            <a:endParaRPr lang="en-GB" dirty="0">
              <a:latin typeface="+mn-lt"/>
            </a:endParaRPr>
          </a:p>
          <a:p>
            <a:pPr marL="0" indent="0" algn="ctr">
              <a:buNone/>
            </a:pPr>
            <a:endParaRPr lang="en-GB" dirty="0">
              <a:solidFill>
                <a:srgbClr val="202A30"/>
              </a:solidFill>
              <a:hlinkClick r:id="rId3"/>
            </a:endParaRPr>
          </a:p>
          <a:p>
            <a:pPr marL="0" indent="0" fontAlgn="base">
              <a:lnSpc>
                <a:spcPct val="100000"/>
              </a:lnSpc>
              <a:spcBef>
                <a:spcPts val="0"/>
              </a:spcBef>
              <a:buNone/>
            </a:pPr>
            <a:endParaRPr lang="en-GB" dirty="0">
              <a:latin typeface="+mn-lt"/>
            </a:endParaRPr>
          </a:p>
        </p:txBody>
      </p:sp>
    </p:spTree>
    <p:extLst>
      <p:ext uri="{BB962C8B-B14F-4D97-AF65-F5344CB8AC3E}">
        <p14:creationId xmlns:p14="http://schemas.microsoft.com/office/powerpoint/2010/main" val="3840801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800" b="1" dirty="0" smtClean="0"/>
              <a:t/>
            </a:r>
            <a:br>
              <a:rPr lang="en-GB" sz="2800" b="1" dirty="0" smtClean="0"/>
            </a:br>
            <a:r>
              <a:rPr lang="en-GB" sz="2400" b="1" dirty="0" smtClean="0"/>
              <a:t>Changes to Childhood Routine Vaccination </a:t>
            </a:r>
            <a:r>
              <a:rPr lang="en-GB" sz="2400" b="1" dirty="0" smtClean="0"/>
              <a:t>Schedule (UKHSA)  </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pic>
        <p:nvPicPr>
          <p:cNvPr id="3" name="Picture 2"/>
          <p:cNvPicPr>
            <a:picLocks noChangeAspect="1"/>
          </p:cNvPicPr>
          <p:nvPr/>
        </p:nvPicPr>
        <p:blipFill>
          <a:blip r:embed="rId2"/>
          <a:stretch>
            <a:fillRect/>
          </a:stretch>
        </p:blipFill>
        <p:spPr>
          <a:xfrm>
            <a:off x="0" y="1268759"/>
            <a:ext cx="12192000" cy="4536505"/>
          </a:xfrm>
          <a:prstGeom prst="rect">
            <a:avLst/>
          </a:prstGeom>
        </p:spPr>
      </p:pic>
      <p:sp>
        <p:nvSpPr>
          <p:cNvPr id="5" name="Rectangle 4"/>
          <p:cNvSpPr/>
          <p:nvPr/>
        </p:nvSpPr>
        <p:spPr>
          <a:xfrm>
            <a:off x="2207568" y="6165304"/>
            <a:ext cx="8064896" cy="646331"/>
          </a:xfrm>
          <a:prstGeom prst="rect">
            <a:avLst/>
          </a:prstGeom>
        </p:spPr>
        <p:txBody>
          <a:bodyPr wrap="square">
            <a:spAutoFit/>
          </a:bodyPr>
          <a:lstStyle/>
          <a:p>
            <a:r>
              <a:rPr lang="en-GB" dirty="0">
                <a:hlinkClick r:id="rId3"/>
              </a:rPr>
              <a:t>Immunisation training webinar 2023 - Horizon scanning routine immunisation schedule changes - Health Publications</a:t>
            </a:r>
            <a:endParaRPr lang="en-GB" dirty="0"/>
          </a:p>
        </p:txBody>
      </p:sp>
    </p:spTree>
    <p:extLst>
      <p:ext uri="{BB962C8B-B14F-4D97-AF65-F5344CB8AC3E}">
        <p14:creationId xmlns:p14="http://schemas.microsoft.com/office/powerpoint/2010/main" val="165812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smtClean="0"/>
              <a:t>Childhood Immunisations </a:t>
            </a:r>
            <a:r>
              <a:rPr lang="en-GB" sz="2800" b="1" dirty="0" smtClean="0"/>
              <a:t/>
            </a:r>
            <a:br>
              <a:rPr lang="en-GB" sz="2800" b="1" dirty="0" smtClean="0"/>
            </a:br>
            <a:r>
              <a:rPr lang="en-GB" sz="2400" b="1" dirty="0" smtClean="0"/>
              <a:t>Changes to Childhood Routine Vaccination Schedule  </a:t>
            </a:r>
            <a:endParaRPr lang="en-GB" sz="2400" dirty="0">
              <a:latin typeface="+mn-lt"/>
            </a:endParaRPr>
          </a:p>
        </p:txBody>
      </p:sp>
      <p:sp>
        <p:nvSpPr>
          <p:cNvPr id="8" name="TextBox 7"/>
          <p:cNvSpPr txBox="1"/>
          <p:nvPr/>
        </p:nvSpPr>
        <p:spPr>
          <a:xfrm>
            <a:off x="695400" y="1844824"/>
            <a:ext cx="4029000" cy="369332"/>
          </a:xfrm>
          <a:prstGeom prst="rect">
            <a:avLst/>
          </a:prstGeom>
          <a:noFill/>
        </p:spPr>
        <p:txBody>
          <a:bodyPr wrap="square" rtlCol="0">
            <a:spAutoFit/>
          </a:bodyPr>
          <a:lstStyle/>
          <a:p>
            <a:endParaRPr lang="en-GB" dirty="0"/>
          </a:p>
        </p:txBody>
      </p:sp>
      <p:sp>
        <p:nvSpPr>
          <p:cNvPr id="5" name="Rectangle 4"/>
          <p:cNvSpPr/>
          <p:nvPr/>
        </p:nvSpPr>
        <p:spPr>
          <a:xfrm>
            <a:off x="2207568" y="6165304"/>
            <a:ext cx="8064896" cy="646331"/>
          </a:xfrm>
          <a:prstGeom prst="rect">
            <a:avLst/>
          </a:prstGeom>
        </p:spPr>
        <p:txBody>
          <a:bodyPr wrap="square">
            <a:spAutoFit/>
          </a:bodyPr>
          <a:lstStyle/>
          <a:p>
            <a:r>
              <a:rPr lang="en-GB" dirty="0">
                <a:hlinkClick r:id="rId2"/>
              </a:rPr>
              <a:t>Immunisation training webinar 2023 - Horizon scanning routine immunisation schedule changes - Health Publications</a:t>
            </a:r>
            <a:endParaRPr lang="en-GB" dirty="0"/>
          </a:p>
        </p:txBody>
      </p:sp>
      <p:pic>
        <p:nvPicPr>
          <p:cNvPr id="2" name="Picture 1"/>
          <p:cNvPicPr>
            <a:picLocks noChangeAspect="1"/>
          </p:cNvPicPr>
          <p:nvPr/>
        </p:nvPicPr>
        <p:blipFill>
          <a:blip r:embed="rId3"/>
          <a:stretch>
            <a:fillRect/>
          </a:stretch>
        </p:blipFill>
        <p:spPr>
          <a:xfrm>
            <a:off x="0" y="1196751"/>
            <a:ext cx="12191999" cy="4608513"/>
          </a:xfrm>
          <a:prstGeom prst="rect">
            <a:avLst/>
          </a:prstGeom>
        </p:spPr>
      </p:pic>
    </p:spTree>
    <p:extLst>
      <p:ext uri="{BB962C8B-B14F-4D97-AF65-F5344CB8AC3E}">
        <p14:creationId xmlns:p14="http://schemas.microsoft.com/office/powerpoint/2010/main" val="963888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000" dirty="0"/>
              <a:t>Childhood </a:t>
            </a:r>
            <a:r>
              <a:rPr lang="en-GB" sz="2000" dirty="0" smtClean="0"/>
              <a:t>Immunisations</a:t>
            </a:r>
            <a:r>
              <a:rPr lang="en-GB" sz="2400" dirty="0" smtClean="0"/>
              <a:t/>
            </a:r>
            <a:br>
              <a:rPr lang="en-GB" sz="2400" dirty="0" smtClean="0"/>
            </a:br>
            <a:r>
              <a:rPr lang="en-GB" sz="2400" b="1" dirty="0" smtClean="0"/>
              <a:t>Ealing</a:t>
            </a:r>
            <a:r>
              <a:rPr lang="en-GB" sz="2400" dirty="0" smtClean="0"/>
              <a:t> </a:t>
            </a:r>
            <a:r>
              <a:rPr lang="en-GB" sz="2400" b="1" dirty="0" smtClean="0"/>
              <a:t>Borough Data – Quarter 2 2023/24</a:t>
            </a:r>
            <a:endParaRPr lang="en-GB" sz="2400" b="1" dirty="0"/>
          </a:p>
        </p:txBody>
      </p:sp>
      <p:sp>
        <p:nvSpPr>
          <p:cNvPr id="8" name="Rectangle 7"/>
          <p:cNvSpPr/>
          <p:nvPr/>
        </p:nvSpPr>
        <p:spPr>
          <a:xfrm>
            <a:off x="263352" y="5157192"/>
            <a:ext cx="11593288" cy="1209562"/>
          </a:xfrm>
          <a:prstGeom prst="rect">
            <a:avLst/>
          </a:prstGeom>
        </p:spPr>
        <p:txBody>
          <a:bodyPr wrap="square">
            <a:spAutoFit/>
          </a:bodyPr>
          <a:lstStyle/>
          <a:p>
            <a:pPr>
              <a:lnSpc>
                <a:spcPct val="110000"/>
              </a:lnSpc>
            </a:pPr>
            <a:endParaRPr lang="en-GB" sz="1600" dirty="0" smtClean="0"/>
          </a:p>
          <a:p>
            <a:pPr>
              <a:lnSpc>
                <a:spcPct val="110000"/>
              </a:lnSpc>
            </a:pPr>
            <a:endParaRPr lang="en-GB" sz="1600" dirty="0"/>
          </a:p>
          <a:p>
            <a:pPr>
              <a:lnSpc>
                <a:spcPct val="110000"/>
              </a:lnSpc>
            </a:pPr>
            <a:r>
              <a:rPr lang="en-GB" sz="1600" dirty="0" smtClean="0"/>
              <a:t>Quarterly </a:t>
            </a:r>
            <a:r>
              <a:rPr lang="en-GB" sz="1600" dirty="0"/>
              <a:t>COVER </a:t>
            </a:r>
            <a:r>
              <a:rPr lang="en-GB" sz="1600" dirty="0" smtClean="0"/>
              <a:t>data: </a:t>
            </a:r>
            <a:r>
              <a:rPr lang="en-GB" sz="1600" u="sng" dirty="0">
                <a:hlinkClick r:id="rId3"/>
              </a:rPr>
              <a:t>Child </a:t>
            </a:r>
            <a:r>
              <a:rPr lang="en-GB" sz="1600" u="sng" dirty="0" err="1">
                <a:hlinkClick r:id="rId3"/>
              </a:rPr>
              <a:t>Imms</a:t>
            </a:r>
            <a:r>
              <a:rPr lang="en-GB" sz="1600" u="sng" dirty="0">
                <a:hlinkClick r:id="rId3"/>
              </a:rPr>
              <a:t> COVER Dashboard - Vaccinations and Screening - FutureNHS Collaboration </a:t>
            </a:r>
            <a:r>
              <a:rPr lang="en-GB" sz="1600" u="sng" dirty="0" smtClean="0">
                <a:hlinkClick r:id="rId3"/>
              </a:rPr>
              <a:t>Platform</a:t>
            </a:r>
            <a:endParaRPr lang="en-GB" sz="1600" dirty="0"/>
          </a:p>
          <a:p>
            <a:pPr>
              <a:lnSpc>
                <a:spcPct val="110000"/>
              </a:lnSpc>
            </a:pPr>
            <a:endParaRPr lang="en-GB" dirty="0"/>
          </a:p>
        </p:txBody>
      </p:sp>
      <p:pic>
        <p:nvPicPr>
          <p:cNvPr id="3" name="Picture 2"/>
          <p:cNvPicPr>
            <a:picLocks noChangeAspect="1"/>
          </p:cNvPicPr>
          <p:nvPr/>
        </p:nvPicPr>
        <p:blipFill>
          <a:blip r:embed="rId4"/>
          <a:stretch>
            <a:fillRect/>
          </a:stretch>
        </p:blipFill>
        <p:spPr>
          <a:xfrm>
            <a:off x="119336" y="1340768"/>
            <a:ext cx="11953328" cy="3888432"/>
          </a:xfrm>
          <a:prstGeom prst="rect">
            <a:avLst/>
          </a:prstGeom>
          <a:ln>
            <a:solidFill>
              <a:schemeClr val="accent1"/>
            </a:solidFill>
          </a:ln>
        </p:spPr>
      </p:pic>
      <p:sp>
        <p:nvSpPr>
          <p:cNvPr id="2" name="Rounded Rectangle 1"/>
          <p:cNvSpPr/>
          <p:nvPr/>
        </p:nvSpPr>
        <p:spPr>
          <a:xfrm>
            <a:off x="839416" y="2996952"/>
            <a:ext cx="11233248" cy="3600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2577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24607</TotalTime>
  <Words>2082</Words>
  <Application>Microsoft Office PowerPoint</Application>
  <PresentationFormat>Widescreen</PresentationFormat>
  <Paragraphs>177</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GDS Transport</vt:lpstr>
      <vt:lpstr>Times New Roman</vt:lpstr>
      <vt:lpstr>Office Theme</vt:lpstr>
      <vt:lpstr> Childhood Immunisations Ealing Practice Manager Forum </vt:lpstr>
      <vt:lpstr>Childhood Immunisations  G.P Contract 2020 - 2024  </vt:lpstr>
      <vt:lpstr>Childhood Immunisations  G.P Contract 2024/25  </vt:lpstr>
      <vt:lpstr>Childhood Immunisations  Personalised Care Adjustment   </vt:lpstr>
      <vt:lpstr>Childhood Immunisations  Recording Vaccination from Overseas </vt:lpstr>
      <vt:lpstr>Childhood Immunisations  What a Load of QOF…  </vt:lpstr>
      <vt:lpstr>Childhood Immunisations  Changes to Childhood Routine Vaccination Schedule (UKHSA)  </vt:lpstr>
      <vt:lpstr>Childhood Immunisations  Changes to Childhood Routine Vaccination Schedule  </vt:lpstr>
      <vt:lpstr>Childhood Immunisations Ealing Borough Data – Quarter 2 2023/24</vt:lpstr>
      <vt:lpstr>Childhood Immunisations Ealing Borough Data – Quarter 2 2023/24</vt:lpstr>
      <vt:lpstr>Childhood Immunisations Borough Data – Annual 2023/24 </vt:lpstr>
      <vt:lpstr>Childhood Immunisations Measles</vt:lpstr>
      <vt:lpstr>Childhood Immunisations  MMR Campaign: 2023/24</vt:lpstr>
      <vt:lpstr>Childhood Immunisations  MMR Campaign: 2023/24</vt:lpstr>
      <vt:lpstr>Childhood Immunisations  UKHSA Primary Care Immunisation Update Series 2024/25</vt:lpstr>
      <vt:lpstr>Childhood Immunisations  JITSUVAX Training</vt:lpstr>
      <vt:lpstr>Childhood Immunisations Uncertain or Incomplete Vaccination</vt:lpstr>
      <vt:lpstr>Childhood Immunisations Useful Tools</vt:lpstr>
      <vt:lpstr>Childhood Immunisations UKHSA Health Publications: https://www.healthpublications.gov.uk </vt:lpstr>
      <vt:lpstr>Childhood Immunisations Vaccine Knowledge Project: https://vaccineknowledge.ox.ac.uk/home </vt:lpstr>
      <vt:lpstr>Childhood Immunisations Vaccine Safety Net: https://vaccinesafetynet.org </vt:lpstr>
      <vt:lpstr>Childhood Immunisations Resources  </vt:lpstr>
      <vt:lpstr>Rebecca Wilson  Immunisation Coordinator rebeccawilson5@nhs.net   </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Jessica Abrey</dc:creator>
  <cp:lastModifiedBy>Rebecca Wilson</cp:lastModifiedBy>
  <cp:revision>661</cp:revision>
  <dcterms:created xsi:type="dcterms:W3CDTF">2021-05-11T15:23:49Z</dcterms:created>
  <dcterms:modified xsi:type="dcterms:W3CDTF">2024-03-20T12:58:07Z</dcterms:modified>
</cp:coreProperties>
</file>