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84" r:id="rId2"/>
    <p:sldId id="387" r:id="rId3"/>
    <p:sldId id="388" r:id="rId4"/>
    <p:sldId id="365" r:id="rId5"/>
    <p:sldId id="390" r:id="rId6"/>
    <p:sldId id="391" r:id="rId7"/>
    <p:sldId id="367" r:id="rId8"/>
    <p:sldId id="371" r:id="rId9"/>
    <p:sldId id="370" r:id="rId10"/>
    <p:sldId id="392" r:id="rId11"/>
    <p:sldId id="360" r:id="rId12"/>
    <p:sldId id="38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A50E"/>
    <a:srgbClr val="F24678"/>
    <a:srgbClr val="005EB8"/>
    <a:srgbClr val="2A90C0"/>
    <a:srgbClr val="853E9A"/>
    <a:srgbClr val="4B429B"/>
    <a:srgbClr val="00B8B3"/>
    <a:srgbClr val="D5FF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61" autoAdjust="0"/>
    <p:restoredTop sz="94660"/>
  </p:normalViewPr>
  <p:slideViewPr>
    <p:cSldViewPr>
      <p:cViewPr varScale="1">
        <p:scale>
          <a:sx n="79" d="100"/>
          <a:sy n="79" d="100"/>
        </p:scale>
        <p:origin x="114" y="3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F7DB39E-C8D0-42BD-BB68-281E18C3AAEE}" type="datetimeFigureOut">
              <a:rPr lang="en-GB" smtClean="0"/>
              <a:t>30/04/2024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1A67A8-FA7D-4D12-BCD0-58DBEFABDF3E}" type="slidenum">
              <a:rPr lang="en-GB" smtClean="0"/>
              <a:t>‹#›</a:t>
            </a:fld>
            <a:endParaRPr lang="en-GB"/>
          </a:p>
        </p:txBody>
      </p:sp>
    </p:spTree>
    <p:extLst>
      <p:ext uri="{BB962C8B-B14F-4D97-AF65-F5344CB8AC3E}">
        <p14:creationId xmlns:p14="http://schemas.microsoft.com/office/powerpoint/2010/main" val="22112451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6BFEC9-5A8C-4817-8B8F-59A3F3EB2ECC}" type="datetimeFigureOut">
              <a:rPr lang="en-GB" smtClean="0"/>
              <a:t>30/04/2024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BD2CB2-BBBF-4505-BB0A-F6BB45720F16}" type="slidenum">
              <a:rPr lang="en-GB" smtClean="0"/>
              <a:t>‹#›</a:t>
            </a:fld>
            <a:endParaRPr lang="en-GB"/>
          </a:p>
        </p:txBody>
      </p:sp>
    </p:spTree>
    <p:extLst>
      <p:ext uri="{BB962C8B-B14F-4D97-AF65-F5344CB8AC3E}">
        <p14:creationId xmlns:p14="http://schemas.microsoft.com/office/powerpoint/2010/main" val="9617952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3BD2CB2-BBBF-4505-BB0A-F6BB45720F16}" type="slidenum">
              <a:rPr lang="en-GB" smtClean="0"/>
              <a:t>1</a:t>
            </a:fld>
            <a:endParaRPr lang="en-GB"/>
          </a:p>
        </p:txBody>
      </p:sp>
    </p:spTree>
    <p:extLst>
      <p:ext uri="{BB962C8B-B14F-4D97-AF65-F5344CB8AC3E}">
        <p14:creationId xmlns:p14="http://schemas.microsoft.com/office/powerpoint/2010/main" val="39178219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NW London ICS)">
    <p:spTree>
      <p:nvGrpSpPr>
        <p:cNvPr id="1" name=""/>
        <p:cNvGrpSpPr/>
        <p:nvPr/>
      </p:nvGrpSpPr>
      <p:grpSpPr>
        <a:xfrm>
          <a:off x="0" y="0"/>
          <a:ext cx="0" cy="0"/>
          <a:chOff x="0" y="0"/>
          <a:chExt cx="0" cy="0"/>
        </a:xfrm>
      </p:grpSpPr>
      <p:sp>
        <p:nvSpPr>
          <p:cNvPr id="7" name="Rectangle 6"/>
          <p:cNvSpPr/>
          <p:nvPr userDrawn="1"/>
        </p:nvSpPr>
        <p:spPr>
          <a:xfrm>
            <a:off x="0" y="1080120"/>
            <a:ext cx="12192000" cy="5805264"/>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ctrTitle"/>
          </p:nvPr>
        </p:nvSpPr>
        <p:spPr>
          <a:xfrm>
            <a:off x="1524000" y="2202483"/>
            <a:ext cx="9144000" cy="2387600"/>
          </a:xfrm>
        </p:spPr>
        <p:txBody>
          <a:bodyPr anchor="b"/>
          <a:lstStyle>
            <a:lvl1pPr algn="ctr">
              <a:defRPr sz="6000">
                <a:solidFill>
                  <a:schemeClr val="bg1"/>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4682158"/>
            <a:ext cx="9144000" cy="907082"/>
          </a:xfrm>
        </p:spPr>
        <p:txBody>
          <a:bodyPr/>
          <a:lstStyle>
            <a:lvl1pPr marL="0" indent="0" algn="ctr">
              <a:buNone/>
              <a:defRPr sz="2400">
                <a:solidFill>
                  <a:schemeClr val="bg1"/>
                </a:solidFill>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smtClean="0"/>
              <a:t>Click to edit Master subtitle style</a:t>
            </a:r>
            <a:endParaRPr lang="en-GB" dirty="0"/>
          </a:p>
        </p:txBody>
      </p:sp>
      <p:pic>
        <p:nvPicPr>
          <p:cNvPr id="33" name="Picture 32" descr="C:\Users\abrjes\AppData\Local\Microsoft\Windows\INetCache\Content.Outlook\JXQ15T3X\NWL-ICS-logo-high-res.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1344" y="116632"/>
            <a:ext cx="2233639" cy="744546"/>
          </a:xfrm>
          <a:prstGeom prst="rect">
            <a:avLst/>
          </a:prstGeom>
          <a:noFill/>
          <a:ln>
            <a:noFill/>
          </a:ln>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54190" y="215642"/>
            <a:ext cx="2018474" cy="621069"/>
          </a:xfrm>
          <a:prstGeom prst="rect">
            <a:avLst/>
          </a:prstGeom>
        </p:spPr>
      </p:pic>
    </p:spTree>
    <p:extLst>
      <p:ext uri="{BB962C8B-B14F-4D97-AF65-F5344CB8AC3E}">
        <p14:creationId xmlns:p14="http://schemas.microsoft.com/office/powerpoint/2010/main" val="224205956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Standard slide (NW London ICS)">
    <p:spTree>
      <p:nvGrpSpPr>
        <p:cNvPr id="1" name=""/>
        <p:cNvGrpSpPr/>
        <p:nvPr/>
      </p:nvGrpSpPr>
      <p:grpSpPr>
        <a:xfrm>
          <a:off x="0" y="0"/>
          <a:ext cx="0" cy="0"/>
          <a:chOff x="0" y="0"/>
          <a:chExt cx="0" cy="0"/>
        </a:xfrm>
      </p:grpSpPr>
      <p:sp>
        <p:nvSpPr>
          <p:cNvPr id="3" name="Content Placeholder 2"/>
          <p:cNvSpPr>
            <a:spLocks noGrp="1"/>
          </p:cNvSpPr>
          <p:nvPr>
            <p:ph idx="1"/>
          </p:nvPr>
        </p:nvSpPr>
        <p:spPr>
          <a:xfrm>
            <a:off x="397989" y="1397238"/>
            <a:ext cx="11386643" cy="44800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0"/>
            <a:ext cx="12192000" cy="1196752"/>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326582"/>
            <a:ext cx="11377264" cy="543595"/>
          </a:xfrm>
        </p:spPr>
        <p:txBody>
          <a:bodyPr/>
          <a:lstStyle>
            <a:lvl1pPr>
              <a:defRPr>
                <a:solidFill>
                  <a:schemeClr val="bg1"/>
                </a:solidFill>
              </a:defRPr>
            </a:lvl1pPr>
          </a:lstStyle>
          <a:p>
            <a:r>
              <a:rPr lang="en-US" dirty="0" smtClean="0"/>
              <a:t>Click to edit title</a:t>
            </a:r>
            <a:endParaRPr lang="en-GB" dirty="0"/>
          </a:p>
        </p:txBody>
      </p:sp>
    </p:spTree>
    <p:extLst>
      <p:ext uri="{BB962C8B-B14F-4D97-AF65-F5344CB8AC3E}">
        <p14:creationId xmlns:p14="http://schemas.microsoft.com/office/powerpoint/2010/main" val="343972196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 heading (NW London ICS)">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76F84FA-B8EB-462F-97BA-032CB76B4E3A}" type="slidenum">
              <a:rPr lang="en-GB" smtClean="0"/>
              <a:t>‹#›</a:t>
            </a:fld>
            <a:endParaRPr lang="en-GB"/>
          </a:p>
        </p:txBody>
      </p:sp>
      <p:sp>
        <p:nvSpPr>
          <p:cNvPr id="7" name="Rectangle 6"/>
          <p:cNvSpPr/>
          <p:nvPr userDrawn="1"/>
        </p:nvSpPr>
        <p:spPr>
          <a:xfrm>
            <a:off x="0" y="1196752"/>
            <a:ext cx="12192000" cy="3600401"/>
          </a:xfrm>
          <a:prstGeom prst="rect">
            <a:avLst/>
          </a:prstGeom>
          <a:solidFill>
            <a:srgbClr val="005EB8"/>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800"/>
          </a:p>
        </p:txBody>
      </p:sp>
      <p:sp>
        <p:nvSpPr>
          <p:cNvPr id="2" name="Title 1"/>
          <p:cNvSpPr>
            <a:spLocks noGrp="1"/>
          </p:cNvSpPr>
          <p:nvPr>
            <p:ph type="title" hasCustomPrompt="1"/>
          </p:nvPr>
        </p:nvSpPr>
        <p:spPr>
          <a:xfrm>
            <a:off x="407368" y="1523327"/>
            <a:ext cx="11377264" cy="1329606"/>
          </a:xfrm>
        </p:spPr>
        <p:txBody>
          <a:bodyPr/>
          <a:lstStyle>
            <a:lvl1pPr>
              <a:defRPr>
                <a:solidFill>
                  <a:schemeClr val="bg1"/>
                </a:solidFill>
              </a:defRPr>
            </a:lvl1pPr>
          </a:lstStyle>
          <a:p>
            <a:r>
              <a:rPr lang="en-US" dirty="0" smtClean="0"/>
              <a:t>Click to add sub-heading</a:t>
            </a:r>
            <a:endParaRPr lang="en-GB" dirty="0"/>
          </a:p>
        </p:txBody>
      </p:sp>
    </p:spTree>
    <p:extLst>
      <p:ext uri="{BB962C8B-B14F-4D97-AF65-F5344CB8AC3E}">
        <p14:creationId xmlns:p14="http://schemas.microsoft.com/office/powerpoint/2010/main" val="314601278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sz="quarter" idx="4"/>
          </p:nvPr>
        </p:nvSpPr>
        <p:spPr>
          <a:xfrm>
            <a:off x="4724400" y="6486286"/>
            <a:ext cx="2743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E76F84FA-B8EB-462F-97BA-032CB76B4E3A}" type="slidenum">
              <a:rPr lang="en-GB" smtClean="0"/>
              <a:pPr/>
              <a:t>‹#›</a:t>
            </a:fld>
            <a:endParaRPr lang="en-GB"/>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344472" y="6229516"/>
            <a:ext cx="1669007" cy="513540"/>
          </a:xfrm>
          <a:prstGeom prst="rect">
            <a:avLst/>
          </a:prstGeom>
        </p:spPr>
      </p:pic>
      <p:pic>
        <p:nvPicPr>
          <p:cNvPr id="5" name="Picture 4"/>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91344" y="6070406"/>
            <a:ext cx="2017948" cy="672650"/>
          </a:xfrm>
          <a:prstGeom prst="rect">
            <a:avLst/>
          </a:prstGeom>
        </p:spPr>
      </p:pic>
    </p:spTree>
    <p:extLst>
      <p:ext uri="{BB962C8B-B14F-4D97-AF65-F5344CB8AC3E}">
        <p14:creationId xmlns:p14="http://schemas.microsoft.com/office/powerpoint/2010/main" val="22136444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hdr="0" ftr="0" dt="0"/>
  <p:txStyles>
    <p:titleStyle>
      <a:lvl1pPr algn="l" defTabSz="914377"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lstStyle/>
          <a:p>
            <a:r>
              <a:rPr lang="en-GB" b="1" dirty="0" smtClean="0">
                <a:latin typeface="+mn-lt"/>
              </a:rPr>
              <a:t>Enhanced Services</a:t>
            </a:r>
            <a:endParaRPr lang="en-GB" b="1" dirty="0">
              <a:latin typeface="+mn-lt"/>
            </a:endParaRPr>
          </a:p>
        </p:txBody>
      </p:sp>
    </p:spTree>
    <p:extLst>
      <p:ext uri="{BB962C8B-B14F-4D97-AF65-F5344CB8AC3E}">
        <p14:creationId xmlns:p14="http://schemas.microsoft.com/office/powerpoint/2010/main" val="24885751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NWL Single Offer Services</a:t>
            </a:r>
            <a:endParaRPr lang="en-GB" b="1" dirty="0">
              <a:latin typeface="+mn-lt"/>
            </a:endParaRPr>
          </a:p>
        </p:txBody>
      </p:sp>
      <p:pic>
        <p:nvPicPr>
          <p:cNvPr id="2" name="Picture 1"/>
          <p:cNvPicPr>
            <a:picLocks noChangeAspect="1"/>
          </p:cNvPicPr>
          <p:nvPr/>
        </p:nvPicPr>
        <p:blipFill>
          <a:blip r:embed="rId2"/>
          <a:stretch>
            <a:fillRect/>
          </a:stretch>
        </p:blipFill>
        <p:spPr>
          <a:xfrm>
            <a:off x="407368" y="1268760"/>
            <a:ext cx="7922791" cy="4752528"/>
          </a:xfrm>
          <a:prstGeom prst="rect">
            <a:avLst/>
          </a:prstGeom>
        </p:spPr>
      </p:pic>
    </p:spTree>
    <p:extLst>
      <p:ext uri="{BB962C8B-B14F-4D97-AF65-F5344CB8AC3E}">
        <p14:creationId xmlns:p14="http://schemas.microsoft.com/office/powerpoint/2010/main" val="1593564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Investment</a:t>
            </a:r>
            <a:endParaRPr lang="en-GB" b="1" dirty="0">
              <a:latin typeface="+mn-lt"/>
            </a:endParaRPr>
          </a:p>
        </p:txBody>
      </p:sp>
      <p:sp>
        <p:nvSpPr>
          <p:cNvPr id="5" name="TextBox 4"/>
          <p:cNvSpPr txBox="1"/>
          <p:nvPr/>
        </p:nvSpPr>
        <p:spPr>
          <a:xfrm>
            <a:off x="263352" y="1340768"/>
            <a:ext cx="5400600" cy="4524315"/>
          </a:xfrm>
          <a:prstGeom prst="rect">
            <a:avLst/>
          </a:prstGeom>
          <a:noFill/>
        </p:spPr>
        <p:txBody>
          <a:bodyPr wrap="square" rtlCol="0">
            <a:spAutoFit/>
          </a:bodyPr>
          <a:lstStyle/>
          <a:p>
            <a:pPr marL="285750" indent="-285750">
              <a:buFont typeface="Calibri" panose="020F0502020204030204" pitchFamily="34" charset="0"/>
              <a:buChar char="▪"/>
            </a:pPr>
            <a:r>
              <a:rPr lang="en-GB" sz="1600" dirty="0"/>
              <a:t>Total contract offer for Ealing borough PCNs remains £13.9million, however this is split into two contracts, the single offer (which included local services) and a Same Day access Specification </a:t>
            </a:r>
          </a:p>
          <a:p>
            <a:pPr marL="285750" indent="-285750">
              <a:buFont typeface="Calibri" panose="020F0502020204030204" pitchFamily="34" charset="0"/>
              <a:buChar char="▪"/>
            </a:pPr>
            <a:r>
              <a:rPr lang="en-GB" sz="1600" dirty="0"/>
              <a:t>The NWL Single offer totals £8.2million this is based on an extrapolated current performance (Month 9), an additional £516k is aligned to the Single Offer for </a:t>
            </a:r>
            <a:r>
              <a:rPr lang="en-GB" sz="1600" dirty="0" smtClean="0"/>
              <a:t>over </a:t>
            </a:r>
            <a:r>
              <a:rPr lang="en-GB" sz="1600" dirty="0"/>
              <a:t>performance and activity performance not taken into consideration for the final quarter of the </a:t>
            </a:r>
            <a:r>
              <a:rPr lang="en-GB" sz="1600" dirty="0" smtClean="0"/>
              <a:t>year</a:t>
            </a:r>
          </a:p>
          <a:p>
            <a:pPr marL="285750" indent="-285750">
              <a:buFont typeface="Calibri" panose="020F0502020204030204" pitchFamily="34" charset="0"/>
              <a:buChar char="▪"/>
            </a:pPr>
            <a:r>
              <a:rPr lang="en-GB" sz="1600" dirty="0"/>
              <a:t>In any event, PCNs that exceed the Single Offer activity across the service lines in 2024-25, will be paid for that additional </a:t>
            </a:r>
            <a:r>
              <a:rPr lang="en-GB" sz="1600" dirty="0" smtClean="0"/>
              <a:t>activity.</a:t>
            </a:r>
          </a:p>
          <a:p>
            <a:pPr marL="285750" indent="-285750">
              <a:buFont typeface="Calibri" panose="020F0502020204030204" pitchFamily="34" charset="0"/>
              <a:buChar char="▪"/>
            </a:pPr>
            <a:r>
              <a:rPr lang="en-GB" sz="1600" dirty="0" smtClean="0"/>
              <a:t>Ealing's </a:t>
            </a:r>
            <a:r>
              <a:rPr lang="en-GB" sz="1600" dirty="0"/>
              <a:t>current access specification has been replaced by the Same Day Access offer totally £1.07million which is offered in a separate contract, the difference (£467k) is reinvested into NWL schemes.</a:t>
            </a:r>
          </a:p>
          <a:p>
            <a:pPr marL="285750" indent="-285750">
              <a:buFont typeface="Calibri" panose="020F0502020204030204" pitchFamily="34" charset="0"/>
              <a:buChar char="▪"/>
            </a:pPr>
            <a:r>
              <a:rPr lang="en-GB" sz="1600" dirty="0"/>
              <a:t>Ealing’s Local </a:t>
            </a:r>
            <a:r>
              <a:rPr lang="en-GB" sz="1600" dirty="0" smtClean="0"/>
              <a:t>Offer totals £4.1million, the reduction due to services moving from local to the NWL Single Offer</a:t>
            </a:r>
            <a:endParaRPr lang="en-GB" sz="1600" dirty="0"/>
          </a:p>
        </p:txBody>
      </p:sp>
      <p:pic>
        <p:nvPicPr>
          <p:cNvPr id="6" name="Picture 5"/>
          <p:cNvPicPr>
            <a:picLocks noChangeAspect="1"/>
          </p:cNvPicPr>
          <p:nvPr/>
        </p:nvPicPr>
        <p:blipFill>
          <a:blip r:embed="rId2"/>
          <a:stretch>
            <a:fillRect/>
          </a:stretch>
        </p:blipFill>
        <p:spPr>
          <a:xfrm>
            <a:off x="5634143" y="1340768"/>
            <a:ext cx="6474565" cy="2880320"/>
          </a:xfrm>
          <a:prstGeom prst="rect">
            <a:avLst/>
          </a:prstGeom>
        </p:spPr>
      </p:pic>
    </p:spTree>
    <p:extLst>
      <p:ext uri="{BB962C8B-B14F-4D97-AF65-F5344CB8AC3E}">
        <p14:creationId xmlns:p14="http://schemas.microsoft.com/office/powerpoint/2010/main" val="17497826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Next Steps</a:t>
            </a:r>
            <a:endParaRPr lang="en-GB" b="1" dirty="0">
              <a:latin typeface="+mn-lt"/>
            </a:endParaRPr>
          </a:p>
        </p:txBody>
      </p:sp>
      <p:sp>
        <p:nvSpPr>
          <p:cNvPr id="6" name="TextBox 5"/>
          <p:cNvSpPr txBox="1"/>
          <p:nvPr/>
        </p:nvSpPr>
        <p:spPr>
          <a:xfrm>
            <a:off x="407368" y="1340768"/>
            <a:ext cx="11665296" cy="2062103"/>
          </a:xfrm>
          <a:prstGeom prst="rect">
            <a:avLst/>
          </a:prstGeom>
          <a:noFill/>
        </p:spPr>
        <p:txBody>
          <a:bodyPr wrap="square" rtlCol="0">
            <a:spAutoFit/>
          </a:bodyPr>
          <a:lstStyle/>
          <a:p>
            <a:pPr marL="285750" indent="-285750">
              <a:buFont typeface="Calibri" panose="020F0502020204030204" pitchFamily="34" charset="0"/>
              <a:buChar char="▪"/>
            </a:pPr>
            <a:r>
              <a:rPr lang="en-GB" sz="1600" dirty="0" smtClean="0"/>
              <a:t>Contract Variations are currently with your PCN Clinical Directors or nominated contract lead for signature</a:t>
            </a:r>
            <a:endParaRPr lang="en-GB" sz="1600" dirty="0"/>
          </a:p>
          <a:p>
            <a:endParaRPr lang="en-GB" sz="1600" dirty="0" smtClean="0"/>
          </a:p>
          <a:p>
            <a:pPr marL="285750" indent="-285750">
              <a:buFont typeface="Calibri" panose="020F0502020204030204" pitchFamily="34" charset="0"/>
              <a:buChar char="▪"/>
            </a:pPr>
            <a:r>
              <a:rPr lang="en-GB" sz="1600" dirty="0" smtClean="0"/>
              <a:t>Once this contract variation is signed then new activity plans will be put in place with additional services</a:t>
            </a:r>
          </a:p>
          <a:p>
            <a:pPr marL="285750" indent="-285750">
              <a:buFont typeface="Calibri" panose="020F0502020204030204" pitchFamily="34" charset="0"/>
              <a:buChar char="▪"/>
            </a:pPr>
            <a:endParaRPr lang="en-GB" sz="1600" dirty="0"/>
          </a:p>
          <a:p>
            <a:pPr marL="285750" indent="-285750">
              <a:buFont typeface="Calibri" panose="020F0502020204030204" pitchFamily="34" charset="0"/>
              <a:buChar char="▪"/>
            </a:pPr>
            <a:r>
              <a:rPr lang="en-GB" sz="1600" dirty="0" smtClean="0"/>
              <a:t>Current activity plans and contract conditions will continue until variation is signed however the ICB will continue to review its position on this matter.</a:t>
            </a:r>
          </a:p>
          <a:p>
            <a:pPr marL="285750" indent="-285750">
              <a:buFont typeface="Calibri" panose="020F0502020204030204" pitchFamily="34" charset="0"/>
              <a:buChar char="▪"/>
            </a:pPr>
            <a:endParaRPr lang="en-GB" sz="1600" dirty="0" smtClean="0"/>
          </a:p>
          <a:p>
            <a:pPr marL="285750" indent="-285750">
              <a:buFont typeface="Calibri" panose="020F0502020204030204" pitchFamily="34" charset="0"/>
              <a:buChar char="▪"/>
            </a:pPr>
            <a:r>
              <a:rPr lang="en-GB" sz="1600" dirty="0" smtClean="0"/>
              <a:t>The access specification will continue to be developed and offer to PCNs in a separate contract.</a:t>
            </a:r>
          </a:p>
        </p:txBody>
      </p:sp>
    </p:spTree>
    <p:extLst>
      <p:ext uri="{BB962C8B-B14F-4D97-AF65-F5344CB8AC3E}">
        <p14:creationId xmlns:p14="http://schemas.microsoft.com/office/powerpoint/2010/main" val="1726502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2023/24 Reconciliation</a:t>
            </a:r>
            <a:endParaRPr lang="en-GB" b="1" dirty="0">
              <a:latin typeface="+mn-lt"/>
            </a:endParaRPr>
          </a:p>
        </p:txBody>
      </p:sp>
      <p:sp>
        <p:nvSpPr>
          <p:cNvPr id="6" name="TextBox 5"/>
          <p:cNvSpPr txBox="1"/>
          <p:nvPr/>
        </p:nvSpPr>
        <p:spPr>
          <a:xfrm>
            <a:off x="407368" y="1340768"/>
            <a:ext cx="11665296" cy="5016758"/>
          </a:xfrm>
          <a:prstGeom prst="rect">
            <a:avLst/>
          </a:prstGeom>
          <a:noFill/>
        </p:spPr>
        <p:txBody>
          <a:bodyPr wrap="square" rtlCol="0">
            <a:spAutoFit/>
          </a:bodyPr>
          <a:lstStyle/>
          <a:p>
            <a:pPr marL="285750" indent="-285750">
              <a:buFont typeface="Calibri" panose="020F0502020204030204" pitchFamily="34" charset="0"/>
              <a:buChar char="▪"/>
            </a:pPr>
            <a:r>
              <a:rPr lang="en-GB" sz="1600" dirty="0" smtClean="0"/>
              <a:t>2023/24 NWL and Local </a:t>
            </a:r>
            <a:r>
              <a:rPr lang="en-GB" sz="1600" dirty="0"/>
              <a:t>Enhanced Services Dashboards </a:t>
            </a:r>
            <a:r>
              <a:rPr lang="en-GB" sz="1600" dirty="0" smtClean="0"/>
              <a:t>and data was available from the  </a:t>
            </a:r>
            <a:r>
              <a:rPr lang="en-GB" sz="1600" b="1" dirty="0" smtClean="0"/>
              <a:t>19</a:t>
            </a:r>
            <a:r>
              <a:rPr lang="en-GB" sz="1600" b="1" baseline="30000" dirty="0" smtClean="0"/>
              <a:t>th</a:t>
            </a:r>
            <a:r>
              <a:rPr lang="en-GB" sz="1600" b="1" dirty="0" smtClean="0"/>
              <a:t> April </a:t>
            </a:r>
            <a:r>
              <a:rPr lang="en-GB" sz="1600" b="1" dirty="0"/>
              <a:t>2024</a:t>
            </a:r>
            <a:r>
              <a:rPr lang="en-GB" sz="1600" dirty="0" smtClean="0"/>
              <a:t>.</a:t>
            </a:r>
            <a:endParaRPr lang="en-GB" sz="1600" dirty="0" smtClean="0"/>
          </a:p>
          <a:p>
            <a:pPr marL="285750" indent="-285750">
              <a:buFont typeface="Calibri" panose="020F0502020204030204" pitchFamily="34" charset="0"/>
              <a:buChar char="▪"/>
            </a:pPr>
            <a:r>
              <a:rPr lang="en-GB" sz="1600" dirty="0" smtClean="0"/>
              <a:t>Practices have until the </a:t>
            </a:r>
            <a:r>
              <a:rPr lang="en-GB" sz="1600" b="1" dirty="0" smtClean="0"/>
              <a:t>8</a:t>
            </a:r>
            <a:r>
              <a:rPr lang="en-GB" sz="1600" b="1" baseline="30000" dirty="0" smtClean="0"/>
              <a:t>th</a:t>
            </a:r>
            <a:r>
              <a:rPr lang="en-GB" sz="1600" b="1" dirty="0" smtClean="0"/>
              <a:t> May 2024 </a:t>
            </a:r>
            <a:r>
              <a:rPr lang="en-GB" sz="1600" dirty="0" smtClean="0"/>
              <a:t>to check this information and correct any mistakes.</a:t>
            </a:r>
            <a:endParaRPr lang="en-GB" sz="1600" dirty="0" smtClean="0"/>
          </a:p>
          <a:p>
            <a:pPr marL="285750" indent="-285750">
              <a:buFont typeface="Calibri" panose="020F0502020204030204" pitchFamily="34" charset="0"/>
              <a:buChar char="▪"/>
            </a:pPr>
            <a:r>
              <a:rPr lang="en-GB" sz="1600" dirty="0" smtClean="0"/>
              <a:t>The final position will be published on the </a:t>
            </a:r>
            <a:r>
              <a:rPr lang="en-GB" sz="1600" b="1" dirty="0" smtClean="0"/>
              <a:t>29</a:t>
            </a:r>
            <a:r>
              <a:rPr lang="en-GB" sz="1600" b="1" baseline="30000" dirty="0" smtClean="0"/>
              <a:t>th</a:t>
            </a:r>
            <a:r>
              <a:rPr lang="en-GB" sz="1600" b="1" dirty="0" smtClean="0"/>
              <a:t> May 2024</a:t>
            </a:r>
            <a:endParaRPr lang="en-GB" sz="1600" b="1" dirty="0" smtClean="0"/>
          </a:p>
          <a:p>
            <a:pPr marL="285750" indent="-285750">
              <a:buFont typeface="Calibri" panose="020F0502020204030204" pitchFamily="34" charset="0"/>
              <a:buChar char="▪"/>
            </a:pPr>
            <a:endParaRPr lang="en-GB" sz="1600" dirty="0" smtClean="0"/>
          </a:p>
          <a:p>
            <a:pPr marL="285750" indent="-285750">
              <a:buFont typeface="Calibri" panose="020F0502020204030204" pitchFamily="34" charset="0"/>
              <a:buChar char="▪"/>
            </a:pPr>
            <a:r>
              <a:rPr lang="en-GB" sz="1600" dirty="0" smtClean="0"/>
              <a:t>Any additional payments required as a result of performance will be issues in the July payment schedule. This is done at PCN level.</a:t>
            </a:r>
            <a:endParaRPr lang="en-GB" sz="1600" dirty="0" smtClean="0"/>
          </a:p>
          <a:p>
            <a:pPr marL="285750" indent="-285750">
              <a:buFont typeface="Calibri" panose="020F0502020204030204" pitchFamily="34" charset="0"/>
              <a:buChar char="▪"/>
            </a:pPr>
            <a:r>
              <a:rPr lang="en-GB" sz="1600" dirty="0" smtClean="0"/>
              <a:t>Clawback will be discussed on an PCN to PCN basis about the most appropriate course of action. </a:t>
            </a:r>
          </a:p>
          <a:p>
            <a:pPr marL="285750" indent="-285750">
              <a:buFont typeface="Calibri" panose="020F0502020204030204" pitchFamily="34" charset="0"/>
              <a:buChar char="▪"/>
            </a:pPr>
            <a:r>
              <a:rPr lang="en-GB" sz="1600" dirty="0" smtClean="0"/>
              <a:t>PCNs will need to agree with practices how they are reconciled after this point, as we no viability as to onwards payments made to practices.</a:t>
            </a:r>
          </a:p>
          <a:p>
            <a:pPr marL="285750" indent="-285750">
              <a:buFont typeface="Calibri" panose="020F0502020204030204" pitchFamily="34" charset="0"/>
              <a:buChar char="▪"/>
            </a:pPr>
            <a:endParaRPr lang="en-GB" sz="1600" dirty="0" smtClean="0"/>
          </a:p>
          <a:p>
            <a:pPr marL="285750" indent="-285750">
              <a:buFont typeface="Calibri" panose="020F0502020204030204" pitchFamily="34" charset="0"/>
              <a:buChar char="▪"/>
            </a:pPr>
            <a:r>
              <a:rPr lang="en-GB" sz="1600" dirty="0" smtClean="0"/>
              <a:t>There </a:t>
            </a:r>
            <a:r>
              <a:rPr lang="en-GB" sz="1600" dirty="0"/>
              <a:t>is no data validation for Diabetes (Level 1 and NDH) and Mental Health (SMI and CCMI) as patient denominator will change and therefore it would impact performance</a:t>
            </a:r>
            <a:r>
              <a:rPr lang="en-GB" sz="1600" dirty="0" smtClean="0"/>
              <a:t>.</a:t>
            </a:r>
          </a:p>
          <a:p>
            <a:pPr marL="285750" indent="-285750">
              <a:buFont typeface="Calibri" panose="020F0502020204030204" pitchFamily="34" charset="0"/>
              <a:buChar char="▪"/>
            </a:pPr>
            <a:r>
              <a:rPr lang="en-GB" sz="1600" dirty="0" smtClean="0"/>
              <a:t>Medication </a:t>
            </a:r>
            <a:r>
              <a:rPr lang="en-GB" sz="1600" dirty="0"/>
              <a:t>Management will be addressed at a later date because the publication dates for </a:t>
            </a:r>
            <a:r>
              <a:rPr lang="en-GB" sz="1600" dirty="0" err="1"/>
              <a:t>ePACT</a:t>
            </a:r>
            <a:r>
              <a:rPr lang="en-GB" sz="1600" dirty="0"/>
              <a:t> data are different</a:t>
            </a:r>
            <a:r>
              <a:rPr lang="en-GB" sz="1600" dirty="0" smtClean="0"/>
              <a:t>.</a:t>
            </a:r>
          </a:p>
          <a:p>
            <a:pPr marL="285750" indent="-285750">
              <a:buFont typeface="Calibri" panose="020F0502020204030204" pitchFamily="34" charset="0"/>
              <a:buChar char="▪"/>
            </a:pPr>
            <a:endParaRPr lang="en-GB" sz="1600" dirty="0" smtClean="0"/>
          </a:p>
          <a:p>
            <a:pPr marL="285750" indent="-285750">
              <a:buFont typeface="Calibri" panose="020F0502020204030204" pitchFamily="34" charset="0"/>
              <a:buChar char="▪"/>
            </a:pPr>
            <a:r>
              <a:rPr lang="en-GB" sz="1600" b="1" dirty="0" smtClean="0"/>
              <a:t>If </a:t>
            </a:r>
            <a:r>
              <a:rPr lang="en-GB" sz="1600" b="1" dirty="0"/>
              <a:t>PCN A subcontracts a service to PCN B, who will be paid for the service by North West London</a:t>
            </a:r>
            <a:r>
              <a:rPr lang="en-GB" sz="1600" b="1" dirty="0" smtClean="0"/>
              <a:t>? (Spirometry)</a:t>
            </a:r>
            <a:endParaRPr lang="en-GB" sz="1600" b="1" dirty="0"/>
          </a:p>
          <a:p>
            <a:pPr marL="285750" indent="-285750">
              <a:buFont typeface="Calibri" panose="020F0502020204030204" pitchFamily="34" charset="0"/>
              <a:buChar char="▪"/>
            </a:pPr>
            <a:r>
              <a:rPr lang="en-GB" sz="1600" dirty="0" smtClean="0"/>
              <a:t>PCN </a:t>
            </a:r>
            <a:r>
              <a:rPr lang="en-GB" sz="1600" dirty="0"/>
              <a:t>A will be paid by North West London as the responsibility lies with PCN A for delivering the full range of services covered by this contract to 100% of the population registered to membership practices within the network. If the responsibility has been subcontracted to PCN B, PCN A is responsible for paying PCN B as per their subcontracting agreement. The North West London dashboard for the Single Offer activity based services, can be switched between the PCN/practice delivering the activity vs patient registered PCN/practice.</a:t>
            </a:r>
          </a:p>
          <a:p>
            <a:pPr marL="285750" indent="-285750">
              <a:buFont typeface="Calibri" panose="020F0502020204030204" pitchFamily="34" charset="0"/>
              <a:buChar char="▪"/>
            </a:pPr>
            <a:endParaRPr lang="en-GB" sz="1600" dirty="0"/>
          </a:p>
        </p:txBody>
      </p:sp>
    </p:spTree>
    <p:extLst>
      <p:ext uri="{BB962C8B-B14F-4D97-AF65-F5344CB8AC3E}">
        <p14:creationId xmlns:p14="http://schemas.microsoft.com/office/powerpoint/2010/main" val="30463281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2023/24 Appeals</a:t>
            </a:r>
            <a:endParaRPr lang="en-GB" b="1" dirty="0">
              <a:latin typeface="+mn-lt"/>
            </a:endParaRPr>
          </a:p>
        </p:txBody>
      </p:sp>
      <p:sp>
        <p:nvSpPr>
          <p:cNvPr id="6" name="TextBox 5"/>
          <p:cNvSpPr txBox="1"/>
          <p:nvPr/>
        </p:nvSpPr>
        <p:spPr>
          <a:xfrm>
            <a:off x="407368" y="1340768"/>
            <a:ext cx="11665296" cy="4031873"/>
          </a:xfrm>
          <a:prstGeom prst="rect">
            <a:avLst/>
          </a:prstGeom>
          <a:noFill/>
        </p:spPr>
        <p:txBody>
          <a:bodyPr wrap="square" rtlCol="0">
            <a:spAutoFit/>
          </a:bodyPr>
          <a:lstStyle/>
          <a:p>
            <a:pPr marL="285750" indent="-285750">
              <a:buFont typeface="Calibri" panose="020F0502020204030204" pitchFamily="34" charset="0"/>
              <a:buChar char="▪"/>
            </a:pPr>
            <a:r>
              <a:rPr lang="en-GB" sz="1600" dirty="0" smtClean="0"/>
              <a:t>There </a:t>
            </a:r>
            <a:r>
              <a:rPr lang="en-GB" sz="1600" dirty="0"/>
              <a:t>is a mechanism under the North West London Primary Care Enhanced Services Single Offer contract to challenge where the </a:t>
            </a:r>
            <a:r>
              <a:rPr lang="en-GB" sz="1600" dirty="0" smtClean="0"/>
              <a:t>PCNs </a:t>
            </a:r>
            <a:r>
              <a:rPr lang="en-GB" sz="1600" dirty="0"/>
              <a:t>believes there to be discrepancies in the data or performance recorded in the year-end enhanced service reports, including Diabetes and Mental Health if applicable. Where this is the case, </a:t>
            </a:r>
          </a:p>
          <a:p>
            <a:endParaRPr lang="en-GB" sz="1600" dirty="0" smtClean="0"/>
          </a:p>
          <a:p>
            <a:pPr marL="285750" indent="-285750">
              <a:buFont typeface="Calibri" panose="020F0502020204030204" pitchFamily="34" charset="0"/>
              <a:buChar char="▪"/>
            </a:pPr>
            <a:r>
              <a:rPr lang="en-GB" sz="1600" dirty="0" smtClean="0"/>
              <a:t>A </a:t>
            </a:r>
            <a:r>
              <a:rPr lang="en-GB" sz="1600" dirty="0"/>
              <a:t>challenge must be submitted by the provider to the local borough team within 15 working days after the publication of the year end reconciliation </a:t>
            </a:r>
            <a:r>
              <a:rPr lang="en-GB" sz="1600" dirty="0" smtClean="0"/>
              <a:t>position (Deadline 19</a:t>
            </a:r>
            <a:r>
              <a:rPr lang="en-GB" sz="1600" baseline="30000" dirty="0" smtClean="0"/>
              <a:t>th</a:t>
            </a:r>
            <a:r>
              <a:rPr lang="en-GB" sz="1600" dirty="0" smtClean="0"/>
              <a:t> May).</a:t>
            </a:r>
          </a:p>
          <a:p>
            <a:pPr marL="285750" indent="-285750">
              <a:buFont typeface="Calibri" panose="020F0502020204030204" pitchFamily="34" charset="0"/>
              <a:buChar char="▪"/>
            </a:pPr>
            <a:endParaRPr lang="en-GB" sz="1600" dirty="0"/>
          </a:p>
          <a:p>
            <a:pPr marL="285750" indent="-285750">
              <a:buFont typeface="Calibri" panose="020F0502020204030204" pitchFamily="34" charset="0"/>
              <a:buChar char="▪"/>
            </a:pPr>
            <a:r>
              <a:rPr lang="en-GB" sz="1600" dirty="0"/>
              <a:t>Any appeals which are raised after the 15 days cannot be considered </a:t>
            </a:r>
            <a:endParaRPr lang="en-GB" sz="1600" dirty="0" smtClean="0"/>
          </a:p>
          <a:p>
            <a:pPr marL="285750" indent="-285750">
              <a:buFont typeface="Calibri" panose="020F0502020204030204" pitchFamily="34" charset="0"/>
              <a:buChar char="▪"/>
            </a:pPr>
            <a:endParaRPr lang="en-GB" sz="1600" dirty="0" smtClean="0"/>
          </a:p>
          <a:p>
            <a:pPr marL="285750" indent="-285750">
              <a:buFont typeface="Calibri" panose="020F0502020204030204" pitchFamily="34" charset="0"/>
              <a:buChar char="▪"/>
            </a:pPr>
            <a:r>
              <a:rPr lang="en-GB" sz="1600" dirty="0" smtClean="0"/>
              <a:t>Appeals will only be head at a PCN level, individual practices cannot submit their own appeals, this should be done via the PCN</a:t>
            </a:r>
          </a:p>
          <a:p>
            <a:pPr marL="285750" indent="-285750">
              <a:buFont typeface="Calibri" panose="020F0502020204030204" pitchFamily="34" charset="0"/>
              <a:buChar char="▪"/>
            </a:pPr>
            <a:endParaRPr lang="en-GB" sz="1600" dirty="0"/>
          </a:p>
          <a:p>
            <a:pPr marL="285750" indent="-285750">
              <a:buFont typeface="Calibri" panose="020F0502020204030204" pitchFamily="34" charset="0"/>
              <a:buChar char="▪"/>
            </a:pPr>
            <a:r>
              <a:rPr lang="en-GB" sz="1600" dirty="0" smtClean="0"/>
              <a:t>Appeals </a:t>
            </a:r>
            <a:r>
              <a:rPr lang="en-GB" sz="1600" dirty="0"/>
              <a:t>should </a:t>
            </a:r>
            <a:r>
              <a:rPr lang="en-GB" sz="1600" dirty="0" smtClean="0"/>
              <a:t>contain </a:t>
            </a:r>
            <a:r>
              <a:rPr lang="en-GB" sz="1600" dirty="0"/>
              <a:t>all relevant evidence required and a description of the rationale behind the challenge</a:t>
            </a:r>
            <a:r>
              <a:rPr lang="en-GB" sz="1600" dirty="0" smtClean="0"/>
              <a:t>.</a:t>
            </a:r>
          </a:p>
          <a:p>
            <a:pPr marL="285750" indent="-285750">
              <a:buFont typeface="Calibri" panose="020F0502020204030204" pitchFamily="34" charset="0"/>
              <a:buChar char="▪"/>
            </a:pPr>
            <a:endParaRPr lang="en-GB" sz="1600" dirty="0"/>
          </a:p>
          <a:p>
            <a:pPr marL="285750" indent="-285750">
              <a:buFont typeface="Calibri" panose="020F0502020204030204" pitchFamily="34" charset="0"/>
              <a:buChar char="▪"/>
            </a:pPr>
            <a:r>
              <a:rPr lang="en-GB" sz="1600" dirty="0" smtClean="0"/>
              <a:t>Local borough teams will aim to respond to within 15 </a:t>
            </a:r>
            <a:r>
              <a:rPr lang="en-GB" sz="1600" dirty="0"/>
              <a:t>working days after the receipt of the completed challenge</a:t>
            </a:r>
            <a:r>
              <a:rPr lang="en-GB" sz="1600" dirty="0" smtClean="0"/>
              <a:t>.</a:t>
            </a:r>
          </a:p>
          <a:p>
            <a:pPr marL="285750" indent="-285750">
              <a:buFont typeface="Calibri" panose="020F0502020204030204" pitchFamily="34" charset="0"/>
              <a:buChar char="▪"/>
            </a:pPr>
            <a:endParaRPr lang="en-GB" sz="1600" dirty="0"/>
          </a:p>
          <a:p>
            <a:pPr marL="285750" indent="-285750">
              <a:buFont typeface="Calibri" panose="020F0502020204030204" pitchFamily="34" charset="0"/>
              <a:buChar char="▪"/>
            </a:pPr>
            <a:r>
              <a:rPr lang="en-GB" sz="1600" dirty="0"/>
              <a:t>P</a:t>
            </a:r>
            <a:r>
              <a:rPr lang="en-GB" sz="1600" dirty="0" smtClean="0"/>
              <a:t>ayments associated with successful appeals will be made at the earliest </a:t>
            </a:r>
            <a:r>
              <a:rPr lang="en-GB" sz="1600" smtClean="0"/>
              <a:t>possible oppurtunity</a:t>
            </a:r>
            <a:r>
              <a:rPr lang="en-GB" sz="1600" dirty="0" smtClean="0"/>
              <a:t>.</a:t>
            </a:r>
          </a:p>
        </p:txBody>
      </p:sp>
    </p:spTree>
    <p:extLst>
      <p:ext uri="{BB962C8B-B14F-4D97-AF65-F5344CB8AC3E}">
        <p14:creationId xmlns:p14="http://schemas.microsoft.com/office/powerpoint/2010/main" val="41661443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NWL Single Offer Services</a:t>
            </a:r>
            <a:endParaRPr lang="en-GB" b="1"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2164802157"/>
              </p:ext>
            </p:extLst>
          </p:nvPr>
        </p:nvGraphicFramePr>
        <p:xfrm>
          <a:off x="335360" y="1268760"/>
          <a:ext cx="3600400" cy="4766934"/>
        </p:xfrm>
        <a:graphic>
          <a:graphicData uri="http://schemas.openxmlformats.org/drawingml/2006/table">
            <a:tbl>
              <a:tblPr>
                <a:tableStyleId>{BC89EF96-8CEA-46FF-86C4-4CE0E7609802}</a:tableStyleId>
              </a:tblPr>
              <a:tblGrid>
                <a:gridCol w="3600400">
                  <a:extLst>
                    <a:ext uri="{9D8B030D-6E8A-4147-A177-3AD203B41FA5}">
                      <a16:colId xmlns:a16="http://schemas.microsoft.com/office/drawing/2014/main" val="2926545317"/>
                    </a:ext>
                  </a:extLst>
                </a:gridCol>
              </a:tblGrid>
              <a:tr h="194735">
                <a:tc>
                  <a:txBody>
                    <a:bodyPr/>
                    <a:lstStyle/>
                    <a:p>
                      <a:pPr algn="l" fontAlgn="b"/>
                      <a:r>
                        <a:rPr lang="en-GB" sz="1300" b="1" u="none" strike="noStrike" dirty="0">
                          <a:effectLst/>
                        </a:rPr>
                        <a:t>Services</a:t>
                      </a:r>
                      <a:endParaRPr lang="en-GB" sz="1300" b="1" i="0" u="none" strike="noStrike" dirty="0">
                        <a:solidFill>
                          <a:srgbClr val="000000"/>
                        </a:solidFill>
                        <a:effectLst/>
                        <a:latin typeface="Calibri" panose="020F0502020204030204" pitchFamily="34" charset="0"/>
                      </a:endParaRPr>
                    </a:p>
                  </a:txBody>
                  <a:tcPr marL="9138" marR="9138" marT="9138" marB="0" anchor="ctr">
                    <a:solidFill>
                      <a:schemeClr val="accent1">
                        <a:lumMod val="20000"/>
                        <a:lumOff val="80000"/>
                      </a:schemeClr>
                    </a:solidFill>
                  </a:tcPr>
                </a:tc>
                <a:extLst>
                  <a:ext uri="{0D108BD9-81ED-4DB2-BD59-A6C34878D82A}">
                    <a16:rowId xmlns:a16="http://schemas.microsoft.com/office/drawing/2014/main" val="566656018"/>
                  </a:ext>
                </a:extLst>
              </a:tr>
              <a:tr h="194735">
                <a:tc>
                  <a:txBody>
                    <a:bodyPr/>
                    <a:lstStyle/>
                    <a:p>
                      <a:pPr algn="l" fontAlgn="b"/>
                      <a:r>
                        <a:rPr lang="en-GB" sz="1300" u="none" strike="noStrike" dirty="0">
                          <a:effectLst/>
                        </a:rPr>
                        <a:t>Spirometry</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872161984"/>
                  </a:ext>
                </a:extLst>
              </a:tr>
              <a:tr h="194735">
                <a:tc>
                  <a:txBody>
                    <a:bodyPr/>
                    <a:lstStyle/>
                    <a:p>
                      <a:pPr algn="l" fontAlgn="b"/>
                      <a:r>
                        <a:rPr lang="en-GB" sz="1300" u="none" strike="noStrike" dirty="0">
                          <a:effectLst/>
                        </a:rPr>
                        <a:t>Prescribing</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110734169"/>
                  </a:ext>
                </a:extLst>
              </a:tr>
              <a:tr h="194735">
                <a:tc>
                  <a:txBody>
                    <a:bodyPr/>
                    <a:lstStyle/>
                    <a:p>
                      <a:pPr algn="l" fontAlgn="b"/>
                      <a:r>
                        <a:rPr lang="en-GB" sz="1300" u="none" strike="noStrike" dirty="0">
                          <a:effectLst/>
                        </a:rPr>
                        <a:t>Mental Health (SMI/CCMI)</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2821682488"/>
                  </a:ext>
                </a:extLst>
              </a:tr>
              <a:tr h="194735">
                <a:tc>
                  <a:txBody>
                    <a:bodyPr/>
                    <a:lstStyle/>
                    <a:p>
                      <a:pPr algn="l" fontAlgn="b"/>
                      <a:r>
                        <a:rPr lang="en-GB" sz="1300" u="none" strike="noStrike" dirty="0">
                          <a:effectLst/>
                        </a:rPr>
                        <a:t>Phlebotomy</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2357985601"/>
                  </a:ext>
                </a:extLst>
              </a:tr>
              <a:tr h="194735">
                <a:tc>
                  <a:txBody>
                    <a:bodyPr/>
                    <a:lstStyle/>
                    <a:p>
                      <a:pPr algn="l" fontAlgn="b"/>
                      <a:r>
                        <a:rPr lang="en-GB" sz="1300" u="none" strike="noStrike" dirty="0">
                          <a:effectLst/>
                        </a:rPr>
                        <a:t>Wound Care</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009370099"/>
                  </a:ext>
                </a:extLst>
              </a:tr>
              <a:tr h="194735">
                <a:tc>
                  <a:txBody>
                    <a:bodyPr/>
                    <a:lstStyle/>
                    <a:p>
                      <a:pPr algn="l" fontAlgn="b"/>
                      <a:r>
                        <a:rPr lang="en-GB" sz="1300" u="none" strike="noStrike">
                          <a:effectLst/>
                        </a:rPr>
                        <a:t>ABPM</a:t>
                      </a:r>
                      <a:endParaRPr lang="en-GB" sz="1300" b="0" i="0" u="none" strike="noStrike">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676203505"/>
                  </a:ext>
                </a:extLst>
              </a:tr>
              <a:tr h="194735">
                <a:tc>
                  <a:txBody>
                    <a:bodyPr/>
                    <a:lstStyle/>
                    <a:p>
                      <a:pPr algn="l" fontAlgn="b"/>
                      <a:r>
                        <a:rPr lang="en-GB" sz="1300" u="none" strike="noStrike" dirty="0">
                          <a:effectLst/>
                        </a:rPr>
                        <a:t>ECG</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287187523"/>
                  </a:ext>
                </a:extLst>
              </a:tr>
              <a:tr h="194735">
                <a:tc>
                  <a:txBody>
                    <a:bodyPr/>
                    <a:lstStyle/>
                    <a:p>
                      <a:pPr algn="l" fontAlgn="b"/>
                      <a:r>
                        <a:rPr lang="en-GB" sz="1300" u="none" strike="noStrike">
                          <a:effectLst/>
                        </a:rPr>
                        <a:t>Diabetes (Level 1)</a:t>
                      </a:r>
                      <a:endParaRPr lang="en-GB" sz="1300" b="0" i="0" u="none" strike="noStrike">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3934809868"/>
                  </a:ext>
                </a:extLst>
              </a:tr>
              <a:tr h="194735">
                <a:tc>
                  <a:txBody>
                    <a:bodyPr/>
                    <a:lstStyle/>
                    <a:p>
                      <a:pPr algn="l" fontAlgn="b"/>
                      <a:r>
                        <a:rPr lang="en-GB" sz="1300" u="none" strike="noStrike" dirty="0">
                          <a:effectLst/>
                        </a:rPr>
                        <a:t>NDH (Diabetes)</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538345406"/>
                  </a:ext>
                </a:extLst>
              </a:tr>
              <a:tr h="194735">
                <a:tc>
                  <a:txBody>
                    <a:bodyPr/>
                    <a:lstStyle/>
                    <a:p>
                      <a:pPr algn="l" fontAlgn="b"/>
                      <a:r>
                        <a:rPr lang="en-GB" sz="1300" u="none" strike="noStrike" dirty="0">
                          <a:effectLst/>
                        </a:rPr>
                        <a:t>Warfarin Initiation/Monitoring</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931100261"/>
                  </a:ext>
                </a:extLst>
              </a:tr>
              <a:tr h="194735">
                <a:tc>
                  <a:txBody>
                    <a:bodyPr/>
                    <a:lstStyle/>
                    <a:p>
                      <a:pPr algn="l" fontAlgn="b"/>
                      <a:r>
                        <a:rPr lang="en-GB" sz="1300" u="none" strike="noStrike">
                          <a:effectLst/>
                        </a:rPr>
                        <a:t>Latent TB Testing</a:t>
                      </a:r>
                      <a:endParaRPr lang="en-GB" sz="1300" b="0" i="0" u="none" strike="noStrike">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3917270081"/>
                  </a:ext>
                </a:extLst>
              </a:tr>
              <a:tr h="194735">
                <a:tc>
                  <a:txBody>
                    <a:bodyPr/>
                    <a:lstStyle/>
                    <a:p>
                      <a:pPr algn="l" fontAlgn="b"/>
                      <a:r>
                        <a:rPr lang="en-GB" sz="1300" u="none" strike="noStrike" dirty="0">
                          <a:effectLst/>
                        </a:rPr>
                        <a:t>Ring Pessary</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278269061"/>
                  </a:ext>
                </a:extLst>
              </a:tr>
              <a:tr h="194735">
                <a:tc>
                  <a:txBody>
                    <a:bodyPr/>
                    <a:lstStyle/>
                    <a:p>
                      <a:pPr algn="l" fontAlgn="b"/>
                      <a:r>
                        <a:rPr lang="en-GB" sz="1300" u="none" strike="noStrike">
                          <a:effectLst/>
                        </a:rPr>
                        <a:t>Near Patient Testing</a:t>
                      </a:r>
                      <a:endParaRPr lang="en-GB" sz="1300" b="0" i="0" u="none" strike="noStrike">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788690200"/>
                  </a:ext>
                </a:extLst>
              </a:tr>
              <a:tr h="194735">
                <a:tc>
                  <a:txBody>
                    <a:bodyPr/>
                    <a:lstStyle/>
                    <a:p>
                      <a:pPr algn="l" fontAlgn="b"/>
                      <a:r>
                        <a:rPr lang="en-GB" sz="1300" u="none" strike="noStrike" dirty="0">
                          <a:effectLst/>
                        </a:rPr>
                        <a:t>Paediatric Phlebotomy</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202344531"/>
                  </a:ext>
                </a:extLst>
              </a:tr>
              <a:tr h="194735">
                <a:tc>
                  <a:txBody>
                    <a:bodyPr/>
                    <a:lstStyle/>
                    <a:p>
                      <a:pPr algn="l" fontAlgn="b"/>
                      <a:r>
                        <a:rPr lang="en-GB" sz="1300" u="none" strike="noStrike">
                          <a:effectLst/>
                        </a:rPr>
                        <a:t>Tier 2 - Insulin Initiation</a:t>
                      </a:r>
                      <a:endParaRPr lang="en-GB" sz="1300" b="0" i="0" u="none" strike="noStrike">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4289329287"/>
                  </a:ext>
                </a:extLst>
              </a:tr>
              <a:tr h="194735">
                <a:tc>
                  <a:txBody>
                    <a:bodyPr/>
                    <a:lstStyle/>
                    <a:p>
                      <a:pPr algn="l" fontAlgn="b"/>
                      <a:r>
                        <a:rPr lang="en-GB" sz="1300" u="none" strike="noStrike" dirty="0">
                          <a:effectLst/>
                        </a:rPr>
                        <a:t>Atrial Fibrillation Screen</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1034424968"/>
                  </a:ext>
                </a:extLst>
              </a:tr>
              <a:tr h="194735">
                <a:tc>
                  <a:txBody>
                    <a:bodyPr/>
                    <a:lstStyle/>
                    <a:p>
                      <a:pPr algn="l" fontAlgn="b"/>
                      <a:r>
                        <a:rPr lang="en-GB" sz="1300" u="none" strike="noStrike" dirty="0">
                          <a:effectLst/>
                        </a:rPr>
                        <a:t>Respiratory</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2463093578"/>
                  </a:ext>
                </a:extLst>
              </a:tr>
              <a:tr h="194735">
                <a:tc>
                  <a:txBody>
                    <a:bodyPr/>
                    <a:lstStyle/>
                    <a:p>
                      <a:pPr algn="l" fontAlgn="b"/>
                      <a:r>
                        <a:rPr lang="en-GB" sz="1300" u="none" strike="noStrike">
                          <a:effectLst/>
                        </a:rPr>
                        <a:t>Hypertension </a:t>
                      </a:r>
                      <a:endParaRPr lang="en-GB" sz="1300" b="0" i="0" u="none" strike="noStrike">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3230958076"/>
                  </a:ext>
                </a:extLst>
              </a:tr>
              <a:tr h="194735">
                <a:tc>
                  <a:txBody>
                    <a:bodyPr/>
                    <a:lstStyle/>
                    <a:p>
                      <a:pPr algn="l" fontAlgn="b"/>
                      <a:r>
                        <a:rPr lang="en-GB" sz="1300" u="none" strike="noStrike" dirty="0">
                          <a:effectLst/>
                        </a:rPr>
                        <a:t>Safeguarding </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3360012978"/>
                  </a:ext>
                </a:extLst>
              </a:tr>
              <a:tr h="194735">
                <a:tc>
                  <a:txBody>
                    <a:bodyPr/>
                    <a:lstStyle/>
                    <a:p>
                      <a:pPr algn="l" fontAlgn="b"/>
                      <a:r>
                        <a:rPr lang="en-GB" sz="1300" u="none" strike="noStrike" dirty="0">
                          <a:effectLst/>
                        </a:rPr>
                        <a:t>Non-Contraceptive IUD - Fitting &amp; Removal</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608324048"/>
                  </a:ext>
                </a:extLst>
              </a:tr>
              <a:tr h="194735">
                <a:tc>
                  <a:txBody>
                    <a:bodyPr/>
                    <a:lstStyle/>
                    <a:p>
                      <a:pPr algn="l" fontAlgn="b"/>
                      <a:r>
                        <a:rPr lang="en-GB" sz="1300" u="none" strike="noStrike" dirty="0">
                          <a:effectLst/>
                        </a:rPr>
                        <a:t>Asylum Seekers - Long/Short </a:t>
                      </a:r>
                      <a:r>
                        <a:rPr lang="en-GB" sz="1300" u="none" strike="noStrike" dirty="0" smtClean="0">
                          <a:effectLst/>
                        </a:rPr>
                        <a:t>Stay</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3281239188"/>
                  </a:ext>
                </a:extLst>
              </a:tr>
              <a:tr h="194735">
                <a:tc>
                  <a:txBody>
                    <a:bodyPr/>
                    <a:lstStyle/>
                    <a:p>
                      <a:pPr algn="l" fontAlgn="b"/>
                      <a:r>
                        <a:rPr lang="en-GB" sz="1300" u="none" strike="noStrike" dirty="0">
                          <a:effectLst/>
                        </a:rPr>
                        <a:t>CKD</a:t>
                      </a:r>
                      <a:endParaRPr lang="en-GB" sz="1300" b="0" i="0" u="none" strike="noStrike" dirty="0">
                        <a:solidFill>
                          <a:srgbClr val="000000"/>
                        </a:solidFill>
                        <a:effectLst/>
                        <a:latin typeface="Calibri" panose="020F0502020204030204" pitchFamily="34" charset="0"/>
                      </a:endParaRPr>
                    </a:p>
                  </a:txBody>
                  <a:tcPr marL="9138" marR="9138" marT="9138" marB="0" anchor="ctr"/>
                </a:tc>
                <a:extLst>
                  <a:ext uri="{0D108BD9-81ED-4DB2-BD59-A6C34878D82A}">
                    <a16:rowId xmlns:a16="http://schemas.microsoft.com/office/drawing/2014/main" val="3761482227"/>
                  </a:ext>
                </a:extLst>
              </a:tr>
            </a:tbl>
          </a:graphicData>
        </a:graphic>
      </p:graphicFrame>
      <p:sp>
        <p:nvSpPr>
          <p:cNvPr id="6" name="TextBox 5"/>
          <p:cNvSpPr txBox="1"/>
          <p:nvPr/>
        </p:nvSpPr>
        <p:spPr>
          <a:xfrm>
            <a:off x="4223792" y="1340768"/>
            <a:ext cx="7848872" cy="4770537"/>
          </a:xfrm>
          <a:prstGeom prst="rect">
            <a:avLst/>
          </a:prstGeom>
          <a:noFill/>
        </p:spPr>
        <p:txBody>
          <a:bodyPr wrap="square" rtlCol="0">
            <a:spAutoFit/>
          </a:bodyPr>
          <a:lstStyle/>
          <a:p>
            <a:pPr marL="285750" indent="-285750">
              <a:buFont typeface="Calibri" panose="020F0502020204030204" pitchFamily="34" charset="0"/>
              <a:buChar char="▪"/>
            </a:pPr>
            <a:r>
              <a:rPr lang="en-GB" sz="1600" dirty="0" smtClean="0"/>
              <a:t>There are a total of </a:t>
            </a:r>
            <a:r>
              <a:rPr lang="en-GB" sz="1600" b="1" dirty="0" smtClean="0"/>
              <a:t>52 </a:t>
            </a:r>
            <a:r>
              <a:rPr lang="en-GB" sz="1600" dirty="0" smtClean="0"/>
              <a:t>service lines in the 2024/25 NWL Single Offer, these are consolidated into 22 different areas as listed.</a:t>
            </a:r>
          </a:p>
          <a:p>
            <a:pPr marL="285750" indent="-285750">
              <a:buFont typeface="Calibri" panose="020F0502020204030204" pitchFamily="34" charset="0"/>
              <a:buChar char="▪"/>
            </a:pPr>
            <a:r>
              <a:rPr lang="en-GB" sz="1600" dirty="0" smtClean="0"/>
              <a:t>Rewind has been removed due to the programme coming to an end in July 2023</a:t>
            </a:r>
          </a:p>
          <a:p>
            <a:pPr marL="285750" indent="-285750">
              <a:buFont typeface="Calibri" panose="020F0502020204030204" pitchFamily="34" charset="0"/>
              <a:buChar char="▪"/>
            </a:pPr>
            <a:r>
              <a:rPr lang="en-GB" sz="1600" dirty="0"/>
              <a:t>Paediatric </a:t>
            </a:r>
            <a:r>
              <a:rPr lang="en-GB" sz="1600" dirty="0" smtClean="0"/>
              <a:t>Phlebotomy has moved from the Ealing local offer to the NWL single offer. The specification is based on Ealing's existing specification</a:t>
            </a:r>
          </a:p>
          <a:p>
            <a:pPr marL="285750" indent="-285750">
              <a:buFont typeface="Calibri" panose="020F0502020204030204" pitchFamily="34" charset="0"/>
              <a:buChar char="▪"/>
            </a:pPr>
            <a:r>
              <a:rPr lang="en-GB" sz="1600" dirty="0" smtClean="0"/>
              <a:t>Insulin Initiation has </a:t>
            </a:r>
            <a:r>
              <a:rPr lang="en-GB" sz="1600" dirty="0"/>
              <a:t>moved from the Ealing local offer to the NWL single </a:t>
            </a:r>
            <a:r>
              <a:rPr lang="en-GB" sz="1600" dirty="0" smtClean="0"/>
              <a:t>offer, this is an expanded service offer and includes GLP1, MDTs and optimisation.</a:t>
            </a:r>
          </a:p>
          <a:p>
            <a:pPr marL="285750" indent="-285750">
              <a:buFont typeface="Calibri" panose="020F0502020204030204" pitchFamily="34" charset="0"/>
              <a:buChar char="▪"/>
            </a:pPr>
            <a:r>
              <a:rPr lang="en-GB" sz="1600" dirty="0" smtClean="0"/>
              <a:t>Respiratory has been moved </a:t>
            </a:r>
            <a:r>
              <a:rPr lang="en-GB" sz="1600" dirty="0"/>
              <a:t>to the NWL single </a:t>
            </a:r>
            <a:r>
              <a:rPr lang="en-GB" sz="1600" dirty="0" smtClean="0"/>
              <a:t>offer, however there are different expectations for the specification than PCNs are currently doing.</a:t>
            </a:r>
          </a:p>
          <a:p>
            <a:pPr marL="285750" indent="-285750">
              <a:buFont typeface="Calibri" panose="020F0502020204030204" pitchFamily="34" charset="0"/>
              <a:buChar char="▪"/>
            </a:pPr>
            <a:r>
              <a:rPr lang="en-GB" sz="1600" dirty="0" smtClean="0"/>
              <a:t>CKD </a:t>
            </a:r>
            <a:r>
              <a:rPr lang="en-GB" sz="1600" dirty="0"/>
              <a:t>has been moved to the NWL single offer, </a:t>
            </a:r>
            <a:r>
              <a:rPr lang="en-GB" sz="1600" dirty="0" smtClean="0"/>
              <a:t>it follows the same structure as the current Ealing Specification however the ask is reduced.</a:t>
            </a:r>
          </a:p>
          <a:p>
            <a:pPr marL="285750" indent="-285750">
              <a:buFont typeface="Calibri" panose="020F0502020204030204" pitchFamily="34" charset="0"/>
              <a:buChar char="▪"/>
            </a:pPr>
            <a:r>
              <a:rPr lang="en-GB" sz="1600" dirty="0" smtClean="0"/>
              <a:t>Access is not included in this list.</a:t>
            </a:r>
          </a:p>
          <a:p>
            <a:pPr marL="285750" indent="-285750">
              <a:buFont typeface="Calibri" panose="020F0502020204030204" pitchFamily="34" charset="0"/>
              <a:buChar char="▪"/>
            </a:pPr>
            <a:endParaRPr lang="en-GB" sz="1600" dirty="0" smtClean="0"/>
          </a:p>
          <a:p>
            <a:r>
              <a:rPr lang="en-GB" sz="1600" b="1" u="sng" dirty="0" smtClean="0"/>
              <a:t>New Specifications</a:t>
            </a:r>
            <a:endParaRPr lang="en-GB" sz="1600" b="1" u="sng" dirty="0"/>
          </a:p>
          <a:p>
            <a:pPr marL="285750" indent="-285750">
              <a:buFont typeface="Calibri" panose="020F0502020204030204" pitchFamily="34" charset="0"/>
              <a:buChar char="▪"/>
            </a:pPr>
            <a:r>
              <a:rPr lang="en-GB" sz="1600" dirty="0" smtClean="0"/>
              <a:t>AF Screening</a:t>
            </a:r>
          </a:p>
          <a:p>
            <a:pPr marL="285750" indent="-285750">
              <a:buFont typeface="Calibri" panose="020F0502020204030204" pitchFamily="34" charset="0"/>
              <a:buChar char="▪"/>
            </a:pPr>
            <a:r>
              <a:rPr lang="en-GB" sz="1600" dirty="0" smtClean="0"/>
              <a:t>Hypertension</a:t>
            </a:r>
          </a:p>
          <a:p>
            <a:pPr marL="285750" indent="-285750">
              <a:buFont typeface="Calibri" panose="020F0502020204030204" pitchFamily="34" charset="0"/>
              <a:buChar char="▪"/>
            </a:pPr>
            <a:r>
              <a:rPr lang="en-GB" sz="1600" dirty="0" smtClean="0"/>
              <a:t>Safeguarding</a:t>
            </a:r>
          </a:p>
          <a:p>
            <a:pPr marL="285750" indent="-285750">
              <a:buFont typeface="Calibri" panose="020F0502020204030204" pitchFamily="34" charset="0"/>
              <a:buChar char="▪"/>
            </a:pPr>
            <a:r>
              <a:rPr lang="en-GB" sz="1600" dirty="0" smtClean="0"/>
              <a:t>Non-contraceptive IUD Fitting and removal</a:t>
            </a:r>
          </a:p>
          <a:p>
            <a:pPr marL="285750" indent="-285750">
              <a:buFont typeface="Calibri" panose="020F0502020204030204" pitchFamily="34" charset="0"/>
              <a:buChar char="▪"/>
            </a:pPr>
            <a:r>
              <a:rPr lang="en-GB" sz="1600" dirty="0" smtClean="0"/>
              <a:t>Asylum Seekers</a:t>
            </a:r>
          </a:p>
        </p:txBody>
      </p:sp>
    </p:spTree>
    <p:extLst>
      <p:ext uri="{BB962C8B-B14F-4D97-AF65-F5344CB8AC3E}">
        <p14:creationId xmlns:p14="http://schemas.microsoft.com/office/powerpoint/2010/main" val="519257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NWL Single Offer Services</a:t>
            </a:r>
            <a:endParaRPr lang="en-GB" b="1" dirty="0">
              <a:latin typeface="+mn-lt"/>
            </a:endParaRPr>
          </a:p>
        </p:txBody>
      </p:sp>
      <p:pic>
        <p:nvPicPr>
          <p:cNvPr id="9" name="Picture 8"/>
          <p:cNvPicPr>
            <a:picLocks noChangeAspect="1"/>
          </p:cNvPicPr>
          <p:nvPr/>
        </p:nvPicPr>
        <p:blipFill>
          <a:blip r:embed="rId2"/>
          <a:stretch>
            <a:fillRect/>
          </a:stretch>
        </p:blipFill>
        <p:spPr>
          <a:xfrm>
            <a:off x="263352" y="1273032"/>
            <a:ext cx="7752729" cy="5235496"/>
          </a:xfrm>
          <a:prstGeom prst="rect">
            <a:avLst/>
          </a:prstGeom>
        </p:spPr>
      </p:pic>
    </p:spTree>
    <p:extLst>
      <p:ext uri="{BB962C8B-B14F-4D97-AF65-F5344CB8AC3E}">
        <p14:creationId xmlns:p14="http://schemas.microsoft.com/office/powerpoint/2010/main" val="14851154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NWL Single Offer Services</a:t>
            </a:r>
            <a:endParaRPr lang="en-GB" b="1" dirty="0">
              <a:latin typeface="+mn-lt"/>
            </a:endParaRPr>
          </a:p>
        </p:txBody>
      </p:sp>
      <p:pic>
        <p:nvPicPr>
          <p:cNvPr id="10" name="Picture 9"/>
          <p:cNvPicPr>
            <a:picLocks noChangeAspect="1"/>
          </p:cNvPicPr>
          <p:nvPr/>
        </p:nvPicPr>
        <p:blipFill>
          <a:blip r:embed="rId2"/>
          <a:stretch>
            <a:fillRect/>
          </a:stretch>
        </p:blipFill>
        <p:spPr>
          <a:xfrm>
            <a:off x="191344" y="1268760"/>
            <a:ext cx="8229519" cy="5037913"/>
          </a:xfrm>
          <a:prstGeom prst="rect">
            <a:avLst/>
          </a:prstGeom>
        </p:spPr>
      </p:pic>
    </p:spTree>
    <p:extLst>
      <p:ext uri="{BB962C8B-B14F-4D97-AF65-F5344CB8AC3E}">
        <p14:creationId xmlns:p14="http://schemas.microsoft.com/office/powerpoint/2010/main" val="29361331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Ealing Local Offer Services</a:t>
            </a:r>
            <a:endParaRPr lang="en-GB" b="1" dirty="0">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3884139091"/>
              </p:ext>
            </p:extLst>
          </p:nvPr>
        </p:nvGraphicFramePr>
        <p:xfrm>
          <a:off x="335360" y="1412776"/>
          <a:ext cx="3600400" cy="2487096"/>
        </p:xfrm>
        <a:graphic>
          <a:graphicData uri="http://schemas.openxmlformats.org/drawingml/2006/table">
            <a:tbl>
              <a:tblPr>
                <a:tableStyleId>{BC89EF96-8CEA-46FF-86C4-4CE0E7609802}</a:tableStyleId>
              </a:tblPr>
              <a:tblGrid>
                <a:gridCol w="3600400">
                  <a:extLst>
                    <a:ext uri="{9D8B030D-6E8A-4147-A177-3AD203B41FA5}">
                      <a16:colId xmlns:a16="http://schemas.microsoft.com/office/drawing/2014/main" val="2926545317"/>
                    </a:ext>
                  </a:extLst>
                </a:gridCol>
              </a:tblGrid>
              <a:tr h="194735">
                <a:tc>
                  <a:txBody>
                    <a:bodyPr/>
                    <a:lstStyle/>
                    <a:p>
                      <a:pPr algn="l" fontAlgn="b"/>
                      <a:r>
                        <a:rPr lang="en-GB" sz="1300" b="1" u="none" strike="noStrike" dirty="0">
                          <a:effectLst/>
                        </a:rPr>
                        <a:t>Services</a:t>
                      </a:r>
                      <a:endParaRPr lang="en-GB" sz="1300" b="1"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66656018"/>
                  </a:ext>
                </a:extLst>
              </a:tr>
              <a:tr h="194735">
                <a:tc>
                  <a:txBody>
                    <a:bodyPr/>
                    <a:lstStyle/>
                    <a:p>
                      <a:pPr algn="l" fontAlgn="b"/>
                      <a:r>
                        <a:rPr lang="en-GB" sz="1300" u="none" strike="noStrike" dirty="0" smtClean="0">
                          <a:effectLst/>
                        </a:rPr>
                        <a:t>Musculoskeletal Health</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872161984"/>
                  </a:ext>
                </a:extLst>
              </a:tr>
              <a:tr h="194735">
                <a:tc>
                  <a:txBody>
                    <a:bodyPr/>
                    <a:lstStyle/>
                    <a:p>
                      <a:pPr algn="l" fontAlgn="b"/>
                      <a:r>
                        <a:rPr lang="en-GB" sz="1300" u="none" strike="noStrike" dirty="0" smtClean="0">
                          <a:effectLst/>
                        </a:rPr>
                        <a:t>Last Phase Of Life</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110734169"/>
                  </a:ext>
                </a:extLst>
              </a:tr>
              <a:tr h="194735">
                <a:tc>
                  <a:txBody>
                    <a:bodyPr/>
                    <a:lstStyle/>
                    <a:p>
                      <a:pPr algn="l" fontAlgn="b"/>
                      <a:r>
                        <a:rPr lang="en-GB" sz="1300" u="none" strike="noStrike" dirty="0" smtClean="0">
                          <a:effectLst/>
                        </a:rPr>
                        <a:t>Dementia</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2821682488"/>
                  </a:ext>
                </a:extLst>
              </a:tr>
              <a:tr h="194735">
                <a:tc>
                  <a:txBody>
                    <a:bodyPr/>
                    <a:lstStyle/>
                    <a:p>
                      <a:pPr algn="l" fontAlgn="b"/>
                      <a:r>
                        <a:rPr lang="en-GB" sz="1300" u="none" strike="noStrike" dirty="0" smtClean="0">
                          <a:effectLst/>
                        </a:rPr>
                        <a:t>Health Child</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2357985601"/>
                  </a:ext>
                </a:extLst>
              </a:tr>
              <a:tr h="194735">
                <a:tc>
                  <a:txBody>
                    <a:bodyPr/>
                    <a:lstStyle/>
                    <a:p>
                      <a:pPr algn="l" fontAlgn="b"/>
                      <a:r>
                        <a:rPr lang="en-GB" sz="1300" b="0" i="0" u="none" strike="noStrike" dirty="0" smtClean="0">
                          <a:solidFill>
                            <a:schemeClr val="tx1"/>
                          </a:solidFill>
                          <a:effectLst/>
                          <a:latin typeface="+mn-lt"/>
                        </a:rPr>
                        <a:t>Carers</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009370099"/>
                  </a:ext>
                </a:extLst>
              </a:tr>
              <a:tr h="194735">
                <a:tc>
                  <a:txBody>
                    <a:bodyPr/>
                    <a:lstStyle/>
                    <a:p>
                      <a:pPr algn="l" fontAlgn="b"/>
                      <a:r>
                        <a:rPr lang="en-GB" sz="1300" u="none" strike="noStrike" dirty="0" smtClean="0">
                          <a:effectLst/>
                        </a:rPr>
                        <a:t>Green Initiative</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676203505"/>
                  </a:ext>
                </a:extLst>
              </a:tr>
              <a:tr h="133370">
                <a:tc>
                  <a:txBody>
                    <a:bodyPr/>
                    <a:lstStyle/>
                    <a:p>
                      <a:pPr algn="l" fontAlgn="b"/>
                      <a:r>
                        <a:rPr lang="en-GB" sz="1300" b="0" i="0" u="none" strike="noStrike" dirty="0" smtClean="0">
                          <a:solidFill>
                            <a:srgbClr val="000000"/>
                          </a:solidFill>
                          <a:effectLst/>
                          <a:latin typeface="Calibri" panose="020F0502020204030204" pitchFamily="34" charset="0"/>
                        </a:rPr>
                        <a:t>Domestic Abuse</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287187523"/>
                  </a:ext>
                </a:extLst>
              </a:tr>
              <a:tr h="142136">
                <a:tc>
                  <a:txBody>
                    <a:bodyPr/>
                    <a:lstStyle/>
                    <a:p>
                      <a:pPr algn="l" fontAlgn="b"/>
                      <a:r>
                        <a:rPr lang="en-GB" sz="1300" u="none" strike="noStrike" dirty="0" smtClean="0">
                          <a:effectLst/>
                        </a:rPr>
                        <a:t>Proactive Care Planning</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934809868"/>
                  </a:ext>
                </a:extLst>
              </a:tr>
              <a:tr h="194735">
                <a:tc>
                  <a:txBody>
                    <a:bodyPr/>
                    <a:lstStyle/>
                    <a:p>
                      <a:pPr algn="l" fontAlgn="b"/>
                      <a:r>
                        <a:rPr lang="en-GB" sz="1300" u="none" strike="noStrike" dirty="0" smtClean="0">
                          <a:effectLst/>
                        </a:rPr>
                        <a:t>INT Leads</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538345406"/>
                  </a:ext>
                </a:extLst>
              </a:tr>
              <a:tr h="194735">
                <a:tc>
                  <a:txBody>
                    <a:bodyPr/>
                    <a:lstStyle/>
                    <a:p>
                      <a:pPr algn="l" fontAlgn="b"/>
                      <a:r>
                        <a:rPr lang="en-GB" sz="1300" u="none" strike="noStrike" dirty="0" smtClean="0">
                          <a:effectLst/>
                        </a:rPr>
                        <a:t>Homelessness</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1931100261"/>
                  </a:ext>
                </a:extLst>
              </a:tr>
              <a:tr h="194735">
                <a:tc>
                  <a:txBody>
                    <a:bodyPr/>
                    <a:lstStyle/>
                    <a:p>
                      <a:pPr algn="l" fontAlgn="b"/>
                      <a:r>
                        <a:rPr lang="en-GB" sz="1300" b="0" i="0" u="none" strike="noStrike" dirty="0" smtClean="0">
                          <a:solidFill>
                            <a:srgbClr val="000000"/>
                          </a:solidFill>
                          <a:effectLst/>
                          <a:latin typeface="Calibri" panose="020F0502020204030204" pitchFamily="34" charset="0"/>
                        </a:rPr>
                        <a:t>Ankle-Brachial Pressure Index</a:t>
                      </a:r>
                      <a:endParaRPr lang="en-GB" sz="1300" b="0" i="0" u="none" strike="noStrike" dirty="0">
                        <a:solidFill>
                          <a:srgbClr val="000000"/>
                        </a:solidFill>
                        <a:effectLst/>
                        <a:latin typeface="Calibri" panose="020F0502020204030204" pitchFamily="34" charset="0"/>
                      </a:endParaRPr>
                    </a:p>
                  </a:txBody>
                  <a:tcPr marL="9138" marR="9138" marT="9138"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tcPr>
                </a:tc>
                <a:extLst>
                  <a:ext uri="{0D108BD9-81ED-4DB2-BD59-A6C34878D82A}">
                    <a16:rowId xmlns:a16="http://schemas.microsoft.com/office/drawing/2014/main" val="3917270081"/>
                  </a:ext>
                </a:extLst>
              </a:tr>
            </a:tbl>
          </a:graphicData>
        </a:graphic>
      </p:graphicFrame>
      <p:sp>
        <p:nvSpPr>
          <p:cNvPr id="6" name="TextBox 5"/>
          <p:cNvSpPr txBox="1"/>
          <p:nvPr/>
        </p:nvSpPr>
        <p:spPr>
          <a:xfrm>
            <a:off x="4223792" y="1340768"/>
            <a:ext cx="7848872" cy="4278094"/>
          </a:xfrm>
          <a:prstGeom prst="rect">
            <a:avLst/>
          </a:prstGeom>
          <a:noFill/>
        </p:spPr>
        <p:txBody>
          <a:bodyPr wrap="square" rtlCol="0">
            <a:spAutoFit/>
          </a:bodyPr>
          <a:lstStyle/>
          <a:p>
            <a:pPr marL="285750" indent="-285750">
              <a:buFont typeface="Calibri" panose="020F0502020204030204" pitchFamily="34" charset="0"/>
              <a:buChar char="▪"/>
            </a:pPr>
            <a:r>
              <a:rPr lang="en-GB" sz="1600" dirty="0" smtClean="0"/>
              <a:t>There are a total of 11 service lines in the 2024/25 Ealing Local Offer, 9 capitated services and 2 activity based</a:t>
            </a:r>
          </a:p>
          <a:p>
            <a:pPr marL="285750" indent="-285750">
              <a:buFont typeface="Calibri" panose="020F0502020204030204" pitchFamily="34" charset="0"/>
              <a:buChar char="▪"/>
            </a:pPr>
            <a:r>
              <a:rPr lang="en-GB" sz="1600" dirty="0" smtClean="0"/>
              <a:t>The intention was to expand upon our existing offer rather than introduce new services at short notice</a:t>
            </a:r>
          </a:p>
          <a:p>
            <a:pPr marL="285750" indent="-285750">
              <a:buFont typeface="Calibri" panose="020F0502020204030204" pitchFamily="34" charset="0"/>
              <a:buChar char="▪"/>
            </a:pPr>
            <a:r>
              <a:rPr lang="en-GB" sz="1600" dirty="0" smtClean="0"/>
              <a:t>While there are no new service lines within the local Ealing offer some of the required KPIs have been altered or amends with increased tariff prices where appreciative</a:t>
            </a:r>
          </a:p>
          <a:p>
            <a:pPr marL="285750" indent="-285750">
              <a:buFont typeface="Calibri" panose="020F0502020204030204" pitchFamily="34" charset="0"/>
              <a:buChar char="▪"/>
            </a:pPr>
            <a:r>
              <a:rPr lang="en-GB" sz="1600" dirty="0" smtClean="0"/>
              <a:t>Where KPIs have been amended they highlighted in red on the detail pages.</a:t>
            </a:r>
          </a:p>
          <a:p>
            <a:pPr marL="285750" indent="-285750">
              <a:buFont typeface="Calibri" panose="020F0502020204030204" pitchFamily="34" charset="0"/>
              <a:buChar char="▪"/>
            </a:pPr>
            <a:r>
              <a:rPr lang="en-GB" sz="1600" dirty="0" smtClean="0"/>
              <a:t>The INT Lead fund has been separated out from the proactive care planning specification for clarity</a:t>
            </a:r>
          </a:p>
          <a:p>
            <a:pPr marL="285750" indent="-285750">
              <a:buFont typeface="Calibri" panose="020F0502020204030204" pitchFamily="34" charset="0"/>
              <a:buChar char="▪"/>
            </a:pPr>
            <a:r>
              <a:rPr lang="en-GB" sz="1600" dirty="0" smtClean="0"/>
              <a:t>The split remains 70/30</a:t>
            </a:r>
          </a:p>
          <a:p>
            <a:pPr marL="285750" indent="-285750">
              <a:buFont typeface="Calibri" panose="020F0502020204030204" pitchFamily="34" charset="0"/>
              <a:buChar char="▪"/>
            </a:pPr>
            <a:r>
              <a:rPr lang="en-GB" sz="1600" dirty="0" smtClean="0"/>
              <a:t>Where there is a NWL comparable service offer it has been removed from the local offer, services that have moved to the NWL offer are as follows</a:t>
            </a:r>
          </a:p>
          <a:p>
            <a:pPr marL="742950" lvl="1" indent="-285750">
              <a:buFont typeface="Courier New" panose="02070309020205020404" pitchFamily="49" charset="0"/>
              <a:buChar char="-"/>
            </a:pPr>
            <a:r>
              <a:rPr lang="en-GB" sz="1600" dirty="0" smtClean="0"/>
              <a:t>CKD</a:t>
            </a:r>
          </a:p>
          <a:p>
            <a:pPr marL="742950" lvl="1" indent="-285750">
              <a:buFont typeface="Courier New" panose="02070309020205020404" pitchFamily="49" charset="0"/>
              <a:buChar char="-"/>
            </a:pPr>
            <a:r>
              <a:rPr lang="en-GB" sz="1600" dirty="0" smtClean="0"/>
              <a:t>Respiratory</a:t>
            </a:r>
          </a:p>
          <a:p>
            <a:pPr marL="742950" lvl="1" indent="-285750">
              <a:buFont typeface="Courier New" panose="02070309020205020404" pitchFamily="49" charset="0"/>
              <a:buChar char="-"/>
            </a:pPr>
            <a:r>
              <a:rPr lang="en-GB" sz="1600" dirty="0" smtClean="0"/>
              <a:t>Insulin Initiation</a:t>
            </a:r>
          </a:p>
          <a:p>
            <a:pPr marL="742950" lvl="1" indent="-285750">
              <a:buFont typeface="Courier New" panose="02070309020205020404" pitchFamily="49" charset="0"/>
              <a:buChar char="-"/>
            </a:pPr>
            <a:r>
              <a:rPr lang="en-GB" sz="1600" dirty="0"/>
              <a:t>Paediatric Phlebotomy </a:t>
            </a:r>
            <a:endParaRPr lang="en-GB" sz="1600" dirty="0" smtClean="0"/>
          </a:p>
          <a:p>
            <a:pPr marL="742950" lvl="1" indent="-285750">
              <a:buFont typeface="Courier New" panose="02070309020205020404" pitchFamily="49" charset="0"/>
              <a:buChar char="-"/>
            </a:pPr>
            <a:r>
              <a:rPr lang="en-GB" sz="1600" dirty="0" smtClean="0"/>
              <a:t>Access</a:t>
            </a:r>
            <a:endParaRPr lang="en-GB" sz="1600" dirty="0"/>
          </a:p>
        </p:txBody>
      </p:sp>
      <p:sp>
        <p:nvSpPr>
          <p:cNvPr id="5" name="TextBox 4"/>
          <p:cNvSpPr txBox="1"/>
          <p:nvPr/>
        </p:nvSpPr>
        <p:spPr>
          <a:xfrm>
            <a:off x="335360" y="4149080"/>
            <a:ext cx="3600400" cy="707886"/>
          </a:xfrm>
          <a:prstGeom prst="rect">
            <a:avLst/>
          </a:prstGeom>
          <a:noFill/>
          <a:ln>
            <a:solidFill>
              <a:schemeClr val="accent6">
                <a:lumMod val="75000"/>
              </a:schemeClr>
            </a:solidFill>
          </a:ln>
        </p:spPr>
        <p:txBody>
          <a:bodyPr wrap="square" rtlCol="0">
            <a:spAutoFit/>
          </a:bodyPr>
          <a:lstStyle/>
          <a:p>
            <a:pPr algn="ctr"/>
            <a:r>
              <a:rPr lang="en-GB" sz="2000" b="1" dirty="0" smtClean="0"/>
              <a:t>Local and NWL Specifications </a:t>
            </a:r>
            <a:r>
              <a:rPr lang="en-GB" sz="2000" b="1" dirty="0" smtClean="0"/>
              <a:t>were released 28</a:t>
            </a:r>
            <a:r>
              <a:rPr lang="en-GB" sz="2000" b="1" baseline="30000" dirty="0" smtClean="0"/>
              <a:t>th</a:t>
            </a:r>
            <a:r>
              <a:rPr lang="en-GB" sz="2000" b="1" dirty="0" smtClean="0"/>
              <a:t> </a:t>
            </a:r>
            <a:r>
              <a:rPr lang="en-GB" sz="2000" b="1" dirty="0" smtClean="0"/>
              <a:t>March 2024</a:t>
            </a:r>
            <a:endParaRPr lang="en-GB" sz="2000" b="1" dirty="0"/>
          </a:p>
        </p:txBody>
      </p:sp>
      <p:sp>
        <p:nvSpPr>
          <p:cNvPr id="3" name="Rectangle 2"/>
          <p:cNvSpPr/>
          <p:nvPr/>
        </p:nvSpPr>
        <p:spPr>
          <a:xfrm>
            <a:off x="1703512" y="561886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19661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Ealing KPIs (1/2)</a:t>
            </a:r>
            <a:endParaRPr lang="en-GB" b="1"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3229822392"/>
              </p:ext>
            </p:extLst>
          </p:nvPr>
        </p:nvGraphicFramePr>
        <p:xfrm>
          <a:off x="263349" y="1268759"/>
          <a:ext cx="11737306" cy="4824539"/>
        </p:xfrm>
        <a:graphic>
          <a:graphicData uri="http://schemas.openxmlformats.org/drawingml/2006/table">
            <a:tbl>
              <a:tblPr>
                <a:tableStyleId>{5C22544A-7EE6-4342-B048-85BDC9FD1C3A}</a:tableStyleId>
              </a:tblPr>
              <a:tblGrid>
                <a:gridCol w="366792">
                  <a:extLst>
                    <a:ext uri="{9D8B030D-6E8A-4147-A177-3AD203B41FA5}">
                      <a16:colId xmlns:a16="http://schemas.microsoft.com/office/drawing/2014/main" val="3811177759"/>
                    </a:ext>
                  </a:extLst>
                </a:gridCol>
                <a:gridCol w="1721443">
                  <a:extLst>
                    <a:ext uri="{9D8B030D-6E8A-4147-A177-3AD203B41FA5}">
                      <a16:colId xmlns:a16="http://schemas.microsoft.com/office/drawing/2014/main" val="3061511016"/>
                    </a:ext>
                  </a:extLst>
                </a:gridCol>
                <a:gridCol w="9649071">
                  <a:extLst>
                    <a:ext uri="{9D8B030D-6E8A-4147-A177-3AD203B41FA5}">
                      <a16:colId xmlns:a16="http://schemas.microsoft.com/office/drawing/2014/main" val="2157864037"/>
                    </a:ext>
                  </a:extLst>
                </a:gridCol>
              </a:tblGrid>
              <a:tr h="198388">
                <a:tc>
                  <a:txBody>
                    <a:bodyPr/>
                    <a:lstStyle/>
                    <a:p>
                      <a:pPr algn="ctr" fontAlgn="ctr"/>
                      <a:r>
                        <a:rPr lang="en-GB" sz="1200" b="1" u="none" strike="noStrike" dirty="0">
                          <a:effectLst/>
                        </a:rPr>
                        <a:t>No.</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en-GB" sz="1200" b="1" u="none" strike="noStrike" dirty="0">
                          <a:effectLst/>
                        </a:rPr>
                        <a:t>Clinical Area</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en-GB" sz="1200" b="1" u="none" strike="noStrike" dirty="0">
                          <a:effectLst/>
                        </a:rPr>
                        <a:t>2023/24 KPI</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099129"/>
                  </a:ext>
                </a:extLst>
              </a:tr>
              <a:tr h="372422">
                <a:tc rowSpan="2">
                  <a:txBody>
                    <a:bodyPr/>
                    <a:lstStyle/>
                    <a:p>
                      <a:pPr algn="ctr" fontAlgn="ctr"/>
                      <a:r>
                        <a:rPr lang="en-GB" sz="1200" u="none" strike="noStrike" dirty="0" smtClean="0">
                          <a:effectLst/>
                        </a:rPr>
                        <a:t>1</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2">
                  <a:txBody>
                    <a:bodyPr/>
                    <a:lstStyle/>
                    <a:p>
                      <a:pPr algn="l" fontAlgn="ctr"/>
                      <a:r>
                        <a:rPr lang="en-GB" sz="1200" u="none" strike="noStrike" dirty="0">
                          <a:effectLst/>
                        </a:rPr>
                        <a:t>Musculoskeletal </a:t>
                      </a:r>
                      <a:r>
                        <a:rPr lang="en-GB" sz="1200" u="none" strike="noStrike" dirty="0" smtClean="0">
                          <a:effectLst/>
                        </a:rPr>
                        <a:t>Health</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1. </a:t>
                      </a:r>
                      <a:r>
                        <a:rPr lang="en-GB" sz="1200" b="1" u="none" strike="noStrike" dirty="0">
                          <a:solidFill>
                            <a:srgbClr val="C00000"/>
                          </a:solidFill>
                          <a:effectLst/>
                        </a:rPr>
                        <a:t>95%</a:t>
                      </a:r>
                      <a:r>
                        <a:rPr lang="en-GB" sz="1200" u="none" strike="noStrike" dirty="0">
                          <a:effectLst/>
                        </a:rPr>
                        <a:t> of people with a new fragility fracture between </a:t>
                      </a:r>
                      <a:r>
                        <a:rPr lang="en-GB" sz="1200" b="1" u="none" strike="noStrike" dirty="0" smtClean="0">
                          <a:solidFill>
                            <a:srgbClr val="C00000"/>
                          </a:solidFill>
                          <a:effectLst/>
                        </a:rPr>
                        <a:t>1</a:t>
                      </a:r>
                      <a:r>
                        <a:rPr lang="en-GB" sz="1200" b="1" u="none" strike="noStrike" baseline="30000" dirty="0" smtClean="0">
                          <a:solidFill>
                            <a:srgbClr val="C00000"/>
                          </a:solidFill>
                          <a:effectLst/>
                        </a:rPr>
                        <a:t>st</a:t>
                      </a:r>
                      <a:r>
                        <a:rPr lang="en-GB" sz="1200" b="1" u="none" strike="noStrike" dirty="0" smtClean="0">
                          <a:solidFill>
                            <a:srgbClr val="C00000"/>
                          </a:solidFill>
                          <a:effectLst/>
                        </a:rPr>
                        <a:t> April </a:t>
                      </a:r>
                      <a:r>
                        <a:rPr lang="en-GB" sz="1200" b="1" u="none" strike="noStrike" dirty="0">
                          <a:solidFill>
                            <a:srgbClr val="C00000"/>
                          </a:solidFill>
                          <a:effectLst/>
                        </a:rPr>
                        <a:t>2024 and </a:t>
                      </a:r>
                      <a:r>
                        <a:rPr lang="en-GB" sz="1200" b="1" u="none" strike="noStrike" dirty="0" smtClean="0">
                          <a:solidFill>
                            <a:srgbClr val="C00000"/>
                          </a:solidFill>
                          <a:effectLst/>
                        </a:rPr>
                        <a:t>28</a:t>
                      </a:r>
                      <a:r>
                        <a:rPr lang="en-GB" sz="1200" b="1" u="none" strike="noStrike" baseline="30000" dirty="0" smtClean="0">
                          <a:solidFill>
                            <a:srgbClr val="C00000"/>
                          </a:solidFill>
                          <a:effectLst/>
                        </a:rPr>
                        <a:t>th</a:t>
                      </a:r>
                      <a:r>
                        <a:rPr lang="en-GB" sz="1200" b="1" u="none" strike="noStrike" dirty="0" smtClean="0">
                          <a:solidFill>
                            <a:srgbClr val="C00000"/>
                          </a:solidFill>
                          <a:effectLst/>
                        </a:rPr>
                        <a:t> February </a:t>
                      </a:r>
                      <a:r>
                        <a:rPr lang="en-GB" sz="1200" u="none" strike="noStrike" dirty="0" smtClean="0">
                          <a:effectLst/>
                        </a:rPr>
                        <a:t>2025 </a:t>
                      </a:r>
                      <a:r>
                        <a:rPr lang="en-GB" sz="1200" u="none" strike="noStrike" dirty="0">
                          <a:effectLst/>
                        </a:rPr>
                        <a:t>at each practice are offered a falls assessment by 31st March 2024 using FRAT score and referral to falls team if deemed appropriate.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55238650"/>
                  </a:ext>
                </a:extLst>
              </a:tr>
              <a:tr h="372422">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2. All patients identified as having a fragility fracture between </a:t>
                      </a:r>
                      <a:r>
                        <a:rPr lang="en-GB" sz="1200" b="1" u="none" strike="noStrike" dirty="0" smtClean="0">
                          <a:solidFill>
                            <a:srgbClr val="C00000"/>
                          </a:solidFill>
                          <a:effectLst/>
                        </a:rPr>
                        <a:t>1</a:t>
                      </a:r>
                      <a:r>
                        <a:rPr lang="en-GB" sz="1200" b="1" u="none" strike="noStrike" baseline="30000" dirty="0" smtClean="0">
                          <a:solidFill>
                            <a:srgbClr val="C00000"/>
                          </a:solidFill>
                          <a:effectLst/>
                        </a:rPr>
                        <a:t>st</a:t>
                      </a:r>
                      <a:r>
                        <a:rPr lang="en-GB" sz="1200" b="1" u="none" strike="noStrike" dirty="0" smtClean="0">
                          <a:solidFill>
                            <a:srgbClr val="C00000"/>
                          </a:solidFill>
                          <a:effectLst/>
                        </a:rPr>
                        <a:t> April </a:t>
                      </a:r>
                      <a:r>
                        <a:rPr lang="en-GB" sz="1200" b="1" u="none" strike="noStrike" dirty="0">
                          <a:solidFill>
                            <a:srgbClr val="C00000"/>
                          </a:solidFill>
                          <a:effectLst/>
                        </a:rPr>
                        <a:t>2024 and </a:t>
                      </a:r>
                      <a:r>
                        <a:rPr lang="en-GB" sz="1200" b="1" u="none" strike="noStrike" dirty="0" smtClean="0">
                          <a:solidFill>
                            <a:srgbClr val="C00000"/>
                          </a:solidFill>
                          <a:effectLst/>
                        </a:rPr>
                        <a:t>31</a:t>
                      </a:r>
                      <a:r>
                        <a:rPr lang="en-GB" sz="1200" b="1" u="none" strike="noStrike" baseline="30000" dirty="0" smtClean="0">
                          <a:solidFill>
                            <a:srgbClr val="C00000"/>
                          </a:solidFill>
                          <a:effectLst/>
                        </a:rPr>
                        <a:t>st</a:t>
                      </a:r>
                      <a:r>
                        <a:rPr lang="en-GB" sz="1200" b="1" u="none" strike="noStrike" dirty="0" smtClean="0">
                          <a:solidFill>
                            <a:srgbClr val="C00000"/>
                          </a:solidFill>
                          <a:effectLst/>
                        </a:rPr>
                        <a:t> </a:t>
                      </a:r>
                      <a:r>
                        <a:rPr lang="en-GB" sz="1200" b="1" u="none" strike="noStrike" dirty="0" smtClean="0">
                          <a:solidFill>
                            <a:srgbClr val="C00000"/>
                          </a:solidFill>
                          <a:effectLst/>
                        </a:rPr>
                        <a:t>February </a:t>
                      </a:r>
                      <a:r>
                        <a:rPr lang="en-GB" sz="1200" b="1" u="none" strike="noStrike" dirty="0">
                          <a:solidFill>
                            <a:srgbClr val="C00000"/>
                          </a:solidFill>
                          <a:effectLst/>
                        </a:rPr>
                        <a:t>2025 </a:t>
                      </a:r>
                      <a:r>
                        <a:rPr lang="en-GB" sz="1200" u="none" strike="noStrike" dirty="0">
                          <a:effectLst/>
                        </a:rPr>
                        <a:t>are screened for osteoporosis including requesting a DEXA scan if appropriate and considered for bisphosphonate if osteoporosis is confirmed.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586256150"/>
                  </a:ext>
                </a:extLst>
              </a:tr>
              <a:tr h="187325">
                <a:tc rowSpan="3">
                  <a:txBody>
                    <a:bodyPr/>
                    <a:lstStyle/>
                    <a:p>
                      <a:pPr algn="ctr" fontAlgn="ctr"/>
                      <a:r>
                        <a:rPr lang="en-GB" sz="1200" u="none" strike="noStrike" dirty="0" smtClean="0">
                          <a:effectLst/>
                        </a:rPr>
                        <a:t>2</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3">
                  <a:txBody>
                    <a:bodyPr/>
                    <a:lstStyle/>
                    <a:p>
                      <a:pPr algn="l" fontAlgn="ctr"/>
                      <a:r>
                        <a:rPr lang="en-GB" sz="1200" u="none" strike="noStrike" dirty="0">
                          <a:effectLst/>
                        </a:rPr>
                        <a:t>Last Phase of </a:t>
                      </a:r>
                      <a:r>
                        <a:rPr lang="en-GB" sz="1200" u="none" strike="noStrike" dirty="0" smtClean="0">
                          <a:effectLst/>
                        </a:rPr>
                        <a:t>Life</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1. Every patient on end of life pathway to have a Universal Care Plan record which is regularly reviewed and updated. (Target: 80%)</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3492405202"/>
                  </a:ext>
                </a:extLst>
              </a:tr>
              <a:tr h="394747">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2. All patients with Universal Care Plan should have Preferred Place of Care/Preferred Place of Death recorded within the plan (this should write back to clinical system if </a:t>
                      </a:r>
                      <a:r>
                        <a:rPr lang="en-GB" sz="1200" u="none" strike="noStrike" dirty="0" err="1">
                          <a:effectLst/>
                        </a:rPr>
                        <a:t>Valida</a:t>
                      </a:r>
                      <a:r>
                        <a:rPr lang="en-GB" sz="1200" u="none" strike="noStrike" dirty="0">
                          <a:effectLst/>
                        </a:rPr>
                        <a:t> used) and clinical system. (</a:t>
                      </a:r>
                      <a:r>
                        <a:rPr lang="en-GB" sz="1200" b="1" u="none" strike="noStrike" dirty="0">
                          <a:solidFill>
                            <a:srgbClr val="C00000"/>
                          </a:solidFill>
                          <a:effectLst/>
                        </a:rPr>
                        <a:t>Target: 75%)</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040893535"/>
                  </a:ext>
                </a:extLst>
              </a:tr>
              <a:tr h="198388">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3. The Primary Care Network palliative care register should be </a:t>
                      </a:r>
                      <a:r>
                        <a:rPr lang="en-GB" sz="1200" b="1" u="none" strike="noStrike" dirty="0">
                          <a:solidFill>
                            <a:srgbClr val="C00000"/>
                          </a:solidFill>
                          <a:effectLst/>
                        </a:rPr>
                        <a:t>0.3 %</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4146208116"/>
                  </a:ext>
                </a:extLst>
              </a:tr>
              <a:tr h="198388">
                <a:tc rowSpan="2">
                  <a:txBody>
                    <a:bodyPr/>
                    <a:lstStyle/>
                    <a:p>
                      <a:pPr algn="ctr" fontAlgn="ctr"/>
                      <a:r>
                        <a:rPr lang="en-GB" sz="1200" u="none" strike="noStrike" dirty="0" smtClean="0">
                          <a:effectLst/>
                        </a:rPr>
                        <a:t>3</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2">
                  <a:txBody>
                    <a:bodyPr/>
                    <a:lstStyle/>
                    <a:p>
                      <a:pPr algn="l" fontAlgn="ctr"/>
                      <a:r>
                        <a:rPr lang="en-GB" sz="1200" u="none" strike="noStrike" dirty="0" smtClean="0">
                          <a:effectLst/>
                        </a:rPr>
                        <a:t>Dementia</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1. End of year self-declaration of case finding searches</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74592431"/>
                  </a:ext>
                </a:extLst>
              </a:tr>
              <a:tr h="198388">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2. End of year self-declaration of practice approach to becoming dementia aware/dementia friendly</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3767114944"/>
                  </a:ext>
                </a:extLst>
              </a:tr>
              <a:tr h="198388">
                <a:tc rowSpan="4">
                  <a:txBody>
                    <a:bodyPr/>
                    <a:lstStyle/>
                    <a:p>
                      <a:pPr algn="ctr" fontAlgn="ctr"/>
                      <a:r>
                        <a:rPr lang="en-GB" sz="1200" b="0" i="0" u="none" strike="noStrike" dirty="0" smtClean="0">
                          <a:solidFill>
                            <a:schemeClr val="dk1"/>
                          </a:solidFill>
                          <a:effectLst/>
                          <a:latin typeface="+mn-lt"/>
                        </a:rPr>
                        <a:t>4</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4">
                  <a:txBody>
                    <a:bodyPr/>
                    <a:lstStyle/>
                    <a:p>
                      <a:pPr algn="l" fontAlgn="ctr"/>
                      <a:r>
                        <a:rPr lang="en-GB" sz="1200" u="none" strike="noStrike" dirty="0">
                          <a:effectLst/>
                        </a:rPr>
                        <a:t>Healthy </a:t>
                      </a:r>
                      <a:r>
                        <a:rPr lang="en-GB" sz="1200" u="none" strike="noStrike" dirty="0" smtClean="0">
                          <a:effectLst/>
                        </a:rPr>
                        <a:t>Child</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1. Name of PCN Child Health Champion to be shared with local borough team </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295295456"/>
                  </a:ext>
                </a:extLst>
              </a:tr>
              <a:tr h="198388">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2. All children (0-17) receive age relevant healthy child leaflet</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707812451"/>
                  </a:ext>
                </a:extLst>
              </a:tr>
              <a:tr h="198388">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3. PCN level report detailing/ evidencing ‘targeted healthy child’ offer </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724727233"/>
                  </a:ext>
                </a:extLst>
              </a:tr>
              <a:tr h="372422">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4. All Children &amp; young People prescribed more than six short acting bronchodilator reliever inhalers (SABAs) in the previous year prescribed inhaled corticosteroids (or another preventer drug) clinically coded with asthma/ ‘suspected asthma’ and reviewed as per QOF requirement</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832762619"/>
                  </a:ext>
                </a:extLst>
              </a:tr>
              <a:tr h="650068">
                <a:tc rowSpan="4">
                  <a:txBody>
                    <a:bodyPr/>
                    <a:lstStyle/>
                    <a:p>
                      <a:pPr algn="ctr" fontAlgn="ctr"/>
                      <a:r>
                        <a:rPr lang="en-GB" sz="1200" b="0" i="0" u="none" strike="noStrike" dirty="0" smtClean="0">
                          <a:solidFill>
                            <a:schemeClr val="dk1"/>
                          </a:solidFill>
                          <a:effectLst/>
                          <a:latin typeface="+mn-lt"/>
                        </a:rPr>
                        <a:t>5</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4">
                  <a:txBody>
                    <a:bodyPr/>
                    <a:lstStyle/>
                    <a:p>
                      <a:pPr algn="l" fontAlgn="ctr"/>
                      <a:r>
                        <a:rPr lang="en-GB" sz="1200" u="none" strike="noStrike" dirty="0" smtClean="0">
                          <a:effectLst/>
                        </a:rPr>
                        <a:t>Carers</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1. Review carers register and ask carers if they would like an ‘In Case of Emergency’ (ICE) card, which logs the details of the person they care for with Local Authority and London Ambulance Services in case something happens to them then the person they care for can be looked after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3726932355"/>
                  </a:ext>
                </a:extLst>
              </a:tr>
              <a:tr h="434121">
                <a:tc vMerge="1">
                  <a:txBody>
                    <a:bodyPr/>
                    <a:lstStyle/>
                    <a:p>
                      <a:pPr algn="ctr" fontAlgn="ctr"/>
                      <a:endParaRPr lang="en-GB" sz="14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4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2. Offered all carers a health check and flu jab, and complete a health check for at least 50% of carers on the carers register in order to review their physical and mental health and refer for further support as needed</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426155332"/>
                  </a:ext>
                </a:extLst>
              </a:tr>
              <a:tr h="218175">
                <a:tc vMerge="1">
                  <a:txBody>
                    <a:bodyPr/>
                    <a:lstStyle/>
                    <a:p>
                      <a:pPr algn="ctr" fontAlgn="ctr"/>
                      <a:endParaRPr lang="en-GB" sz="14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4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3. Practice to keep a carers register which should be clinically reviewed and updated on an annual basis.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760852268"/>
                  </a:ext>
                </a:extLst>
              </a:tr>
              <a:tr h="434121">
                <a:tc vMerge="1">
                  <a:txBody>
                    <a:bodyPr/>
                    <a:lstStyle/>
                    <a:p>
                      <a:pPr algn="ctr" fontAlgn="ctr"/>
                      <a:endParaRPr lang="en-GB" sz="14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400" b="0"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4. Practices to give priority to carers for appointments and offer double appointments so carer and patient can be seen if needed as carer may not be able to attend if no one to look after their cared for person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3836533226"/>
                  </a:ext>
                </a:extLst>
              </a:tr>
            </a:tbl>
          </a:graphicData>
        </a:graphic>
      </p:graphicFrame>
    </p:spTree>
    <p:extLst>
      <p:ext uri="{BB962C8B-B14F-4D97-AF65-F5344CB8AC3E}">
        <p14:creationId xmlns:p14="http://schemas.microsoft.com/office/powerpoint/2010/main" val="25334272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latin typeface="+mn-lt"/>
              </a:rPr>
              <a:t>2024/25 Ealing KPIs (2/2)</a:t>
            </a:r>
            <a:endParaRPr lang="en-GB" b="1" dirty="0">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1396429344"/>
              </p:ext>
            </p:extLst>
          </p:nvPr>
        </p:nvGraphicFramePr>
        <p:xfrm>
          <a:off x="263349" y="1268760"/>
          <a:ext cx="11737306" cy="5238842"/>
        </p:xfrm>
        <a:graphic>
          <a:graphicData uri="http://schemas.openxmlformats.org/drawingml/2006/table">
            <a:tbl>
              <a:tblPr>
                <a:tableStyleId>{5C22544A-7EE6-4342-B048-85BDC9FD1C3A}</a:tableStyleId>
              </a:tblPr>
              <a:tblGrid>
                <a:gridCol w="366792">
                  <a:extLst>
                    <a:ext uri="{9D8B030D-6E8A-4147-A177-3AD203B41FA5}">
                      <a16:colId xmlns:a16="http://schemas.microsoft.com/office/drawing/2014/main" val="3811177759"/>
                    </a:ext>
                  </a:extLst>
                </a:gridCol>
                <a:gridCol w="1721443">
                  <a:extLst>
                    <a:ext uri="{9D8B030D-6E8A-4147-A177-3AD203B41FA5}">
                      <a16:colId xmlns:a16="http://schemas.microsoft.com/office/drawing/2014/main" val="3061511016"/>
                    </a:ext>
                  </a:extLst>
                </a:gridCol>
                <a:gridCol w="9649071">
                  <a:extLst>
                    <a:ext uri="{9D8B030D-6E8A-4147-A177-3AD203B41FA5}">
                      <a16:colId xmlns:a16="http://schemas.microsoft.com/office/drawing/2014/main" val="2157864037"/>
                    </a:ext>
                  </a:extLst>
                </a:gridCol>
              </a:tblGrid>
              <a:tr h="216024">
                <a:tc>
                  <a:txBody>
                    <a:bodyPr/>
                    <a:lstStyle/>
                    <a:p>
                      <a:pPr algn="ctr" fontAlgn="ctr"/>
                      <a:r>
                        <a:rPr lang="en-GB" sz="1200" b="1" u="none" strike="noStrike" dirty="0">
                          <a:effectLst/>
                        </a:rPr>
                        <a:t>No.</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en-GB" sz="1200" b="1" u="none" strike="noStrike" dirty="0">
                          <a:effectLst/>
                        </a:rPr>
                        <a:t>Clinical Area</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tc>
                  <a:txBody>
                    <a:bodyPr/>
                    <a:lstStyle/>
                    <a:p>
                      <a:pPr algn="ctr" fontAlgn="ctr"/>
                      <a:r>
                        <a:rPr lang="en-GB" sz="1200" b="1" u="none" strike="noStrike" dirty="0">
                          <a:effectLst/>
                        </a:rPr>
                        <a:t>2023/24 KPI</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099129"/>
                  </a:ext>
                </a:extLst>
              </a:tr>
              <a:tr h="216024">
                <a:tc rowSpan="3">
                  <a:txBody>
                    <a:bodyPr/>
                    <a:lstStyle/>
                    <a:p>
                      <a:pPr algn="ctr" fontAlgn="ctr"/>
                      <a:r>
                        <a:rPr lang="en-GB" sz="1200" u="none" strike="noStrike" dirty="0" smtClean="0">
                          <a:effectLst/>
                        </a:rPr>
                        <a:t>6</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3">
                  <a:txBody>
                    <a:bodyPr/>
                    <a:lstStyle/>
                    <a:p>
                      <a:pPr algn="l" fontAlgn="ctr"/>
                      <a:r>
                        <a:rPr lang="en-GB" sz="1200" u="none" strike="noStrike" dirty="0">
                          <a:effectLst/>
                        </a:rPr>
                        <a:t>Green Initiative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b="1" u="none" strike="noStrike" dirty="0" smtClean="0">
                          <a:solidFill>
                            <a:srgbClr val="C00000"/>
                          </a:solidFill>
                          <a:effectLst/>
                        </a:rPr>
                        <a:t>1. Designate a Green Champion Lead within each practice and a PCN Green Champion. </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238650"/>
                  </a:ext>
                </a:extLst>
              </a:tr>
              <a:tr h="72008">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b="1" u="none" strike="noStrike" dirty="0" smtClean="0">
                          <a:solidFill>
                            <a:srgbClr val="C00000"/>
                          </a:solidFill>
                          <a:effectLst/>
                        </a:rPr>
                        <a:t>2. Ensure quarterly attendance at educational events and/or review resources, followed by dissemination within the practice (documentation).</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6256150"/>
                  </a:ext>
                </a:extLst>
              </a:tr>
              <a:tr h="324801">
                <a:tc vMerge="1">
                  <a:txBody>
                    <a:bodyPr/>
                    <a:lstStyle/>
                    <a:p>
                      <a:endParaRPr lang="en-GB"/>
                    </a:p>
                  </a:txBody>
                  <a:tcPr/>
                </a:tc>
                <a:tc vMerge="1">
                  <a:txBody>
                    <a:bodyPr/>
                    <a:lstStyle/>
                    <a:p>
                      <a:endParaRPr lang="en-GB"/>
                    </a:p>
                  </a:txBody>
                  <a:tcPr/>
                </a:tc>
                <a:tc>
                  <a:txBody>
                    <a:bodyPr/>
                    <a:lstStyle/>
                    <a:p>
                      <a:pPr algn="l" fontAlgn="ctr"/>
                      <a:r>
                        <a:rPr lang="en-GB" sz="1200" b="1" i="0" u="none" strike="noStrike" dirty="0" smtClean="0">
                          <a:solidFill>
                            <a:srgbClr val="C00000"/>
                          </a:solidFill>
                          <a:effectLst/>
                          <a:latin typeface="Calibri" panose="020F0502020204030204" pitchFamily="34" charset="0"/>
                        </a:rPr>
                        <a:t>3. Bucket List Activity Completion:</a:t>
                      </a:r>
                    </a:p>
                    <a:p>
                      <a:pPr algn="l" fontAlgn="ctr"/>
                      <a:r>
                        <a:rPr lang="en-GB" sz="1200" b="1" i="0" u="none" strike="noStrike" dirty="0" smtClean="0">
                          <a:solidFill>
                            <a:srgbClr val="C00000"/>
                          </a:solidFill>
                          <a:effectLst/>
                          <a:latin typeface="Calibri" panose="020F0502020204030204" pitchFamily="34" charset="0"/>
                        </a:rPr>
                        <a:t>a) Complete a minimum of 2 activities per Bucket List item, from 5 of the 8 Bucket List items specified in the Delivery section, totalling 10 </a:t>
                      </a:r>
                      <a:r>
                        <a:rPr lang="en-GB" sz="1200" b="1" i="0" u="none" strike="noStrike" dirty="0" err="1" smtClean="0">
                          <a:solidFill>
                            <a:srgbClr val="C00000"/>
                          </a:solidFill>
                          <a:effectLst/>
                          <a:latin typeface="Calibri" panose="020F0502020204030204" pitchFamily="34" charset="0"/>
                        </a:rPr>
                        <a:t>activitiesor</a:t>
                      </a:r>
                      <a:endParaRPr lang="en-GB" sz="1200" b="1" i="0" u="none" strike="noStrike" dirty="0" smtClean="0">
                        <a:solidFill>
                          <a:srgbClr val="C00000"/>
                        </a:solidFill>
                        <a:effectLst/>
                        <a:latin typeface="Calibri" panose="020F0502020204030204" pitchFamily="34" charset="0"/>
                      </a:endParaRPr>
                    </a:p>
                    <a:p>
                      <a:pPr algn="l" fontAlgn="ctr"/>
                      <a:r>
                        <a:rPr lang="en-GB" sz="1200" b="1" i="0" u="none" strike="noStrike" dirty="0" smtClean="0">
                          <a:solidFill>
                            <a:srgbClr val="C00000"/>
                          </a:solidFill>
                          <a:effectLst/>
                          <a:latin typeface="Calibri" panose="020F0502020204030204" pitchFamily="34" charset="0"/>
                        </a:rPr>
                        <a:t>b) </a:t>
                      </a:r>
                      <a:r>
                        <a:rPr lang="en-GB" sz="1200" b="1" i="0" u="none" strike="noStrike" dirty="0" err="1" smtClean="0">
                          <a:solidFill>
                            <a:srgbClr val="C00000"/>
                          </a:solidFill>
                          <a:effectLst/>
                          <a:latin typeface="Calibri" panose="020F0502020204030204" pitchFamily="34" charset="0"/>
                        </a:rPr>
                        <a:t>i</a:t>
                      </a:r>
                      <a:r>
                        <a:rPr lang="en-GB" sz="1200" b="1" i="0" u="none" strike="noStrike" dirty="0" smtClean="0">
                          <a:solidFill>
                            <a:srgbClr val="C00000"/>
                          </a:solidFill>
                          <a:effectLst/>
                          <a:latin typeface="Calibri" panose="020F0502020204030204" pitchFamily="34" charset="0"/>
                        </a:rPr>
                        <a:t>) Alternatively, select a minimum of 2 activities from the Bucket List items and </a:t>
                      </a:r>
                    </a:p>
                    <a:p>
                      <a:pPr algn="l" fontAlgn="ctr"/>
                      <a:r>
                        <a:rPr lang="en-GB" sz="1200" b="1" i="0" u="none" strike="noStrike" dirty="0" smtClean="0">
                          <a:solidFill>
                            <a:srgbClr val="C00000"/>
                          </a:solidFill>
                          <a:effectLst/>
                          <a:latin typeface="Calibri" panose="020F0502020204030204" pitchFamily="34" charset="0"/>
                        </a:rPr>
                        <a:t>ii) provide evidence showcasing a decrease in carbon emissions compared to the initial baseline. This evidence can be demonstrated through a carbon footprint assessment and/or improved wellness metrics.</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935517406"/>
                  </a:ext>
                </a:extLst>
              </a:tr>
              <a:tr h="220911">
                <a:tc rowSpan="4">
                  <a:txBody>
                    <a:bodyPr/>
                    <a:lstStyle/>
                    <a:p>
                      <a:pPr algn="ctr" fontAlgn="ctr"/>
                      <a:r>
                        <a:rPr lang="en-GB" sz="1200" u="none" strike="noStrike" dirty="0" smtClean="0">
                          <a:effectLst/>
                        </a:rPr>
                        <a:t>7</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4">
                  <a:txBody>
                    <a:bodyPr/>
                    <a:lstStyle/>
                    <a:p>
                      <a:pPr algn="l" fontAlgn="ctr"/>
                      <a:r>
                        <a:rPr lang="en-GB" sz="1200" u="none" strike="noStrike" dirty="0">
                          <a:effectLst/>
                        </a:rPr>
                        <a:t>Domestic </a:t>
                      </a:r>
                      <a:r>
                        <a:rPr lang="en-GB" sz="1200" u="none" strike="noStrike" dirty="0" smtClean="0">
                          <a:effectLst/>
                        </a:rPr>
                        <a:t>Abuse</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b="1" u="none" strike="noStrike" dirty="0">
                          <a:solidFill>
                            <a:srgbClr val="C00000"/>
                          </a:solidFill>
                          <a:effectLst/>
                        </a:rPr>
                        <a:t>1. Completion of survey questions evaluating the impact of 2023/2024 domestic abuse specification implementation (by latest </a:t>
                      </a:r>
                      <a:r>
                        <a:rPr lang="en-GB" sz="1200" b="1" u="none" strike="noStrike" dirty="0" smtClean="0">
                          <a:solidFill>
                            <a:srgbClr val="C00000"/>
                          </a:solidFill>
                          <a:effectLst/>
                        </a:rPr>
                        <a:t>30</a:t>
                      </a:r>
                      <a:r>
                        <a:rPr lang="en-GB" sz="1200" b="1" u="none" strike="noStrike" baseline="30000" dirty="0" smtClean="0">
                          <a:solidFill>
                            <a:srgbClr val="C00000"/>
                          </a:solidFill>
                          <a:effectLst/>
                        </a:rPr>
                        <a:t>th</a:t>
                      </a:r>
                      <a:r>
                        <a:rPr lang="en-GB" sz="1200" b="1" u="none" strike="noStrike" dirty="0" smtClean="0">
                          <a:solidFill>
                            <a:srgbClr val="C00000"/>
                          </a:solidFill>
                          <a:effectLst/>
                        </a:rPr>
                        <a:t> </a:t>
                      </a:r>
                      <a:r>
                        <a:rPr lang="en-GB" sz="1200" b="1" u="none" strike="noStrike" dirty="0" smtClean="0">
                          <a:solidFill>
                            <a:srgbClr val="C00000"/>
                          </a:solidFill>
                          <a:effectLst/>
                        </a:rPr>
                        <a:t>June </a:t>
                      </a:r>
                      <a:r>
                        <a:rPr lang="en-GB" sz="1200" b="1" u="none" strike="noStrike" dirty="0">
                          <a:solidFill>
                            <a:srgbClr val="C00000"/>
                          </a:solidFill>
                          <a:effectLst/>
                        </a:rPr>
                        <a:t>2024)</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3492405202"/>
                  </a:ext>
                </a:extLst>
              </a:tr>
              <a:tr h="649602">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2. Team Engagement and Training:</a:t>
                      </a:r>
                      <a:br>
                        <a:rPr lang="en-GB" sz="1200" u="none" strike="noStrike" dirty="0">
                          <a:effectLst/>
                        </a:rPr>
                      </a:br>
                      <a:r>
                        <a:rPr lang="en-GB" sz="1200" b="1" u="none" strike="noStrike" dirty="0" smtClean="0">
                          <a:solidFill>
                            <a:srgbClr val="C00000"/>
                          </a:solidFill>
                          <a:effectLst/>
                        </a:rPr>
                        <a:t>a) Assign 1 or 2 clinical ‘Domestic Abuse Leads/Champion(s)’ within each practice and a PCN Domestic Abuse Champion.</a:t>
                      </a:r>
                    </a:p>
                    <a:p>
                      <a:pPr algn="l" fontAlgn="ctr"/>
                      <a:r>
                        <a:rPr lang="en-GB" sz="1200" b="1" u="none" strike="noStrike" dirty="0" smtClean="0">
                          <a:solidFill>
                            <a:srgbClr val="C00000"/>
                          </a:solidFill>
                          <a:effectLst/>
                        </a:rPr>
                        <a:t>b) DA PCN Champions should encourage their PCN staff to take up the offer of DA training that will be rolled out by the NW London Safeguarding team during 2024-25</a:t>
                      </a:r>
                    </a:p>
                    <a:p>
                      <a:pPr algn="l" fontAlgn="ctr"/>
                      <a:r>
                        <a:rPr lang="en-GB" sz="1200" b="1" u="none" strike="noStrike" dirty="0" smtClean="0">
                          <a:solidFill>
                            <a:srgbClr val="C00000"/>
                          </a:solidFill>
                          <a:effectLst/>
                        </a:rPr>
                        <a:t>c) PCNs should ensure that their staff receive safeguarding training (Adult  and Children) in line with the Intercollegiate Document for Adults and Children</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040893535"/>
                  </a:ext>
                </a:extLst>
              </a:tr>
              <a:tr h="649602">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b="1" u="none" strike="noStrike" dirty="0">
                          <a:solidFill>
                            <a:srgbClr val="C00000"/>
                          </a:solidFill>
                          <a:effectLst/>
                        </a:rPr>
                        <a:t>3. Maintain Updated DA Register:</a:t>
                      </a:r>
                      <a:br>
                        <a:rPr lang="en-GB" sz="1200" b="1" u="none" strike="noStrike" dirty="0">
                          <a:solidFill>
                            <a:srgbClr val="C00000"/>
                          </a:solidFill>
                          <a:effectLst/>
                        </a:rPr>
                      </a:br>
                      <a:r>
                        <a:rPr lang="en-GB" sz="1200" b="1" u="none" strike="noStrike" dirty="0">
                          <a:solidFill>
                            <a:srgbClr val="C00000"/>
                          </a:solidFill>
                          <a:effectLst/>
                        </a:rPr>
                        <a:t>• Create and maintain a domestic abuse register for adults and children.</a:t>
                      </a:r>
                      <a:br>
                        <a:rPr lang="en-GB" sz="1200" b="1" u="none" strike="noStrike" dirty="0">
                          <a:solidFill>
                            <a:srgbClr val="C00000"/>
                          </a:solidFill>
                          <a:effectLst/>
                        </a:rPr>
                      </a:br>
                      <a:r>
                        <a:rPr lang="en-GB" sz="1200" b="1" u="none" strike="noStrike" dirty="0">
                          <a:solidFill>
                            <a:srgbClr val="C00000"/>
                          </a:solidFill>
                          <a:effectLst/>
                        </a:rPr>
                        <a:t>• Conduct annual clinical reviews to update and ensure accuracy of the register</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4146208116"/>
                  </a:ext>
                </a:extLst>
              </a:tr>
              <a:tr h="433933">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b="1" u="none" strike="noStrike" dirty="0">
                          <a:solidFill>
                            <a:srgbClr val="C00000"/>
                          </a:solidFill>
                          <a:effectLst/>
                        </a:rPr>
                        <a:t>4. Establish Collaborative Partnerships:</a:t>
                      </a:r>
                      <a:br>
                        <a:rPr lang="en-GB" sz="1200" b="1" u="none" strike="noStrike" dirty="0">
                          <a:solidFill>
                            <a:srgbClr val="C00000"/>
                          </a:solidFill>
                          <a:effectLst/>
                        </a:rPr>
                      </a:br>
                      <a:r>
                        <a:rPr lang="en-GB" sz="1200" b="1" u="none" strike="noStrike" dirty="0">
                          <a:solidFill>
                            <a:srgbClr val="C00000"/>
                          </a:solidFill>
                          <a:effectLst/>
                        </a:rPr>
                        <a:t>• Provide evidence of collaboration with at least one local domestic abuse advocacy/support service</a:t>
                      </a:r>
                      <a:endParaRPr lang="en-GB" sz="1200" b="1" i="0" u="none" strike="noStrike" dirty="0">
                        <a:solidFill>
                          <a:srgbClr val="C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74592431"/>
                  </a:ext>
                </a:extLst>
              </a:tr>
              <a:tr h="233957">
                <a:tc rowSpan="3">
                  <a:txBody>
                    <a:bodyPr/>
                    <a:lstStyle/>
                    <a:p>
                      <a:pPr algn="ctr" fontAlgn="ctr"/>
                      <a:r>
                        <a:rPr lang="en-GB" sz="1200" u="none" strike="noStrike" dirty="0" smtClean="0">
                          <a:effectLst/>
                        </a:rPr>
                        <a:t>8</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rowSpan="3">
                  <a:txBody>
                    <a:bodyPr/>
                    <a:lstStyle/>
                    <a:p>
                      <a:pPr algn="l" fontAlgn="ctr"/>
                      <a:r>
                        <a:rPr lang="en-GB" sz="1200" u="none" strike="noStrike" dirty="0">
                          <a:effectLst/>
                        </a:rPr>
                        <a:t>Proactive Care Planning (Including High Intensity Users</a:t>
                      </a:r>
                      <a:r>
                        <a:rPr lang="en-GB" sz="1200" u="none" strike="noStrike" dirty="0" smtClean="0">
                          <a:effectLst/>
                        </a:rPr>
                        <a:t>)</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1. Number of patients with a completed practice care plan should be at least </a:t>
                      </a:r>
                      <a:r>
                        <a:rPr lang="en-GB" sz="1200" b="1" u="none" strike="noStrike" dirty="0">
                          <a:solidFill>
                            <a:srgbClr val="C00000"/>
                          </a:solidFill>
                          <a:effectLst/>
                        </a:rPr>
                        <a:t>2.5%</a:t>
                      </a:r>
                      <a:r>
                        <a:rPr lang="en-GB" sz="1200" u="none" strike="noStrike" dirty="0">
                          <a:effectLst/>
                        </a:rPr>
                        <a:t> of the PCN population (weighted).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3767114944"/>
                  </a:ext>
                </a:extLst>
              </a:tr>
              <a:tr h="473231">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2. A care plan in place for each patient referred to the locality HIU service (unless referral is rejected).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2295295456"/>
                  </a:ext>
                </a:extLst>
              </a:tr>
              <a:tr h="360040">
                <a:tc vMerge="1">
                  <a:txBody>
                    <a:bodyPr/>
                    <a:lstStyle/>
                    <a:p>
                      <a:pPr algn="ctr" fontAlgn="ctr"/>
                      <a:endParaRPr lang="en-GB" sz="1200" b="1"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vMerge="1">
                  <a:txBody>
                    <a:bodyPr/>
                    <a:lstStyle/>
                    <a:p>
                      <a:pPr algn="l" fontAlgn="ctr"/>
                      <a:endParaRPr lang="en-GB" sz="1200" b="0" i="0" u="none" strike="noStrike">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3</a:t>
                      </a:r>
                      <a:r>
                        <a:rPr lang="en-GB" sz="1200" u="none" strike="noStrike" dirty="0" smtClean="0">
                          <a:effectLst/>
                        </a:rPr>
                        <a:t>. </a:t>
                      </a:r>
                      <a:r>
                        <a:rPr lang="en-GB" sz="1200" u="none" strike="noStrike" dirty="0">
                          <a:effectLst/>
                        </a:rPr>
                        <a:t>Locality end of year report on HIU service progress, outcomes and learning </a:t>
                      </a:r>
                      <a:r>
                        <a:rPr lang="en-GB" sz="1200" u="none" strike="noStrike" dirty="0" smtClean="0">
                          <a:effectLst/>
                        </a:rPr>
                        <a:t>by </a:t>
                      </a:r>
                      <a:r>
                        <a:rPr lang="en-GB" sz="1200" b="1" u="none" strike="noStrike" dirty="0" smtClean="0">
                          <a:solidFill>
                            <a:srgbClr val="C00000"/>
                          </a:solidFill>
                          <a:effectLst/>
                        </a:rPr>
                        <a:t>31</a:t>
                      </a:r>
                      <a:r>
                        <a:rPr lang="en-GB" sz="1200" b="1" u="none" strike="noStrike" baseline="30000" dirty="0" smtClean="0">
                          <a:solidFill>
                            <a:srgbClr val="C00000"/>
                          </a:solidFill>
                          <a:effectLst/>
                        </a:rPr>
                        <a:t>st</a:t>
                      </a:r>
                      <a:r>
                        <a:rPr lang="en-GB" sz="1200" b="1" u="none" strike="noStrike" dirty="0" smtClean="0">
                          <a:solidFill>
                            <a:srgbClr val="C00000"/>
                          </a:solidFill>
                          <a:effectLst/>
                        </a:rPr>
                        <a:t> March </a:t>
                      </a:r>
                      <a:r>
                        <a:rPr lang="en-GB" sz="1200" b="1" u="none" strike="noStrike" dirty="0">
                          <a:solidFill>
                            <a:srgbClr val="C00000"/>
                          </a:solidFill>
                          <a:effectLst/>
                        </a:rPr>
                        <a:t>2025</a:t>
                      </a:r>
                      <a:r>
                        <a:rPr lang="en-GB" sz="1200" u="none" strike="noStrike" dirty="0">
                          <a:effectLst/>
                        </a:rPr>
                        <a:t>.</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707812451"/>
                  </a:ext>
                </a:extLst>
              </a:tr>
              <a:tr h="233957">
                <a:tc>
                  <a:txBody>
                    <a:bodyPr/>
                    <a:lstStyle/>
                    <a:p>
                      <a:pPr algn="ctr" fontAlgn="ctr"/>
                      <a:r>
                        <a:rPr lang="en-GB" sz="1200" b="0" i="0" u="none" strike="noStrike" dirty="0" smtClean="0">
                          <a:solidFill>
                            <a:schemeClr val="dk1"/>
                          </a:solidFill>
                          <a:effectLst/>
                          <a:latin typeface="+mn-lt"/>
                        </a:rPr>
                        <a:t>8a</a:t>
                      </a:r>
                      <a:endParaRPr lang="en-GB" sz="1200" b="1"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u="none" strike="noStrike" dirty="0">
                          <a:effectLst/>
                        </a:rPr>
                        <a:t>INT Leads</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tc>
                  <a:txBody>
                    <a:bodyPr/>
                    <a:lstStyle/>
                    <a:p>
                      <a:pPr algn="l" fontAlgn="ctr"/>
                      <a:r>
                        <a:rPr lang="en-GB" sz="1200" b="1" u="none" strike="noStrike" dirty="0">
                          <a:solidFill>
                            <a:srgbClr val="C00000"/>
                          </a:solidFill>
                          <a:effectLst/>
                        </a:rPr>
                        <a:t>4</a:t>
                      </a:r>
                      <a:r>
                        <a:rPr lang="en-GB" sz="1200" b="1" u="none" strike="noStrike" dirty="0" smtClean="0">
                          <a:solidFill>
                            <a:srgbClr val="C00000"/>
                          </a:solidFill>
                          <a:effectLst/>
                        </a:rPr>
                        <a:t>. </a:t>
                      </a:r>
                      <a:r>
                        <a:rPr lang="en-GB" sz="1200" b="1" u="none" strike="noStrike" dirty="0" smtClean="0">
                          <a:solidFill>
                            <a:srgbClr val="C00000"/>
                          </a:solidFill>
                          <a:effectLst/>
                        </a:rPr>
                        <a:t>Confirm the name and weekly time commitment of each PCN INT Clinical lead and INT Management Lead to the INT Programme team.</a:t>
                      </a:r>
                      <a:r>
                        <a:rPr lang="en-GB" sz="1200" u="none" strike="noStrike" dirty="0" smtClean="0">
                          <a:effectLst/>
                        </a:rPr>
                        <a:t> </a:t>
                      </a:r>
                      <a:endParaRPr lang="en-GB" sz="1200" b="0" i="0" u="none" strike="noStrike" dirty="0">
                        <a:solidFill>
                          <a:srgbClr val="000000"/>
                        </a:solidFill>
                        <a:effectLst/>
                        <a:latin typeface="Calibri" panose="020F0502020204030204" pitchFamily="34" charset="0"/>
                      </a:endParaRPr>
                    </a:p>
                  </a:txBody>
                  <a:tcPr marL="2201" marR="2201" marT="2201" marB="0" anchor="ctr">
                    <a:lnL w="12700" cap="flat" cmpd="sng" algn="ctr">
                      <a:solidFill>
                        <a:schemeClr val="accent6">
                          <a:lumMod val="75000"/>
                        </a:schemeClr>
                      </a:solidFill>
                      <a:prstDash val="solid"/>
                      <a:round/>
                      <a:headEnd type="none" w="med" len="med"/>
                      <a:tailEnd type="none" w="med" len="med"/>
                    </a:lnL>
                    <a:lnR w="12700" cap="flat" cmpd="sng" algn="ctr">
                      <a:solidFill>
                        <a:schemeClr val="accent6">
                          <a:lumMod val="75000"/>
                        </a:schemeClr>
                      </a:solidFill>
                      <a:prstDash val="solid"/>
                      <a:round/>
                      <a:headEnd type="none" w="med" len="med"/>
                      <a:tailEnd type="none" w="med" len="med"/>
                    </a:lnR>
                    <a:lnT w="12700" cap="flat" cmpd="sng" algn="ctr">
                      <a:solidFill>
                        <a:schemeClr val="accent6">
                          <a:lumMod val="75000"/>
                        </a:schemeClr>
                      </a:solidFill>
                      <a:prstDash val="solid"/>
                      <a:round/>
                      <a:headEnd type="none" w="med" len="med"/>
                      <a:tailEnd type="none" w="med" len="med"/>
                    </a:lnT>
                    <a:lnB w="12700" cap="flat" cmpd="sng" algn="ctr">
                      <a:solidFill>
                        <a:schemeClr val="accent6">
                          <a:lumMod val="75000"/>
                        </a:schemeClr>
                      </a:solidFill>
                      <a:prstDash val="solid"/>
                      <a:round/>
                      <a:headEnd type="none" w="med" len="med"/>
                      <a:tailEnd type="none" w="med" len="med"/>
                    </a:lnB>
                    <a:noFill/>
                  </a:tcPr>
                </a:tc>
                <a:extLst>
                  <a:ext uri="{0D108BD9-81ED-4DB2-BD59-A6C34878D82A}">
                    <a16:rowId xmlns:a16="http://schemas.microsoft.com/office/drawing/2014/main" val="1724727233"/>
                  </a:ext>
                </a:extLst>
              </a:tr>
            </a:tbl>
          </a:graphicData>
        </a:graphic>
      </p:graphicFrame>
    </p:spTree>
    <p:extLst>
      <p:ext uri="{BB962C8B-B14F-4D97-AF65-F5344CB8AC3E}">
        <p14:creationId xmlns:p14="http://schemas.microsoft.com/office/powerpoint/2010/main" val="320802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4629</TotalTime>
  <Words>1992</Words>
  <Application>Microsoft Office PowerPoint</Application>
  <PresentationFormat>Widescreen</PresentationFormat>
  <Paragraphs>168</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Courier New</vt:lpstr>
      <vt:lpstr>Office Theme</vt:lpstr>
      <vt:lpstr>Enhanced Services</vt:lpstr>
      <vt:lpstr>2023/24 Reconciliation</vt:lpstr>
      <vt:lpstr>2023/24 Appeals</vt:lpstr>
      <vt:lpstr>2024/25 NWL Single Offer Services</vt:lpstr>
      <vt:lpstr>2024/25 NWL Single Offer Services</vt:lpstr>
      <vt:lpstr>2024/25 NWL Single Offer Services</vt:lpstr>
      <vt:lpstr>2024/25 Ealing Local Offer Services</vt:lpstr>
      <vt:lpstr>2024/25 Ealing KPIs (1/2)</vt:lpstr>
      <vt:lpstr>2024/25 Ealing KPIs (2/2)</vt:lpstr>
      <vt:lpstr>2024/25 NWL Single Offer Services</vt:lpstr>
      <vt:lpstr>Investment</vt:lpstr>
      <vt:lpstr>2024/25 Next Steps</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title slide</dc:title>
  <dc:creator>Jessica Abrey</dc:creator>
  <cp:lastModifiedBy>Christopher Jack</cp:lastModifiedBy>
  <cp:revision>183</cp:revision>
  <dcterms:created xsi:type="dcterms:W3CDTF">2021-05-11T15:23:49Z</dcterms:created>
  <dcterms:modified xsi:type="dcterms:W3CDTF">2024-04-30T13:08:00Z</dcterms:modified>
</cp:coreProperties>
</file>