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2_18202F09.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03_9665BCFD.xml" ContentType="application/vnd.ms-powerpoint.comments+xml"/>
  <Override PartName="/ppt/notesSlides/notesSlide5.xml" ContentType="application/vnd.openxmlformats-officedocument.presentationml.notesSlide+xml"/>
  <Override PartName="/ppt/comments/modernComment_105_E9C8FDFD.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108_ACAB57F2.xml" ContentType="application/vnd.ms-powerpoint.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106_3EB4619F.xml" ContentType="application/vnd.ms-powerpoint.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5" r:id="rId5"/>
    <p:sldMasterId id="2147483700" r:id="rId6"/>
  </p:sldMasterIdLst>
  <p:notesMasterIdLst>
    <p:notesMasterId r:id="rId28"/>
  </p:notesMasterIdLst>
  <p:handoutMasterIdLst>
    <p:handoutMasterId r:id="rId29"/>
  </p:handoutMasterIdLst>
  <p:sldIdLst>
    <p:sldId id="1303" r:id="rId7"/>
    <p:sldId id="278" r:id="rId8"/>
    <p:sldId id="258" r:id="rId9"/>
    <p:sldId id="269" r:id="rId10"/>
    <p:sldId id="259" r:id="rId11"/>
    <p:sldId id="261" r:id="rId12"/>
    <p:sldId id="273" r:id="rId13"/>
    <p:sldId id="264" r:id="rId14"/>
    <p:sldId id="268" r:id="rId15"/>
    <p:sldId id="1327" r:id="rId16"/>
    <p:sldId id="262" r:id="rId17"/>
    <p:sldId id="266" r:id="rId18"/>
    <p:sldId id="267" r:id="rId19"/>
    <p:sldId id="274" r:id="rId20"/>
    <p:sldId id="271" r:id="rId21"/>
    <p:sldId id="1328" r:id="rId22"/>
    <p:sldId id="1321" r:id="rId23"/>
    <p:sldId id="1073" r:id="rId24"/>
    <p:sldId id="257" r:id="rId25"/>
    <p:sldId id="342" r:id="rId26"/>
    <p:sldId id="128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278A0C-36E5-D371-65C5-6B0191D72BEF}" name="Ben" initials="B" userId="Be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50E"/>
    <a:srgbClr val="005EB8"/>
    <a:srgbClr val="2A90C0"/>
    <a:srgbClr val="853E9A"/>
    <a:srgbClr val="F24678"/>
    <a:srgbClr val="4B429B"/>
    <a:srgbClr val="00B8B3"/>
    <a:srgbClr val="D5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0031" autoAdjust="0"/>
    <p:restoredTop sz="94660"/>
  </p:normalViewPr>
  <p:slideViewPr>
    <p:cSldViewPr>
      <p:cViewPr varScale="1">
        <p:scale>
          <a:sx n="111" d="100"/>
          <a:sy n="111" d="100"/>
        </p:scale>
        <p:origin x="108" y="96"/>
      </p:cViewPr>
      <p:guideLst>
        <p:guide orient="horz" pos="2160"/>
        <p:guide pos="3840"/>
      </p:guideLst>
    </p:cSldViewPr>
  </p:slideViewPr>
  <p:notesTextViewPr>
    <p:cViewPr>
      <p:scale>
        <a:sx n="3" d="2"/>
        <a:sy n="3" d="2"/>
      </p:scale>
      <p:origin x="0" y="0"/>
    </p:cViewPr>
  </p:notesTextViewPr>
  <p:sorterViewPr>
    <p:cViewPr varScale="1">
      <p:scale>
        <a:sx n="1" d="1"/>
        <a:sy n="1" d="1"/>
      </p:scale>
      <p:origin x="0" y="-355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comments/modernComment_102_18202F09.xml><?xml version="1.0" encoding="utf-8"?>
<p188:cmLst xmlns:a="http://schemas.openxmlformats.org/drawingml/2006/main" xmlns:r="http://schemas.openxmlformats.org/officeDocument/2006/relationships" xmlns:p188="http://schemas.microsoft.com/office/powerpoint/2018/8/main">
  <p188:cm id="{62A293D3-8E51-448B-B260-0810F814C864}" authorId="{14278A0C-36E5-D371-65C5-6B0191D72BEF}" status="resolved" created="2021-12-09T17:01:45.380">
    <ac:deMkLst xmlns:ac="http://schemas.microsoft.com/office/drawing/2013/main/command">
      <pc:docMk xmlns:pc="http://schemas.microsoft.com/office/powerpoint/2013/main/command"/>
      <pc:sldMk xmlns:pc="http://schemas.microsoft.com/office/powerpoint/2013/main/command" cId="404762377" sldId="258"/>
      <ac:spMk id="90" creationId="{C12E988E-7EEB-462E-B360-B962DAA9171B}"/>
    </ac:deMkLst>
    <p188:txBody>
      <a:bodyPr/>
      <a:lstStyle/>
      <a:p>
        <a:r>
          <a:rPr lang="en-GB"/>
          <a:t>when were licenses procured?</a:t>
        </a:r>
      </a:p>
    </p188:txBody>
  </p188:cm>
  <p188:cm id="{FBA3E182-5E88-4AEB-B2C5-B307A4C4B174}" authorId="{14278A0C-36E5-D371-65C5-6B0191D72BEF}" status="resolved" created="2021-12-10T14:57:14.737">
    <ac:deMkLst xmlns:ac="http://schemas.microsoft.com/office/drawing/2013/main/command">
      <pc:docMk xmlns:pc="http://schemas.microsoft.com/office/powerpoint/2013/main/command"/>
      <pc:sldMk xmlns:pc="http://schemas.microsoft.com/office/powerpoint/2013/main/command" cId="404762377" sldId="258"/>
      <ac:spMk id="109" creationId="{6B0EACBA-2179-4794-B824-7E25783CE80F}"/>
    </ac:deMkLst>
    <p188:txBody>
      <a:bodyPr/>
      <a:lstStyle/>
      <a:p>
        <a:r>
          <a:rPr lang="en-GB"/>
          <a:t>Is this correct @dermot ?</a:t>
        </a:r>
      </a:p>
    </p188:txBody>
  </p188:cm>
  <p188:cm id="{18010FAA-1110-4851-A369-D654877E6470}" authorId="{14278A0C-36E5-D371-65C5-6B0191D72BEF}" status="resolved" created="2021-12-10T15:15:42.143">
    <pc:sldMkLst xmlns:pc="http://schemas.microsoft.com/office/powerpoint/2013/main/command">
      <pc:docMk/>
      <pc:sldMk cId="404762377" sldId="258"/>
    </pc:sldMkLst>
    <p188:replyLst>
      <p188:reply id="{7697B7DC-D604-4DE0-8C6B-892605A861C0}" authorId="{14278A0C-36E5-D371-65C5-6B0191D72BEF}" created="2021-12-15T13:24:45.124">
        <p188:txBody>
          <a:bodyPr/>
          <a:lstStyle/>
          <a:p>
            <a:r>
              <a:rPr lang="en-GB"/>
              <a:t>Mobilisation planning
</a:t>
            </a:r>
          </a:p>
        </p188:txBody>
      </p188:reply>
    </p188:replyLst>
    <p188:txBody>
      <a:bodyPr/>
      <a:lstStyle/>
      <a:p>
        <a:r>
          <a:rPr lang="en-GB"/>
          <a:t>Anything else historically that we want to mention</a:t>
        </a:r>
      </a:p>
    </p188:txBody>
  </p188:cm>
</p188:cmLst>
</file>

<file path=ppt/comments/modernComment_103_9665BCFD.xml><?xml version="1.0" encoding="utf-8"?>
<p188:cmLst xmlns:a="http://schemas.openxmlformats.org/drawingml/2006/main" xmlns:r="http://schemas.openxmlformats.org/officeDocument/2006/relationships" xmlns:p188="http://schemas.microsoft.com/office/powerpoint/2018/8/main">
  <p188:cm id="{15E451EE-A3D7-467C-BA1B-29E2309706E7}" authorId="{14278A0C-36E5-D371-65C5-6B0191D72BEF}" status="resolved" created="2021-12-10T14:54:06.764">
    <ac:deMkLst xmlns:ac="http://schemas.microsoft.com/office/drawing/2013/main/command">
      <pc:docMk xmlns:pc="http://schemas.microsoft.com/office/powerpoint/2013/main/command"/>
      <pc:sldMk xmlns:pc="http://schemas.microsoft.com/office/powerpoint/2013/main/command" cId="2523249917" sldId="259"/>
      <ac:spMk id="45" creationId="{6EBE1B4B-8051-44E0-86EE-3CEF06685C97}"/>
    </ac:deMkLst>
    <p188:txBody>
      <a:bodyPr/>
      <a:lstStyle/>
      <a:p>
        <a:r>
          <a:rPr lang="en-GB"/>
          <a:t>@Nathan is there a more succinct / technically sound way to phrase these benefits?</a:t>
        </a:r>
      </a:p>
    </p188:txBody>
  </p188:cm>
  <p188:cm id="{264C2423-F3AA-4CA8-986A-53199794986A}" authorId="{14278A0C-36E5-D371-65C5-6B0191D72BEF}" created="2021-12-10T14:54:41.987">
    <ac:deMkLst xmlns:ac="http://schemas.microsoft.com/office/drawing/2013/main/command">
      <pc:docMk xmlns:pc="http://schemas.microsoft.com/office/powerpoint/2013/main/command"/>
      <pc:sldMk xmlns:pc="http://schemas.microsoft.com/office/powerpoint/2013/main/command" cId="2523249917" sldId="259"/>
      <ac:spMk id="48" creationId="{B2C59045-F2D3-46E6-914A-73FF7519AD69}"/>
    </ac:deMkLst>
    <p188:replyLst>
      <p188:reply id="{EA7A4DA6-085B-48F7-BC2D-17988C08ADC4}" authorId="{14278A0C-36E5-D371-65C5-6B0191D72BEF}" created="2021-12-16T14:00:08.232">
        <p188:txBody>
          <a:bodyPr/>
          <a:lstStyle/>
          <a:p>
            <a:r>
              <a:rPr lang="en-GB"/>
              <a:t>Awaiting response from D Thomas</a:t>
            </a:r>
          </a:p>
        </p188:txBody>
      </p188:reply>
    </p188:replyLst>
    <p188:txBody>
      <a:bodyPr/>
      <a:lstStyle/>
      <a:p>
        <a:r>
          <a:rPr lang="en-GB"/>
          <a:t>@Dermot did you get access to the financials for total savings per annum ?</a:t>
        </a:r>
      </a:p>
    </p188:txBody>
  </p188:cm>
  <p188:cm id="{4D6471D9-9EE4-4E23-8AE3-464B1FC0AEF5}" authorId="{14278A0C-36E5-D371-65C5-6B0191D72BEF}" status="resolved" created="2021-12-10T14:55:26.668">
    <ac:deMkLst xmlns:ac="http://schemas.microsoft.com/office/drawing/2013/main/command">
      <pc:docMk xmlns:pc="http://schemas.microsoft.com/office/powerpoint/2013/main/command"/>
      <pc:sldMk xmlns:pc="http://schemas.microsoft.com/office/powerpoint/2013/main/command" cId="2523249917" sldId="259"/>
      <ac:spMk id="49" creationId="{331FA033-EABD-48D9-9C5C-807546A56BD0}"/>
    </ac:deMkLst>
    <p188:txBody>
      <a:bodyPr/>
      <a:lstStyle/>
      <a:p>
        <a:r>
          <a:rPr lang="en-GB"/>
          <a:t>Streamlined device rollouts</a:t>
        </a:r>
      </a:p>
    </p188:txBody>
  </p188:cm>
  <p188:cm id="{7EED162F-B105-4493-B3EC-F364866461FE}" authorId="{14278A0C-36E5-D371-65C5-6B0191D72BEF}" status="resolved" created="2021-12-15T13:36:17.027">
    <pc:sldMkLst xmlns:pc="http://schemas.microsoft.com/office/powerpoint/2013/main/command">
      <pc:docMk/>
      <pc:sldMk cId="2523249917" sldId="259"/>
    </pc:sldMkLst>
    <p188:txBody>
      <a:bodyPr/>
      <a:lstStyle/>
      <a:p>
        <a:r>
          <a:rPr lang="en-GB"/>
          <a:t>We may wish to elaborate on the Security aspect</a:t>
        </a:r>
      </a:p>
    </p188:txBody>
  </p188:cm>
</p188:cmLst>
</file>

<file path=ppt/comments/modernComment_105_E9C8FDFD.xml><?xml version="1.0" encoding="utf-8"?>
<p188:cmLst xmlns:a="http://schemas.openxmlformats.org/drawingml/2006/main" xmlns:r="http://schemas.openxmlformats.org/officeDocument/2006/relationships" xmlns:p188="http://schemas.microsoft.com/office/powerpoint/2018/8/main">
  <p188:cm id="{30DF5094-E39A-4FBD-9282-5B38D5E9E722}" authorId="{14278A0C-36E5-D371-65C5-6B0191D72BEF}" status="resolved" created="2021-12-10T14:56:38.320">
    <ac:deMkLst xmlns:ac="http://schemas.microsoft.com/office/drawing/2013/main/command">
      <pc:docMk xmlns:pc="http://schemas.microsoft.com/office/powerpoint/2013/main/command"/>
      <pc:sldMk xmlns:pc="http://schemas.microsoft.com/office/powerpoint/2013/main/command" cId="3922263549" sldId="261"/>
      <ac:grpSpMk id="70" creationId="{822D8909-D16A-4F7E-B01E-76EDC1334DAC}"/>
    </ac:deMkLst>
    <p188:txBody>
      <a:bodyPr/>
      <a:lstStyle/>
      <a:p>
        <a:r>
          <a:rPr lang="en-GB"/>
          <a:t>@Nathan any more succinct way to describe the benefits here?</a:t>
        </a:r>
      </a:p>
    </p188:txBody>
  </p188:cm>
  <p188:cm id="{8B9AD979-B7EF-4AB9-919A-20106FBC53B6}" authorId="{14278A0C-36E5-D371-65C5-6B0191D72BEF}" status="resolved" created="2021-12-15T13:26:43.459">
    <pc:sldMkLst xmlns:pc="http://schemas.microsoft.com/office/powerpoint/2013/main/command">
      <pc:docMk/>
      <pc:sldMk cId="3922263549" sldId="261"/>
    </pc:sldMkLst>
    <p188:txBody>
      <a:bodyPr/>
      <a:lstStyle/>
      <a:p>
        <a:r>
          <a:rPr lang="en-GB"/>
          <a:t>How do we cover Corporate IT here?</a:t>
        </a:r>
      </a:p>
    </p188:txBody>
  </p188:cm>
  <p188:cm id="{3CB72562-CE47-4E6B-8EC1-711ACEACCEC7}" authorId="{14278A0C-36E5-D371-65C5-6B0191D72BEF}" status="resolved" created="2021-12-15T13:31:06.021">
    <pc:sldMkLst xmlns:pc="http://schemas.microsoft.com/office/powerpoint/2013/main/command">
      <pc:docMk/>
      <pc:sldMk cId="3922263549" sldId="261"/>
    </pc:sldMkLst>
    <p188:txBody>
      <a:bodyPr/>
      <a:lstStyle/>
      <a:p>
        <a:r>
          <a:rPr lang="en-GB"/>
          <a:t>Define intune?</a:t>
        </a:r>
      </a:p>
    </p188:txBody>
  </p188:cm>
  <p188:cm id="{905309F2-11F7-4723-98ED-6912B998FDBE}" authorId="{14278A0C-36E5-D371-65C5-6B0191D72BEF}" status="resolved" created="2021-12-15T13:31:45.073">
    <pc:sldMkLst xmlns:pc="http://schemas.microsoft.com/office/powerpoint/2013/main/command">
      <pc:docMk/>
      <pc:sldMk cId="3922263549" sldId="261"/>
    </pc:sldMkLst>
    <p188:txBody>
      <a:bodyPr/>
      <a:lstStyle/>
      <a:p>
        <a:r>
          <a:rPr lang="en-GB"/>
          <a:t>Why all these different tools ?</a:t>
        </a:r>
      </a:p>
    </p188:txBody>
  </p188:cm>
  <p188:cm id="{3B05BC63-F1D8-4BD5-B3D0-22E6AB57077D}" authorId="{14278A0C-36E5-D371-65C5-6B0191D72BEF}" created="2022-01-26T10:21:43.683">
    <pc:sldMkLst xmlns:pc="http://schemas.microsoft.com/office/powerpoint/2013/main/command">
      <pc:docMk/>
      <pc:sldMk cId="3922263549" sldId="261"/>
    </pc:sldMkLst>
    <p188:txBody>
      <a:bodyPr/>
      <a:lstStyle/>
      <a:p>
        <a:r>
          <a:rPr lang="en-GB"/>
          <a:t>Split to 2 pages</a:t>
        </a:r>
      </a:p>
    </p188:txBody>
  </p188:cm>
</p188:cmLst>
</file>

<file path=ppt/comments/modernComment_106_3EB4619F.xml><?xml version="1.0" encoding="utf-8"?>
<p188:cmLst xmlns:a="http://schemas.openxmlformats.org/drawingml/2006/main" xmlns:r="http://schemas.openxmlformats.org/officeDocument/2006/relationships" xmlns:p188="http://schemas.microsoft.com/office/powerpoint/2018/8/main">
  <p188:cm id="{90C3401B-00E8-4A03-9B95-D17DD8E2745E}" authorId="{14278A0C-36E5-D371-65C5-6B0191D72BEF}" created="2021-12-10T15:12:46.100">
    <pc:sldMkLst xmlns:pc="http://schemas.microsoft.com/office/powerpoint/2013/main/command">
      <pc:docMk/>
      <pc:sldMk cId="1052008863" sldId="262"/>
    </pc:sldMkLst>
    <p188:txBody>
      <a:bodyPr/>
      <a:lstStyle/>
      <a:p>
        <a:r>
          <a:rPr lang="en-GB"/>
          <a:t>To review: all risks and mitigations on this slide. Is this how we want to present the key risks?</a:t>
        </a:r>
      </a:p>
    </p188:txBody>
  </p188:cm>
  <p188:cm id="{5DC44C5B-CABA-4647-836F-580B241C7504}" authorId="{14278A0C-36E5-D371-65C5-6B0191D72BEF}" status="resolved" created="2021-12-10T15:16:15.231">
    <pc:sldMkLst xmlns:pc="http://schemas.microsoft.com/office/powerpoint/2013/main/command">
      <pc:docMk/>
      <pc:sldMk cId="1052008863" sldId="262"/>
    </pc:sldMkLst>
    <p188:txBody>
      <a:bodyPr/>
      <a:lstStyle/>
      <a:p>
        <a:r>
          <a:rPr lang="en-GB"/>
          <a:t>Too much text? Can reduce to icons and talking points.</a:t>
        </a:r>
      </a:p>
    </p188:txBody>
  </p188:cm>
  <p188:cm id="{68FBBF96-1976-4016-BA2F-EF25A270074D}" authorId="{14278A0C-36E5-D371-65C5-6B0191D72BEF}" status="resolved" created="2021-12-15T13:44:57.707">
    <pc:sldMkLst xmlns:pc="http://schemas.microsoft.com/office/powerpoint/2013/main/command">
      <pc:docMk/>
      <pc:sldMk cId="1052008863" sldId="262"/>
    </pc:sldMkLst>
    <p188:txBody>
      <a:bodyPr/>
      <a:lstStyle/>
      <a:p>
        <a:r>
          <a:rPr lang="en-GB"/>
          <a:t>Potential to move to 3 separate slides</a:t>
        </a:r>
      </a:p>
    </p188:txBody>
  </p188:cm>
  <p188:cm id="{8369C1FB-8F84-4DC8-9AAE-D7A7D55609C2}" authorId="{14278A0C-36E5-D371-65C5-6B0191D72BEF}" status="resolved" created="2021-12-15T13:48:31.928">
    <pc:sldMkLst xmlns:pc="http://schemas.microsoft.com/office/powerpoint/2013/main/command">
      <pc:docMk/>
      <pc:sldMk cId="1052008863" sldId="262"/>
    </pc:sldMkLst>
    <p188:txBody>
      <a:bodyPr/>
      <a:lstStyle/>
      <a:p>
        <a:r>
          <a:rPr lang="en-GB"/>
          <a:t>How does leavers process come into play here?</a:t>
        </a:r>
      </a:p>
    </p188:txBody>
  </p188:cm>
  <p188:cm id="{67533256-9046-43E4-B2B6-9682EA232CE4}" authorId="{14278A0C-36E5-D371-65C5-6B0191D72BEF}" status="resolved" created="2021-12-15T14:04:02.463">
    <pc:sldMkLst xmlns:pc="http://schemas.microsoft.com/office/powerpoint/2013/main/command">
      <pc:docMk/>
      <pc:sldMk cId="1052008863" sldId="262"/>
    </pc:sldMkLst>
    <p188:replyLst>
      <p188:reply id="{92127190-372B-43BB-BFED-964A61C50F7B}" authorId="{14278A0C-36E5-D371-65C5-6B0191D72BEF}" created="2021-12-17T15:19:54.621">
        <p188:txBody>
          <a:bodyPr/>
          <a:lstStyle/>
          <a:p>
            <a:r>
              <a:rPr lang="en-GB"/>
              <a:t>Reset their password and log in</a:t>
            </a:r>
          </a:p>
        </p188:txBody>
      </p188:reply>
    </p188:replyLst>
    <p188:txBody>
      <a:bodyPr/>
      <a:lstStyle/>
      <a:p>
        <a:r>
          <a:rPr lang="en-GB"/>
          <a:t>How can we go about gaining access to leaver's OneDrive? PLOAs can't access them apparently</a:t>
        </a:r>
      </a:p>
    </p188:txBody>
  </p188:cm>
  <p188:cm id="{776830E9-C14D-4D96-89AE-38D190E7836C}" authorId="{14278A0C-36E5-D371-65C5-6B0191D72BEF}" created="2021-12-15T14:06:13.751">
    <pc:sldMkLst xmlns:pc="http://schemas.microsoft.com/office/powerpoint/2013/main/command">
      <pc:docMk/>
      <pc:sldMk cId="1052008863" sldId="262"/>
    </pc:sldMkLst>
    <p188:txBody>
      <a:bodyPr/>
      <a:lstStyle/>
      <a:p>
        <a:r>
          <a:rPr lang="en-GB"/>
          <a:t>Data Security Slide
Security / privacy
Data retention policies etc
Data Loss Prevention
Security language needs to be used</a:t>
        </a:r>
      </a:p>
    </p188:txBody>
  </p188:cm>
  <p188:cm id="{B7C26DEE-4AFE-4BED-84D6-60396755472D}" authorId="{14278A0C-36E5-D371-65C5-6B0191D72BEF}" created="2021-12-15T14:14:20.857">
    <ac:deMkLst xmlns:ac="http://schemas.microsoft.com/office/drawing/2013/main/command">
      <pc:docMk xmlns:pc="http://schemas.microsoft.com/office/powerpoint/2013/main/command"/>
      <pc:sldMk xmlns:pc="http://schemas.microsoft.com/office/powerpoint/2013/main/command" cId="1052008863" sldId="262"/>
      <ac:spMk id="24" creationId="{BC42AB57-2844-4137-8FA6-B0D4ED318363}"/>
    </ac:deMkLst>
    <p188:txBody>
      <a:bodyPr/>
      <a:lstStyle/>
      <a:p>
        <a:r>
          <a:rPr lang="en-GB"/>
          <a:t>Spell out Data Risks
Security on site and security in cloud</a:t>
        </a:r>
      </a:p>
    </p188:txBody>
  </p188:cm>
</p188:cmLst>
</file>

<file path=ppt/comments/modernComment_108_ACAB57F2.xml><?xml version="1.0" encoding="utf-8"?>
<p188:cmLst xmlns:a="http://schemas.openxmlformats.org/drawingml/2006/main" xmlns:r="http://schemas.openxmlformats.org/officeDocument/2006/relationships" xmlns:p188="http://schemas.microsoft.com/office/powerpoint/2018/8/main">
  <p188:cm id="{FDCBC954-C79A-4918-8AF1-B094ABA7339A}" authorId="{14278A0C-36E5-D371-65C5-6B0191D72BEF}" status="resolved" created="2021-12-08T15:58:38.901">
    <ac:deMkLst xmlns:ac="http://schemas.microsoft.com/office/drawing/2013/main/command">
      <pc:docMk xmlns:pc="http://schemas.microsoft.com/office/powerpoint/2013/main/command"/>
      <pc:sldMk xmlns:pc="http://schemas.microsoft.com/office/powerpoint/2013/main/command" cId="2896910322" sldId="264"/>
      <ac:spMk id="11" creationId="{EF27A0A3-EF8D-4365-A9AD-D1E05515BCCA}"/>
    </ac:deMkLst>
    <p188:txBody>
      <a:bodyPr/>
      <a:lstStyle/>
      <a:p>
        <a:r>
          <a:rPr lang="en-GB"/>
          <a:t>Maybe generic accounts are something we don't really want to bring up (!)</a:t>
        </a:r>
      </a:p>
    </p188:txBody>
  </p188:cm>
  <p188:cm id="{AA8AC4DB-5A90-4B9F-89E0-F9928928605C}" authorId="{14278A0C-36E5-D371-65C5-6B0191D72BEF}" status="resolved" created="2021-12-10T15:16:57.803">
    <pc:sldMkLst xmlns:pc="http://schemas.microsoft.com/office/powerpoint/2013/main/command">
      <pc:docMk/>
      <pc:sldMk cId="2896910322" sldId="264"/>
    </pc:sldMkLst>
    <p188:txBody>
      <a:bodyPr/>
      <a:lstStyle/>
      <a:p>
        <a:r>
          <a:rPr lang="en-GB"/>
          <a:t>Is this slide relevant ? Aim is to get audience to understand the direct day to day impact on clinical and non clinical staff</a:t>
        </a:r>
      </a:p>
    </p188:txBody>
  </p188:cm>
  <p188:cm id="{57621A34-6B86-4C8B-9CD9-27A5E079DF4B}" authorId="{14278A0C-36E5-D371-65C5-6B0191D72BEF}" created="2021-12-15T13:42:15.128">
    <pc:sldMkLst xmlns:pc="http://schemas.microsoft.com/office/powerpoint/2013/main/command">
      <pc:docMk/>
      <pc:sldMk cId="2896910322" sldId="264"/>
    </pc:sldMkLst>
    <p188:replyLst>
      <p188:reply id="{E361E954-0316-4105-B4B3-0ED5A0AD4110}" authorId="{14278A0C-36E5-D371-65C5-6B0191D72BEF}" created="2021-12-16T14:21:48.760">
        <p188:txBody>
          <a:bodyPr/>
          <a:lstStyle/>
          <a:p>
            <a:r>
              <a:rPr lang="en-GB"/>
              <a:t>Not sure how JML is relevant</a:t>
            </a:r>
          </a:p>
        </p188:txBody>
      </p188:reply>
    </p188:replyLst>
    <p188:txBody>
      <a:bodyPr/>
      <a:lstStyle/>
      <a:p>
        <a:r>
          <a:rPr lang="en-GB"/>
          <a:t>Can make reference to JML processes</a:t>
        </a:r>
      </a:p>
    </p188:txBody>
  </p188:cm>
  <p188:cm id="{1B2905EA-BFBA-4F99-8E91-7C95FD3AA304}" authorId="{14278A0C-36E5-D371-65C5-6B0191D72BEF}" status="resolved" created="2021-12-15T13:43:40.778">
    <pc:sldMkLst xmlns:pc="http://schemas.microsoft.com/office/powerpoint/2013/main/command">
      <pc:docMk/>
      <pc:sldMk cId="2896910322" sldId="264"/>
    </pc:sldMkLst>
    <p188:txBody>
      <a:bodyPr/>
      <a:lstStyle/>
      <a:p>
        <a:r>
          <a:rPr lang="en-GB"/>
          <a:t>Cut down the text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B39E-C8D0-42BD-BB68-281E18C3AAEE}" type="datetimeFigureOut">
              <a:rPr lang="en-GB" smtClean="0"/>
              <a:t>01/05/2024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1A67A8-FA7D-4D12-BCD0-58DBEFABDF3E}" type="slidenum">
              <a:rPr lang="en-GB" smtClean="0"/>
              <a:t>‹#›</a:t>
            </a:fld>
            <a:endParaRPr lang="en-GB"/>
          </a:p>
        </p:txBody>
      </p:sp>
    </p:spTree>
    <p:extLst>
      <p:ext uri="{BB962C8B-B14F-4D97-AF65-F5344CB8AC3E}">
        <p14:creationId xmlns:p14="http://schemas.microsoft.com/office/powerpoint/2010/main" val="2211245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6BFEC9-5A8C-4817-8B8F-59A3F3EB2ECC}" type="datetimeFigureOut">
              <a:rPr lang="en-GB" smtClean="0"/>
              <a:t>01/05/2024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D2CB2-BBBF-4505-BB0A-F6BB45720F16}" type="slidenum">
              <a:rPr lang="en-GB" smtClean="0"/>
              <a:t>‹#›</a:t>
            </a:fld>
            <a:endParaRPr lang="en-GB"/>
          </a:p>
        </p:txBody>
      </p:sp>
    </p:spTree>
    <p:extLst>
      <p:ext uri="{BB962C8B-B14F-4D97-AF65-F5344CB8AC3E}">
        <p14:creationId xmlns:p14="http://schemas.microsoft.com/office/powerpoint/2010/main" val="9617952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C2FDDD-0080-4650-A997-6FDC0D0618F1}" type="slidenum">
              <a:rPr lang="en-GB" smtClean="0"/>
              <a:t>1</a:t>
            </a:fld>
            <a:endParaRPr lang="en-GB"/>
          </a:p>
        </p:txBody>
      </p:sp>
    </p:spTree>
    <p:extLst>
      <p:ext uri="{BB962C8B-B14F-4D97-AF65-F5344CB8AC3E}">
        <p14:creationId xmlns:p14="http://schemas.microsoft.com/office/powerpoint/2010/main" val="512051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bg1"/>
                </a:solidFill>
              </a:rPr>
              <a:t>This slide aims to answer: </a:t>
            </a:r>
            <a:r>
              <a:rPr lang="en-GB">
                <a:solidFill>
                  <a:schemeClr val="bg1"/>
                </a:solidFill>
              </a:rPr>
              <a:t>What are the risks and challenges faced around the ‘people’ element of the project?</a:t>
            </a:r>
          </a:p>
          <a:p>
            <a:endParaRPr lang="en-GB"/>
          </a:p>
        </p:txBody>
      </p:sp>
      <p:sp>
        <p:nvSpPr>
          <p:cNvPr id="4" name="Slide Number Placeholder 3"/>
          <p:cNvSpPr>
            <a:spLocks noGrp="1"/>
          </p:cNvSpPr>
          <p:nvPr>
            <p:ph type="sldNum" sz="quarter" idx="5"/>
          </p:nvPr>
        </p:nvSpPr>
        <p:spPr/>
        <p:txBody>
          <a:bodyPr/>
          <a:lstStyle/>
          <a:p>
            <a:fld id="{11C2FDDD-0080-4650-A997-6FDC0D0618F1}" type="slidenum">
              <a:rPr lang="en-GB" smtClean="0"/>
              <a:t>11</a:t>
            </a:fld>
            <a:endParaRPr lang="en-GB"/>
          </a:p>
        </p:txBody>
      </p:sp>
    </p:spTree>
    <p:extLst>
      <p:ext uri="{BB962C8B-B14F-4D97-AF65-F5344CB8AC3E}">
        <p14:creationId xmlns:p14="http://schemas.microsoft.com/office/powerpoint/2010/main" val="1625126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This slide aims to answer: </a:t>
            </a:r>
            <a:r>
              <a:rPr lang="en-GB">
                <a:solidFill>
                  <a:schemeClr val="bg1"/>
                </a:solidFill>
              </a:rPr>
              <a:t>What are the risks and challenges faced by the ‘process’ element of the project?</a:t>
            </a:r>
          </a:p>
          <a:p>
            <a:endParaRPr lang="en-GB"/>
          </a:p>
        </p:txBody>
      </p:sp>
      <p:sp>
        <p:nvSpPr>
          <p:cNvPr id="4" name="Slide Number Placeholder 3"/>
          <p:cNvSpPr>
            <a:spLocks noGrp="1"/>
          </p:cNvSpPr>
          <p:nvPr>
            <p:ph type="sldNum" sz="quarter" idx="5"/>
          </p:nvPr>
        </p:nvSpPr>
        <p:spPr/>
        <p:txBody>
          <a:bodyPr/>
          <a:lstStyle/>
          <a:p>
            <a:fld id="{11C2FDDD-0080-4650-A997-6FDC0D0618F1}" type="slidenum">
              <a:rPr lang="en-GB" smtClean="0"/>
              <a:t>12</a:t>
            </a:fld>
            <a:endParaRPr lang="en-GB"/>
          </a:p>
        </p:txBody>
      </p:sp>
    </p:spTree>
    <p:extLst>
      <p:ext uri="{BB962C8B-B14F-4D97-AF65-F5344CB8AC3E}">
        <p14:creationId xmlns:p14="http://schemas.microsoft.com/office/powerpoint/2010/main" val="245056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solidFill>
                  <a:schemeClr val="bg1"/>
                </a:solidFill>
              </a:rPr>
              <a:t>This slide aims to answer: What are the risks and challenges faced by the ‘technology’ element of the project?</a:t>
            </a:r>
          </a:p>
          <a:p>
            <a:endParaRPr lang="en-GB"/>
          </a:p>
        </p:txBody>
      </p:sp>
      <p:sp>
        <p:nvSpPr>
          <p:cNvPr id="4" name="Slide Number Placeholder 3"/>
          <p:cNvSpPr>
            <a:spLocks noGrp="1"/>
          </p:cNvSpPr>
          <p:nvPr>
            <p:ph type="sldNum" sz="quarter" idx="5"/>
          </p:nvPr>
        </p:nvSpPr>
        <p:spPr/>
        <p:txBody>
          <a:bodyPr/>
          <a:lstStyle/>
          <a:p>
            <a:fld id="{11C2FDDD-0080-4650-A997-6FDC0D0618F1}" type="slidenum">
              <a:rPr lang="en-GB" smtClean="0"/>
              <a:t>13</a:t>
            </a:fld>
            <a:endParaRPr lang="en-GB"/>
          </a:p>
        </p:txBody>
      </p:sp>
    </p:spTree>
    <p:extLst>
      <p:ext uri="{BB962C8B-B14F-4D97-AF65-F5344CB8AC3E}">
        <p14:creationId xmlns:p14="http://schemas.microsoft.com/office/powerpoint/2010/main" val="402001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This slide aims to: zero in on the data security element. What risks are there to data security? How are we improving security (or - at minimum - replicating current levels of security)</a:t>
            </a:r>
          </a:p>
          <a:p>
            <a:r>
              <a:rPr lang="en-GB" dirty="0"/>
              <a:t>Slide under construction</a:t>
            </a:r>
          </a:p>
        </p:txBody>
      </p:sp>
      <p:sp>
        <p:nvSpPr>
          <p:cNvPr id="4" name="Slide Number Placeholder 3"/>
          <p:cNvSpPr>
            <a:spLocks noGrp="1"/>
          </p:cNvSpPr>
          <p:nvPr>
            <p:ph type="sldNum" sz="quarter" idx="5"/>
          </p:nvPr>
        </p:nvSpPr>
        <p:spPr/>
        <p:txBody>
          <a:bodyPr/>
          <a:lstStyle/>
          <a:p>
            <a:fld id="{11C2FDDD-0080-4650-A997-6FDC0D0618F1}" type="slidenum">
              <a:rPr lang="en-GB" smtClean="0"/>
              <a:t>14</a:t>
            </a:fld>
            <a:endParaRPr lang="en-GB"/>
          </a:p>
        </p:txBody>
      </p:sp>
    </p:spTree>
    <p:extLst>
      <p:ext uri="{BB962C8B-B14F-4D97-AF65-F5344CB8AC3E}">
        <p14:creationId xmlns:p14="http://schemas.microsoft.com/office/powerpoint/2010/main" val="2941489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This slide aims to: zero in on the data security element. What risks are there to data security? How are we improving security (or - at minimum - replicating current levels of security)</a:t>
            </a:r>
          </a:p>
          <a:p>
            <a:r>
              <a:rPr lang="en-GB" dirty="0"/>
              <a:t>Slide under construction</a:t>
            </a:r>
          </a:p>
        </p:txBody>
      </p:sp>
      <p:sp>
        <p:nvSpPr>
          <p:cNvPr id="4" name="Slide Number Placeholder 3"/>
          <p:cNvSpPr>
            <a:spLocks noGrp="1"/>
          </p:cNvSpPr>
          <p:nvPr>
            <p:ph type="sldNum" sz="quarter" idx="5"/>
          </p:nvPr>
        </p:nvSpPr>
        <p:spPr/>
        <p:txBody>
          <a:bodyPr/>
          <a:lstStyle/>
          <a:p>
            <a:fld id="{11C2FDDD-0080-4650-A997-6FDC0D0618F1}" type="slidenum">
              <a:rPr lang="en-GB" smtClean="0"/>
              <a:t>15</a:t>
            </a:fld>
            <a:endParaRPr lang="en-GB"/>
          </a:p>
        </p:txBody>
      </p:sp>
    </p:spTree>
    <p:extLst>
      <p:ext uri="{BB962C8B-B14F-4D97-AF65-F5344CB8AC3E}">
        <p14:creationId xmlns:p14="http://schemas.microsoft.com/office/powerpoint/2010/main" val="1653430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solidFill>
                  <a:schemeClr val="bg1"/>
                </a:solidFill>
              </a:rPr>
              <a:t>This slide aims to answer: what is in scope of this project? What needs to be achieved? </a:t>
            </a:r>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C2FDDD-0080-4650-A997-6FDC0D0618F1}"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9672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chemeClr val="bg1"/>
                </a:solidFill>
              </a:rPr>
              <a:t>This slide aims to answer: what is in scope of this project? What needs to be achieved? </a:t>
            </a:r>
            <a:endParaRPr lang="en-GB" dirty="0"/>
          </a:p>
        </p:txBody>
      </p:sp>
      <p:sp>
        <p:nvSpPr>
          <p:cNvPr id="4" name="Slide Number Placeholder 3"/>
          <p:cNvSpPr>
            <a:spLocks noGrp="1"/>
          </p:cNvSpPr>
          <p:nvPr>
            <p:ph type="sldNum" sz="quarter" idx="5"/>
          </p:nvPr>
        </p:nvSpPr>
        <p:spPr/>
        <p:txBody>
          <a:bodyPr/>
          <a:lstStyle/>
          <a:p>
            <a:fld id="{11C2FDDD-0080-4650-A997-6FDC0D0618F1}" type="slidenum">
              <a:rPr lang="en-GB" smtClean="0"/>
              <a:t>18</a:t>
            </a:fld>
            <a:endParaRPr lang="en-GB"/>
          </a:p>
        </p:txBody>
      </p:sp>
    </p:spTree>
    <p:extLst>
      <p:ext uri="{BB962C8B-B14F-4D97-AF65-F5344CB8AC3E}">
        <p14:creationId xmlns:p14="http://schemas.microsoft.com/office/powerpoint/2010/main" val="733047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solidFill>
                  <a:schemeClr val="bg1"/>
                </a:solidFill>
              </a:rPr>
              <a:t>This slide aims to answer: How did we get to the current state? What’s the historical context of the project?</a:t>
            </a:r>
          </a:p>
          <a:p>
            <a:pPr marL="0" indent="0" algn="l">
              <a:buNone/>
            </a:pPr>
            <a:endParaRPr lang="en-GB" sz="1800" b="1"/>
          </a:p>
          <a:p>
            <a:pPr marL="0" indent="0" algn="l">
              <a:buNone/>
            </a:pPr>
            <a:endParaRPr lang="en-GB" sz="1800" b="1"/>
          </a:p>
          <a:p>
            <a:pPr marL="0" indent="0" algn="l">
              <a:buNone/>
            </a:pPr>
            <a:r>
              <a:rPr lang="en-GB" sz="1800" b="1"/>
              <a:t>Key Questions</a:t>
            </a:r>
            <a:endParaRPr lang="en-GB" sz="1400" b="1"/>
          </a:p>
          <a:p>
            <a:pPr lvl="1" algn="l"/>
            <a:r>
              <a:rPr lang="en-GB" sz="1800"/>
              <a:t>Why have we chosen to go down the shared tenant route (vs individual tenant)?</a:t>
            </a:r>
          </a:p>
          <a:p>
            <a:pPr lvl="1" algn="l"/>
            <a:r>
              <a:rPr lang="en-GB" sz="1800"/>
              <a:t>What are the limits of the shared tenant?</a:t>
            </a:r>
          </a:p>
          <a:p>
            <a:endParaRPr lang="en-GB"/>
          </a:p>
        </p:txBody>
      </p:sp>
      <p:sp>
        <p:nvSpPr>
          <p:cNvPr id="4" name="Slide Number Placeholder 3"/>
          <p:cNvSpPr>
            <a:spLocks noGrp="1"/>
          </p:cNvSpPr>
          <p:nvPr>
            <p:ph type="sldNum" sz="quarter" idx="5"/>
          </p:nvPr>
        </p:nvSpPr>
        <p:spPr/>
        <p:txBody>
          <a:bodyPr/>
          <a:lstStyle/>
          <a:p>
            <a:fld id="{11C2FDDD-0080-4650-A997-6FDC0D0618F1}" type="slidenum">
              <a:rPr lang="en-GB" smtClean="0"/>
              <a:t>3</a:t>
            </a:fld>
            <a:endParaRPr lang="en-GB"/>
          </a:p>
        </p:txBody>
      </p:sp>
    </p:spTree>
    <p:extLst>
      <p:ext uri="{BB962C8B-B14F-4D97-AF65-F5344CB8AC3E}">
        <p14:creationId xmlns:p14="http://schemas.microsoft.com/office/powerpoint/2010/main" val="874369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chemeClr val="bg1"/>
                </a:solidFill>
              </a:rPr>
              <a:t>This slide aims to answer: what is in scope of this project? What needs to be achieved? </a:t>
            </a:r>
            <a:endParaRPr lang="en-GB" dirty="0"/>
          </a:p>
        </p:txBody>
      </p:sp>
      <p:sp>
        <p:nvSpPr>
          <p:cNvPr id="4" name="Slide Number Placeholder 3"/>
          <p:cNvSpPr>
            <a:spLocks noGrp="1"/>
          </p:cNvSpPr>
          <p:nvPr>
            <p:ph type="sldNum" sz="quarter" idx="5"/>
          </p:nvPr>
        </p:nvSpPr>
        <p:spPr/>
        <p:txBody>
          <a:bodyPr/>
          <a:lstStyle/>
          <a:p>
            <a:fld id="{11C2FDDD-0080-4650-A997-6FDC0D0618F1}" type="slidenum">
              <a:rPr lang="en-GB" smtClean="0"/>
              <a:t>4</a:t>
            </a:fld>
            <a:endParaRPr lang="en-GB"/>
          </a:p>
        </p:txBody>
      </p:sp>
    </p:spTree>
    <p:extLst>
      <p:ext uri="{BB962C8B-B14F-4D97-AF65-F5344CB8AC3E}">
        <p14:creationId xmlns:p14="http://schemas.microsoft.com/office/powerpoint/2010/main" val="733047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solidFill>
                  <a:schemeClr val="bg1"/>
                </a:solidFill>
              </a:rPr>
              <a:t>This slide aims to answer: what are the benefits we want to realise?</a:t>
            </a:r>
            <a:endParaRPr lang="en-GB"/>
          </a:p>
          <a:p>
            <a:endParaRPr lang="en-GB"/>
          </a:p>
          <a:p>
            <a:r>
              <a:rPr lang="en-GB"/>
              <a:t>Expand on the security element:</a:t>
            </a:r>
          </a:p>
          <a:p>
            <a:r>
              <a:rPr lang="en-GB"/>
              <a:t>EMS includes:</a:t>
            </a:r>
          </a:p>
          <a:p>
            <a:pPr marL="171450" indent="-171450">
              <a:buFont typeface="Arial" panose="020B0604020202020204" pitchFamily="34" charset="0"/>
              <a:buChar char="•"/>
            </a:pPr>
            <a:r>
              <a:rPr lang="en-GB"/>
              <a:t>AAD = secure identity and access mgmt.</a:t>
            </a:r>
          </a:p>
          <a:p>
            <a:pPr marL="171450" indent="-171450">
              <a:buFont typeface="Arial" panose="020B0604020202020204" pitchFamily="34" charset="0"/>
              <a:buChar char="•"/>
            </a:pPr>
            <a:r>
              <a:rPr lang="en-GB"/>
              <a:t>Intune = access management, data protection</a:t>
            </a:r>
          </a:p>
          <a:p>
            <a:pPr marL="171450" indent="-171450">
              <a:buFont typeface="Arial" panose="020B0604020202020204" pitchFamily="34" charset="0"/>
              <a:buChar char="•"/>
            </a:pPr>
            <a:r>
              <a:rPr lang="en-GB"/>
              <a:t>Various security features that are advertised but not sure if they’re allowed in the shared tenant:</a:t>
            </a:r>
          </a:p>
          <a:p>
            <a:pPr marL="628650" lvl="1" indent="-171450">
              <a:buFont typeface="Arial" panose="020B0604020202020204" pitchFamily="34" charset="0"/>
              <a:buChar char="•"/>
            </a:pPr>
            <a:r>
              <a:rPr lang="en-GB"/>
              <a:t>Conditional access policies</a:t>
            </a:r>
          </a:p>
          <a:p>
            <a:pPr marL="628650" lvl="1" indent="-171450">
              <a:buFont typeface="Arial" panose="020B0604020202020204" pitchFamily="34" charset="0"/>
              <a:buChar char="•"/>
            </a:pPr>
            <a:r>
              <a:rPr lang="en-GB"/>
              <a:t>Windows Information Protection</a:t>
            </a:r>
          </a:p>
          <a:p>
            <a:pPr marL="628650" lvl="1" indent="-171450">
              <a:buFont typeface="Arial" panose="020B0604020202020204" pitchFamily="34" charset="0"/>
              <a:buChar char="•"/>
            </a:pPr>
            <a:r>
              <a:rPr lang="en-GB"/>
              <a:t>Defender for Cloud</a:t>
            </a:r>
          </a:p>
          <a:p>
            <a:pPr marL="628650" lvl="1" indent="-171450">
              <a:buFont typeface="Arial" panose="020B0604020202020204" pitchFamily="34" charset="0"/>
              <a:buChar char="•"/>
            </a:pPr>
            <a:r>
              <a:rPr lang="en-GB"/>
              <a:t>Security baselines</a:t>
            </a:r>
          </a:p>
          <a:p>
            <a:pPr marL="628650" lvl="1" indent="-171450">
              <a:buFont typeface="Arial" panose="020B0604020202020204" pitchFamily="34" charset="0"/>
              <a:buChar char="•"/>
            </a:pPr>
            <a:r>
              <a:rPr lang="en-GB"/>
              <a:t>DLP</a:t>
            </a:r>
          </a:p>
        </p:txBody>
      </p:sp>
      <p:sp>
        <p:nvSpPr>
          <p:cNvPr id="4" name="Slide Number Placeholder 3"/>
          <p:cNvSpPr>
            <a:spLocks noGrp="1"/>
          </p:cNvSpPr>
          <p:nvPr>
            <p:ph type="sldNum" sz="quarter" idx="5"/>
          </p:nvPr>
        </p:nvSpPr>
        <p:spPr/>
        <p:txBody>
          <a:bodyPr/>
          <a:lstStyle/>
          <a:p>
            <a:fld id="{11C2FDDD-0080-4650-A997-6FDC0D0618F1}" type="slidenum">
              <a:rPr lang="en-GB" smtClean="0"/>
              <a:t>5</a:t>
            </a:fld>
            <a:endParaRPr lang="en-GB"/>
          </a:p>
        </p:txBody>
      </p:sp>
    </p:spTree>
    <p:extLst>
      <p:ext uri="{BB962C8B-B14F-4D97-AF65-F5344CB8AC3E}">
        <p14:creationId xmlns:p14="http://schemas.microsoft.com/office/powerpoint/2010/main" val="966284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solidFill>
                  <a:schemeClr val="bg1"/>
                </a:solidFill>
              </a:rPr>
              <a:t>This slide aims to answer: where are we now? What is our vision for the future?</a:t>
            </a:r>
            <a:endParaRPr lang="en-GB"/>
          </a:p>
          <a:p>
            <a:endParaRPr lang="en-GB"/>
          </a:p>
          <a:p>
            <a:r>
              <a:rPr lang="en-GB"/>
              <a:t>Brief overview of what </a:t>
            </a:r>
            <a:r>
              <a:rPr lang="en-GB" err="1"/>
              <a:t>intune</a:t>
            </a:r>
            <a:r>
              <a:rPr lang="en-GB"/>
              <a:t> is </a:t>
            </a:r>
          </a:p>
          <a:p>
            <a:r>
              <a:rPr lang="en-GB"/>
              <a:t>	Centralised management of endpoints</a:t>
            </a:r>
          </a:p>
          <a:p>
            <a:r>
              <a:rPr lang="en-GB"/>
              <a:t>Mention of corporate side </a:t>
            </a:r>
          </a:p>
          <a:p>
            <a:r>
              <a:rPr lang="en-GB"/>
              <a:t>Why use all these different tools?</a:t>
            </a:r>
          </a:p>
          <a:p>
            <a:r>
              <a:rPr lang="en-GB"/>
              <a:t>	They are the Microsoft 365 suite that we are entitled to </a:t>
            </a:r>
          </a:p>
        </p:txBody>
      </p:sp>
      <p:sp>
        <p:nvSpPr>
          <p:cNvPr id="4" name="Slide Number Placeholder 3"/>
          <p:cNvSpPr>
            <a:spLocks noGrp="1"/>
          </p:cNvSpPr>
          <p:nvPr>
            <p:ph type="sldNum" sz="quarter" idx="5"/>
          </p:nvPr>
        </p:nvSpPr>
        <p:spPr/>
        <p:txBody>
          <a:bodyPr/>
          <a:lstStyle/>
          <a:p>
            <a:fld id="{11C2FDDD-0080-4650-A997-6FDC0D0618F1}" type="slidenum">
              <a:rPr lang="en-GB" smtClean="0"/>
              <a:t>6</a:t>
            </a:fld>
            <a:endParaRPr lang="en-GB"/>
          </a:p>
        </p:txBody>
      </p:sp>
    </p:spTree>
    <p:extLst>
      <p:ext uri="{BB962C8B-B14F-4D97-AF65-F5344CB8AC3E}">
        <p14:creationId xmlns:p14="http://schemas.microsoft.com/office/powerpoint/2010/main" val="1318004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solidFill>
                  <a:schemeClr val="bg1"/>
                </a:solidFill>
              </a:rPr>
              <a:t>This slide aims to answer: where are we now? What is our vision for the future?</a:t>
            </a:r>
            <a:endParaRPr lang="en-GB"/>
          </a:p>
          <a:p>
            <a:endParaRPr lang="en-GB"/>
          </a:p>
          <a:p>
            <a:r>
              <a:rPr lang="en-GB"/>
              <a:t>Brief overview of what </a:t>
            </a:r>
            <a:r>
              <a:rPr lang="en-GB" err="1"/>
              <a:t>intune</a:t>
            </a:r>
            <a:r>
              <a:rPr lang="en-GB"/>
              <a:t> is </a:t>
            </a:r>
          </a:p>
          <a:p>
            <a:r>
              <a:rPr lang="en-GB"/>
              <a:t>	Centralised management of endpoints</a:t>
            </a:r>
          </a:p>
          <a:p>
            <a:r>
              <a:rPr lang="en-GB"/>
              <a:t>Mention of corporate side </a:t>
            </a:r>
          </a:p>
          <a:p>
            <a:r>
              <a:rPr lang="en-GB"/>
              <a:t>Why use all these different tools?</a:t>
            </a:r>
          </a:p>
          <a:p>
            <a:r>
              <a:rPr lang="en-GB"/>
              <a:t>	They are the Microsoft 365 suite that we are entitled to </a:t>
            </a:r>
          </a:p>
        </p:txBody>
      </p:sp>
      <p:sp>
        <p:nvSpPr>
          <p:cNvPr id="4" name="Slide Number Placeholder 3"/>
          <p:cNvSpPr>
            <a:spLocks noGrp="1"/>
          </p:cNvSpPr>
          <p:nvPr>
            <p:ph type="sldNum" sz="quarter" idx="5"/>
          </p:nvPr>
        </p:nvSpPr>
        <p:spPr/>
        <p:txBody>
          <a:bodyPr/>
          <a:lstStyle/>
          <a:p>
            <a:fld id="{11C2FDDD-0080-4650-A997-6FDC0D0618F1}" type="slidenum">
              <a:rPr lang="en-GB" smtClean="0"/>
              <a:t>7</a:t>
            </a:fld>
            <a:endParaRPr lang="en-GB"/>
          </a:p>
        </p:txBody>
      </p:sp>
    </p:spTree>
    <p:extLst>
      <p:ext uri="{BB962C8B-B14F-4D97-AF65-F5344CB8AC3E}">
        <p14:creationId xmlns:p14="http://schemas.microsoft.com/office/powerpoint/2010/main" val="3620867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solidFill>
                  <a:schemeClr val="bg1"/>
                </a:solidFill>
              </a:rPr>
              <a:t>This slide aims to answer: how will the user experience change, if we get to where we want to be?</a:t>
            </a:r>
            <a:endParaRPr lang="en-GB"/>
          </a:p>
          <a:p>
            <a:endParaRPr lang="en-GB"/>
          </a:p>
          <a:p>
            <a:r>
              <a:rPr lang="en-GB"/>
              <a:t>Locums will eventually be able to log in with their NHSMail credentials to any practice that was on the Shared Tenant’s AAD.</a:t>
            </a:r>
          </a:p>
          <a:p>
            <a:r>
              <a:rPr lang="en-GB"/>
              <a:t>This could even be outside of NWL.</a:t>
            </a:r>
          </a:p>
        </p:txBody>
      </p:sp>
      <p:sp>
        <p:nvSpPr>
          <p:cNvPr id="4" name="Slide Number Placeholder 3"/>
          <p:cNvSpPr>
            <a:spLocks noGrp="1"/>
          </p:cNvSpPr>
          <p:nvPr>
            <p:ph type="sldNum" sz="quarter" idx="5"/>
          </p:nvPr>
        </p:nvSpPr>
        <p:spPr/>
        <p:txBody>
          <a:bodyPr/>
          <a:lstStyle/>
          <a:p>
            <a:fld id="{11C2FDDD-0080-4650-A997-6FDC0D0618F1}" type="slidenum">
              <a:rPr lang="en-GB" smtClean="0"/>
              <a:t>8</a:t>
            </a:fld>
            <a:endParaRPr lang="en-GB"/>
          </a:p>
        </p:txBody>
      </p:sp>
    </p:spTree>
    <p:extLst>
      <p:ext uri="{BB962C8B-B14F-4D97-AF65-F5344CB8AC3E}">
        <p14:creationId xmlns:p14="http://schemas.microsoft.com/office/powerpoint/2010/main" val="3513958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aims to answer: where do roles &amp; responsibilities lie for the primary care migrations?</a:t>
            </a:r>
          </a:p>
          <a:p>
            <a:endParaRPr lang="en-GB" dirty="0"/>
          </a:p>
          <a:p>
            <a:r>
              <a:rPr lang="en-GB" dirty="0"/>
              <a:t>SPMT = SharePoint Migration Tool</a:t>
            </a:r>
          </a:p>
          <a:p>
            <a:endParaRPr lang="en-GB" dirty="0"/>
          </a:p>
          <a:p>
            <a:r>
              <a:rPr lang="en-GB" dirty="0"/>
              <a:t>Excluded File types from OneDrive include *.exe, *.</a:t>
            </a:r>
            <a:r>
              <a:rPr lang="en-GB" dirty="0" err="1"/>
              <a:t>lnk</a:t>
            </a:r>
            <a:r>
              <a:rPr lang="en-GB" dirty="0"/>
              <a:t>, *.</a:t>
            </a:r>
            <a:r>
              <a:rPr lang="en-GB" dirty="0" err="1"/>
              <a:t>msi</a:t>
            </a:r>
            <a:r>
              <a:rPr lang="en-GB" dirty="0"/>
              <a:t>,, *;</a:t>
            </a:r>
            <a:r>
              <a:rPr lang="en-GB" dirty="0" err="1"/>
              <a:t>dll</a:t>
            </a:r>
            <a:r>
              <a:rPr lang="en-GB" dirty="0"/>
              <a:t>, *.sys, *.</a:t>
            </a:r>
            <a:r>
              <a:rPr lang="en-GB" dirty="0" err="1"/>
              <a:t>drv</a:t>
            </a:r>
            <a:r>
              <a:rPr lang="en-GB" dirty="0"/>
              <a:t>, *.</a:t>
            </a:r>
            <a:r>
              <a:rPr lang="en-GB" dirty="0" err="1"/>
              <a:t>ldf</a:t>
            </a:r>
            <a:r>
              <a:rPr lang="en-GB" dirty="0"/>
              <a:t>, *.</a:t>
            </a:r>
            <a:r>
              <a:rPr lang="en-GB" dirty="0" err="1"/>
              <a:t>mdf</a:t>
            </a:r>
            <a:r>
              <a:rPr lang="en-GB" dirty="0"/>
              <a:t>, *.iso, *.bat, *.</a:t>
            </a:r>
            <a:r>
              <a:rPr lang="en-GB" dirty="0" err="1"/>
              <a:t>ebd</a:t>
            </a:r>
            <a:r>
              <a:rPr lang="en-GB" dirty="0"/>
              <a:t> </a:t>
            </a:r>
          </a:p>
        </p:txBody>
      </p:sp>
      <p:sp>
        <p:nvSpPr>
          <p:cNvPr id="4" name="Slide Number Placeholder 3"/>
          <p:cNvSpPr>
            <a:spLocks noGrp="1"/>
          </p:cNvSpPr>
          <p:nvPr>
            <p:ph type="sldNum" sz="quarter" idx="5"/>
          </p:nvPr>
        </p:nvSpPr>
        <p:spPr/>
        <p:txBody>
          <a:bodyPr/>
          <a:lstStyle/>
          <a:p>
            <a:fld id="{11C2FDDD-0080-4650-A997-6FDC0D0618F1}" type="slidenum">
              <a:rPr lang="en-GB" smtClean="0"/>
              <a:t>9</a:t>
            </a:fld>
            <a:endParaRPr lang="en-GB"/>
          </a:p>
        </p:txBody>
      </p:sp>
    </p:spTree>
    <p:extLst>
      <p:ext uri="{BB962C8B-B14F-4D97-AF65-F5344CB8AC3E}">
        <p14:creationId xmlns:p14="http://schemas.microsoft.com/office/powerpoint/2010/main" val="2516533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aims to answer: where do roles &amp; responsibilities lie for the primary care migrations?</a:t>
            </a:r>
          </a:p>
          <a:p>
            <a:endParaRPr lang="en-GB" dirty="0"/>
          </a:p>
          <a:p>
            <a:r>
              <a:rPr lang="en-GB" dirty="0"/>
              <a:t>SPMT = SharePoint Migration Tool</a:t>
            </a:r>
          </a:p>
          <a:p>
            <a:endParaRPr lang="en-GB" dirty="0"/>
          </a:p>
          <a:p>
            <a:r>
              <a:rPr lang="en-GB" dirty="0"/>
              <a:t>Excluded File types from OneDrive include *.exe, *.</a:t>
            </a:r>
            <a:r>
              <a:rPr lang="en-GB" dirty="0" err="1"/>
              <a:t>lnk</a:t>
            </a:r>
            <a:r>
              <a:rPr lang="en-GB" dirty="0"/>
              <a:t>, *.</a:t>
            </a:r>
            <a:r>
              <a:rPr lang="en-GB" dirty="0" err="1"/>
              <a:t>msi</a:t>
            </a:r>
            <a:r>
              <a:rPr lang="en-GB" dirty="0"/>
              <a:t>,, *;</a:t>
            </a:r>
            <a:r>
              <a:rPr lang="en-GB" dirty="0" err="1"/>
              <a:t>dll</a:t>
            </a:r>
            <a:r>
              <a:rPr lang="en-GB" dirty="0"/>
              <a:t>, *.sys, *.</a:t>
            </a:r>
            <a:r>
              <a:rPr lang="en-GB" dirty="0" err="1"/>
              <a:t>drv</a:t>
            </a:r>
            <a:r>
              <a:rPr lang="en-GB" dirty="0"/>
              <a:t>, *.</a:t>
            </a:r>
            <a:r>
              <a:rPr lang="en-GB" dirty="0" err="1"/>
              <a:t>ldf</a:t>
            </a:r>
            <a:r>
              <a:rPr lang="en-GB" dirty="0"/>
              <a:t>, *.</a:t>
            </a:r>
            <a:r>
              <a:rPr lang="en-GB" dirty="0" err="1"/>
              <a:t>mdf</a:t>
            </a:r>
            <a:r>
              <a:rPr lang="en-GB" dirty="0"/>
              <a:t>, *.iso, *.bat, *.</a:t>
            </a:r>
            <a:r>
              <a:rPr lang="en-GB" dirty="0" err="1"/>
              <a:t>ebd</a:t>
            </a:r>
            <a:r>
              <a:rPr lang="en-GB" dirty="0"/>
              <a:t> </a:t>
            </a:r>
          </a:p>
        </p:txBody>
      </p:sp>
      <p:sp>
        <p:nvSpPr>
          <p:cNvPr id="4" name="Slide Number Placeholder 3"/>
          <p:cNvSpPr>
            <a:spLocks noGrp="1"/>
          </p:cNvSpPr>
          <p:nvPr>
            <p:ph type="sldNum" sz="quarter" idx="5"/>
          </p:nvPr>
        </p:nvSpPr>
        <p:spPr/>
        <p:txBody>
          <a:bodyPr/>
          <a:lstStyle/>
          <a:p>
            <a:fld id="{11C2FDDD-0080-4650-A997-6FDC0D0618F1}" type="slidenum">
              <a:rPr lang="en-GB" smtClean="0"/>
              <a:t>10</a:t>
            </a:fld>
            <a:endParaRPr lang="en-GB"/>
          </a:p>
        </p:txBody>
      </p:sp>
    </p:spTree>
    <p:extLst>
      <p:ext uri="{BB962C8B-B14F-4D97-AF65-F5344CB8AC3E}">
        <p14:creationId xmlns:p14="http://schemas.microsoft.com/office/powerpoint/2010/main" val="33977186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pic>
        <p:nvPicPr>
          <p:cNvPr id="33" name="Picture 32" descr="C:\Users\abrjes\AppData\Local\Microsoft\Windows\INetCache\Content.Outlook\JXQ15T3X\NWL-ICS-logo-high-res.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1344" y="116632"/>
            <a:ext cx="2233639" cy="744546"/>
          </a:xfrm>
          <a:prstGeom prst="rect">
            <a:avLst/>
          </a:prstGeom>
          <a:noFill/>
          <a:ln>
            <a:noFill/>
          </a:ln>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190" y="215642"/>
            <a:ext cx="2018474" cy="621069"/>
          </a:xfrm>
          <a:prstGeom prst="rect">
            <a:avLst/>
          </a:prstGeom>
        </p:spPr>
      </p:pic>
    </p:spTree>
    <p:extLst>
      <p:ext uri="{BB962C8B-B14F-4D97-AF65-F5344CB8AC3E}">
        <p14:creationId xmlns:p14="http://schemas.microsoft.com/office/powerpoint/2010/main" val="22420595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63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E5AA847A-DC5E-4AEC-A203-7A84C904E41F}"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1852754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1B744933-51E7-4F2A-94C1-A83F0DE176D3}"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3967444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3893C717-ADB5-4D7D-8A99-2B560C70A4C9}"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1585259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8318" y="198438"/>
            <a:ext cx="2861733" cy="5516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8885" y="198438"/>
            <a:ext cx="8386233" cy="5516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A6294AB2-3D0A-4538-BB31-FCF785331659}"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3750774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A155565-04A1-4A75-AD82-B09845E86EF2}" type="datetimeFigureOut">
              <a:rPr lang="en-GB" smtClean="0"/>
              <a:t>01/05/2024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760667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A155565-04A1-4A75-AD82-B09845E86EF2}" type="datetimeFigureOut">
              <a:rPr lang="en-GB" smtClean="0"/>
              <a:t>01/05/2024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3075906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155565-04A1-4A75-AD82-B09845E86EF2}" type="datetimeFigureOut">
              <a:rPr lang="en-GB" smtClean="0"/>
              <a:t>01/05/2024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3132963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A155565-04A1-4A75-AD82-B09845E86EF2}" type="datetimeFigureOut">
              <a:rPr lang="en-GB" smtClean="0"/>
              <a:t>01/05/2024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1501732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A155565-04A1-4A75-AD82-B09845E86EF2}" type="datetimeFigureOut">
              <a:rPr lang="en-GB" smtClean="0"/>
              <a:t>01/05/2024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360358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dirty="0"/>
              <a:t>Click to edit title</a:t>
            </a:r>
            <a:endParaRPr lang="en-GB" dirty="0"/>
          </a:p>
        </p:txBody>
      </p:sp>
    </p:spTree>
    <p:extLst>
      <p:ext uri="{BB962C8B-B14F-4D97-AF65-F5344CB8AC3E}">
        <p14:creationId xmlns:p14="http://schemas.microsoft.com/office/powerpoint/2010/main" val="34397219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A155565-04A1-4A75-AD82-B09845E86EF2}" type="datetimeFigureOut">
              <a:rPr lang="en-GB" smtClean="0"/>
              <a:t>01/05/2024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2800581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55565-04A1-4A75-AD82-B09845E86EF2}" type="datetimeFigureOut">
              <a:rPr lang="en-GB" smtClean="0"/>
              <a:t>01/05/2024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40509406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155565-04A1-4A75-AD82-B09845E86EF2}" type="datetimeFigureOut">
              <a:rPr lang="en-GB" smtClean="0"/>
              <a:t>01/05/2024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39174351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A155565-04A1-4A75-AD82-B09845E86EF2}" type="datetimeFigureOut">
              <a:rPr lang="en-GB" smtClean="0"/>
              <a:t>01/05/2024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45224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A155565-04A1-4A75-AD82-B09845E86EF2}" type="datetimeFigureOut">
              <a:rPr lang="en-GB" smtClean="0"/>
              <a:t>01/05/2024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19583701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A155565-04A1-4A75-AD82-B09845E86EF2}" type="datetimeFigureOut">
              <a:rPr lang="en-GB" smtClean="0"/>
              <a:t>01/05/2024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28196-A642-4162-BB5B-74166B2A5AFF}" type="slidenum">
              <a:rPr lang="en-GB" smtClean="0"/>
              <a:t>‹#›</a:t>
            </a:fld>
            <a:endParaRPr lang="en-GB"/>
          </a:p>
        </p:txBody>
      </p:sp>
    </p:spTree>
    <p:extLst>
      <p:ext uri="{BB962C8B-B14F-4D97-AF65-F5344CB8AC3E}">
        <p14:creationId xmlns:p14="http://schemas.microsoft.com/office/powerpoint/2010/main" val="2625951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dirty="0"/>
              <a:t>Click to add sub-heading</a:t>
            </a:r>
            <a:endParaRPr lang="en-GB" dirty="0"/>
          </a:p>
        </p:txBody>
      </p:sp>
    </p:spTree>
    <p:extLst>
      <p:ext uri="{BB962C8B-B14F-4D97-AF65-F5344CB8AC3E}">
        <p14:creationId xmlns:p14="http://schemas.microsoft.com/office/powerpoint/2010/main" val="314601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8FD555C0-05C6-4091-B689-922C0CAE5ACD}"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278753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p:txBody>
          <a:bodyPr/>
          <a:lstStyle>
            <a:lvl1pPr>
              <a:defRPr/>
            </a:lvl1pPr>
          </a:lstStyle>
          <a:p>
            <a:pPr>
              <a:defRPr/>
            </a:pPr>
            <a:endParaRPr lang="en-GB">
              <a:solidFill>
                <a:srgbClr val="003698"/>
              </a:solidFill>
            </a:endParaRPr>
          </a:p>
        </p:txBody>
      </p:sp>
      <p:sp>
        <p:nvSpPr>
          <p:cNvPr id="6" name="Rectangle 5"/>
          <p:cNvSpPr>
            <a:spLocks noGrp="1" noChangeArrowheads="1"/>
          </p:cNvSpPr>
          <p:nvPr>
            <p:ph type="sldNum" sz="quarter" idx="11"/>
          </p:nvPr>
        </p:nvSpPr>
        <p:spPr/>
        <p:txBody>
          <a:bodyPr/>
          <a:lstStyle>
            <a:lvl1pPr>
              <a:defRPr/>
            </a:lvl1pPr>
          </a:lstStyle>
          <a:p>
            <a:pPr>
              <a:defRPr/>
            </a:pPr>
            <a:fld id="{3560706D-B0AD-4041-9BCF-B7A7396CB542}"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591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A48B0A5F-D84F-432B-87F0-94886A42514A}"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305363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8885" y="1143000"/>
            <a:ext cx="5623983"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6067" y="1143000"/>
            <a:ext cx="5623984"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701D085E-DAC5-412F-B5C3-924928F8C96D}"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348412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8" name="Rectangle 5"/>
          <p:cNvSpPr>
            <a:spLocks noGrp="1" noChangeArrowheads="1"/>
          </p:cNvSpPr>
          <p:nvPr>
            <p:ph type="sldNum" sz="quarter" idx="11"/>
          </p:nvPr>
        </p:nvSpPr>
        <p:spPr>
          <a:ln/>
        </p:spPr>
        <p:txBody>
          <a:bodyPr/>
          <a:lstStyle>
            <a:lvl1pPr>
              <a:defRPr/>
            </a:lvl1pPr>
          </a:lstStyle>
          <a:p>
            <a:pPr>
              <a:defRPr/>
            </a:pPr>
            <a:fld id="{AA3607AF-C23E-4B1B-865C-A9E165761072}"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404280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GB">
              <a:solidFill>
                <a:srgbClr val="003698"/>
              </a:solidFill>
            </a:endParaRPr>
          </a:p>
        </p:txBody>
      </p:sp>
      <p:sp>
        <p:nvSpPr>
          <p:cNvPr id="4" name="Rectangle 5"/>
          <p:cNvSpPr>
            <a:spLocks noGrp="1" noChangeArrowheads="1"/>
          </p:cNvSpPr>
          <p:nvPr>
            <p:ph type="sldNum" sz="quarter" idx="11"/>
          </p:nvPr>
        </p:nvSpPr>
        <p:spPr>
          <a:ln/>
        </p:spPr>
        <p:txBody>
          <a:bodyPr/>
          <a:lstStyle>
            <a:lvl1pPr>
              <a:defRPr/>
            </a:lvl1pPr>
          </a:lstStyle>
          <a:p>
            <a:pPr>
              <a:defRPr/>
            </a:pPr>
            <a:fld id="{2011052D-DB6A-476D-AB9F-ACCE092148B2}" type="slidenum">
              <a:rPr lang="en-GB">
                <a:solidFill>
                  <a:srgbClr val="003698"/>
                </a:solidFill>
              </a:rPr>
              <a:pPr>
                <a:defRPr/>
              </a:pPr>
              <a:t>‹#›</a:t>
            </a:fld>
            <a:endParaRPr lang="en-GB">
              <a:solidFill>
                <a:srgbClr val="003698"/>
              </a:solidFill>
            </a:endParaRPr>
          </a:p>
        </p:txBody>
      </p:sp>
    </p:spTree>
    <p:extLst>
      <p:ext uri="{BB962C8B-B14F-4D97-AF65-F5344CB8AC3E}">
        <p14:creationId xmlns:p14="http://schemas.microsoft.com/office/powerpoint/2010/main" val="26088529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344472" y="6229516"/>
            <a:ext cx="1669007" cy="513540"/>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91344" y="6070406"/>
            <a:ext cx="2017948" cy="672650"/>
          </a:xfrm>
          <a:prstGeom prst="rect">
            <a:avLst/>
          </a:prstGeom>
        </p:spPr>
      </p:pic>
    </p:spTree>
    <p:extLst>
      <p:ext uri="{BB962C8B-B14F-4D97-AF65-F5344CB8AC3E}">
        <p14:creationId xmlns:p14="http://schemas.microsoft.com/office/powerpoint/2010/main" val="2213644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78885" y="198439"/>
            <a:ext cx="11451167" cy="7508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378885" y="1143000"/>
            <a:ext cx="11451167" cy="457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1732" name="Rectangle 4"/>
          <p:cNvSpPr>
            <a:spLocks noGrp="1" noChangeArrowheads="1"/>
          </p:cNvSpPr>
          <p:nvPr>
            <p:ph type="ftr" sz="quarter" idx="3"/>
          </p:nvPr>
        </p:nvSpPr>
        <p:spPr bwMode="auto">
          <a:xfrm>
            <a:off x="378885" y="6602414"/>
            <a:ext cx="7647516" cy="2555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eaLnBrk="0" hangingPunct="0">
              <a:defRPr sz="900" b="1">
                <a:solidFill>
                  <a:schemeClr val="tx1"/>
                </a:solidFill>
                <a:latin typeface="+mn-lt"/>
              </a:defRPr>
            </a:lvl1pPr>
          </a:lstStyle>
          <a:p>
            <a:pPr>
              <a:defRPr/>
            </a:pPr>
            <a:endParaRPr lang="en-GB">
              <a:solidFill>
                <a:srgbClr val="003698"/>
              </a:solidFill>
              <a:ea typeface="ＭＳ Ｐゴシック" pitchFamily="1" charset="-128"/>
            </a:endParaRPr>
          </a:p>
        </p:txBody>
      </p:sp>
      <p:sp>
        <p:nvSpPr>
          <p:cNvPr id="201733" name="Rectangle 5"/>
          <p:cNvSpPr>
            <a:spLocks noGrp="1" noChangeArrowheads="1"/>
          </p:cNvSpPr>
          <p:nvPr>
            <p:ph type="sldNum" sz="quarter" idx="4"/>
          </p:nvPr>
        </p:nvSpPr>
        <p:spPr bwMode="auto">
          <a:xfrm>
            <a:off x="10312400" y="6602414"/>
            <a:ext cx="1517651" cy="2555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0" hangingPunct="0">
              <a:defRPr sz="900" b="1">
                <a:solidFill>
                  <a:schemeClr val="tx1"/>
                </a:solidFill>
                <a:latin typeface="+mn-lt"/>
              </a:defRPr>
            </a:lvl1pPr>
          </a:lstStyle>
          <a:p>
            <a:pPr>
              <a:defRPr/>
            </a:pPr>
            <a:fld id="{BB6B57CC-5181-4603-BF9C-C7E1616A27B9}" type="slidenum">
              <a:rPr lang="en-GB" smtClean="0">
                <a:solidFill>
                  <a:srgbClr val="003698"/>
                </a:solidFill>
                <a:ea typeface="ＭＳ Ｐゴシック" pitchFamily="1" charset="-128"/>
              </a:rPr>
              <a:pPr>
                <a:defRPr/>
              </a:pPr>
              <a:t>‹#›</a:t>
            </a:fld>
            <a:endParaRPr lang="en-GB">
              <a:solidFill>
                <a:srgbClr val="003698"/>
              </a:solidFill>
              <a:ea typeface="ＭＳ Ｐゴシック" pitchFamily="1" charset="-128"/>
            </a:endParaRPr>
          </a:p>
        </p:txBody>
      </p:sp>
      <p:sp>
        <p:nvSpPr>
          <p:cNvPr id="201734" name="Text Box 6"/>
          <p:cNvSpPr txBox="1">
            <a:spLocks noChangeArrowheads="1"/>
          </p:cNvSpPr>
          <p:nvPr/>
        </p:nvSpPr>
        <p:spPr bwMode="auto">
          <a:xfrm>
            <a:off x="7962901" y="6564313"/>
            <a:ext cx="2061783" cy="286232"/>
          </a:xfrm>
          <a:prstGeom prst="rect">
            <a:avLst/>
          </a:prstGeom>
          <a:noFill/>
          <a:ln w="9525" algn="ctr">
            <a:noFill/>
            <a:miter lim="800000"/>
            <a:headEnd/>
            <a:tailEnd/>
          </a:ln>
          <a:effectLst/>
        </p:spPr>
        <p:txBody>
          <a:bodyPr wrap="none">
            <a:spAutoFit/>
          </a:bodyPr>
          <a:lstStyle/>
          <a:p>
            <a:pPr defTabSz="914400" eaLnBrk="0" hangingPunct="0">
              <a:lnSpc>
                <a:spcPct val="90000"/>
              </a:lnSpc>
              <a:defRPr/>
            </a:pPr>
            <a:r>
              <a:rPr lang="en-US" sz="1400" b="1">
                <a:solidFill>
                  <a:srgbClr val="003698"/>
                </a:solidFill>
                <a:latin typeface="Arial"/>
                <a:ea typeface="ＭＳ Ｐゴシック" pitchFamily="1" charset="-128"/>
                <a:cs typeface="Arial"/>
              </a:rPr>
              <a:t>- Strictly confidential -</a:t>
            </a:r>
          </a:p>
        </p:txBody>
      </p:sp>
    </p:spTree>
    <p:extLst>
      <p:ext uri="{BB962C8B-B14F-4D97-AF65-F5344CB8AC3E}">
        <p14:creationId xmlns:p14="http://schemas.microsoft.com/office/powerpoint/2010/main" val="416948625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0" fontAlgn="base" hangingPunct="0">
        <a:lnSpc>
          <a:spcPct val="90000"/>
        </a:lnSpc>
        <a:spcBef>
          <a:spcPct val="0"/>
        </a:spcBef>
        <a:spcAft>
          <a:spcPct val="0"/>
        </a:spcAft>
        <a:defRPr sz="2200" b="1">
          <a:solidFill>
            <a:srgbClr val="003698"/>
          </a:solidFill>
          <a:latin typeface="+mj-lt"/>
          <a:ea typeface="+mj-ea"/>
          <a:cs typeface="+mj-cs"/>
        </a:defRPr>
      </a:lvl1pPr>
      <a:lvl2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2pPr>
      <a:lvl3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3pPr>
      <a:lvl4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4pPr>
      <a:lvl5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5pPr>
      <a:lvl6pPr marL="457200" algn="l" rtl="0" fontAlgn="base">
        <a:lnSpc>
          <a:spcPct val="90000"/>
        </a:lnSpc>
        <a:spcBef>
          <a:spcPct val="0"/>
        </a:spcBef>
        <a:spcAft>
          <a:spcPct val="0"/>
        </a:spcAft>
        <a:defRPr sz="2200" b="1">
          <a:solidFill>
            <a:srgbClr val="003698"/>
          </a:solidFill>
          <a:latin typeface="Arial" pitchFamily="34" charset="0"/>
          <a:cs typeface="Arial" pitchFamily="34" charset="0"/>
        </a:defRPr>
      </a:lvl6pPr>
      <a:lvl7pPr marL="914400" algn="l" rtl="0" fontAlgn="base">
        <a:lnSpc>
          <a:spcPct val="90000"/>
        </a:lnSpc>
        <a:spcBef>
          <a:spcPct val="0"/>
        </a:spcBef>
        <a:spcAft>
          <a:spcPct val="0"/>
        </a:spcAft>
        <a:defRPr sz="2200" b="1">
          <a:solidFill>
            <a:srgbClr val="003698"/>
          </a:solidFill>
          <a:latin typeface="Arial" pitchFamily="34" charset="0"/>
          <a:cs typeface="Arial" pitchFamily="34" charset="0"/>
        </a:defRPr>
      </a:lvl7pPr>
      <a:lvl8pPr marL="1371600" algn="l" rtl="0" fontAlgn="base">
        <a:lnSpc>
          <a:spcPct val="90000"/>
        </a:lnSpc>
        <a:spcBef>
          <a:spcPct val="0"/>
        </a:spcBef>
        <a:spcAft>
          <a:spcPct val="0"/>
        </a:spcAft>
        <a:defRPr sz="2200" b="1">
          <a:solidFill>
            <a:srgbClr val="003698"/>
          </a:solidFill>
          <a:latin typeface="Arial" pitchFamily="34" charset="0"/>
          <a:cs typeface="Arial" pitchFamily="34" charset="0"/>
        </a:defRPr>
      </a:lvl8pPr>
      <a:lvl9pPr marL="1828800" algn="l" rtl="0" fontAlgn="base">
        <a:lnSpc>
          <a:spcPct val="90000"/>
        </a:lnSpc>
        <a:spcBef>
          <a:spcPct val="0"/>
        </a:spcBef>
        <a:spcAft>
          <a:spcPct val="0"/>
        </a:spcAft>
        <a:defRPr sz="2200" b="1">
          <a:solidFill>
            <a:srgbClr val="003698"/>
          </a:solidFill>
          <a:latin typeface="Arial" pitchFamily="34" charset="0"/>
          <a:cs typeface="Arial" pitchFamily="34" charset="0"/>
        </a:defRPr>
      </a:lvl9pPr>
    </p:titleStyle>
    <p:bodyStyle>
      <a:lvl1pPr marL="342900" indent="-342900" algn="l" rtl="0" eaLnBrk="0" fontAlgn="base" hangingPunct="0">
        <a:spcBef>
          <a:spcPct val="50000"/>
        </a:spcBef>
        <a:spcAft>
          <a:spcPct val="0"/>
        </a:spcAft>
        <a:buFont typeface="Symbol" pitchFamily="18" charset="2"/>
        <a:buChar char="·"/>
        <a:defRPr sz="1600">
          <a:solidFill>
            <a:srgbClr val="003698"/>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1600">
          <a:solidFill>
            <a:srgbClr val="003698"/>
          </a:solidFill>
          <a:latin typeface="+mn-lt"/>
          <a:cs typeface="+mn-cs"/>
        </a:defRPr>
      </a:lvl2pPr>
      <a:lvl3pPr marL="1143000" indent="-228600" algn="l" rtl="0" eaLnBrk="0" fontAlgn="base" hangingPunct="0">
        <a:spcBef>
          <a:spcPct val="20000"/>
        </a:spcBef>
        <a:spcAft>
          <a:spcPct val="0"/>
        </a:spcAft>
        <a:buFont typeface="Arial" pitchFamily="34" charset="0"/>
        <a:buChar char="…"/>
        <a:defRPr sz="1600">
          <a:solidFill>
            <a:srgbClr val="003698"/>
          </a:solidFill>
          <a:latin typeface="+mn-lt"/>
          <a:cs typeface="+mn-cs"/>
        </a:defRPr>
      </a:lvl3pPr>
      <a:lvl4pPr marL="1600200" indent="-228600" algn="l" rtl="0" eaLnBrk="0" fontAlgn="base" hangingPunct="0">
        <a:spcBef>
          <a:spcPct val="20000"/>
        </a:spcBef>
        <a:spcAft>
          <a:spcPct val="0"/>
        </a:spcAft>
        <a:buChar char="–"/>
        <a:defRPr sz="1600">
          <a:solidFill>
            <a:srgbClr val="003698"/>
          </a:solidFill>
          <a:latin typeface="+mn-lt"/>
          <a:cs typeface="+mn-cs"/>
        </a:defRPr>
      </a:lvl4pPr>
      <a:lvl5pPr marL="2057400" indent="-228600" algn="l" rtl="0" eaLnBrk="0" fontAlgn="base" hangingPunct="0">
        <a:spcBef>
          <a:spcPct val="20000"/>
        </a:spcBef>
        <a:spcAft>
          <a:spcPct val="0"/>
        </a:spcAft>
        <a:buChar char="»"/>
        <a:defRPr sz="1600">
          <a:solidFill>
            <a:srgbClr val="003698"/>
          </a:solidFill>
          <a:latin typeface="+mn-lt"/>
          <a:cs typeface="+mn-cs"/>
        </a:defRPr>
      </a:lvl5pPr>
      <a:lvl6pPr marL="2514600" indent="-228600" algn="l" rtl="0" fontAlgn="base">
        <a:spcBef>
          <a:spcPct val="20000"/>
        </a:spcBef>
        <a:spcAft>
          <a:spcPct val="0"/>
        </a:spcAft>
        <a:defRPr sz="1600">
          <a:solidFill>
            <a:srgbClr val="003698"/>
          </a:solidFill>
          <a:latin typeface="+mn-lt"/>
          <a:cs typeface="+mn-cs"/>
        </a:defRPr>
      </a:lvl6pPr>
      <a:lvl7pPr marL="2971800" indent="-228600" algn="l" rtl="0" fontAlgn="base">
        <a:spcBef>
          <a:spcPct val="20000"/>
        </a:spcBef>
        <a:spcAft>
          <a:spcPct val="0"/>
        </a:spcAft>
        <a:defRPr sz="1600">
          <a:solidFill>
            <a:srgbClr val="003698"/>
          </a:solidFill>
          <a:latin typeface="+mn-lt"/>
          <a:cs typeface="+mn-cs"/>
        </a:defRPr>
      </a:lvl7pPr>
      <a:lvl8pPr marL="3429000" indent="-228600" algn="l" rtl="0" fontAlgn="base">
        <a:spcBef>
          <a:spcPct val="20000"/>
        </a:spcBef>
        <a:spcAft>
          <a:spcPct val="0"/>
        </a:spcAft>
        <a:defRPr sz="1600">
          <a:solidFill>
            <a:srgbClr val="003698"/>
          </a:solidFill>
          <a:latin typeface="+mn-lt"/>
          <a:cs typeface="+mn-cs"/>
        </a:defRPr>
      </a:lvl8pPr>
      <a:lvl9pPr marL="3886200" indent="-228600" algn="l" rtl="0" fontAlgn="base">
        <a:spcBef>
          <a:spcPct val="20000"/>
        </a:spcBef>
        <a:spcAft>
          <a:spcPct val="0"/>
        </a:spcAft>
        <a:defRPr sz="1600">
          <a:solidFill>
            <a:srgbClr val="003698"/>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55565-04A1-4A75-AD82-B09845E86EF2}" type="datetimeFigureOut">
              <a:rPr lang="en-GB" smtClean="0"/>
              <a:t>01/05/2024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28196-A642-4162-BB5B-74166B2A5AFF}" type="slidenum">
              <a:rPr lang="en-GB" smtClean="0"/>
              <a:t>‹#›</a:t>
            </a:fld>
            <a:endParaRPr lang="en-GB"/>
          </a:p>
        </p:txBody>
      </p:sp>
    </p:spTree>
    <p:extLst>
      <p:ext uri="{BB962C8B-B14F-4D97-AF65-F5344CB8AC3E}">
        <p14:creationId xmlns:p14="http://schemas.microsoft.com/office/powerpoint/2010/main" val="15528518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06_3EB4619F.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5.xml"/><Relationship Id="rId5" Type="http://schemas.openxmlformats.org/officeDocument/2006/relationships/tags" Target="../tags/tag5.xml"/><Relationship Id="rId10" Type="http://schemas.openxmlformats.org/officeDocument/2006/relationships/slideLayout" Target="../slideLayouts/slideLayout2.xml"/><Relationship Id="rId4" Type="http://schemas.openxmlformats.org/officeDocument/2006/relationships/tags" Target="../tags/tag4.xml"/><Relationship Id="rId9" Type="http://schemas.openxmlformats.org/officeDocument/2006/relationships/tags" Target="../tags/tag9.xml"/></Relationships>
</file>

<file path=ppt/slides/_rels/slide18.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6.png"/><Relationship Id="rId7" Type="http://schemas.openxmlformats.org/officeDocument/2006/relationships/image" Target="../media/image3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33.png"/><Relationship Id="rId10" Type="http://schemas.openxmlformats.org/officeDocument/2006/relationships/image" Target="../media/image37.png"/><Relationship Id="rId4" Type="http://schemas.openxmlformats.org/officeDocument/2006/relationships/image" Target="../media/image9.png"/><Relationship Id="rId9" Type="http://schemas.openxmlformats.org/officeDocument/2006/relationships/image" Target="../media/image3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hsnwl.gpn365project@nhs.net" TargetMode="External"/><Relationship Id="rId2" Type="http://schemas.openxmlformats.org/officeDocument/2006/relationships/image" Target="../media/image38.png"/><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02_18202F09.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microsoft.com/office/2018/10/relationships/comments" Target="../comments/modernComment_103_9665BCFD.xml"/><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4.xml"/><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microsoft.com/office/2018/10/relationships/comments" Target="../comments/modernComment_105_E9C8FDFD.xml"/><Relationship Id="rId7"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7.png"/><Relationship Id="rId7"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8.png"/><Relationship Id="rId4" Type="http://schemas.openxmlformats.org/officeDocument/2006/relationships/image" Target="../media/image24.png"/><Relationship Id="rId9" Type="http://schemas.openxmlformats.org/officeDocument/2006/relationships/image" Target="../media/image31.png"/></Relationships>
</file>

<file path=ppt/slides/_rels/slide8.xml.rels><?xml version="1.0" encoding="UTF-8" standalone="yes"?>
<Relationships xmlns="http://schemas.openxmlformats.org/package/2006/relationships"><Relationship Id="rId3" Type="http://schemas.microsoft.com/office/2018/10/relationships/comments" Target="../comments/modernComment_108_ACAB57F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9.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F211B-1AC6-4681-833A-35369DBD6356}"/>
              </a:ext>
            </a:extLst>
          </p:cNvPr>
          <p:cNvSpPr>
            <a:spLocks noGrp="1"/>
          </p:cNvSpPr>
          <p:nvPr>
            <p:ph type="ctrTitle"/>
          </p:nvPr>
        </p:nvSpPr>
        <p:spPr>
          <a:xfrm>
            <a:off x="1919536" y="1700808"/>
            <a:ext cx="8604448" cy="2387600"/>
          </a:xfrm>
        </p:spPr>
        <p:txBody>
          <a:bodyPr anchor="ctr">
            <a:normAutofit/>
          </a:bodyPr>
          <a:lstStyle/>
          <a:p>
            <a:r>
              <a:rPr lang="en-GB" sz="4800" dirty="0"/>
              <a:t> Practice Managers Forum</a:t>
            </a:r>
            <a:br>
              <a:rPr lang="en-GB" sz="4800" dirty="0"/>
            </a:br>
            <a:r>
              <a:rPr lang="en-GB" sz="2000" dirty="0"/>
              <a:t>[M365(N365) Report]</a:t>
            </a:r>
          </a:p>
        </p:txBody>
      </p:sp>
      <p:sp>
        <p:nvSpPr>
          <p:cNvPr id="3" name="Subtitle 2">
            <a:extLst>
              <a:ext uri="{FF2B5EF4-FFF2-40B4-BE49-F238E27FC236}">
                <a16:creationId xmlns:a16="http://schemas.microsoft.com/office/drawing/2014/main" id="{9C52332E-FBD5-4CD9-B143-8982D650A524}"/>
              </a:ext>
            </a:extLst>
          </p:cNvPr>
          <p:cNvSpPr>
            <a:spLocks noGrp="1"/>
          </p:cNvSpPr>
          <p:nvPr>
            <p:ph type="subTitle" idx="1"/>
          </p:nvPr>
        </p:nvSpPr>
        <p:spPr>
          <a:xfrm>
            <a:off x="4565575" y="3634867"/>
            <a:ext cx="3312369" cy="907082"/>
          </a:xfrm>
        </p:spPr>
        <p:txBody>
          <a:bodyPr anchor="ctr">
            <a:normAutofit fontScale="70000" lnSpcReduction="20000"/>
          </a:bodyPr>
          <a:lstStyle/>
          <a:p>
            <a:r>
              <a:rPr lang="en-GB" dirty="0"/>
              <a:t>GP / Primary Care</a:t>
            </a:r>
          </a:p>
          <a:p>
            <a:r>
              <a:rPr lang="en-GB" dirty="0"/>
              <a:t> Northwest London ICB </a:t>
            </a:r>
          </a:p>
          <a:p>
            <a:r>
              <a:rPr lang="en-GB" dirty="0"/>
              <a:t>May 2024</a:t>
            </a:r>
          </a:p>
        </p:txBody>
      </p:sp>
    </p:spTree>
    <p:extLst>
      <p:ext uri="{BB962C8B-B14F-4D97-AF65-F5344CB8AC3E}">
        <p14:creationId xmlns:p14="http://schemas.microsoft.com/office/powerpoint/2010/main" val="27478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8F4FA-1DC1-4014-98B0-C4A189932F10}"/>
              </a:ext>
            </a:extLst>
          </p:cNvPr>
          <p:cNvSpPr>
            <a:spLocks noGrp="1"/>
          </p:cNvSpPr>
          <p:nvPr>
            <p:ph type="title"/>
          </p:nvPr>
        </p:nvSpPr>
        <p:spPr>
          <a:xfrm>
            <a:off x="161364" y="154455"/>
            <a:ext cx="6628056" cy="777873"/>
          </a:xfrm>
        </p:spPr>
        <p:txBody>
          <a:bodyPr>
            <a:normAutofit fontScale="90000"/>
          </a:bodyPr>
          <a:lstStyle/>
          <a:p>
            <a:r>
              <a:rPr lang="en-GB" dirty="0"/>
              <a:t>Project Responsibilities (2/2)</a:t>
            </a:r>
          </a:p>
        </p:txBody>
      </p:sp>
      <p:graphicFrame>
        <p:nvGraphicFramePr>
          <p:cNvPr id="4" name="Table 5">
            <a:extLst>
              <a:ext uri="{FF2B5EF4-FFF2-40B4-BE49-F238E27FC236}">
                <a16:creationId xmlns:a16="http://schemas.microsoft.com/office/drawing/2014/main" id="{0ECF761E-29A3-4798-96A4-595716306D8F}"/>
              </a:ext>
            </a:extLst>
          </p:cNvPr>
          <p:cNvGraphicFramePr>
            <a:graphicFrameLocks noGrp="1"/>
          </p:cNvGraphicFramePr>
          <p:nvPr/>
        </p:nvGraphicFramePr>
        <p:xfrm>
          <a:off x="694943" y="1220684"/>
          <a:ext cx="10190989" cy="4590326"/>
        </p:xfrm>
        <a:graphic>
          <a:graphicData uri="http://schemas.openxmlformats.org/drawingml/2006/table">
            <a:tbl>
              <a:tblPr firstRow="1" firstCol="1" bandRow="1">
                <a:tableStyleId>{5C22544A-7EE6-4342-B048-85BDC9FD1C3A}</a:tableStyleId>
              </a:tblPr>
              <a:tblGrid>
                <a:gridCol w="1445627">
                  <a:extLst>
                    <a:ext uri="{9D8B030D-6E8A-4147-A177-3AD203B41FA5}">
                      <a16:colId xmlns:a16="http://schemas.microsoft.com/office/drawing/2014/main" val="389026711"/>
                    </a:ext>
                  </a:extLst>
                </a:gridCol>
                <a:gridCol w="4221495">
                  <a:extLst>
                    <a:ext uri="{9D8B030D-6E8A-4147-A177-3AD203B41FA5}">
                      <a16:colId xmlns:a16="http://schemas.microsoft.com/office/drawing/2014/main" val="1898820060"/>
                    </a:ext>
                  </a:extLst>
                </a:gridCol>
                <a:gridCol w="4523867">
                  <a:extLst>
                    <a:ext uri="{9D8B030D-6E8A-4147-A177-3AD203B41FA5}">
                      <a16:colId xmlns:a16="http://schemas.microsoft.com/office/drawing/2014/main" val="3131235574"/>
                    </a:ext>
                  </a:extLst>
                </a:gridCol>
              </a:tblGrid>
              <a:tr h="452182">
                <a:tc>
                  <a:txBody>
                    <a:bodyPr/>
                    <a:lstStyle/>
                    <a:p>
                      <a:pPr algn="ctr"/>
                      <a:r>
                        <a:rPr lang="en-GB" sz="1400" dirty="0"/>
                        <a:t>Area</a:t>
                      </a:r>
                    </a:p>
                  </a:txBody>
                  <a:tcPr anchor="ctr">
                    <a:solidFill>
                      <a:srgbClr val="094AB2"/>
                    </a:solidFill>
                  </a:tcPr>
                </a:tc>
                <a:tc>
                  <a:txBody>
                    <a:bodyPr/>
                    <a:lstStyle/>
                    <a:p>
                      <a:pPr algn="ctr"/>
                      <a:r>
                        <a:rPr lang="en-GB" sz="1400" dirty="0"/>
                        <a:t>NWL Projects Responsibilities</a:t>
                      </a:r>
                    </a:p>
                  </a:txBody>
                  <a:tcPr anchor="ctr">
                    <a:solidFill>
                      <a:srgbClr val="094AB2"/>
                    </a:solidFill>
                  </a:tcPr>
                </a:tc>
                <a:tc>
                  <a:txBody>
                    <a:bodyPr/>
                    <a:lstStyle/>
                    <a:p>
                      <a:pPr algn="ctr"/>
                      <a:r>
                        <a:rPr lang="en-GB" sz="1400" dirty="0"/>
                        <a:t>Primary Care Organisation Responsibilities</a:t>
                      </a:r>
                    </a:p>
                  </a:txBody>
                  <a:tcPr anchor="ctr">
                    <a:solidFill>
                      <a:srgbClr val="094AB2"/>
                    </a:solidFill>
                  </a:tcPr>
                </a:tc>
                <a:extLst>
                  <a:ext uri="{0D108BD9-81ED-4DB2-BD59-A6C34878D82A}">
                    <a16:rowId xmlns:a16="http://schemas.microsoft.com/office/drawing/2014/main" val="2014291387"/>
                  </a:ext>
                </a:extLst>
              </a:tr>
              <a:tr h="1322977">
                <a:tc>
                  <a:txBody>
                    <a:bodyPr/>
                    <a:lstStyle/>
                    <a:p>
                      <a:pPr algn="ctr"/>
                      <a:r>
                        <a:rPr lang="en-GB" sz="1400" b="0" dirty="0"/>
                        <a:t>Migration Support</a:t>
                      </a:r>
                    </a:p>
                  </a:txBody>
                  <a:tcPr anchor="ctr">
                    <a:solidFill>
                      <a:srgbClr val="094AB2"/>
                    </a:solidFill>
                  </a:tcPr>
                </a:tc>
                <a:tc>
                  <a:txBody>
                    <a:bodyPr/>
                    <a:lstStyle/>
                    <a:p>
                      <a:pPr marL="0" indent="0">
                        <a:buFont typeface="Arial" panose="020B0604020202020204" pitchFamily="34" charset="0"/>
                        <a:buNone/>
                      </a:pPr>
                      <a:r>
                        <a:rPr lang="en-GB" sz="1400" dirty="0"/>
                        <a:t>Provide an escalation route for GP practices and an immediate support function post-migration.</a:t>
                      </a:r>
                    </a:p>
                  </a:txBody>
                  <a:tcPr anchor="ctr"/>
                </a:tc>
                <a:tc>
                  <a:txBody>
                    <a:bodyPr/>
                    <a:lstStyle/>
                    <a:p>
                      <a:pPr marL="0" indent="0">
                        <a:buFont typeface="Arial" panose="020B0604020202020204" pitchFamily="34" charset="0"/>
                        <a:buNone/>
                      </a:pPr>
                      <a:r>
                        <a:rPr lang="en-GB" sz="1400" dirty="0"/>
                        <a:t>Local Admins are empowered to provide desk side support.</a:t>
                      </a:r>
                    </a:p>
                  </a:txBody>
                  <a:tcPr anchor="ctr"/>
                </a:tc>
                <a:extLst>
                  <a:ext uri="{0D108BD9-81ED-4DB2-BD59-A6C34878D82A}">
                    <a16:rowId xmlns:a16="http://schemas.microsoft.com/office/drawing/2014/main" val="3728080756"/>
                  </a:ext>
                </a:extLst>
              </a:tr>
              <a:tr h="2034820">
                <a:tc>
                  <a:txBody>
                    <a:bodyPr/>
                    <a:lstStyle/>
                    <a:p>
                      <a:pPr algn="ctr"/>
                      <a:r>
                        <a:rPr lang="en-GB" sz="1400" b="0" dirty="0"/>
                        <a:t>Data Security</a:t>
                      </a:r>
                    </a:p>
                  </a:txBody>
                  <a:tcPr anchor="ctr">
                    <a:solidFill>
                      <a:srgbClr val="094AB2"/>
                    </a:solidFill>
                  </a:tcPr>
                </a:tc>
                <a:tc>
                  <a:txBody>
                    <a:bodyPr/>
                    <a:lstStyle/>
                    <a:p>
                      <a:pPr marL="0" indent="0">
                        <a:buFont typeface="Arial" panose="020B0604020202020204" pitchFamily="34" charset="0"/>
                        <a:buNone/>
                      </a:pPr>
                      <a:r>
                        <a:rPr lang="en-GB" sz="1400" u="sng" dirty="0"/>
                        <a:t>Replicate or improve</a:t>
                      </a:r>
                      <a:r>
                        <a:rPr lang="en-GB" sz="1400" u="none" dirty="0"/>
                        <a:t> data security in terms of </a:t>
                      </a:r>
                      <a:r>
                        <a:rPr lang="en-GB" sz="1400" dirty="0"/>
                        <a:t>access permissions and technical security for Shared Data and Personal Data.</a:t>
                      </a:r>
                    </a:p>
                  </a:txBody>
                  <a:tcPr anchor="ctr"/>
                </a:tc>
                <a:tc>
                  <a:txBody>
                    <a:bodyPr/>
                    <a:lstStyle/>
                    <a:p>
                      <a:r>
                        <a:rPr lang="en-GB" sz="1400" b="1" dirty="0"/>
                        <a:t>Responsible and have autonomy over their Microsoft 365 environment post-migration</a:t>
                      </a:r>
                      <a:r>
                        <a:rPr lang="en-GB" sz="1400" dirty="0"/>
                        <a:t>, including:</a:t>
                      </a:r>
                    </a:p>
                    <a:p>
                      <a:pPr marL="285750" indent="-285750">
                        <a:buFont typeface="Arial" panose="020B0604020202020204" pitchFamily="34" charset="0"/>
                        <a:buChar char="•"/>
                      </a:pPr>
                      <a:r>
                        <a:rPr lang="en-GB" sz="1400" dirty="0"/>
                        <a:t>Management of Microsoft Teams memberships</a:t>
                      </a:r>
                    </a:p>
                    <a:p>
                      <a:pPr marL="285750" indent="-285750">
                        <a:buFont typeface="Arial" panose="020B0604020202020204" pitchFamily="34" charset="0"/>
                        <a:buChar char="•"/>
                      </a:pPr>
                      <a:r>
                        <a:rPr lang="en-GB" sz="1400" dirty="0"/>
                        <a:t>Teams channel structures</a:t>
                      </a:r>
                    </a:p>
                    <a:p>
                      <a:pPr marL="285750" indent="-285750">
                        <a:buFont typeface="Arial" panose="020B0604020202020204" pitchFamily="34" charset="0"/>
                        <a:buChar char="•"/>
                      </a:pPr>
                      <a:r>
                        <a:rPr lang="en-GB" sz="1400" dirty="0"/>
                        <a:t>Folder structures within channels</a:t>
                      </a:r>
                    </a:p>
                    <a:p>
                      <a:pPr marL="285750" indent="-285750">
                        <a:buFont typeface="Arial" panose="020B0604020202020204" pitchFamily="34" charset="0"/>
                        <a:buChar char="•"/>
                      </a:pPr>
                      <a:r>
                        <a:rPr lang="en-GB" sz="1400" dirty="0"/>
                        <a:t>Merging data from multiple practices into one Team</a:t>
                      </a:r>
                    </a:p>
                  </a:txBody>
                  <a:tcPr anchor="ctr"/>
                </a:tc>
                <a:extLst>
                  <a:ext uri="{0D108BD9-81ED-4DB2-BD59-A6C34878D82A}">
                    <a16:rowId xmlns:a16="http://schemas.microsoft.com/office/drawing/2014/main" val="4027939475"/>
                  </a:ext>
                </a:extLst>
              </a:tr>
              <a:tr h="780347">
                <a:tc>
                  <a:txBody>
                    <a:bodyPr/>
                    <a:lstStyle/>
                    <a:p>
                      <a:pPr algn="ctr"/>
                      <a:r>
                        <a:rPr lang="en-GB" sz="1400" b="0" dirty="0"/>
                        <a:t>Device Management</a:t>
                      </a:r>
                    </a:p>
                  </a:txBody>
                  <a:tcPr anchor="ctr">
                    <a:solidFill>
                      <a:srgbClr val="094AB2"/>
                    </a:solidFill>
                  </a:tcPr>
                </a:tc>
                <a:tc>
                  <a:txBody>
                    <a:bodyPr/>
                    <a:lstStyle/>
                    <a:p>
                      <a:pPr marL="0" indent="0">
                        <a:buFont typeface="Arial" panose="020B0604020202020204" pitchFamily="34" charset="0"/>
                        <a:buNone/>
                      </a:pPr>
                      <a:r>
                        <a:rPr lang="en-GB" sz="1400" dirty="0"/>
                        <a:t>Deploy a centralised device management organisation to manage all primary care devices via Intune.</a:t>
                      </a:r>
                    </a:p>
                  </a:txBody>
                  <a:tcPr anchor="ctr"/>
                </a:tc>
                <a:tc>
                  <a:txBody>
                    <a:bodyPr/>
                    <a:lstStyle/>
                    <a:p>
                      <a:pPr marL="0" indent="0">
                        <a:buFont typeface="Arial" panose="020B0604020202020204" pitchFamily="34" charset="0"/>
                        <a:buNone/>
                      </a:pPr>
                      <a:r>
                        <a:rPr lang="en-GB" sz="1400" dirty="0"/>
                        <a:t>Life-cycle management of NW London CCG supplied assets.</a:t>
                      </a:r>
                    </a:p>
                  </a:txBody>
                  <a:tcPr anchor="ctr"/>
                </a:tc>
                <a:extLst>
                  <a:ext uri="{0D108BD9-81ED-4DB2-BD59-A6C34878D82A}">
                    <a16:rowId xmlns:a16="http://schemas.microsoft.com/office/drawing/2014/main" val="2162813679"/>
                  </a:ext>
                </a:extLst>
              </a:tr>
            </a:tbl>
          </a:graphicData>
        </a:graphic>
      </p:graphicFrame>
    </p:spTree>
    <p:extLst>
      <p:ext uri="{BB962C8B-B14F-4D97-AF65-F5344CB8AC3E}">
        <p14:creationId xmlns:p14="http://schemas.microsoft.com/office/powerpoint/2010/main" val="114723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6CEA4-DB28-4E1D-B98F-BDEDE5CE8805}"/>
              </a:ext>
            </a:extLst>
          </p:cNvPr>
          <p:cNvSpPr>
            <a:spLocks noGrp="1"/>
          </p:cNvSpPr>
          <p:nvPr>
            <p:ph type="title"/>
          </p:nvPr>
        </p:nvSpPr>
        <p:spPr>
          <a:xfrm>
            <a:off x="116395" y="15024"/>
            <a:ext cx="7214045" cy="1000591"/>
          </a:xfrm>
        </p:spPr>
        <p:txBody>
          <a:bodyPr>
            <a:normAutofit/>
          </a:bodyPr>
          <a:lstStyle/>
          <a:p>
            <a:r>
              <a:rPr lang="en-GB"/>
              <a:t>Project Risks: People</a:t>
            </a:r>
          </a:p>
        </p:txBody>
      </p:sp>
      <p:sp>
        <p:nvSpPr>
          <p:cNvPr id="3" name="Content Placeholder 2">
            <a:extLst>
              <a:ext uri="{FF2B5EF4-FFF2-40B4-BE49-F238E27FC236}">
                <a16:creationId xmlns:a16="http://schemas.microsoft.com/office/drawing/2014/main" id="{677F2FB0-3355-43FF-92A9-45DA4C70B0B0}"/>
              </a:ext>
            </a:extLst>
          </p:cNvPr>
          <p:cNvSpPr>
            <a:spLocks noGrp="1"/>
          </p:cNvSpPr>
          <p:nvPr>
            <p:ph idx="1"/>
          </p:nvPr>
        </p:nvSpPr>
        <p:spPr>
          <a:xfrm>
            <a:off x="464489" y="2158027"/>
            <a:ext cx="2387497" cy="1039675"/>
          </a:xfrm>
          <a:ln>
            <a:solidFill>
              <a:srgbClr val="768692"/>
            </a:solidFill>
          </a:ln>
        </p:spPr>
        <p:txBody>
          <a:bodyPr anchor="ctr">
            <a:noAutofit/>
          </a:bodyPr>
          <a:lstStyle/>
          <a:p>
            <a:pPr marL="0" indent="0" algn="ctr">
              <a:buNone/>
            </a:pPr>
            <a:r>
              <a:rPr lang="en-GB" sz="1100"/>
              <a:t>IT leads and GP staff concerns around Information Governance (IG).</a:t>
            </a:r>
          </a:p>
        </p:txBody>
      </p:sp>
      <p:sp>
        <p:nvSpPr>
          <p:cNvPr id="44" name="Content Placeholder 2">
            <a:extLst>
              <a:ext uri="{FF2B5EF4-FFF2-40B4-BE49-F238E27FC236}">
                <a16:creationId xmlns:a16="http://schemas.microsoft.com/office/drawing/2014/main" id="{700A5ECC-EACE-408A-9545-A3A37A0E6AB7}"/>
              </a:ext>
            </a:extLst>
          </p:cNvPr>
          <p:cNvSpPr txBox="1">
            <a:spLocks/>
          </p:cNvSpPr>
          <p:nvPr/>
        </p:nvSpPr>
        <p:spPr>
          <a:xfrm>
            <a:off x="464489" y="3259822"/>
            <a:ext cx="2387497" cy="1039675"/>
          </a:xfrm>
          <a:prstGeom prst="rect">
            <a:avLst/>
          </a:prstGeom>
          <a:ln>
            <a:solidFill>
              <a:srgbClr val="768692"/>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100"/>
              <a:t>End-user disruption from new ways of working.</a:t>
            </a:r>
          </a:p>
        </p:txBody>
      </p:sp>
      <p:sp>
        <p:nvSpPr>
          <p:cNvPr id="46" name="TextBox 45">
            <a:extLst>
              <a:ext uri="{FF2B5EF4-FFF2-40B4-BE49-F238E27FC236}">
                <a16:creationId xmlns:a16="http://schemas.microsoft.com/office/drawing/2014/main" id="{8042C950-FB7A-4A67-BCD1-A0AA46437B81}"/>
              </a:ext>
            </a:extLst>
          </p:cNvPr>
          <p:cNvSpPr txBox="1"/>
          <p:nvPr/>
        </p:nvSpPr>
        <p:spPr>
          <a:xfrm>
            <a:off x="464489" y="4361617"/>
            <a:ext cx="2387497"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IT leads lack appropriate skills to support end users.</a:t>
            </a:r>
          </a:p>
        </p:txBody>
      </p:sp>
      <p:sp>
        <p:nvSpPr>
          <p:cNvPr id="5" name="Rectangle 4">
            <a:extLst>
              <a:ext uri="{FF2B5EF4-FFF2-40B4-BE49-F238E27FC236}">
                <a16:creationId xmlns:a16="http://schemas.microsoft.com/office/drawing/2014/main" id="{53DE5CB6-ED55-4099-96FF-52DFD2EC93BB}"/>
              </a:ext>
            </a:extLst>
          </p:cNvPr>
          <p:cNvSpPr/>
          <p:nvPr/>
        </p:nvSpPr>
        <p:spPr>
          <a:xfrm>
            <a:off x="464489" y="1574386"/>
            <a:ext cx="238749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a:t>
            </a:r>
          </a:p>
        </p:txBody>
      </p:sp>
      <p:sp>
        <p:nvSpPr>
          <p:cNvPr id="30" name="Rectangle 29">
            <a:extLst>
              <a:ext uri="{FF2B5EF4-FFF2-40B4-BE49-F238E27FC236}">
                <a16:creationId xmlns:a16="http://schemas.microsoft.com/office/drawing/2014/main" id="{35A56E5B-45D3-48BB-AD0F-A4885BFF4C9D}"/>
              </a:ext>
            </a:extLst>
          </p:cNvPr>
          <p:cNvSpPr/>
          <p:nvPr/>
        </p:nvSpPr>
        <p:spPr>
          <a:xfrm>
            <a:off x="2897216" y="1574386"/>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Probability</a:t>
            </a:r>
          </a:p>
          <a:p>
            <a:pPr algn="ctr"/>
            <a:r>
              <a:rPr lang="en-GB" sz="900"/>
              <a:t>(1-5)</a:t>
            </a:r>
          </a:p>
        </p:txBody>
      </p:sp>
      <p:sp>
        <p:nvSpPr>
          <p:cNvPr id="31" name="Rectangle 30">
            <a:extLst>
              <a:ext uri="{FF2B5EF4-FFF2-40B4-BE49-F238E27FC236}">
                <a16:creationId xmlns:a16="http://schemas.microsoft.com/office/drawing/2014/main" id="{EB00DF3E-0173-4E91-82D4-5C78D63BB961}"/>
              </a:ext>
            </a:extLst>
          </p:cNvPr>
          <p:cNvSpPr/>
          <p:nvPr/>
        </p:nvSpPr>
        <p:spPr>
          <a:xfrm>
            <a:off x="4380939" y="1574386"/>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Impact</a:t>
            </a:r>
          </a:p>
          <a:p>
            <a:pPr algn="ctr"/>
            <a:r>
              <a:rPr lang="en-GB" sz="900"/>
              <a:t>(1-5)</a:t>
            </a:r>
          </a:p>
        </p:txBody>
      </p:sp>
      <p:sp>
        <p:nvSpPr>
          <p:cNvPr id="32" name="Rectangle 31">
            <a:extLst>
              <a:ext uri="{FF2B5EF4-FFF2-40B4-BE49-F238E27FC236}">
                <a16:creationId xmlns:a16="http://schemas.microsoft.com/office/drawing/2014/main" id="{64EF1A75-E307-47FE-8D7B-F5445020C034}"/>
              </a:ext>
            </a:extLst>
          </p:cNvPr>
          <p:cNvSpPr/>
          <p:nvPr/>
        </p:nvSpPr>
        <p:spPr>
          <a:xfrm>
            <a:off x="7348385" y="1574386"/>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Mitigation</a:t>
            </a:r>
          </a:p>
        </p:txBody>
      </p:sp>
      <p:sp>
        <p:nvSpPr>
          <p:cNvPr id="33" name="Rectangle 32">
            <a:extLst>
              <a:ext uri="{FF2B5EF4-FFF2-40B4-BE49-F238E27FC236}">
                <a16:creationId xmlns:a16="http://schemas.microsoft.com/office/drawing/2014/main" id="{F002D990-92A3-48EF-99C5-F9442B90B70D}"/>
              </a:ext>
            </a:extLst>
          </p:cNvPr>
          <p:cNvSpPr/>
          <p:nvPr/>
        </p:nvSpPr>
        <p:spPr>
          <a:xfrm>
            <a:off x="9572730" y="1574386"/>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Further Info</a:t>
            </a:r>
          </a:p>
        </p:txBody>
      </p:sp>
      <p:sp>
        <p:nvSpPr>
          <p:cNvPr id="42" name="Rectangle 41">
            <a:extLst>
              <a:ext uri="{FF2B5EF4-FFF2-40B4-BE49-F238E27FC236}">
                <a16:creationId xmlns:a16="http://schemas.microsoft.com/office/drawing/2014/main" id="{8D1855C0-AE60-49FD-9DE2-9BE680BDA8D9}"/>
              </a:ext>
            </a:extLst>
          </p:cNvPr>
          <p:cNvSpPr/>
          <p:nvPr/>
        </p:nvSpPr>
        <p:spPr>
          <a:xfrm>
            <a:off x="5864662" y="1574386"/>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 Score</a:t>
            </a:r>
            <a:endParaRPr lang="en-GB" sz="900"/>
          </a:p>
        </p:txBody>
      </p:sp>
      <p:sp>
        <p:nvSpPr>
          <p:cNvPr id="45" name="TextBox 44">
            <a:extLst>
              <a:ext uri="{FF2B5EF4-FFF2-40B4-BE49-F238E27FC236}">
                <a16:creationId xmlns:a16="http://schemas.microsoft.com/office/drawing/2014/main" id="{FD8E652B-666B-47EB-9B16-D5177D5B1E4C}"/>
              </a:ext>
            </a:extLst>
          </p:cNvPr>
          <p:cNvSpPr txBox="1"/>
          <p:nvPr/>
        </p:nvSpPr>
        <p:spPr>
          <a:xfrm>
            <a:off x="2897217" y="2158028"/>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5</a:t>
            </a:r>
          </a:p>
        </p:txBody>
      </p:sp>
      <p:sp>
        <p:nvSpPr>
          <p:cNvPr id="47" name="TextBox 46">
            <a:extLst>
              <a:ext uri="{FF2B5EF4-FFF2-40B4-BE49-F238E27FC236}">
                <a16:creationId xmlns:a16="http://schemas.microsoft.com/office/drawing/2014/main" id="{79444879-A1CC-4F3C-8691-8BE00D1DFA77}"/>
              </a:ext>
            </a:extLst>
          </p:cNvPr>
          <p:cNvSpPr txBox="1"/>
          <p:nvPr/>
        </p:nvSpPr>
        <p:spPr>
          <a:xfrm>
            <a:off x="2897216" y="3259823"/>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4</a:t>
            </a:r>
          </a:p>
        </p:txBody>
      </p:sp>
      <p:sp>
        <p:nvSpPr>
          <p:cNvPr id="48" name="TextBox 47">
            <a:extLst>
              <a:ext uri="{FF2B5EF4-FFF2-40B4-BE49-F238E27FC236}">
                <a16:creationId xmlns:a16="http://schemas.microsoft.com/office/drawing/2014/main" id="{A1C74222-9890-457E-BFE4-26DA34B5D074}"/>
              </a:ext>
            </a:extLst>
          </p:cNvPr>
          <p:cNvSpPr txBox="1"/>
          <p:nvPr/>
        </p:nvSpPr>
        <p:spPr>
          <a:xfrm>
            <a:off x="2897216" y="4361617"/>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49" name="TextBox 48">
            <a:extLst>
              <a:ext uri="{FF2B5EF4-FFF2-40B4-BE49-F238E27FC236}">
                <a16:creationId xmlns:a16="http://schemas.microsoft.com/office/drawing/2014/main" id="{1EE28A3D-9C00-41A3-8267-DC7B99726F50}"/>
              </a:ext>
            </a:extLst>
          </p:cNvPr>
          <p:cNvSpPr txBox="1"/>
          <p:nvPr/>
        </p:nvSpPr>
        <p:spPr>
          <a:xfrm>
            <a:off x="4380875" y="2158027"/>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50" name="TextBox 49">
            <a:extLst>
              <a:ext uri="{FF2B5EF4-FFF2-40B4-BE49-F238E27FC236}">
                <a16:creationId xmlns:a16="http://schemas.microsoft.com/office/drawing/2014/main" id="{810D4C6C-1FE3-4FA6-B1D3-5B7FFC6E9928}"/>
              </a:ext>
            </a:extLst>
          </p:cNvPr>
          <p:cNvSpPr txBox="1"/>
          <p:nvPr/>
        </p:nvSpPr>
        <p:spPr>
          <a:xfrm>
            <a:off x="4380874" y="3259822"/>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 </a:t>
            </a:r>
          </a:p>
        </p:txBody>
      </p:sp>
      <p:sp>
        <p:nvSpPr>
          <p:cNvPr id="51" name="TextBox 50">
            <a:extLst>
              <a:ext uri="{FF2B5EF4-FFF2-40B4-BE49-F238E27FC236}">
                <a16:creationId xmlns:a16="http://schemas.microsoft.com/office/drawing/2014/main" id="{D5E78B86-8EDA-414C-85F3-2606BA344604}"/>
              </a:ext>
            </a:extLst>
          </p:cNvPr>
          <p:cNvSpPr txBox="1"/>
          <p:nvPr/>
        </p:nvSpPr>
        <p:spPr>
          <a:xfrm>
            <a:off x="4380874" y="4361616"/>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52" name="TextBox 51">
            <a:extLst>
              <a:ext uri="{FF2B5EF4-FFF2-40B4-BE49-F238E27FC236}">
                <a16:creationId xmlns:a16="http://schemas.microsoft.com/office/drawing/2014/main" id="{5E92AD13-586C-481C-9D6B-DFCB7ED54CA8}"/>
              </a:ext>
            </a:extLst>
          </p:cNvPr>
          <p:cNvSpPr txBox="1"/>
          <p:nvPr/>
        </p:nvSpPr>
        <p:spPr>
          <a:xfrm>
            <a:off x="5864662" y="2158027"/>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0000"/>
                </a:highlight>
              </a:rPr>
              <a:t>15</a:t>
            </a:r>
          </a:p>
        </p:txBody>
      </p:sp>
      <p:sp>
        <p:nvSpPr>
          <p:cNvPr id="53" name="TextBox 52">
            <a:extLst>
              <a:ext uri="{FF2B5EF4-FFF2-40B4-BE49-F238E27FC236}">
                <a16:creationId xmlns:a16="http://schemas.microsoft.com/office/drawing/2014/main" id="{CCBA6B63-2E22-427E-8920-9669B2A8E9E3}"/>
              </a:ext>
            </a:extLst>
          </p:cNvPr>
          <p:cNvSpPr txBox="1"/>
          <p:nvPr/>
        </p:nvSpPr>
        <p:spPr>
          <a:xfrm>
            <a:off x="5864661" y="3259822"/>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FF00"/>
                </a:highlight>
              </a:rPr>
              <a:t>12</a:t>
            </a:r>
          </a:p>
        </p:txBody>
      </p:sp>
      <p:sp>
        <p:nvSpPr>
          <p:cNvPr id="54" name="TextBox 53">
            <a:extLst>
              <a:ext uri="{FF2B5EF4-FFF2-40B4-BE49-F238E27FC236}">
                <a16:creationId xmlns:a16="http://schemas.microsoft.com/office/drawing/2014/main" id="{96C9F621-0494-45B0-A474-F4AF85D160C7}"/>
              </a:ext>
            </a:extLst>
          </p:cNvPr>
          <p:cNvSpPr txBox="1"/>
          <p:nvPr/>
        </p:nvSpPr>
        <p:spPr>
          <a:xfrm>
            <a:off x="5864661" y="4361616"/>
            <a:ext cx="1438494"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FF00"/>
                </a:highlight>
              </a:rPr>
              <a:t>9</a:t>
            </a:r>
          </a:p>
        </p:txBody>
      </p:sp>
      <p:sp>
        <p:nvSpPr>
          <p:cNvPr id="55" name="TextBox 54">
            <a:extLst>
              <a:ext uri="{FF2B5EF4-FFF2-40B4-BE49-F238E27FC236}">
                <a16:creationId xmlns:a16="http://schemas.microsoft.com/office/drawing/2014/main" id="{94C9A23B-050A-4DB1-A80B-56CF890AEF86}"/>
              </a:ext>
            </a:extLst>
          </p:cNvPr>
          <p:cNvSpPr txBox="1"/>
          <p:nvPr/>
        </p:nvSpPr>
        <p:spPr>
          <a:xfrm>
            <a:off x="7348256" y="2158027"/>
            <a:ext cx="2179118"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pPr marL="0" indent="0" algn="ctr">
              <a:buFont typeface="Arial" panose="020B0604020202020204" pitchFamily="34" charset="0"/>
              <a:buNone/>
            </a:pPr>
            <a:r>
              <a:rPr lang="en-GB" sz="1100" dirty="0"/>
              <a:t>Acceptable use policy, share findings from DPIA assessments (NHSE, NWL) and echo IG assurance from NHSD.</a:t>
            </a:r>
          </a:p>
        </p:txBody>
      </p:sp>
      <p:sp>
        <p:nvSpPr>
          <p:cNvPr id="56" name="TextBox 55">
            <a:extLst>
              <a:ext uri="{FF2B5EF4-FFF2-40B4-BE49-F238E27FC236}">
                <a16:creationId xmlns:a16="http://schemas.microsoft.com/office/drawing/2014/main" id="{FE5BC3E6-EBE0-475E-92A7-1255A15AB4BB}"/>
              </a:ext>
            </a:extLst>
          </p:cNvPr>
          <p:cNvSpPr txBox="1"/>
          <p:nvPr/>
        </p:nvSpPr>
        <p:spPr>
          <a:xfrm>
            <a:off x="7348255" y="3259822"/>
            <a:ext cx="2179118"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pPr marL="0" indent="0">
              <a:buNone/>
            </a:pPr>
            <a:r>
              <a:rPr lang="en-GB" sz="1100"/>
              <a:t>Support during migration process, training packs and videos (Akari).</a:t>
            </a:r>
          </a:p>
        </p:txBody>
      </p:sp>
      <p:sp>
        <p:nvSpPr>
          <p:cNvPr id="57" name="TextBox 56">
            <a:extLst>
              <a:ext uri="{FF2B5EF4-FFF2-40B4-BE49-F238E27FC236}">
                <a16:creationId xmlns:a16="http://schemas.microsoft.com/office/drawing/2014/main" id="{C96A9FD6-DFAB-4E51-8485-BC4ACD6505FE}"/>
              </a:ext>
            </a:extLst>
          </p:cNvPr>
          <p:cNvSpPr txBox="1"/>
          <p:nvPr/>
        </p:nvSpPr>
        <p:spPr>
          <a:xfrm>
            <a:off x="7348255" y="4361616"/>
            <a:ext cx="2179118"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pPr marL="0" indent="0">
              <a:buNone/>
            </a:pPr>
            <a:r>
              <a:rPr lang="en-GB" sz="1100"/>
              <a:t>Escalation route for support provided during migration.</a:t>
            </a:r>
          </a:p>
        </p:txBody>
      </p:sp>
      <p:sp>
        <p:nvSpPr>
          <p:cNvPr id="58" name="TextBox 57">
            <a:extLst>
              <a:ext uri="{FF2B5EF4-FFF2-40B4-BE49-F238E27FC236}">
                <a16:creationId xmlns:a16="http://schemas.microsoft.com/office/drawing/2014/main" id="{C472E6D6-12A8-4243-A78D-A3393EEC32B6}"/>
              </a:ext>
            </a:extLst>
          </p:cNvPr>
          <p:cNvSpPr txBox="1"/>
          <p:nvPr/>
        </p:nvSpPr>
        <p:spPr>
          <a:xfrm>
            <a:off x="9572473" y="2158027"/>
            <a:ext cx="2179117"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dirty="0"/>
              <a:t>Risk identified during discovery phase – primary care orgs want assurance from NHSE that they can securely put their data into the cloud.</a:t>
            </a:r>
          </a:p>
        </p:txBody>
      </p:sp>
      <p:sp>
        <p:nvSpPr>
          <p:cNvPr id="59" name="TextBox 58">
            <a:extLst>
              <a:ext uri="{FF2B5EF4-FFF2-40B4-BE49-F238E27FC236}">
                <a16:creationId xmlns:a16="http://schemas.microsoft.com/office/drawing/2014/main" id="{CA0F4826-A9B3-4955-B703-7EEEBAACF0A7}"/>
              </a:ext>
            </a:extLst>
          </p:cNvPr>
          <p:cNvSpPr txBox="1"/>
          <p:nvPr/>
        </p:nvSpPr>
        <p:spPr>
          <a:xfrm>
            <a:off x="9572472" y="3259822"/>
            <a:ext cx="2179117"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Impact is mainly around shared data move and working with files and folders through the Teams UI.</a:t>
            </a:r>
          </a:p>
        </p:txBody>
      </p:sp>
      <p:sp>
        <p:nvSpPr>
          <p:cNvPr id="60" name="TextBox 59">
            <a:extLst>
              <a:ext uri="{FF2B5EF4-FFF2-40B4-BE49-F238E27FC236}">
                <a16:creationId xmlns:a16="http://schemas.microsoft.com/office/drawing/2014/main" id="{80D63A94-D667-49C9-822C-65ADAD2FA20E}"/>
              </a:ext>
            </a:extLst>
          </p:cNvPr>
          <p:cNvSpPr txBox="1"/>
          <p:nvPr/>
        </p:nvSpPr>
        <p:spPr>
          <a:xfrm>
            <a:off x="9572472" y="4361616"/>
            <a:ext cx="2179117" cy="1039674"/>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Large variety between different primary care IT leads in terms of IT competency and support capability.</a:t>
            </a:r>
          </a:p>
        </p:txBody>
      </p:sp>
    </p:spTree>
    <p:extLst>
      <p:ext uri="{BB962C8B-B14F-4D97-AF65-F5344CB8AC3E}">
        <p14:creationId xmlns:p14="http://schemas.microsoft.com/office/powerpoint/2010/main" val="1052008863"/>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6CEA4-DB28-4E1D-B98F-BDEDE5CE8805}"/>
              </a:ext>
            </a:extLst>
          </p:cNvPr>
          <p:cNvSpPr>
            <a:spLocks noGrp="1"/>
          </p:cNvSpPr>
          <p:nvPr>
            <p:ph type="title"/>
          </p:nvPr>
        </p:nvSpPr>
        <p:spPr>
          <a:xfrm>
            <a:off x="116395" y="15024"/>
            <a:ext cx="6267637" cy="1000591"/>
          </a:xfrm>
        </p:spPr>
        <p:txBody>
          <a:bodyPr>
            <a:normAutofit/>
          </a:bodyPr>
          <a:lstStyle/>
          <a:p>
            <a:r>
              <a:rPr lang="en-GB" dirty="0"/>
              <a:t>Project Risks: Process</a:t>
            </a:r>
          </a:p>
        </p:txBody>
      </p:sp>
      <p:sp>
        <p:nvSpPr>
          <p:cNvPr id="12" name="Title 1">
            <a:extLst>
              <a:ext uri="{FF2B5EF4-FFF2-40B4-BE49-F238E27FC236}">
                <a16:creationId xmlns:a16="http://schemas.microsoft.com/office/drawing/2014/main" id="{89A83BA8-7721-4B71-970C-E1DCA38CEBA8}"/>
              </a:ext>
            </a:extLst>
          </p:cNvPr>
          <p:cNvSpPr txBox="1">
            <a:spLocks/>
          </p:cNvSpPr>
          <p:nvPr/>
        </p:nvSpPr>
        <p:spPr>
          <a:xfrm>
            <a:off x="116395" y="15024"/>
            <a:ext cx="7214045" cy="10005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14" name="Content Placeholder 2">
            <a:extLst>
              <a:ext uri="{FF2B5EF4-FFF2-40B4-BE49-F238E27FC236}">
                <a16:creationId xmlns:a16="http://schemas.microsoft.com/office/drawing/2014/main" id="{3A5FCCE3-68DB-408A-8480-2283C77FD77D}"/>
              </a:ext>
            </a:extLst>
          </p:cNvPr>
          <p:cNvSpPr>
            <a:spLocks noGrp="1"/>
          </p:cNvSpPr>
          <p:nvPr>
            <p:ph idx="1"/>
          </p:nvPr>
        </p:nvSpPr>
        <p:spPr>
          <a:xfrm>
            <a:off x="437835" y="2360002"/>
            <a:ext cx="2387497" cy="815604"/>
          </a:xfrm>
          <a:ln>
            <a:solidFill>
              <a:srgbClr val="768692"/>
            </a:solidFill>
          </a:ln>
        </p:spPr>
        <p:txBody>
          <a:bodyPr anchor="ctr">
            <a:noAutofit/>
          </a:bodyPr>
          <a:lstStyle/>
          <a:p>
            <a:pPr marL="0" indent="0" algn="ctr">
              <a:buNone/>
            </a:pPr>
            <a:r>
              <a:rPr lang="en-GB" sz="1100"/>
              <a:t>Inadequate support capacity or capability in the BAU organisation once project is handed over.</a:t>
            </a:r>
          </a:p>
        </p:txBody>
      </p:sp>
      <p:sp>
        <p:nvSpPr>
          <p:cNvPr id="15" name="Content Placeholder 2">
            <a:extLst>
              <a:ext uri="{FF2B5EF4-FFF2-40B4-BE49-F238E27FC236}">
                <a16:creationId xmlns:a16="http://schemas.microsoft.com/office/drawing/2014/main" id="{B854587B-A230-4C6F-8B33-B2EA1D04A37F}"/>
              </a:ext>
            </a:extLst>
          </p:cNvPr>
          <p:cNvSpPr txBox="1">
            <a:spLocks/>
          </p:cNvSpPr>
          <p:nvPr/>
        </p:nvSpPr>
        <p:spPr>
          <a:xfrm>
            <a:off x="437835" y="3236852"/>
            <a:ext cx="2387497" cy="815604"/>
          </a:xfrm>
          <a:prstGeom prst="rect">
            <a:avLst/>
          </a:prstGeom>
          <a:ln>
            <a:solidFill>
              <a:srgbClr val="768692"/>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100"/>
              <a:t>Inadequate support capacity or capability in the project organisation during migration process.</a:t>
            </a:r>
          </a:p>
        </p:txBody>
      </p:sp>
      <p:sp>
        <p:nvSpPr>
          <p:cNvPr id="16" name="TextBox 15">
            <a:extLst>
              <a:ext uri="{FF2B5EF4-FFF2-40B4-BE49-F238E27FC236}">
                <a16:creationId xmlns:a16="http://schemas.microsoft.com/office/drawing/2014/main" id="{F4A5F2B3-5FE5-45CD-939D-404C766DE9A2}"/>
              </a:ext>
            </a:extLst>
          </p:cNvPr>
          <p:cNvSpPr txBox="1"/>
          <p:nvPr/>
        </p:nvSpPr>
        <p:spPr>
          <a:xfrm>
            <a:off x="437835" y="4113701"/>
            <a:ext cx="238749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dirty="0"/>
              <a:t>There is unknown funding for N365 licensing.</a:t>
            </a:r>
          </a:p>
        </p:txBody>
      </p:sp>
      <p:sp>
        <p:nvSpPr>
          <p:cNvPr id="17" name="Rectangle 16">
            <a:extLst>
              <a:ext uri="{FF2B5EF4-FFF2-40B4-BE49-F238E27FC236}">
                <a16:creationId xmlns:a16="http://schemas.microsoft.com/office/drawing/2014/main" id="{5F6EE8A1-8FF8-4A9F-9558-0B131AC0E95A}"/>
              </a:ext>
            </a:extLst>
          </p:cNvPr>
          <p:cNvSpPr/>
          <p:nvPr/>
        </p:nvSpPr>
        <p:spPr>
          <a:xfrm>
            <a:off x="437835" y="1776360"/>
            <a:ext cx="238749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a:t>
            </a:r>
          </a:p>
        </p:txBody>
      </p:sp>
      <p:sp>
        <p:nvSpPr>
          <p:cNvPr id="18" name="Rectangle 17">
            <a:extLst>
              <a:ext uri="{FF2B5EF4-FFF2-40B4-BE49-F238E27FC236}">
                <a16:creationId xmlns:a16="http://schemas.microsoft.com/office/drawing/2014/main" id="{4467618F-9BDB-487D-BC67-8F83586021E1}"/>
              </a:ext>
            </a:extLst>
          </p:cNvPr>
          <p:cNvSpPr/>
          <p:nvPr/>
        </p:nvSpPr>
        <p:spPr>
          <a:xfrm>
            <a:off x="2870562" y="177636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Probability</a:t>
            </a:r>
          </a:p>
          <a:p>
            <a:pPr algn="ctr"/>
            <a:r>
              <a:rPr lang="en-GB" sz="900"/>
              <a:t>(1-5) </a:t>
            </a:r>
          </a:p>
        </p:txBody>
      </p:sp>
      <p:sp>
        <p:nvSpPr>
          <p:cNvPr id="19" name="Rectangle 18">
            <a:extLst>
              <a:ext uri="{FF2B5EF4-FFF2-40B4-BE49-F238E27FC236}">
                <a16:creationId xmlns:a16="http://schemas.microsoft.com/office/drawing/2014/main" id="{88896FD5-E622-48B2-9D5F-8BDA621DA4E4}"/>
              </a:ext>
            </a:extLst>
          </p:cNvPr>
          <p:cNvSpPr/>
          <p:nvPr/>
        </p:nvSpPr>
        <p:spPr>
          <a:xfrm>
            <a:off x="4354285" y="177636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Impact</a:t>
            </a:r>
          </a:p>
          <a:p>
            <a:pPr algn="ctr"/>
            <a:r>
              <a:rPr lang="en-GB" sz="900"/>
              <a:t>(1-5)</a:t>
            </a:r>
          </a:p>
        </p:txBody>
      </p:sp>
      <p:sp>
        <p:nvSpPr>
          <p:cNvPr id="21" name="Rectangle 20">
            <a:extLst>
              <a:ext uri="{FF2B5EF4-FFF2-40B4-BE49-F238E27FC236}">
                <a16:creationId xmlns:a16="http://schemas.microsoft.com/office/drawing/2014/main" id="{E43E72CC-3CC4-42D0-B9BB-9BE8F0B6F9C5}"/>
              </a:ext>
            </a:extLst>
          </p:cNvPr>
          <p:cNvSpPr/>
          <p:nvPr/>
        </p:nvSpPr>
        <p:spPr>
          <a:xfrm>
            <a:off x="7321731" y="1776360"/>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Mitigation</a:t>
            </a:r>
          </a:p>
        </p:txBody>
      </p:sp>
      <p:sp>
        <p:nvSpPr>
          <p:cNvPr id="22" name="Rectangle 21">
            <a:extLst>
              <a:ext uri="{FF2B5EF4-FFF2-40B4-BE49-F238E27FC236}">
                <a16:creationId xmlns:a16="http://schemas.microsoft.com/office/drawing/2014/main" id="{1304A91E-A83A-426B-939C-C83ABDEDC870}"/>
              </a:ext>
            </a:extLst>
          </p:cNvPr>
          <p:cNvSpPr/>
          <p:nvPr/>
        </p:nvSpPr>
        <p:spPr>
          <a:xfrm>
            <a:off x="9546076" y="1776360"/>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Further Info</a:t>
            </a:r>
          </a:p>
        </p:txBody>
      </p:sp>
      <p:sp>
        <p:nvSpPr>
          <p:cNvPr id="23" name="Rectangle 22">
            <a:extLst>
              <a:ext uri="{FF2B5EF4-FFF2-40B4-BE49-F238E27FC236}">
                <a16:creationId xmlns:a16="http://schemas.microsoft.com/office/drawing/2014/main" id="{1CF1A23A-76AF-4507-BB76-22656D6823F6}"/>
              </a:ext>
            </a:extLst>
          </p:cNvPr>
          <p:cNvSpPr/>
          <p:nvPr/>
        </p:nvSpPr>
        <p:spPr>
          <a:xfrm>
            <a:off x="5838008" y="177636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 Score</a:t>
            </a:r>
            <a:endParaRPr lang="en-GB" sz="900"/>
          </a:p>
        </p:txBody>
      </p:sp>
      <p:sp>
        <p:nvSpPr>
          <p:cNvPr id="24" name="TextBox 23">
            <a:extLst>
              <a:ext uri="{FF2B5EF4-FFF2-40B4-BE49-F238E27FC236}">
                <a16:creationId xmlns:a16="http://schemas.microsoft.com/office/drawing/2014/main" id="{D27E9B6E-7347-489C-A8AA-C5D81DD75794}"/>
              </a:ext>
            </a:extLst>
          </p:cNvPr>
          <p:cNvSpPr txBox="1"/>
          <p:nvPr/>
        </p:nvSpPr>
        <p:spPr>
          <a:xfrm>
            <a:off x="2870563" y="2360002"/>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25" name="TextBox 24">
            <a:extLst>
              <a:ext uri="{FF2B5EF4-FFF2-40B4-BE49-F238E27FC236}">
                <a16:creationId xmlns:a16="http://schemas.microsoft.com/office/drawing/2014/main" id="{543FD171-2B3D-411C-903F-52992E8C48B7}"/>
              </a:ext>
            </a:extLst>
          </p:cNvPr>
          <p:cNvSpPr txBox="1"/>
          <p:nvPr/>
        </p:nvSpPr>
        <p:spPr>
          <a:xfrm>
            <a:off x="2870562" y="3236852"/>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26" name="TextBox 25">
            <a:extLst>
              <a:ext uri="{FF2B5EF4-FFF2-40B4-BE49-F238E27FC236}">
                <a16:creationId xmlns:a16="http://schemas.microsoft.com/office/drawing/2014/main" id="{780681D5-25E9-4501-B17A-9737CBB69F89}"/>
              </a:ext>
            </a:extLst>
          </p:cNvPr>
          <p:cNvSpPr txBox="1"/>
          <p:nvPr/>
        </p:nvSpPr>
        <p:spPr>
          <a:xfrm>
            <a:off x="2870562" y="4113701"/>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2</a:t>
            </a:r>
          </a:p>
        </p:txBody>
      </p:sp>
      <p:sp>
        <p:nvSpPr>
          <p:cNvPr id="27" name="TextBox 26">
            <a:extLst>
              <a:ext uri="{FF2B5EF4-FFF2-40B4-BE49-F238E27FC236}">
                <a16:creationId xmlns:a16="http://schemas.microsoft.com/office/drawing/2014/main" id="{D696255D-5A39-43F2-AA2B-9007BF3658B8}"/>
              </a:ext>
            </a:extLst>
          </p:cNvPr>
          <p:cNvSpPr txBox="1"/>
          <p:nvPr/>
        </p:nvSpPr>
        <p:spPr>
          <a:xfrm>
            <a:off x="4354221" y="2360001"/>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28" name="TextBox 27">
            <a:extLst>
              <a:ext uri="{FF2B5EF4-FFF2-40B4-BE49-F238E27FC236}">
                <a16:creationId xmlns:a16="http://schemas.microsoft.com/office/drawing/2014/main" id="{3F579F7C-7991-44DF-9F37-3FB8D82AEF5E}"/>
              </a:ext>
            </a:extLst>
          </p:cNvPr>
          <p:cNvSpPr txBox="1"/>
          <p:nvPr/>
        </p:nvSpPr>
        <p:spPr>
          <a:xfrm>
            <a:off x="4354220" y="3236851"/>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29" name="TextBox 28">
            <a:extLst>
              <a:ext uri="{FF2B5EF4-FFF2-40B4-BE49-F238E27FC236}">
                <a16:creationId xmlns:a16="http://schemas.microsoft.com/office/drawing/2014/main" id="{EBA1DD7C-C426-4542-9513-053EB25B8EE1}"/>
              </a:ext>
            </a:extLst>
          </p:cNvPr>
          <p:cNvSpPr txBox="1"/>
          <p:nvPr/>
        </p:nvSpPr>
        <p:spPr>
          <a:xfrm>
            <a:off x="4354220" y="4113700"/>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30" name="TextBox 29">
            <a:extLst>
              <a:ext uri="{FF2B5EF4-FFF2-40B4-BE49-F238E27FC236}">
                <a16:creationId xmlns:a16="http://schemas.microsoft.com/office/drawing/2014/main" id="{35B1FD7D-9F63-480E-809B-164DDCC7D541}"/>
              </a:ext>
            </a:extLst>
          </p:cNvPr>
          <p:cNvSpPr txBox="1"/>
          <p:nvPr/>
        </p:nvSpPr>
        <p:spPr>
          <a:xfrm>
            <a:off x="5838008" y="2360001"/>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FF00"/>
                </a:highlight>
              </a:rPr>
              <a:t>9</a:t>
            </a:r>
          </a:p>
        </p:txBody>
      </p:sp>
      <p:sp>
        <p:nvSpPr>
          <p:cNvPr id="31" name="TextBox 30">
            <a:extLst>
              <a:ext uri="{FF2B5EF4-FFF2-40B4-BE49-F238E27FC236}">
                <a16:creationId xmlns:a16="http://schemas.microsoft.com/office/drawing/2014/main" id="{862B00EB-7E9F-4C09-A641-49B3DAA093B4}"/>
              </a:ext>
            </a:extLst>
          </p:cNvPr>
          <p:cNvSpPr txBox="1"/>
          <p:nvPr/>
        </p:nvSpPr>
        <p:spPr>
          <a:xfrm>
            <a:off x="5838007" y="3236851"/>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FF00"/>
                </a:highlight>
              </a:rPr>
              <a:t>9</a:t>
            </a:r>
          </a:p>
        </p:txBody>
      </p:sp>
      <p:sp>
        <p:nvSpPr>
          <p:cNvPr id="32" name="TextBox 31">
            <a:extLst>
              <a:ext uri="{FF2B5EF4-FFF2-40B4-BE49-F238E27FC236}">
                <a16:creationId xmlns:a16="http://schemas.microsoft.com/office/drawing/2014/main" id="{9C970EBE-5F25-485B-B0A9-311E8E4FBBF9}"/>
              </a:ext>
            </a:extLst>
          </p:cNvPr>
          <p:cNvSpPr txBox="1"/>
          <p:nvPr/>
        </p:nvSpPr>
        <p:spPr>
          <a:xfrm>
            <a:off x="5838007" y="4113700"/>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00FF00"/>
                </a:highlight>
              </a:rPr>
              <a:t>6</a:t>
            </a:r>
          </a:p>
        </p:txBody>
      </p:sp>
      <p:sp>
        <p:nvSpPr>
          <p:cNvPr id="33" name="TextBox 32">
            <a:extLst>
              <a:ext uri="{FF2B5EF4-FFF2-40B4-BE49-F238E27FC236}">
                <a16:creationId xmlns:a16="http://schemas.microsoft.com/office/drawing/2014/main" id="{AFBA3F1C-B174-4DAB-9682-974E09F29FF2}"/>
              </a:ext>
            </a:extLst>
          </p:cNvPr>
          <p:cNvSpPr txBox="1"/>
          <p:nvPr/>
        </p:nvSpPr>
        <p:spPr>
          <a:xfrm>
            <a:off x="7321602" y="2360001"/>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Engage ops teams to develop BAU support organisation. Monitor resource requirements.</a:t>
            </a:r>
          </a:p>
        </p:txBody>
      </p:sp>
      <p:sp>
        <p:nvSpPr>
          <p:cNvPr id="34" name="TextBox 33">
            <a:extLst>
              <a:ext uri="{FF2B5EF4-FFF2-40B4-BE49-F238E27FC236}">
                <a16:creationId xmlns:a16="http://schemas.microsoft.com/office/drawing/2014/main" id="{20673832-B089-4C70-BF79-4FCCA3DE4811}"/>
              </a:ext>
            </a:extLst>
          </p:cNvPr>
          <p:cNvSpPr txBox="1"/>
          <p:nvPr/>
        </p:nvSpPr>
        <p:spPr>
          <a:xfrm>
            <a:off x="7321601" y="3236851"/>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Plan to develop project support organisation.</a:t>
            </a:r>
          </a:p>
        </p:txBody>
      </p:sp>
      <p:sp>
        <p:nvSpPr>
          <p:cNvPr id="35" name="TextBox 34">
            <a:extLst>
              <a:ext uri="{FF2B5EF4-FFF2-40B4-BE49-F238E27FC236}">
                <a16:creationId xmlns:a16="http://schemas.microsoft.com/office/drawing/2014/main" id="{4ED97968-9652-4A35-A5B5-5C6AEE27DD07}"/>
              </a:ext>
            </a:extLst>
          </p:cNvPr>
          <p:cNvSpPr txBox="1"/>
          <p:nvPr/>
        </p:nvSpPr>
        <p:spPr>
          <a:xfrm>
            <a:off x="7321601" y="4113700"/>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Forward notification of NHSE funding.</a:t>
            </a:r>
          </a:p>
        </p:txBody>
      </p:sp>
      <p:sp>
        <p:nvSpPr>
          <p:cNvPr id="36" name="TextBox 35">
            <a:extLst>
              <a:ext uri="{FF2B5EF4-FFF2-40B4-BE49-F238E27FC236}">
                <a16:creationId xmlns:a16="http://schemas.microsoft.com/office/drawing/2014/main" id="{79A6AB6E-9511-48A1-BCBF-427D992E018A}"/>
              </a:ext>
            </a:extLst>
          </p:cNvPr>
          <p:cNvSpPr txBox="1"/>
          <p:nvPr/>
        </p:nvSpPr>
        <p:spPr>
          <a:xfrm>
            <a:off x="9545819" y="2360001"/>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Reskilling or bringing in new resource may be required.</a:t>
            </a:r>
          </a:p>
          <a:p>
            <a:r>
              <a:rPr lang="en-GB" sz="1100"/>
              <a:t>This should be developed alongside the project.</a:t>
            </a:r>
          </a:p>
        </p:txBody>
      </p:sp>
      <p:sp>
        <p:nvSpPr>
          <p:cNvPr id="37" name="TextBox 36">
            <a:extLst>
              <a:ext uri="{FF2B5EF4-FFF2-40B4-BE49-F238E27FC236}">
                <a16:creationId xmlns:a16="http://schemas.microsoft.com/office/drawing/2014/main" id="{3408F663-E5F9-49B9-9B86-AC2EF813322A}"/>
              </a:ext>
            </a:extLst>
          </p:cNvPr>
          <p:cNvSpPr txBox="1"/>
          <p:nvPr/>
        </p:nvSpPr>
        <p:spPr>
          <a:xfrm>
            <a:off x="9545818" y="3236851"/>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pPr marL="0" indent="0" algn="ctr">
              <a:buNone/>
            </a:pPr>
            <a:r>
              <a:rPr lang="en-GB" sz="1100"/>
              <a:t>Does project support have capacity to scale up to ~400 primary care data migrations?</a:t>
            </a:r>
          </a:p>
        </p:txBody>
      </p:sp>
      <p:sp>
        <p:nvSpPr>
          <p:cNvPr id="38" name="TextBox 37">
            <a:extLst>
              <a:ext uri="{FF2B5EF4-FFF2-40B4-BE49-F238E27FC236}">
                <a16:creationId xmlns:a16="http://schemas.microsoft.com/office/drawing/2014/main" id="{DC052DFC-D318-44D6-9CB8-DA25DA7FFF76}"/>
              </a:ext>
            </a:extLst>
          </p:cNvPr>
          <p:cNvSpPr txBox="1"/>
          <p:nvPr/>
        </p:nvSpPr>
        <p:spPr>
          <a:xfrm>
            <a:off x="9545818" y="4113700"/>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Potential to fund from revenue budget.</a:t>
            </a:r>
          </a:p>
        </p:txBody>
      </p:sp>
    </p:spTree>
    <p:extLst>
      <p:ext uri="{BB962C8B-B14F-4D97-AF65-F5344CB8AC3E}">
        <p14:creationId xmlns:p14="http://schemas.microsoft.com/office/powerpoint/2010/main" val="180371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6CEA4-DB28-4E1D-B98F-BDEDE5CE8805}"/>
              </a:ext>
            </a:extLst>
          </p:cNvPr>
          <p:cNvSpPr>
            <a:spLocks noGrp="1"/>
          </p:cNvSpPr>
          <p:nvPr>
            <p:ph type="title"/>
          </p:nvPr>
        </p:nvSpPr>
        <p:spPr>
          <a:xfrm>
            <a:off x="116395" y="15024"/>
            <a:ext cx="6411653" cy="1000591"/>
          </a:xfrm>
        </p:spPr>
        <p:txBody>
          <a:bodyPr>
            <a:normAutofit fontScale="90000"/>
          </a:bodyPr>
          <a:lstStyle/>
          <a:p>
            <a:r>
              <a:rPr lang="en-GB" dirty="0"/>
              <a:t>Project Risks: Technology</a:t>
            </a:r>
          </a:p>
        </p:txBody>
      </p:sp>
      <p:sp>
        <p:nvSpPr>
          <p:cNvPr id="10" name="Title 1">
            <a:extLst>
              <a:ext uri="{FF2B5EF4-FFF2-40B4-BE49-F238E27FC236}">
                <a16:creationId xmlns:a16="http://schemas.microsoft.com/office/drawing/2014/main" id="{C2CBEF89-6650-45EB-9A17-82A0F89D5FEB}"/>
              </a:ext>
            </a:extLst>
          </p:cNvPr>
          <p:cNvSpPr txBox="1">
            <a:spLocks/>
          </p:cNvSpPr>
          <p:nvPr/>
        </p:nvSpPr>
        <p:spPr>
          <a:xfrm>
            <a:off x="116395" y="15024"/>
            <a:ext cx="7214045" cy="10005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17" name="Rectangle 16">
            <a:extLst>
              <a:ext uri="{FF2B5EF4-FFF2-40B4-BE49-F238E27FC236}">
                <a16:creationId xmlns:a16="http://schemas.microsoft.com/office/drawing/2014/main" id="{F684FF72-B5A3-4F57-9AFA-5106AB296800}"/>
              </a:ext>
            </a:extLst>
          </p:cNvPr>
          <p:cNvSpPr/>
          <p:nvPr/>
        </p:nvSpPr>
        <p:spPr>
          <a:xfrm>
            <a:off x="507803" y="1454070"/>
            <a:ext cx="238749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a:t>
            </a:r>
          </a:p>
        </p:txBody>
      </p:sp>
      <p:sp>
        <p:nvSpPr>
          <p:cNvPr id="18" name="Rectangle 17">
            <a:extLst>
              <a:ext uri="{FF2B5EF4-FFF2-40B4-BE49-F238E27FC236}">
                <a16:creationId xmlns:a16="http://schemas.microsoft.com/office/drawing/2014/main" id="{8196E19C-C0AA-4316-938F-CAEECDDB0210}"/>
              </a:ext>
            </a:extLst>
          </p:cNvPr>
          <p:cNvSpPr/>
          <p:nvPr/>
        </p:nvSpPr>
        <p:spPr>
          <a:xfrm>
            <a:off x="2940530" y="145407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Probability</a:t>
            </a:r>
          </a:p>
          <a:p>
            <a:pPr algn="ctr"/>
            <a:r>
              <a:rPr lang="en-GB" sz="900"/>
              <a:t>(1-5)</a:t>
            </a:r>
          </a:p>
        </p:txBody>
      </p:sp>
      <p:sp>
        <p:nvSpPr>
          <p:cNvPr id="19" name="Rectangle 18">
            <a:extLst>
              <a:ext uri="{FF2B5EF4-FFF2-40B4-BE49-F238E27FC236}">
                <a16:creationId xmlns:a16="http://schemas.microsoft.com/office/drawing/2014/main" id="{D4ABC40A-9EE2-4D66-B289-B73C6C025358}"/>
              </a:ext>
            </a:extLst>
          </p:cNvPr>
          <p:cNvSpPr/>
          <p:nvPr/>
        </p:nvSpPr>
        <p:spPr>
          <a:xfrm>
            <a:off x="4424253" y="145407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Impact</a:t>
            </a:r>
          </a:p>
          <a:p>
            <a:pPr algn="ctr"/>
            <a:r>
              <a:rPr lang="en-GB" sz="900"/>
              <a:t>(1-5)</a:t>
            </a:r>
          </a:p>
        </p:txBody>
      </p:sp>
      <p:sp>
        <p:nvSpPr>
          <p:cNvPr id="20" name="Rectangle 19">
            <a:extLst>
              <a:ext uri="{FF2B5EF4-FFF2-40B4-BE49-F238E27FC236}">
                <a16:creationId xmlns:a16="http://schemas.microsoft.com/office/drawing/2014/main" id="{B6AC05B5-C0AC-48BF-AEC2-03C6036D2D16}"/>
              </a:ext>
            </a:extLst>
          </p:cNvPr>
          <p:cNvSpPr/>
          <p:nvPr/>
        </p:nvSpPr>
        <p:spPr>
          <a:xfrm>
            <a:off x="7391699" y="1454070"/>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Mitigation</a:t>
            </a:r>
          </a:p>
        </p:txBody>
      </p:sp>
      <p:sp>
        <p:nvSpPr>
          <p:cNvPr id="22" name="Rectangle 21">
            <a:extLst>
              <a:ext uri="{FF2B5EF4-FFF2-40B4-BE49-F238E27FC236}">
                <a16:creationId xmlns:a16="http://schemas.microsoft.com/office/drawing/2014/main" id="{F6AACF7D-AE30-42A4-807D-591889ED0D6E}"/>
              </a:ext>
            </a:extLst>
          </p:cNvPr>
          <p:cNvSpPr/>
          <p:nvPr/>
        </p:nvSpPr>
        <p:spPr>
          <a:xfrm>
            <a:off x="9616044" y="1454070"/>
            <a:ext cx="2179118"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Further Info</a:t>
            </a:r>
          </a:p>
        </p:txBody>
      </p:sp>
      <p:sp>
        <p:nvSpPr>
          <p:cNvPr id="23" name="Rectangle 22">
            <a:extLst>
              <a:ext uri="{FF2B5EF4-FFF2-40B4-BE49-F238E27FC236}">
                <a16:creationId xmlns:a16="http://schemas.microsoft.com/office/drawing/2014/main" id="{AD9035A3-DB28-4464-A68B-08BC8C173DFD}"/>
              </a:ext>
            </a:extLst>
          </p:cNvPr>
          <p:cNvSpPr/>
          <p:nvPr/>
        </p:nvSpPr>
        <p:spPr>
          <a:xfrm>
            <a:off x="5907976" y="1454070"/>
            <a:ext cx="1438494" cy="529762"/>
          </a:xfrm>
          <a:prstGeom prst="rect">
            <a:avLst/>
          </a:prstGeom>
          <a:solidFill>
            <a:srgbClr val="094AB2"/>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Risk Score</a:t>
            </a:r>
            <a:endParaRPr lang="en-GB" sz="900"/>
          </a:p>
        </p:txBody>
      </p:sp>
      <p:sp>
        <p:nvSpPr>
          <p:cNvPr id="40" name="Content Placeholder 2">
            <a:extLst>
              <a:ext uri="{FF2B5EF4-FFF2-40B4-BE49-F238E27FC236}">
                <a16:creationId xmlns:a16="http://schemas.microsoft.com/office/drawing/2014/main" id="{6008CBEE-4EED-46E3-B7D7-AFB6941BCE6B}"/>
              </a:ext>
            </a:extLst>
          </p:cNvPr>
          <p:cNvSpPr>
            <a:spLocks noGrp="1"/>
          </p:cNvSpPr>
          <p:nvPr>
            <p:ph idx="1"/>
          </p:nvPr>
        </p:nvSpPr>
        <p:spPr>
          <a:xfrm>
            <a:off x="508061" y="2054453"/>
            <a:ext cx="2387497" cy="815604"/>
          </a:xfrm>
          <a:ln>
            <a:solidFill>
              <a:srgbClr val="768692"/>
            </a:solidFill>
          </a:ln>
        </p:spPr>
        <p:txBody>
          <a:bodyPr anchor="ctr">
            <a:noAutofit/>
          </a:bodyPr>
          <a:lstStyle/>
          <a:p>
            <a:pPr marL="0" indent="0" algn="ctr">
              <a:buNone/>
            </a:pPr>
            <a:r>
              <a:rPr lang="en-GB" sz="1100" b="0"/>
              <a:t>Inconsistent and challenging technical environments in primary care group policy (GP) due to recent mergers.</a:t>
            </a:r>
          </a:p>
        </p:txBody>
      </p:sp>
      <p:sp>
        <p:nvSpPr>
          <p:cNvPr id="41" name="Content Placeholder 2">
            <a:extLst>
              <a:ext uri="{FF2B5EF4-FFF2-40B4-BE49-F238E27FC236}">
                <a16:creationId xmlns:a16="http://schemas.microsoft.com/office/drawing/2014/main" id="{F49E861E-2642-4FA6-828D-57CCC2ECEDA9}"/>
              </a:ext>
            </a:extLst>
          </p:cNvPr>
          <p:cNvSpPr txBox="1">
            <a:spLocks/>
          </p:cNvSpPr>
          <p:nvPr/>
        </p:nvSpPr>
        <p:spPr>
          <a:xfrm>
            <a:off x="508061" y="3820955"/>
            <a:ext cx="2387497" cy="815604"/>
          </a:xfrm>
          <a:prstGeom prst="rect">
            <a:avLst/>
          </a:prstGeom>
          <a:ln>
            <a:solidFill>
              <a:srgbClr val="768692"/>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100" b="0"/>
              <a:t>Microsoft Office Licensing over multiple devices.</a:t>
            </a:r>
          </a:p>
        </p:txBody>
      </p:sp>
      <p:sp>
        <p:nvSpPr>
          <p:cNvPr id="42" name="TextBox 41">
            <a:extLst>
              <a:ext uri="{FF2B5EF4-FFF2-40B4-BE49-F238E27FC236}">
                <a16:creationId xmlns:a16="http://schemas.microsoft.com/office/drawing/2014/main" id="{A205C7F8-999D-459D-8D9A-E0A45CA1191E}"/>
              </a:ext>
            </a:extLst>
          </p:cNvPr>
          <p:cNvSpPr txBox="1"/>
          <p:nvPr/>
        </p:nvSpPr>
        <p:spPr>
          <a:xfrm>
            <a:off x="508061" y="2947536"/>
            <a:ext cx="238749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Unclear technical environment within the Shared Tenant, particularly around EMS.</a:t>
            </a:r>
          </a:p>
        </p:txBody>
      </p:sp>
      <p:sp>
        <p:nvSpPr>
          <p:cNvPr id="43" name="TextBox 42">
            <a:extLst>
              <a:ext uri="{FF2B5EF4-FFF2-40B4-BE49-F238E27FC236}">
                <a16:creationId xmlns:a16="http://schemas.microsoft.com/office/drawing/2014/main" id="{45BBF2FF-0098-45BE-A234-63D8F44E5754}"/>
              </a:ext>
            </a:extLst>
          </p:cNvPr>
          <p:cNvSpPr txBox="1"/>
          <p:nvPr/>
        </p:nvSpPr>
        <p:spPr>
          <a:xfrm>
            <a:off x="2940789" y="2054453"/>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4</a:t>
            </a:r>
          </a:p>
        </p:txBody>
      </p:sp>
      <p:sp>
        <p:nvSpPr>
          <p:cNvPr id="44" name="TextBox 43">
            <a:extLst>
              <a:ext uri="{FF2B5EF4-FFF2-40B4-BE49-F238E27FC236}">
                <a16:creationId xmlns:a16="http://schemas.microsoft.com/office/drawing/2014/main" id="{F8EABB2C-DA0C-4F1B-A53B-CBFE4FA75DE7}"/>
              </a:ext>
            </a:extLst>
          </p:cNvPr>
          <p:cNvSpPr txBox="1"/>
          <p:nvPr/>
        </p:nvSpPr>
        <p:spPr>
          <a:xfrm>
            <a:off x="2940788" y="3820955"/>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45" name="TextBox 44">
            <a:extLst>
              <a:ext uri="{FF2B5EF4-FFF2-40B4-BE49-F238E27FC236}">
                <a16:creationId xmlns:a16="http://schemas.microsoft.com/office/drawing/2014/main" id="{ACCED13A-849C-4280-8584-D9704650A977}"/>
              </a:ext>
            </a:extLst>
          </p:cNvPr>
          <p:cNvSpPr txBox="1"/>
          <p:nvPr/>
        </p:nvSpPr>
        <p:spPr>
          <a:xfrm>
            <a:off x="2940788" y="2947536"/>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4</a:t>
            </a:r>
          </a:p>
        </p:txBody>
      </p:sp>
      <p:sp>
        <p:nvSpPr>
          <p:cNvPr id="46" name="TextBox 45">
            <a:extLst>
              <a:ext uri="{FF2B5EF4-FFF2-40B4-BE49-F238E27FC236}">
                <a16:creationId xmlns:a16="http://schemas.microsoft.com/office/drawing/2014/main" id="{707FB931-B9F9-41F4-B42F-E47B853C0BB9}"/>
              </a:ext>
            </a:extLst>
          </p:cNvPr>
          <p:cNvSpPr txBox="1"/>
          <p:nvPr/>
        </p:nvSpPr>
        <p:spPr>
          <a:xfrm>
            <a:off x="4424447" y="2054452"/>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47" name="TextBox 46">
            <a:extLst>
              <a:ext uri="{FF2B5EF4-FFF2-40B4-BE49-F238E27FC236}">
                <a16:creationId xmlns:a16="http://schemas.microsoft.com/office/drawing/2014/main" id="{4F83A584-30D7-41C4-86BC-C321D8075714}"/>
              </a:ext>
            </a:extLst>
          </p:cNvPr>
          <p:cNvSpPr txBox="1"/>
          <p:nvPr/>
        </p:nvSpPr>
        <p:spPr>
          <a:xfrm>
            <a:off x="4424446" y="3820954"/>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3</a:t>
            </a:r>
          </a:p>
        </p:txBody>
      </p:sp>
      <p:sp>
        <p:nvSpPr>
          <p:cNvPr id="48" name="TextBox 47">
            <a:extLst>
              <a:ext uri="{FF2B5EF4-FFF2-40B4-BE49-F238E27FC236}">
                <a16:creationId xmlns:a16="http://schemas.microsoft.com/office/drawing/2014/main" id="{CF9CFF2F-F9A7-4378-8A0F-2D7CD7404C32}"/>
              </a:ext>
            </a:extLst>
          </p:cNvPr>
          <p:cNvSpPr txBox="1"/>
          <p:nvPr/>
        </p:nvSpPr>
        <p:spPr>
          <a:xfrm>
            <a:off x="4424446" y="2947535"/>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4</a:t>
            </a:r>
          </a:p>
        </p:txBody>
      </p:sp>
      <p:sp>
        <p:nvSpPr>
          <p:cNvPr id="49" name="TextBox 48">
            <a:extLst>
              <a:ext uri="{FF2B5EF4-FFF2-40B4-BE49-F238E27FC236}">
                <a16:creationId xmlns:a16="http://schemas.microsoft.com/office/drawing/2014/main" id="{868A58BB-792A-4E31-8942-C08D9C0B126D}"/>
              </a:ext>
            </a:extLst>
          </p:cNvPr>
          <p:cNvSpPr txBox="1"/>
          <p:nvPr/>
        </p:nvSpPr>
        <p:spPr>
          <a:xfrm>
            <a:off x="5908234" y="2054452"/>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0000"/>
                </a:highlight>
              </a:rPr>
              <a:t>12</a:t>
            </a:r>
          </a:p>
        </p:txBody>
      </p:sp>
      <p:sp>
        <p:nvSpPr>
          <p:cNvPr id="50" name="TextBox 49">
            <a:extLst>
              <a:ext uri="{FF2B5EF4-FFF2-40B4-BE49-F238E27FC236}">
                <a16:creationId xmlns:a16="http://schemas.microsoft.com/office/drawing/2014/main" id="{720D3AD7-D5CD-42D5-A548-6692F6867CF3}"/>
              </a:ext>
            </a:extLst>
          </p:cNvPr>
          <p:cNvSpPr txBox="1"/>
          <p:nvPr/>
        </p:nvSpPr>
        <p:spPr>
          <a:xfrm>
            <a:off x="5908233" y="3820954"/>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FF00"/>
                </a:highlight>
              </a:rPr>
              <a:t>9</a:t>
            </a:r>
          </a:p>
        </p:txBody>
      </p:sp>
      <p:sp>
        <p:nvSpPr>
          <p:cNvPr id="51" name="TextBox 50">
            <a:extLst>
              <a:ext uri="{FF2B5EF4-FFF2-40B4-BE49-F238E27FC236}">
                <a16:creationId xmlns:a16="http://schemas.microsoft.com/office/drawing/2014/main" id="{BFDF4356-55A1-4427-BB23-56B93B1485E5}"/>
              </a:ext>
            </a:extLst>
          </p:cNvPr>
          <p:cNvSpPr txBox="1"/>
          <p:nvPr/>
        </p:nvSpPr>
        <p:spPr>
          <a:xfrm>
            <a:off x="5908233" y="2947535"/>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FF0000"/>
                </a:highlight>
              </a:rPr>
              <a:t>12</a:t>
            </a:r>
          </a:p>
        </p:txBody>
      </p:sp>
      <p:sp>
        <p:nvSpPr>
          <p:cNvPr id="52" name="TextBox 51">
            <a:extLst>
              <a:ext uri="{FF2B5EF4-FFF2-40B4-BE49-F238E27FC236}">
                <a16:creationId xmlns:a16="http://schemas.microsoft.com/office/drawing/2014/main" id="{A595E0B6-253F-4308-88C3-ADF44F54FFDC}"/>
              </a:ext>
            </a:extLst>
          </p:cNvPr>
          <p:cNvSpPr txBox="1"/>
          <p:nvPr/>
        </p:nvSpPr>
        <p:spPr>
          <a:xfrm>
            <a:off x="7391828" y="2054452"/>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b="0"/>
              <a:t>Pre-flight checks before migration technical work occurs to ensure healthy GP environment.</a:t>
            </a:r>
            <a:endParaRPr lang="en-GB" sz="1100"/>
          </a:p>
        </p:txBody>
      </p:sp>
      <p:sp>
        <p:nvSpPr>
          <p:cNvPr id="53" name="TextBox 52">
            <a:extLst>
              <a:ext uri="{FF2B5EF4-FFF2-40B4-BE49-F238E27FC236}">
                <a16:creationId xmlns:a16="http://schemas.microsoft.com/office/drawing/2014/main" id="{44526345-C4AE-4D37-939B-17D347741727}"/>
              </a:ext>
            </a:extLst>
          </p:cNvPr>
          <p:cNvSpPr txBox="1"/>
          <p:nvPr/>
        </p:nvSpPr>
        <p:spPr>
          <a:xfrm>
            <a:off x="7391827" y="3820954"/>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b="0"/>
              <a:t>To be tested during shared data migration testing phase.</a:t>
            </a:r>
            <a:endParaRPr lang="en-GB" sz="1100"/>
          </a:p>
        </p:txBody>
      </p:sp>
      <p:sp>
        <p:nvSpPr>
          <p:cNvPr id="55" name="TextBox 54">
            <a:extLst>
              <a:ext uri="{FF2B5EF4-FFF2-40B4-BE49-F238E27FC236}">
                <a16:creationId xmlns:a16="http://schemas.microsoft.com/office/drawing/2014/main" id="{25BDFE48-7175-4125-885D-682D74BE869D}"/>
              </a:ext>
            </a:extLst>
          </p:cNvPr>
          <p:cNvSpPr txBox="1"/>
          <p:nvPr/>
        </p:nvSpPr>
        <p:spPr>
          <a:xfrm>
            <a:off x="7391827" y="2947535"/>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dirty="0"/>
              <a:t>Continued discovery work and testing processes.</a:t>
            </a:r>
          </a:p>
        </p:txBody>
      </p:sp>
      <p:sp>
        <p:nvSpPr>
          <p:cNvPr id="56" name="TextBox 55">
            <a:extLst>
              <a:ext uri="{FF2B5EF4-FFF2-40B4-BE49-F238E27FC236}">
                <a16:creationId xmlns:a16="http://schemas.microsoft.com/office/drawing/2014/main" id="{A5717EBD-940B-4E1E-894D-771FF1B63E74}"/>
              </a:ext>
            </a:extLst>
          </p:cNvPr>
          <p:cNvSpPr txBox="1"/>
          <p:nvPr/>
        </p:nvSpPr>
        <p:spPr>
          <a:xfrm>
            <a:off x="9616045" y="2054452"/>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Unhealthy GP practices to be identified and migrated in separate phase.</a:t>
            </a:r>
          </a:p>
        </p:txBody>
      </p:sp>
      <p:sp>
        <p:nvSpPr>
          <p:cNvPr id="57" name="TextBox 56">
            <a:extLst>
              <a:ext uri="{FF2B5EF4-FFF2-40B4-BE49-F238E27FC236}">
                <a16:creationId xmlns:a16="http://schemas.microsoft.com/office/drawing/2014/main" id="{B7E5E2FD-9455-4C3B-BC73-0B6625DF1A61}"/>
              </a:ext>
            </a:extLst>
          </p:cNvPr>
          <p:cNvSpPr txBox="1"/>
          <p:nvPr/>
        </p:nvSpPr>
        <p:spPr>
          <a:xfrm>
            <a:off x="9616044" y="3820954"/>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Locums or visiting N365 users may consume an O365 apps for enterprise license by logging onto a new computer.</a:t>
            </a:r>
          </a:p>
        </p:txBody>
      </p:sp>
      <p:sp>
        <p:nvSpPr>
          <p:cNvPr id="58" name="TextBox 57">
            <a:extLst>
              <a:ext uri="{FF2B5EF4-FFF2-40B4-BE49-F238E27FC236}">
                <a16:creationId xmlns:a16="http://schemas.microsoft.com/office/drawing/2014/main" id="{BAA96D32-1C4D-4C2D-84DF-6D6C41D97360}"/>
              </a:ext>
            </a:extLst>
          </p:cNvPr>
          <p:cNvSpPr txBox="1"/>
          <p:nvPr/>
        </p:nvSpPr>
        <p:spPr>
          <a:xfrm>
            <a:off x="9616044" y="2947535"/>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Technical discovery phase with delivery partner (Virtual Engine). </a:t>
            </a:r>
          </a:p>
        </p:txBody>
      </p:sp>
      <p:sp>
        <p:nvSpPr>
          <p:cNvPr id="34" name="TextBox 33">
            <a:extLst>
              <a:ext uri="{FF2B5EF4-FFF2-40B4-BE49-F238E27FC236}">
                <a16:creationId xmlns:a16="http://schemas.microsoft.com/office/drawing/2014/main" id="{0A662A92-D0BF-4122-8124-6CEA239072F7}"/>
              </a:ext>
            </a:extLst>
          </p:cNvPr>
          <p:cNvSpPr txBox="1"/>
          <p:nvPr/>
        </p:nvSpPr>
        <p:spPr>
          <a:xfrm>
            <a:off x="508061" y="4694376"/>
            <a:ext cx="238749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Data loss occurs during the migration process.</a:t>
            </a:r>
          </a:p>
        </p:txBody>
      </p:sp>
      <p:sp>
        <p:nvSpPr>
          <p:cNvPr id="35" name="TextBox 34">
            <a:extLst>
              <a:ext uri="{FF2B5EF4-FFF2-40B4-BE49-F238E27FC236}">
                <a16:creationId xmlns:a16="http://schemas.microsoft.com/office/drawing/2014/main" id="{048B5358-9594-4EE8-9769-34ECD5DBE9FC}"/>
              </a:ext>
            </a:extLst>
          </p:cNvPr>
          <p:cNvSpPr txBox="1"/>
          <p:nvPr/>
        </p:nvSpPr>
        <p:spPr>
          <a:xfrm>
            <a:off x="2940788" y="4694376"/>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1</a:t>
            </a:r>
          </a:p>
        </p:txBody>
      </p:sp>
      <p:sp>
        <p:nvSpPr>
          <p:cNvPr id="36" name="TextBox 35">
            <a:extLst>
              <a:ext uri="{FF2B5EF4-FFF2-40B4-BE49-F238E27FC236}">
                <a16:creationId xmlns:a16="http://schemas.microsoft.com/office/drawing/2014/main" id="{BB8F8174-5E4E-439F-8B8F-C3305EF149B9}"/>
              </a:ext>
            </a:extLst>
          </p:cNvPr>
          <p:cNvSpPr txBox="1"/>
          <p:nvPr/>
        </p:nvSpPr>
        <p:spPr>
          <a:xfrm>
            <a:off x="4424446" y="4694375"/>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t>5</a:t>
            </a:r>
          </a:p>
        </p:txBody>
      </p:sp>
      <p:sp>
        <p:nvSpPr>
          <p:cNvPr id="37" name="TextBox 36">
            <a:extLst>
              <a:ext uri="{FF2B5EF4-FFF2-40B4-BE49-F238E27FC236}">
                <a16:creationId xmlns:a16="http://schemas.microsoft.com/office/drawing/2014/main" id="{EF88EA5B-1A5E-4C9A-8319-0FBBB7F8283F}"/>
              </a:ext>
            </a:extLst>
          </p:cNvPr>
          <p:cNvSpPr txBox="1"/>
          <p:nvPr/>
        </p:nvSpPr>
        <p:spPr>
          <a:xfrm>
            <a:off x="5908233" y="4694375"/>
            <a:ext cx="1438494"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600">
                <a:highlight>
                  <a:srgbClr val="00FF00"/>
                </a:highlight>
              </a:rPr>
              <a:t>5</a:t>
            </a:r>
          </a:p>
        </p:txBody>
      </p:sp>
      <p:sp>
        <p:nvSpPr>
          <p:cNvPr id="38" name="TextBox 37">
            <a:extLst>
              <a:ext uri="{FF2B5EF4-FFF2-40B4-BE49-F238E27FC236}">
                <a16:creationId xmlns:a16="http://schemas.microsoft.com/office/drawing/2014/main" id="{ACD6D24E-1EB6-4B96-8FC5-51CE2257582C}"/>
              </a:ext>
            </a:extLst>
          </p:cNvPr>
          <p:cNvSpPr txBox="1"/>
          <p:nvPr/>
        </p:nvSpPr>
        <p:spPr>
          <a:xfrm>
            <a:off x="7391827" y="4694375"/>
            <a:ext cx="2179118"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Practice Manager sign-off in advance of migration &amp; QA process to report on data migrated.</a:t>
            </a:r>
          </a:p>
        </p:txBody>
      </p:sp>
      <p:sp>
        <p:nvSpPr>
          <p:cNvPr id="39" name="TextBox 38">
            <a:extLst>
              <a:ext uri="{FF2B5EF4-FFF2-40B4-BE49-F238E27FC236}">
                <a16:creationId xmlns:a16="http://schemas.microsoft.com/office/drawing/2014/main" id="{7E4C97A3-4963-46F6-BB2E-4EA30D4512C7}"/>
              </a:ext>
            </a:extLst>
          </p:cNvPr>
          <p:cNvSpPr txBox="1"/>
          <p:nvPr/>
        </p:nvSpPr>
        <p:spPr>
          <a:xfrm>
            <a:off x="9616044" y="4694375"/>
            <a:ext cx="2179117" cy="815603"/>
          </a:xfrm>
          <a:prstGeom prst="rect">
            <a:avLst/>
          </a:prstGeom>
          <a:noFill/>
          <a:ln>
            <a:solidFill>
              <a:srgbClr val="768692"/>
            </a:solidFill>
          </a:ln>
        </p:spPr>
        <p:txBody>
          <a:bodyPr wrap="square" anchor="ctr">
            <a:noAutofit/>
          </a:bodyPr>
          <a:lstStyle>
            <a:defPPr>
              <a:defRPr lang="en-US"/>
            </a:defPPr>
            <a:lvl1pPr indent="0" algn="ctr">
              <a:buNone/>
              <a:defRPr sz="1000"/>
            </a:lvl1pPr>
          </a:lstStyle>
          <a:p>
            <a:r>
              <a:rPr lang="en-GB" sz="1100"/>
              <a:t>Data is only copied so there will always be a backup, even if the migration fails. Data loss could only happen via operator error.</a:t>
            </a:r>
          </a:p>
        </p:txBody>
      </p:sp>
    </p:spTree>
    <p:extLst>
      <p:ext uri="{BB962C8B-B14F-4D97-AF65-F5344CB8AC3E}">
        <p14:creationId xmlns:p14="http://schemas.microsoft.com/office/powerpoint/2010/main" val="4260966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8EB4A-05BC-4875-ADDC-342B906882AF}"/>
              </a:ext>
            </a:extLst>
          </p:cNvPr>
          <p:cNvSpPr>
            <a:spLocks noGrp="1"/>
          </p:cNvSpPr>
          <p:nvPr>
            <p:ph type="title"/>
          </p:nvPr>
        </p:nvSpPr>
        <p:spPr>
          <a:xfrm>
            <a:off x="201706" y="152399"/>
            <a:ext cx="8845062" cy="973512"/>
          </a:xfrm>
        </p:spPr>
        <p:txBody>
          <a:bodyPr>
            <a:normAutofit fontScale="90000"/>
          </a:bodyPr>
          <a:lstStyle/>
          <a:p>
            <a:r>
              <a:rPr lang="en-GB" dirty="0"/>
              <a:t>Further Considerations: Data Security</a:t>
            </a:r>
          </a:p>
        </p:txBody>
      </p:sp>
      <p:graphicFrame>
        <p:nvGraphicFramePr>
          <p:cNvPr id="8" name="Table 5">
            <a:extLst>
              <a:ext uri="{FF2B5EF4-FFF2-40B4-BE49-F238E27FC236}">
                <a16:creationId xmlns:a16="http://schemas.microsoft.com/office/drawing/2014/main" id="{54D2A817-88D3-4C0A-9C95-652AF2B7B5E2}"/>
              </a:ext>
            </a:extLst>
          </p:cNvPr>
          <p:cNvGraphicFramePr>
            <a:graphicFrameLocks noGrp="1"/>
          </p:cNvGraphicFramePr>
          <p:nvPr>
            <p:extLst>
              <p:ext uri="{D42A27DB-BD31-4B8C-83A1-F6EECF244321}">
                <p14:modId xmlns:p14="http://schemas.microsoft.com/office/powerpoint/2010/main" val="136618005"/>
              </p:ext>
            </p:extLst>
          </p:nvPr>
        </p:nvGraphicFramePr>
        <p:xfrm>
          <a:off x="0" y="1271996"/>
          <a:ext cx="12192000" cy="4599561"/>
        </p:xfrm>
        <a:graphic>
          <a:graphicData uri="http://schemas.openxmlformats.org/drawingml/2006/table">
            <a:tbl>
              <a:tblPr firstRow="1" firstCol="1" bandRow="1">
                <a:tableStyleId>{5C22544A-7EE6-4342-B048-85BDC9FD1C3A}</a:tableStyleId>
              </a:tblPr>
              <a:tblGrid>
                <a:gridCol w="1570985">
                  <a:extLst>
                    <a:ext uri="{9D8B030D-6E8A-4147-A177-3AD203B41FA5}">
                      <a16:colId xmlns:a16="http://schemas.microsoft.com/office/drawing/2014/main" val="2254412703"/>
                    </a:ext>
                  </a:extLst>
                </a:gridCol>
                <a:gridCol w="3801267">
                  <a:extLst>
                    <a:ext uri="{9D8B030D-6E8A-4147-A177-3AD203B41FA5}">
                      <a16:colId xmlns:a16="http://schemas.microsoft.com/office/drawing/2014/main" val="1898820060"/>
                    </a:ext>
                  </a:extLst>
                </a:gridCol>
                <a:gridCol w="6819748">
                  <a:extLst>
                    <a:ext uri="{9D8B030D-6E8A-4147-A177-3AD203B41FA5}">
                      <a16:colId xmlns:a16="http://schemas.microsoft.com/office/drawing/2014/main" val="3131235574"/>
                    </a:ext>
                  </a:extLst>
                </a:gridCol>
              </a:tblGrid>
              <a:tr h="494502">
                <a:tc>
                  <a:txBody>
                    <a:bodyPr/>
                    <a:lstStyle/>
                    <a:p>
                      <a:pPr algn="ctr"/>
                      <a:r>
                        <a:rPr lang="en-GB" sz="1400" dirty="0"/>
                        <a:t>Data Security Considerations</a:t>
                      </a:r>
                    </a:p>
                  </a:txBody>
                  <a:tcPr anchor="ctr">
                    <a:solidFill>
                      <a:srgbClr val="094AB2"/>
                    </a:solidFill>
                  </a:tcPr>
                </a:tc>
                <a:tc>
                  <a:txBody>
                    <a:bodyPr/>
                    <a:lstStyle/>
                    <a:p>
                      <a:pPr algn="ctr"/>
                      <a:r>
                        <a:rPr lang="en-GB" sz="1400" dirty="0"/>
                        <a:t>Current State</a:t>
                      </a:r>
                    </a:p>
                    <a:p>
                      <a:pPr algn="ctr"/>
                      <a:r>
                        <a:rPr lang="en-GB" sz="1400" dirty="0"/>
                        <a:t>Individual Local File Servers</a:t>
                      </a:r>
                    </a:p>
                  </a:txBody>
                  <a:tcPr anchor="ctr">
                    <a:solidFill>
                      <a:srgbClr val="094AB2"/>
                    </a:solidFill>
                  </a:tcPr>
                </a:tc>
                <a:tc>
                  <a:txBody>
                    <a:bodyPr/>
                    <a:lstStyle/>
                    <a:p>
                      <a:pPr algn="ctr"/>
                      <a:r>
                        <a:rPr lang="en-GB" sz="1400" dirty="0"/>
                        <a:t>Future State </a:t>
                      </a:r>
                    </a:p>
                    <a:p>
                      <a:pPr algn="ctr"/>
                      <a:r>
                        <a:rPr lang="en-GB" sz="1400" dirty="0"/>
                        <a:t>NHS Shared Tenant (Microsoft Public Cloud)</a:t>
                      </a:r>
                    </a:p>
                  </a:txBody>
                  <a:tcPr anchor="ctr">
                    <a:solidFill>
                      <a:srgbClr val="094AB2"/>
                    </a:solidFill>
                  </a:tcPr>
                </a:tc>
                <a:extLst>
                  <a:ext uri="{0D108BD9-81ED-4DB2-BD59-A6C34878D82A}">
                    <a16:rowId xmlns:a16="http://schemas.microsoft.com/office/drawing/2014/main" val="2014291387"/>
                  </a:ext>
                </a:extLst>
              </a:tr>
              <a:tr h="698121">
                <a:tc>
                  <a:txBody>
                    <a:bodyPr/>
                    <a:lstStyle/>
                    <a:p>
                      <a:pPr marL="0" indent="0" algn="ctr">
                        <a:buFont typeface="Arial" panose="020B0604020202020204" pitchFamily="34" charset="0"/>
                        <a:buNone/>
                      </a:pPr>
                      <a:r>
                        <a:rPr lang="en-GB" sz="1400" b="1" kern="1200" dirty="0">
                          <a:solidFill>
                            <a:schemeClr val="lt1"/>
                          </a:solidFill>
                          <a:latin typeface="+mn-lt"/>
                          <a:ea typeface="+mn-ea"/>
                          <a:cs typeface="+mn-cs"/>
                        </a:rPr>
                        <a:t>Access Permissions</a:t>
                      </a:r>
                    </a:p>
                  </a:txBody>
                  <a:tcPr anchor="ctr">
                    <a:solidFill>
                      <a:srgbClr val="094AB2"/>
                    </a:solidFill>
                  </a:tcPr>
                </a:tc>
                <a:tc>
                  <a:txBody>
                    <a:bodyPr/>
                    <a:lstStyle/>
                    <a:p>
                      <a:pPr marL="342900" indent="-342900">
                        <a:buFont typeface="Arial" panose="020B0604020202020204" pitchFamily="34" charset="0"/>
                        <a:buChar char="•"/>
                      </a:pPr>
                      <a:r>
                        <a:rPr lang="en-GB" sz="1400" kern="1200" dirty="0">
                          <a:solidFill>
                            <a:schemeClr val="dk1"/>
                          </a:solidFill>
                          <a:effectLst/>
                          <a:latin typeface="+mn-lt"/>
                          <a:ea typeface="+mn-ea"/>
                          <a:cs typeface="+mn-cs"/>
                        </a:rPr>
                        <a:t>Large variation across practices.</a:t>
                      </a:r>
                    </a:p>
                    <a:p>
                      <a:pPr marL="342900" indent="-342900">
                        <a:buFont typeface="Arial" panose="020B0604020202020204" pitchFamily="34" charset="0"/>
                        <a:buChar char="•"/>
                      </a:pPr>
                      <a:r>
                        <a:rPr lang="en-GB" sz="1400" kern="1200" dirty="0">
                          <a:solidFill>
                            <a:schemeClr val="dk1"/>
                          </a:solidFill>
                          <a:effectLst/>
                          <a:latin typeface="+mn-lt"/>
                          <a:ea typeface="+mn-ea"/>
                          <a:cs typeface="+mn-cs"/>
                        </a:rPr>
                        <a:t>Some shared folders with restricted access.</a:t>
                      </a:r>
                    </a:p>
                  </a:txBody>
                  <a:tcPr anchor="ct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Replicated access permissions through Teams and channels membership.</a:t>
                      </a:r>
                    </a:p>
                    <a:p>
                      <a:pPr marL="285750" indent="-285750">
                        <a:buFont typeface="Arial" panose="020B0604020202020204" pitchFamily="34" charset="0"/>
                        <a:buChar char="•"/>
                      </a:pPr>
                      <a:r>
                        <a:rPr lang="en-GB" sz="1400" kern="1200" dirty="0">
                          <a:solidFill>
                            <a:schemeClr val="dk1"/>
                          </a:solidFill>
                          <a:latin typeface="+mn-lt"/>
                          <a:ea typeface="+mn-ea"/>
                          <a:cs typeface="+mn-cs"/>
                        </a:rPr>
                        <a:t>Replicated access permissions through SharePoint access restrictions.</a:t>
                      </a:r>
                    </a:p>
                  </a:txBody>
                  <a:tcPr anchor="ctr"/>
                </a:tc>
                <a:extLst>
                  <a:ext uri="{0D108BD9-81ED-4DB2-BD59-A6C34878D82A}">
                    <a16:rowId xmlns:a16="http://schemas.microsoft.com/office/drawing/2014/main" val="536575576"/>
                  </a:ext>
                </a:extLst>
              </a:tr>
              <a:tr h="2601435">
                <a:tc>
                  <a:txBody>
                    <a:bodyPr/>
                    <a:lstStyle/>
                    <a:p>
                      <a:pPr marL="0" indent="0" algn="ctr">
                        <a:buFont typeface="Arial" panose="020B0604020202020204" pitchFamily="34" charset="0"/>
                        <a:buNone/>
                      </a:pPr>
                      <a:r>
                        <a:rPr lang="en-GB" sz="1400" b="1" kern="1200" dirty="0">
                          <a:solidFill>
                            <a:schemeClr val="lt1"/>
                          </a:solidFill>
                          <a:latin typeface="+mn-lt"/>
                          <a:ea typeface="+mn-ea"/>
                          <a:cs typeface="+mn-cs"/>
                        </a:rPr>
                        <a:t>Security Products</a:t>
                      </a:r>
                    </a:p>
                  </a:txBody>
                  <a:tcPr anchor="ctr">
                    <a:solidFill>
                      <a:srgbClr val="094AB2"/>
                    </a:solidFill>
                  </a:tcP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Inconsistent patching processes.</a:t>
                      </a:r>
                    </a:p>
                    <a:p>
                      <a:pPr marL="285750" indent="-285750">
                        <a:buFont typeface="Arial" panose="020B0604020202020204" pitchFamily="34" charset="0"/>
                        <a:buChar char="•"/>
                      </a:pPr>
                      <a:r>
                        <a:rPr lang="en-GB" sz="1400" kern="1200" dirty="0">
                          <a:solidFill>
                            <a:schemeClr val="dk1"/>
                          </a:solidFill>
                          <a:latin typeface="+mn-lt"/>
                          <a:ea typeface="+mn-ea"/>
                          <a:cs typeface="+mn-cs"/>
                        </a:rPr>
                        <a:t>Inconsistent 3</a:t>
                      </a:r>
                      <a:r>
                        <a:rPr lang="en-GB" sz="1400" kern="1200" baseline="30000" dirty="0">
                          <a:solidFill>
                            <a:schemeClr val="dk1"/>
                          </a:solidFill>
                          <a:latin typeface="+mn-lt"/>
                          <a:ea typeface="+mn-ea"/>
                          <a:cs typeface="+mn-cs"/>
                        </a:rPr>
                        <a:t>rd</a:t>
                      </a:r>
                      <a:r>
                        <a:rPr lang="en-GB" sz="1400" kern="1200" dirty="0">
                          <a:solidFill>
                            <a:schemeClr val="dk1"/>
                          </a:solidFill>
                          <a:latin typeface="+mn-lt"/>
                          <a:ea typeface="+mn-ea"/>
                          <a:cs typeface="+mn-cs"/>
                        </a:rPr>
                        <a:t> party products installed.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mn-lt"/>
                          <a:ea typeface="+mn-ea"/>
                          <a:cs typeface="+mn-cs"/>
                        </a:rPr>
                        <a:t>No disk encryption in place.</a:t>
                      </a:r>
                    </a:p>
                  </a:txBody>
                  <a:tcPr anchor="ctr"/>
                </a:tc>
                <a:tc>
                  <a:txBody>
                    <a:bodyPr/>
                    <a:lstStyle/>
                    <a:p>
                      <a:r>
                        <a:rPr lang="en-GB" sz="1400" b="1" kern="1200" dirty="0">
                          <a:solidFill>
                            <a:schemeClr val="dk1"/>
                          </a:solidFill>
                          <a:latin typeface="+mn-lt"/>
                          <a:ea typeface="+mn-ea"/>
                          <a:cs typeface="+mn-cs"/>
                        </a:rPr>
                        <a:t>Default Microsoft Cloud Security Products</a:t>
                      </a:r>
                    </a:p>
                    <a:p>
                      <a:pPr marL="285750" indent="-285750">
                        <a:buFont typeface="Arial" panose="020B0604020202020204" pitchFamily="34" charset="0"/>
                        <a:buChar char="•"/>
                      </a:pPr>
                      <a:r>
                        <a:rPr lang="en-GB" sz="1400" kern="1200" dirty="0">
                          <a:solidFill>
                            <a:schemeClr val="dk1"/>
                          </a:solidFill>
                          <a:effectLst/>
                          <a:latin typeface="+mn-lt"/>
                          <a:ea typeface="+mn-ea"/>
                          <a:cs typeface="+mn-cs"/>
                        </a:rPr>
                        <a:t>Defender for Cloud.</a:t>
                      </a:r>
                    </a:p>
                    <a:p>
                      <a:pPr marL="285750" indent="-285750">
                        <a:buFont typeface="Arial" panose="020B0604020202020204" pitchFamily="34" charset="0"/>
                        <a:buChar char="•"/>
                      </a:pPr>
                      <a:r>
                        <a:rPr lang="en-GB" sz="1400" kern="1200" dirty="0">
                          <a:solidFill>
                            <a:schemeClr val="dk1"/>
                          </a:solidFill>
                          <a:effectLst/>
                          <a:latin typeface="+mn-lt"/>
                          <a:ea typeface="+mn-ea"/>
                          <a:cs typeface="+mn-cs"/>
                        </a:rPr>
                        <a:t>Microsoft Endpoint for Office.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mn-lt"/>
                          <a:ea typeface="+mn-ea"/>
                          <a:cs typeface="+mn-cs"/>
                        </a:rPr>
                        <a:t>Microsoft Active Threat Protection.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effectLst/>
                          <a:latin typeface="+mn-lt"/>
                          <a:ea typeface="+mn-ea"/>
                          <a:cs typeface="+mn-cs"/>
                        </a:rPr>
                        <a:t>No single point of failure (Disaster Recovery).</a:t>
                      </a:r>
                    </a:p>
                    <a:p>
                      <a:pPr marL="0" indent="0">
                        <a:buFont typeface="Arial" panose="020B0604020202020204" pitchFamily="34" charset="0"/>
                        <a:buNone/>
                      </a:pPr>
                      <a:r>
                        <a:rPr lang="en-GB" sz="1400" b="1" kern="1200" dirty="0">
                          <a:solidFill>
                            <a:schemeClr val="dk1"/>
                          </a:solidFill>
                          <a:latin typeface="+mn-lt"/>
                          <a:ea typeface="+mn-ea"/>
                          <a:cs typeface="+mn-cs"/>
                        </a:rPr>
                        <a:t>Endpoint Security</a:t>
                      </a:r>
                    </a:p>
                    <a:p>
                      <a:pPr marL="285750" indent="-285750">
                        <a:buFont typeface="Arial" panose="020B0604020202020204" pitchFamily="34" charset="0"/>
                        <a:buChar char="•"/>
                      </a:pPr>
                      <a:r>
                        <a:rPr lang="en-GB" sz="1400" kern="1200" dirty="0">
                          <a:solidFill>
                            <a:schemeClr val="dk1"/>
                          </a:solidFill>
                          <a:effectLst/>
                          <a:latin typeface="+mn-lt"/>
                          <a:ea typeface="+mn-ea"/>
                          <a:cs typeface="+mn-cs"/>
                        </a:rPr>
                        <a:t>Conditional access policies.</a:t>
                      </a:r>
                    </a:p>
                    <a:p>
                      <a:pPr marL="285750" indent="-285750">
                        <a:buFont typeface="Arial" panose="020B0604020202020204" pitchFamily="34" charset="0"/>
                        <a:buChar char="•"/>
                      </a:pPr>
                      <a:r>
                        <a:rPr lang="en-GB" sz="1400" kern="1200" dirty="0">
                          <a:solidFill>
                            <a:schemeClr val="dk1"/>
                          </a:solidFill>
                          <a:latin typeface="+mn-lt"/>
                          <a:ea typeface="+mn-ea"/>
                          <a:cs typeface="+mn-cs"/>
                        </a:rPr>
                        <a:t>Baseline security policies.</a:t>
                      </a:r>
                    </a:p>
                    <a:p>
                      <a:pPr marL="285750" indent="-285750">
                        <a:buFont typeface="Arial" panose="020B0604020202020204" pitchFamily="34" charset="0"/>
                        <a:buChar char="•"/>
                      </a:pPr>
                      <a:r>
                        <a:rPr lang="en-GB" sz="1400" kern="1200" dirty="0">
                          <a:solidFill>
                            <a:schemeClr val="dk1"/>
                          </a:solidFill>
                          <a:latin typeface="+mn-lt"/>
                          <a:ea typeface="+mn-ea"/>
                          <a:cs typeface="+mn-cs"/>
                        </a:rPr>
                        <a:t>Intune functions: remote wiping and remote locking of devices.</a:t>
                      </a:r>
                    </a:p>
                    <a:p>
                      <a:pPr marL="285750" indent="-285750">
                        <a:buFont typeface="Arial" panose="020B0604020202020204" pitchFamily="34" charset="0"/>
                        <a:buChar char="•"/>
                      </a:pPr>
                      <a:r>
                        <a:rPr lang="en-GB" sz="1400" kern="1200" dirty="0">
                          <a:solidFill>
                            <a:schemeClr val="dk1"/>
                          </a:solidFill>
                          <a:effectLst/>
                          <a:latin typeface="+mn-lt"/>
                          <a:ea typeface="+mn-ea"/>
                          <a:cs typeface="+mn-cs"/>
                        </a:rPr>
                        <a:t>App protection policies for BYOD devices.</a:t>
                      </a:r>
                    </a:p>
                    <a:p>
                      <a:pPr marL="285750" indent="-285750">
                        <a:buFont typeface="Arial" panose="020B0604020202020204" pitchFamily="34" charset="0"/>
                        <a:buChar char="•"/>
                      </a:pPr>
                      <a:r>
                        <a:rPr lang="en-GB" sz="1400" kern="1200" dirty="0">
                          <a:solidFill>
                            <a:schemeClr val="dk1"/>
                          </a:solidFill>
                          <a:latin typeface="+mn-lt"/>
                          <a:ea typeface="+mn-ea"/>
                          <a:cs typeface="+mn-cs"/>
                        </a:rPr>
                        <a:t>Automatic data retention policies </a:t>
                      </a:r>
                      <a:r>
                        <a:rPr lang="en-GB" sz="1400" kern="1200" dirty="0">
                          <a:solidFill>
                            <a:schemeClr val="dk1"/>
                          </a:solidFill>
                          <a:effectLst/>
                          <a:latin typeface="+mn-lt"/>
                          <a:ea typeface="+mn-ea"/>
                          <a:cs typeface="+mn-cs"/>
                        </a:rPr>
                        <a:t>(details pending from NHSE).</a:t>
                      </a:r>
                      <a:endParaRPr lang="en-GB" sz="1400" kern="1200" dirty="0">
                        <a:solidFill>
                          <a:schemeClr val="dk1"/>
                        </a:solidFill>
                        <a:latin typeface="+mn-lt"/>
                        <a:ea typeface="+mn-ea"/>
                        <a:cs typeface="+mn-cs"/>
                      </a:endParaRPr>
                    </a:p>
                    <a:p>
                      <a:pPr marL="285750" indent="-285750">
                        <a:buFont typeface="Arial" panose="020B0604020202020204" pitchFamily="34" charset="0"/>
                        <a:buChar char="•"/>
                      </a:pPr>
                      <a:r>
                        <a:rPr lang="en-GB" sz="1400" kern="1200" dirty="0">
                          <a:solidFill>
                            <a:schemeClr val="dk1"/>
                          </a:solidFill>
                          <a:latin typeface="+mn-lt"/>
                          <a:ea typeface="+mn-ea"/>
                          <a:cs typeface="+mn-cs"/>
                        </a:rPr>
                        <a:t>Data Loss Prevention </a:t>
                      </a:r>
                      <a:r>
                        <a:rPr lang="en-GB" sz="1400" kern="1200" dirty="0">
                          <a:solidFill>
                            <a:schemeClr val="dk1"/>
                          </a:solidFill>
                          <a:effectLst/>
                          <a:latin typeface="+mn-lt"/>
                          <a:ea typeface="+mn-ea"/>
                          <a:cs typeface="+mn-cs"/>
                        </a:rPr>
                        <a:t>(details pending from NHSE).</a:t>
                      </a:r>
                    </a:p>
                  </a:txBody>
                  <a:tcPr anchor="ctr"/>
                </a:tc>
                <a:extLst>
                  <a:ext uri="{0D108BD9-81ED-4DB2-BD59-A6C34878D82A}">
                    <a16:rowId xmlns:a16="http://schemas.microsoft.com/office/drawing/2014/main" val="3728080756"/>
                  </a:ext>
                </a:extLst>
              </a:tr>
              <a:tr h="698121">
                <a:tc>
                  <a:txBody>
                    <a:bodyPr/>
                    <a:lstStyle/>
                    <a:p>
                      <a:pPr marL="0" indent="0" algn="ctr">
                        <a:buFont typeface="Arial" panose="020B0604020202020204" pitchFamily="34" charset="0"/>
                        <a:buNone/>
                      </a:pPr>
                      <a:r>
                        <a:rPr lang="en-GB" sz="1400" b="1" kern="1200" dirty="0">
                          <a:solidFill>
                            <a:schemeClr val="lt1"/>
                          </a:solidFill>
                          <a:latin typeface="+mn-lt"/>
                          <a:ea typeface="+mn-ea"/>
                          <a:cs typeface="+mn-cs"/>
                        </a:rPr>
                        <a:t>Shadow IT</a:t>
                      </a:r>
                    </a:p>
                  </a:txBody>
                  <a:tcPr anchor="ctr">
                    <a:solidFill>
                      <a:srgbClr val="094AB2"/>
                    </a:solidFill>
                  </a:tcPr>
                </a:tc>
                <a:tc>
                  <a:txBody>
                    <a:bodyPr/>
                    <a:lstStyle/>
                    <a:p>
                      <a:r>
                        <a:rPr lang="en-GB" sz="1400" kern="1200" dirty="0">
                          <a:solidFill>
                            <a:schemeClr val="dk1"/>
                          </a:solidFill>
                          <a:effectLst/>
                          <a:latin typeface="+mn-lt"/>
                          <a:ea typeface="+mn-ea"/>
                          <a:cs typeface="+mn-cs"/>
                        </a:rPr>
                        <a:t>Use of unsupported 3</a:t>
                      </a:r>
                      <a:r>
                        <a:rPr lang="en-GB" sz="1400" kern="1200" baseline="30000" dirty="0">
                          <a:solidFill>
                            <a:schemeClr val="dk1"/>
                          </a:solidFill>
                          <a:effectLst/>
                          <a:latin typeface="+mn-lt"/>
                          <a:ea typeface="+mn-ea"/>
                          <a:cs typeface="+mn-cs"/>
                        </a:rPr>
                        <a:t>rd</a:t>
                      </a:r>
                      <a:r>
                        <a:rPr lang="en-GB" sz="1400" kern="1200" dirty="0">
                          <a:solidFill>
                            <a:schemeClr val="dk1"/>
                          </a:solidFill>
                          <a:effectLst/>
                          <a:latin typeface="+mn-lt"/>
                          <a:ea typeface="+mn-ea"/>
                          <a:cs typeface="+mn-cs"/>
                        </a:rPr>
                        <a:t> party products:</a:t>
                      </a:r>
                    </a:p>
                    <a:p>
                      <a:pPr marL="342900" indent="-342900">
                        <a:buFont typeface="Arial" panose="020B0604020202020204" pitchFamily="34" charset="0"/>
                        <a:buChar char="•"/>
                      </a:pPr>
                      <a:r>
                        <a:rPr lang="en-GB" sz="1400" kern="1200" dirty="0">
                          <a:solidFill>
                            <a:schemeClr val="dk1"/>
                          </a:solidFill>
                          <a:latin typeface="+mn-lt"/>
                          <a:ea typeface="+mn-ea"/>
                          <a:cs typeface="+mn-cs"/>
                        </a:rPr>
                        <a:t>Dropbox</a:t>
                      </a:r>
                    </a:p>
                    <a:p>
                      <a:pPr marL="342900" indent="-342900">
                        <a:buFont typeface="Arial" panose="020B0604020202020204" pitchFamily="34" charset="0"/>
                        <a:buChar char="•"/>
                      </a:pPr>
                      <a:r>
                        <a:rPr lang="en-GB" sz="1400" kern="1200" dirty="0">
                          <a:solidFill>
                            <a:schemeClr val="dk1"/>
                          </a:solidFill>
                          <a:effectLst/>
                          <a:latin typeface="+mn-lt"/>
                          <a:ea typeface="+mn-ea"/>
                          <a:cs typeface="+mn-cs"/>
                        </a:rPr>
                        <a:t>Personal OneDrive</a:t>
                      </a:r>
                      <a:r>
                        <a:rPr lang="en-GB" sz="1400" kern="1200" dirty="0">
                          <a:solidFill>
                            <a:schemeClr val="dk1"/>
                          </a:solidFill>
                          <a:latin typeface="+mn-lt"/>
                          <a:ea typeface="+mn-ea"/>
                          <a:cs typeface="+mn-cs"/>
                        </a:rPr>
                        <a:t> accounts</a:t>
                      </a:r>
                      <a:endParaRPr lang="en-GB" sz="1400" kern="1200" dirty="0">
                        <a:solidFill>
                          <a:schemeClr val="dk1"/>
                        </a:solidFill>
                        <a:effectLst/>
                        <a:latin typeface="+mn-lt"/>
                        <a:ea typeface="+mn-ea"/>
                        <a:cs typeface="+mn-cs"/>
                      </a:endParaRPr>
                    </a:p>
                  </a:txBody>
                  <a:tcPr anchor="ctr"/>
                </a:tc>
                <a:tc>
                  <a:txBody>
                    <a:bodyPr/>
                    <a:lstStyle/>
                    <a:p>
                      <a:pPr marL="285750" indent="-285750">
                        <a:buFont typeface="Arial" panose="020B0604020202020204" pitchFamily="34" charset="0"/>
                        <a:buChar char="•"/>
                      </a:pPr>
                      <a:r>
                        <a:rPr lang="en-GB" sz="1400" kern="1200" dirty="0">
                          <a:solidFill>
                            <a:schemeClr val="dk1"/>
                          </a:solidFill>
                          <a:latin typeface="+mn-lt"/>
                          <a:ea typeface="+mn-ea"/>
                          <a:cs typeface="+mn-cs"/>
                        </a:rPr>
                        <a:t>Reduced shadow IT through the implementation of the NHS-supported N365 environment.</a:t>
                      </a:r>
                    </a:p>
                  </a:txBody>
                  <a:tcPr anchor="ctr"/>
                </a:tc>
                <a:extLst>
                  <a:ext uri="{0D108BD9-81ED-4DB2-BD59-A6C34878D82A}">
                    <a16:rowId xmlns:a16="http://schemas.microsoft.com/office/drawing/2014/main" val="2011805694"/>
                  </a:ext>
                </a:extLst>
              </a:tr>
            </a:tbl>
          </a:graphicData>
        </a:graphic>
      </p:graphicFrame>
    </p:spTree>
    <p:extLst>
      <p:ext uri="{BB962C8B-B14F-4D97-AF65-F5344CB8AC3E}">
        <p14:creationId xmlns:p14="http://schemas.microsoft.com/office/powerpoint/2010/main" val="1022211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8EB4A-05BC-4875-ADDC-342B906882AF}"/>
              </a:ext>
            </a:extLst>
          </p:cNvPr>
          <p:cNvSpPr>
            <a:spLocks noGrp="1"/>
          </p:cNvSpPr>
          <p:nvPr>
            <p:ph type="title"/>
          </p:nvPr>
        </p:nvSpPr>
        <p:spPr>
          <a:xfrm>
            <a:off x="201706" y="152399"/>
            <a:ext cx="8845062" cy="973512"/>
          </a:xfrm>
        </p:spPr>
        <p:txBody>
          <a:bodyPr>
            <a:normAutofit fontScale="90000"/>
          </a:bodyPr>
          <a:lstStyle/>
          <a:p>
            <a:r>
              <a:rPr lang="en-GB" dirty="0"/>
              <a:t>Further Considerations: Cost Savings</a:t>
            </a:r>
          </a:p>
        </p:txBody>
      </p:sp>
      <p:sp>
        <p:nvSpPr>
          <p:cNvPr id="3" name="Content Placeholder 2">
            <a:extLst>
              <a:ext uri="{FF2B5EF4-FFF2-40B4-BE49-F238E27FC236}">
                <a16:creationId xmlns:a16="http://schemas.microsoft.com/office/drawing/2014/main" id="{D32C4A5E-6D67-4B63-AAF2-4994D63EF913}"/>
              </a:ext>
            </a:extLst>
          </p:cNvPr>
          <p:cNvSpPr>
            <a:spLocks noGrp="1"/>
          </p:cNvSpPr>
          <p:nvPr>
            <p:ph idx="1"/>
          </p:nvPr>
        </p:nvSpPr>
        <p:spPr>
          <a:xfrm>
            <a:off x="6336135" y="1464716"/>
            <a:ext cx="4988859" cy="482786"/>
          </a:xfrm>
        </p:spPr>
        <p:txBody>
          <a:bodyPr>
            <a:normAutofit/>
          </a:bodyPr>
          <a:lstStyle/>
          <a:p>
            <a:pPr marL="0" indent="0">
              <a:buNone/>
            </a:pPr>
            <a:r>
              <a:rPr lang="en-GB" dirty="0"/>
              <a:t>Future State </a:t>
            </a:r>
            <a:r>
              <a:rPr lang="en-GB" sz="1600" dirty="0"/>
              <a:t>( e.g. Primary Care indicative)</a:t>
            </a:r>
          </a:p>
        </p:txBody>
      </p:sp>
      <p:sp>
        <p:nvSpPr>
          <p:cNvPr id="4" name="Content Placeholder 2">
            <a:extLst>
              <a:ext uri="{FF2B5EF4-FFF2-40B4-BE49-F238E27FC236}">
                <a16:creationId xmlns:a16="http://schemas.microsoft.com/office/drawing/2014/main" id="{F040DB32-1447-4DCD-B7A7-0D779F327F0C}"/>
              </a:ext>
            </a:extLst>
          </p:cNvPr>
          <p:cNvSpPr txBox="1">
            <a:spLocks/>
          </p:cNvSpPr>
          <p:nvPr/>
        </p:nvSpPr>
        <p:spPr>
          <a:xfrm>
            <a:off x="553872" y="1464716"/>
            <a:ext cx="4988859" cy="4827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Current State </a:t>
            </a:r>
            <a:r>
              <a:rPr lang="en-GB" sz="1600" dirty="0"/>
              <a:t>( e.g. Primary Care indicative)</a:t>
            </a:r>
          </a:p>
        </p:txBody>
      </p:sp>
      <p:sp>
        <p:nvSpPr>
          <p:cNvPr id="6" name="TextBox 5">
            <a:extLst>
              <a:ext uri="{FF2B5EF4-FFF2-40B4-BE49-F238E27FC236}">
                <a16:creationId xmlns:a16="http://schemas.microsoft.com/office/drawing/2014/main" id="{4A67C3ED-E35B-4AB5-AF3D-3C75E497A5C7}"/>
              </a:ext>
            </a:extLst>
          </p:cNvPr>
          <p:cNvSpPr txBox="1"/>
          <p:nvPr/>
        </p:nvSpPr>
        <p:spPr>
          <a:xfrm>
            <a:off x="655660" y="4931619"/>
            <a:ext cx="3599746" cy="1200329"/>
          </a:xfrm>
          <a:prstGeom prst="rect">
            <a:avLst/>
          </a:prstGeom>
          <a:noFill/>
        </p:spPr>
        <p:txBody>
          <a:bodyPr wrap="square">
            <a:spAutoFit/>
          </a:bodyPr>
          <a:lstStyle/>
          <a:p>
            <a:r>
              <a:rPr lang="en-GB" sz="1800" dirty="0">
                <a:effectLst/>
                <a:latin typeface="+mj-lt"/>
              </a:rPr>
              <a:t>Analysis on cost savings from server decommissioning and reduced support overhead. Productivity gains not included</a:t>
            </a:r>
            <a:endParaRPr lang="en-GB" sz="2000" dirty="0">
              <a:effectLst/>
              <a:latin typeface="+mj-lt"/>
            </a:endParaRPr>
          </a:p>
        </p:txBody>
      </p:sp>
      <p:graphicFrame>
        <p:nvGraphicFramePr>
          <p:cNvPr id="5" name="Table 6">
            <a:extLst>
              <a:ext uri="{FF2B5EF4-FFF2-40B4-BE49-F238E27FC236}">
                <a16:creationId xmlns:a16="http://schemas.microsoft.com/office/drawing/2014/main" id="{260C19B5-3945-41DA-BD65-D55ADB2C2CED}"/>
              </a:ext>
            </a:extLst>
          </p:cNvPr>
          <p:cNvGraphicFramePr>
            <a:graphicFrameLocks noGrp="1"/>
          </p:cNvGraphicFramePr>
          <p:nvPr/>
        </p:nvGraphicFramePr>
        <p:xfrm>
          <a:off x="553872" y="2031479"/>
          <a:ext cx="4050002" cy="2373643"/>
        </p:xfrm>
        <a:graphic>
          <a:graphicData uri="http://schemas.openxmlformats.org/drawingml/2006/table">
            <a:tbl>
              <a:tblPr firstRow="1" bandRow="1">
                <a:tableStyleId>{5C22544A-7EE6-4342-B048-85BDC9FD1C3A}</a:tableStyleId>
              </a:tblPr>
              <a:tblGrid>
                <a:gridCol w="1498308">
                  <a:extLst>
                    <a:ext uri="{9D8B030D-6E8A-4147-A177-3AD203B41FA5}">
                      <a16:colId xmlns:a16="http://schemas.microsoft.com/office/drawing/2014/main" val="832967911"/>
                    </a:ext>
                  </a:extLst>
                </a:gridCol>
                <a:gridCol w="1201695">
                  <a:extLst>
                    <a:ext uri="{9D8B030D-6E8A-4147-A177-3AD203B41FA5}">
                      <a16:colId xmlns:a16="http://schemas.microsoft.com/office/drawing/2014/main" val="208776956"/>
                    </a:ext>
                  </a:extLst>
                </a:gridCol>
                <a:gridCol w="1349999">
                  <a:extLst>
                    <a:ext uri="{9D8B030D-6E8A-4147-A177-3AD203B41FA5}">
                      <a16:colId xmlns:a16="http://schemas.microsoft.com/office/drawing/2014/main" val="3783217697"/>
                    </a:ext>
                  </a:extLst>
                </a:gridCol>
              </a:tblGrid>
              <a:tr h="322280">
                <a:tc>
                  <a:txBody>
                    <a:bodyPr/>
                    <a:lstStyle/>
                    <a:p>
                      <a:pPr algn="ctr"/>
                      <a:r>
                        <a:rPr lang="en-GB" sz="1600" dirty="0">
                          <a:latin typeface="+mn-lt"/>
                        </a:rPr>
                        <a:t>Item</a:t>
                      </a:r>
                    </a:p>
                  </a:txBody>
                  <a:tcPr anchor="ctr"/>
                </a:tc>
                <a:tc>
                  <a:txBody>
                    <a:bodyPr/>
                    <a:lstStyle/>
                    <a:p>
                      <a:pPr algn="ctr"/>
                      <a:r>
                        <a:rPr lang="en-GB" sz="1600" dirty="0">
                          <a:latin typeface="+mn-lt"/>
                        </a:rPr>
                        <a:t>Annual</a:t>
                      </a:r>
                    </a:p>
                  </a:txBody>
                  <a:tcPr anchor="ctr"/>
                </a:tc>
                <a:tc>
                  <a:txBody>
                    <a:bodyPr/>
                    <a:lstStyle/>
                    <a:p>
                      <a:pPr algn="ctr"/>
                      <a:r>
                        <a:rPr lang="en-GB" sz="1600" dirty="0">
                          <a:latin typeface="+mn-lt"/>
                        </a:rPr>
                        <a:t>3 years</a:t>
                      </a:r>
                    </a:p>
                  </a:txBody>
                  <a:tcPr anchor="ctr"/>
                </a:tc>
                <a:extLst>
                  <a:ext uri="{0D108BD9-81ED-4DB2-BD59-A6C34878D82A}">
                    <a16:rowId xmlns:a16="http://schemas.microsoft.com/office/drawing/2014/main" val="2135954824"/>
                  </a:ext>
                </a:extLst>
              </a:tr>
              <a:tr h="648103">
                <a:tc>
                  <a:txBody>
                    <a:bodyPr/>
                    <a:lstStyle/>
                    <a:p>
                      <a:pPr algn="ctr"/>
                      <a:r>
                        <a:rPr lang="en-GB" sz="1600" dirty="0">
                          <a:latin typeface="+mn-lt"/>
                        </a:rPr>
                        <a:t> Support</a:t>
                      </a:r>
                    </a:p>
                  </a:txBody>
                  <a:tcPr anchor="ctr"/>
                </a:tc>
                <a:tc>
                  <a:txBody>
                    <a:bodyPr/>
                    <a:lstStyle/>
                    <a:p>
                      <a:pPr algn="ctr"/>
                      <a:r>
                        <a:rPr lang="en-GB" sz="1600" dirty="0">
                          <a:latin typeface="+mn-lt"/>
                        </a:rPr>
                        <a:t>£450,000</a:t>
                      </a:r>
                    </a:p>
                  </a:txBody>
                  <a:tcPr anchor="ctr"/>
                </a:tc>
                <a:tc>
                  <a:txBody>
                    <a:bodyPr/>
                    <a:lstStyle/>
                    <a:p>
                      <a:pPr algn="ctr"/>
                      <a:r>
                        <a:rPr lang="en-GB" sz="1600" dirty="0">
                          <a:latin typeface="+mn-lt"/>
                        </a:rPr>
                        <a:t>£1.35m</a:t>
                      </a:r>
                    </a:p>
                  </a:txBody>
                  <a:tcPr anchor="ctr"/>
                </a:tc>
                <a:extLst>
                  <a:ext uri="{0D108BD9-81ED-4DB2-BD59-A6C34878D82A}">
                    <a16:rowId xmlns:a16="http://schemas.microsoft.com/office/drawing/2014/main" val="2116790385"/>
                  </a:ext>
                </a:extLst>
              </a:tr>
              <a:tr h="709127">
                <a:tc>
                  <a:txBody>
                    <a:bodyPr/>
                    <a:lstStyle/>
                    <a:p>
                      <a:pPr algn="ctr"/>
                      <a:r>
                        <a:rPr lang="en-GB" sz="1600" dirty="0">
                          <a:latin typeface="+mn-lt"/>
                        </a:rPr>
                        <a:t>Hardware  Software</a:t>
                      </a:r>
                    </a:p>
                  </a:txBody>
                  <a:tcPr anchor="ctr"/>
                </a:tc>
                <a:tc>
                  <a:txBody>
                    <a:bodyPr/>
                    <a:lstStyle/>
                    <a:p>
                      <a:pPr algn="ctr"/>
                      <a:r>
                        <a:rPr lang="en-GB" sz="1600" dirty="0">
                          <a:latin typeface="+mn-lt"/>
                        </a:rPr>
                        <a:t>£400,000</a:t>
                      </a:r>
                    </a:p>
                  </a:txBody>
                  <a:tcPr anchor="ctr"/>
                </a:tc>
                <a:tc>
                  <a:txBody>
                    <a:bodyPr/>
                    <a:lstStyle/>
                    <a:p>
                      <a:pPr algn="ctr"/>
                      <a:r>
                        <a:rPr lang="en-GB" sz="1600" dirty="0">
                          <a:latin typeface="+mn-lt"/>
                        </a:rPr>
                        <a:t>£1.2m</a:t>
                      </a:r>
                    </a:p>
                  </a:txBody>
                  <a:tcPr anchor="ctr"/>
                </a:tc>
                <a:extLst>
                  <a:ext uri="{0D108BD9-81ED-4DB2-BD59-A6C34878D82A}">
                    <a16:rowId xmlns:a16="http://schemas.microsoft.com/office/drawing/2014/main" val="3264418935"/>
                  </a:ext>
                </a:extLst>
              </a:tr>
              <a:tr h="681133">
                <a:tc>
                  <a:txBody>
                    <a:bodyPr/>
                    <a:lstStyle/>
                    <a:p>
                      <a:pPr algn="ctr"/>
                      <a:r>
                        <a:rPr lang="en-GB" sz="1600" dirty="0">
                          <a:latin typeface="+mn-lt"/>
                        </a:rPr>
                        <a:t>Total </a:t>
                      </a:r>
                    </a:p>
                  </a:txBody>
                  <a:tcPr anchor="ctr"/>
                </a:tc>
                <a:tc>
                  <a:txBody>
                    <a:bodyPr/>
                    <a:lstStyle/>
                    <a:p>
                      <a:pPr algn="ctr"/>
                      <a:r>
                        <a:rPr lang="en-GB" sz="1600" dirty="0">
                          <a:latin typeface="+mn-lt"/>
                        </a:rPr>
                        <a:t>£850,000</a:t>
                      </a:r>
                    </a:p>
                  </a:txBody>
                  <a:tcPr anchor="ctr"/>
                </a:tc>
                <a:tc>
                  <a:txBody>
                    <a:bodyPr/>
                    <a:lstStyle/>
                    <a:p>
                      <a:pPr algn="ctr"/>
                      <a:r>
                        <a:rPr lang="en-GB" sz="1600" dirty="0">
                          <a:latin typeface="+mn-lt"/>
                        </a:rPr>
                        <a:t>£2.5m</a:t>
                      </a:r>
                    </a:p>
                  </a:txBody>
                  <a:tcPr anchor="ctr"/>
                </a:tc>
                <a:extLst>
                  <a:ext uri="{0D108BD9-81ED-4DB2-BD59-A6C34878D82A}">
                    <a16:rowId xmlns:a16="http://schemas.microsoft.com/office/drawing/2014/main" val="2974709405"/>
                  </a:ext>
                </a:extLst>
              </a:tr>
            </a:tbl>
          </a:graphicData>
        </a:graphic>
      </p:graphicFrame>
      <p:graphicFrame>
        <p:nvGraphicFramePr>
          <p:cNvPr id="7" name="Table 6">
            <a:extLst>
              <a:ext uri="{FF2B5EF4-FFF2-40B4-BE49-F238E27FC236}">
                <a16:creationId xmlns:a16="http://schemas.microsoft.com/office/drawing/2014/main" id="{CFC622AE-52E5-428C-86B9-22581E303304}"/>
              </a:ext>
            </a:extLst>
          </p:cNvPr>
          <p:cNvGraphicFramePr>
            <a:graphicFrameLocks noGrp="1"/>
          </p:cNvGraphicFramePr>
          <p:nvPr/>
        </p:nvGraphicFramePr>
        <p:xfrm>
          <a:off x="6336135" y="2003665"/>
          <a:ext cx="4050001" cy="2550822"/>
        </p:xfrm>
        <a:graphic>
          <a:graphicData uri="http://schemas.openxmlformats.org/drawingml/2006/table">
            <a:tbl>
              <a:tblPr firstRow="1" bandRow="1">
                <a:tableStyleId>{5C22544A-7EE6-4342-B048-85BDC9FD1C3A}</a:tableStyleId>
              </a:tblPr>
              <a:tblGrid>
                <a:gridCol w="1498307">
                  <a:extLst>
                    <a:ext uri="{9D8B030D-6E8A-4147-A177-3AD203B41FA5}">
                      <a16:colId xmlns:a16="http://schemas.microsoft.com/office/drawing/2014/main" val="832967911"/>
                    </a:ext>
                  </a:extLst>
                </a:gridCol>
                <a:gridCol w="1201695">
                  <a:extLst>
                    <a:ext uri="{9D8B030D-6E8A-4147-A177-3AD203B41FA5}">
                      <a16:colId xmlns:a16="http://schemas.microsoft.com/office/drawing/2014/main" val="208776956"/>
                    </a:ext>
                  </a:extLst>
                </a:gridCol>
                <a:gridCol w="1349999">
                  <a:extLst>
                    <a:ext uri="{9D8B030D-6E8A-4147-A177-3AD203B41FA5}">
                      <a16:colId xmlns:a16="http://schemas.microsoft.com/office/drawing/2014/main" val="712950455"/>
                    </a:ext>
                  </a:extLst>
                </a:gridCol>
              </a:tblGrid>
              <a:tr h="335832">
                <a:tc>
                  <a:txBody>
                    <a:bodyPr/>
                    <a:lstStyle/>
                    <a:p>
                      <a:pPr algn="ctr"/>
                      <a:r>
                        <a:rPr lang="en-GB" sz="1600" dirty="0"/>
                        <a:t>Item</a:t>
                      </a:r>
                    </a:p>
                  </a:txBody>
                  <a:tcPr anchor="ctr"/>
                </a:tc>
                <a:tc>
                  <a:txBody>
                    <a:bodyPr/>
                    <a:lstStyle/>
                    <a:p>
                      <a:pPr algn="ctr"/>
                      <a:r>
                        <a:rPr lang="en-GB" sz="1600" dirty="0"/>
                        <a:t>Annual</a:t>
                      </a:r>
                    </a:p>
                  </a:txBody>
                  <a:tcPr anchor="ctr"/>
                </a:tc>
                <a:tc>
                  <a:txBody>
                    <a:bodyPr/>
                    <a:lstStyle/>
                    <a:p>
                      <a:pPr algn="ctr"/>
                      <a:r>
                        <a:rPr lang="en-GB" sz="1600" dirty="0"/>
                        <a:t>3 years</a:t>
                      </a:r>
                    </a:p>
                  </a:txBody>
                  <a:tcPr anchor="ctr"/>
                </a:tc>
                <a:extLst>
                  <a:ext uri="{0D108BD9-81ED-4DB2-BD59-A6C34878D82A}">
                    <a16:rowId xmlns:a16="http://schemas.microsoft.com/office/drawing/2014/main" val="2135954824"/>
                  </a:ext>
                </a:extLst>
              </a:tr>
              <a:tr h="665359">
                <a:tc>
                  <a:txBody>
                    <a:bodyPr/>
                    <a:lstStyle/>
                    <a:p>
                      <a:pPr algn="ctr"/>
                      <a:r>
                        <a:rPr lang="en-GB" sz="1600" dirty="0"/>
                        <a:t>Support</a:t>
                      </a:r>
                    </a:p>
                  </a:txBody>
                  <a:tcPr anchor="ctr"/>
                </a:tc>
                <a:tc>
                  <a:txBody>
                    <a:bodyPr/>
                    <a:lstStyle/>
                    <a:p>
                      <a:pPr algn="ctr"/>
                      <a:r>
                        <a:rPr lang="en-GB" sz="1600" dirty="0"/>
                        <a:t>£120,000</a:t>
                      </a:r>
                    </a:p>
                  </a:txBody>
                  <a:tcPr anchor="ctr"/>
                </a:tc>
                <a:tc>
                  <a:txBody>
                    <a:bodyPr/>
                    <a:lstStyle/>
                    <a:p>
                      <a:pPr algn="ctr"/>
                      <a:r>
                        <a:rPr lang="en-GB" sz="1600" dirty="0"/>
                        <a:t>£360,000</a:t>
                      </a:r>
                    </a:p>
                  </a:txBody>
                  <a:tcPr anchor="ctr"/>
                </a:tc>
                <a:extLst>
                  <a:ext uri="{0D108BD9-81ED-4DB2-BD59-A6C34878D82A}">
                    <a16:rowId xmlns:a16="http://schemas.microsoft.com/office/drawing/2014/main" val="2116790385"/>
                  </a:ext>
                </a:extLst>
              </a:tr>
              <a:tr h="725315">
                <a:tc>
                  <a:txBody>
                    <a:bodyPr/>
                    <a:lstStyle/>
                    <a:p>
                      <a:pPr algn="ctr"/>
                      <a:r>
                        <a:rPr lang="en-GB" sz="1600" dirty="0"/>
                        <a:t>Hardware</a:t>
                      </a:r>
                    </a:p>
                    <a:p>
                      <a:pPr algn="ctr"/>
                      <a:r>
                        <a:rPr lang="en-GB" sz="1600" dirty="0"/>
                        <a:t>Software</a:t>
                      </a:r>
                    </a:p>
                  </a:txBody>
                  <a:tcPr anchor="ctr"/>
                </a:tc>
                <a:tc>
                  <a:txBody>
                    <a:bodyPr/>
                    <a:lstStyle/>
                    <a:p>
                      <a:pPr algn="ctr"/>
                      <a:r>
                        <a:rPr lang="en-GB" sz="1600" dirty="0"/>
                        <a:t>£550,000</a:t>
                      </a:r>
                    </a:p>
                  </a:txBody>
                  <a:tcPr anchor="ctr"/>
                </a:tc>
                <a:tc>
                  <a:txBody>
                    <a:bodyPr/>
                    <a:lstStyle/>
                    <a:p>
                      <a:pPr algn="ctr"/>
                      <a:r>
                        <a:rPr lang="en-GB" sz="1600" dirty="0"/>
                        <a:t>£1.65m</a:t>
                      </a:r>
                    </a:p>
                  </a:txBody>
                  <a:tcPr anchor="ctr"/>
                </a:tc>
                <a:extLst>
                  <a:ext uri="{0D108BD9-81ED-4DB2-BD59-A6C34878D82A}">
                    <a16:rowId xmlns:a16="http://schemas.microsoft.com/office/drawing/2014/main" val="3264418935"/>
                  </a:ext>
                </a:extLst>
              </a:tr>
              <a:tr h="824316">
                <a:tc>
                  <a:txBody>
                    <a:bodyPr/>
                    <a:lstStyle/>
                    <a:p>
                      <a:pPr algn="ctr"/>
                      <a:r>
                        <a:rPr lang="en-GB" sz="1600" dirty="0">
                          <a:latin typeface="+mn-lt"/>
                        </a:rPr>
                        <a:t>Total </a:t>
                      </a:r>
                    </a:p>
                  </a:txBody>
                  <a:tcPr anchor="ctr"/>
                </a:tc>
                <a:tc>
                  <a:txBody>
                    <a:bodyPr/>
                    <a:lstStyle/>
                    <a:p>
                      <a:pPr algn="ctr"/>
                      <a:r>
                        <a:rPr lang="en-GB" sz="1600" dirty="0">
                          <a:latin typeface="+mn-lt"/>
                        </a:rPr>
                        <a:t>£750,000</a:t>
                      </a:r>
                    </a:p>
                  </a:txBody>
                  <a:tcPr anchor="ctr"/>
                </a:tc>
                <a:tc>
                  <a:txBody>
                    <a:bodyPr/>
                    <a:lstStyle/>
                    <a:p>
                      <a:pPr algn="ctr"/>
                      <a:r>
                        <a:rPr lang="en-GB" sz="1600" dirty="0">
                          <a:latin typeface="+mn-lt"/>
                        </a:rPr>
                        <a:t>£2.01m</a:t>
                      </a:r>
                    </a:p>
                  </a:txBody>
                  <a:tcPr anchor="ctr"/>
                </a:tc>
                <a:extLst>
                  <a:ext uri="{0D108BD9-81ED-4DB2-BD59-A6C34878D82A}">
                    <a16:rowId xmlns:a16="http://schemas.microsoft.com/office/drawing/2014/main" val="1458830139"/>
                  </a:ext>
                </a:extLst>
              </a:tr>
            </a:tbl>
          </a:graphicData>
        </a:graphic>
      </p:graphicFrame>
      <p:sp>
        <p:nvSpPr>
          <p:cNvPr id="8" name="TextBox 7">
            <a:extLst>
              <a:ext uri="{FF2B5EF4-FFF2-40B4-BE49-F238E27FC236}">
                <a16:creationId xmlns:a16="http://schemas.microsoft.com/office/drawing/2014/main" id="{6A3EB8DF-D062-49FD-ABF3-1B8E5725B730}"/>
              </a:ext>
            </a:extLst>
          </p:cNvPr>
          <p:cNvSpPr txBox="1"/>
          <p:nvPr/>
        </p:nvSpPr>
        <p:spPr>
          <a:xfrm>
            <a:off x="6712237" y="5023952"/>
            <a:ext cx="4612757" cy="646331"/>
          </a:xfrm>
          <a:prstGeom prst="rect">
            <a:avLst/>
          </a:prstGeom>
          <a:noFill/>
        </p:spPr>
        <p:txBody>
          <a:bodyPr wrap="square">
            <a:spAutoFit/>
          </a:bodyPr>
          <a:lstStyle/>
          <a:p>
            <a:r>
              <a:rPr lang="en-GB" dirty="0">
                <a:latin typeface="+mj-lt"/>
              </a:rPr>
              <a:t>£300,000 </a:t>
            </a:r>
            <a:r>
              <a:rPr lang="en-GB" sz="1800" dirty="0">
                <a:effectLst/>
                <a:latin typeface="+mj-lt"/>
              </a:rPr>
              <a:t>= Indicative Total costs savings over three years</a:t>
            </a:r>
            <a:endParaRPr lang="en-GB" sz="2000" dirty="0">
              <a:effectLst/>
              <a:latin typeface="+mj-lt"/>
            </a:endParaRPr>
          </a:p>
        </p:txBody>
      </p:sp>
    </p:spTree>
    <p:extLst>
      <p:ext uri="{BB962C8B-B14F-4D97-AF65-F5344CB8AC3E}">
        <p14:creationId xmlns:p14="http://schemas.microsoft.com/office/powerpoint/2010/main" val="2642961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a:extLst>
              <a:ext uri="{FF2B5EF4-FFF2-40B4-BE49-F238E27FC236}">
                <a16:creationId xmlns:a16="http://schemas.microsoft.com/office/drawing/2014/main" id="{A6CFE4F5-A83D-42BB-80DC-76D02D7D196C}"/>
              </a:ext>
            </a:extLst>
          </p:cNvPr>
          <p:cNvSpPr txBox="1">
            <a:spLocks noChangeArrowheads="1"/>
          </p:cNvSpPr>
          <p:nvPr/>
        </p:nvSpPr>
        <p:spPr bwMode="auto">
          <a:xfrm>
            <a:off x="1199456" y="2618115"/>
            <a:ext cx="907300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r>
              <a:rPr lang="en-US" altLang="en-US" sz="4800" b="1" dirty="0">
                <a:solidFill>
                  <a:srgbClr val="333399"/>
                </a:solidFill>
              </a:rPr>
              <a:t>Where are we now – May 2024</a:t>
            </a:r>
            <a:r>
              <a:rPr lang="en-US" altLang="en-US" sz="4800" b="1" dirty="0">
                <a:solidFill>
                  <a:srgbClr val="008000"/>
                </a:solidFill>
              </a:rPr>
              <a:t> </a:t>
            </a:r>
          </a:p>
        </p:txBody>
      </p:sp>
    </p:spTree>
    <p:extLst>
      <p:ext uri="{BB962C8B-B14F-4D97-AF65-F5344CB8AC3E}">
        <p14:creationId xmlns:p14="http://schemas.microsoft.com/office/powerpoint/2010/main" val="3739742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5A0BF6-46A2-AEAE-D572-4B39A22CBA19}"/>
              </a:ext>
            </a:extLst>
          </p:cNvPr>
          <p:cNvSpPr txBox="1">
            <a:spLocks noGrp="1"/>
          </p:cNvSpPr>
          <p:nvPr>
            <p:ph type="title"/>
          </p:nvPr>
        </p:nvSpPr>
        <p:spPr>
          <a:xfrm>
            <a:off x="407988" y="245730"/>
            <a:ext cx="11376025" cy="807006"/>
          </a:xfrm>
          <a:prstGeom prst="rect">
            <a:avLst/>
          </a:prstGeom>
        </p:spPr>
        <p:txBody>
          <a:bodyPr>
            <a:normAutofit fontScale="90000"/>
          </a:bodyPr>
          <a:lstStyle>
            <a:lvl1pPr algn="l" rtl="0" eaLnBrk="0" fontAlgn="base" hangingPunct="0">
              <a:lnSpc>
                <a:spcPct val="90000"/>
              </a:lnSpc>
              <a:spcBef>
                <a:spcPct val="0"/>
              </a:spcBef>
              <a:spcAft>
                <a:spcPct val="0"/>
              </a:spcAft>
              <a:defRPr sz="2200" b="1">
                <a:solidFill>
                  <a:srgbClr val="003698"/>
                </a:solidFill>
                <a:latin typeface="+mj-lt"/>
                <a:ea typeface="+mj-ea"/>
                <a:cs typeface="+mj-cs"/>
              </a:defRPr>
            </a:lvl1pPr>
            <a:lvl2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2pPr>
            <a:lvl3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3pPr>
            <a:lvl4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4pPr>
            <a:lvl5pPr algn="l" rtl="0" eaLnBrk="0" fontAlgn="base" hangingPunct="0">
              <a:lnSpc>
                <a:spcPct val="90000"/>
              </a:lnSpc>
              <a:spcBef>
                <a:spcPct val="0"/>
              </a:spcBef>
              <a:spcAft>
                <a:spcPct val="0"/>
              </a:spcAft>
              <a:defRPr sz="2200" b="1">
                <a:solidFill>
                  <a:srgbClr val="003698"/>
                </a:solidFill>
                <a:latin typeface="Arial" pitchFamily="34" charset="0"/>
                <a:cs typeface="Arial" pitchFamily="34" charset="0"/>
              </a:defRPr>
            </a:lvl5pPr>
            <a:lvl6pPr marL="457200" algn="l" rtl="0" fontAlgn="base">
              <a:lnSpc>
                <a:spcPct val="90000"/>
              </a:lnSpc>
              <a:spcBef>
                <a:spcPct val="0"/>
              </a:spcBef>
              <a:spcAft>
                <a:spcPct val="0"/>
              </a:spcAft>
              <a:defRPr sz="2200" b="1">
                <a:solidFill>
                  <a:srgbClr val="003698"/>
                </a:solidFill>
                <a:latin typeface="Arial" pitchFamily="34" charset="0"/>
                <a:cs typeface="Arial" pitchFamily="34" charset="0"/>
              </a:defRPr>
            </a:lvl6pPr>
            <a:lvl7pPr marL="914400" algn="l" rtl="0" fontAlgn="base">
              <a:lnSpc>
                <a:spcPct val="90000"/>
              </a:lnSpc>
              <a:spcBef>
                <a:spcPct val="0"/>
              </a:spcBef>
              <a:spcAft>
                <a:spcPct val="0"/>
              </a:spcAft>
              <a:defRPr sz="2200" b="1">
                <a:solidFill>
                  <a:srgbClr val="003698"/>
                </a:solidFill>
                <a:latin typeface="Arial" pitchFamily="34" charset="0"/>
                <a:cs typeface="Arial" pitchFamily="34" charset="0"/>
              </a:defRPr>
            </a:lvl7pPr>
            <a:lvl8pPr marL="1371600" algn="l" rtl="0" fontAlgn="base">
              <a:lnSpc>
                <a:spcPct val="90000"/>
              </a:lnSpc>
              <a:spcBef>
                <a:spcPct val="0"/>
              </a:spcBef>
              <a:spcAft>
                <a:spcPct val="0"/>
              </a:spcAft>
              <a:defRPr sz="2200" b="1">
                <a:solidFill>
                  <a:srgbClr val="003698"/>
                </a:solidFill>
                <a:latin typeface="Arial" pitchFamily="34" charset="0"/>
                <a:cs typeface="Arial" pitchFamily="34" charset="0"/>
              </a:defRPr>
            </a:lvl8pPr>
            <a:lvl9pPr marL="1828800" algn="l" rtl="0" fontAlgn="base">
              <a:lnSpc>
                <a:spcPct val="90000"/>
              </a:lnSpc>
              <a:spcBef>
                <a:spcPct val="0"/>
              </a:spcBef>
              <a:spcAft>
                <a:spcPct val="0"/>
              </a:spcAft>
              <a:defRPr sz="2200" b="1">
                <a:solidFill>
                  <a:srgbClr val="003698"/>
                </a:solidFill>
                <a:latin typeface="Arial" pitchFamily="34" charset="0"/>
                <a:cs typeface="Arial" pitchFamily="34" charset="0"/>
              </a:defRPr>
            </a:lvl9pPr>
          </a:lstStyle>
          <a:p>
            <a:pPr algn="ctr"/>
            <a:r>
              <a:rPr lang="en-GB" sz="3600" b="0">
                <a:solidFill>
                  <a:schemeClr val="bg1"/>
                </a:solidFill>
                <a:latin typeface="Arial" panose="020B0604020202020204" pitchFamily="34" charset="0"/>
                <a:cs typeface="Arial" panose="020B0604020202020204" pitchFamily="34" charset="0"/>
              </a:rPr>
              <a:t>M365 Plan On A Page – GP Practices</a:t>
            </a:r>
            <a:br>
              <a:rPr lang="en-GB" sz="2000" b="0">
                <a:solidFill>
                  <a:schemeClr val="bg1"/>
                </a:solidFill>
                <a:latin typeface="Arial" panose="020B0604020202020204" pitchFamily="34" charset="0"/>
                <a:cs typeface="Arial" panose="020B0604020202020204" pitchFamily="34" charset="0"/>
              </a:rPr>
            </a:br>
            <a:endParaRPr lang="en-GB" sz="2000" b="0">
              <a:solidFill>
                <a:schemeClr val="bg1"/>
              </a:solidFill>
              <a:latin typeface="Arial" panose="020B0604020202020204" pitchFamily="34" charset="0"/>
              <a:cs typeface="Arial" panose="020B0604020202020204" pitchFamily="34" charset="0"/>
            </a:endParaRPr>
          </a:p>
          <a:p>
            <a:pPr algn="ctr"/>
            <a:r>
              <a:rPr lang="en-GB" sz="2000" b="0">
                <a:solidFill>
                  <a:schemeClr val="bg1"/>
                </a:solidFill>
                <a:latin typeface="Arial" panose="020B0604020202020204" pitchFamily="34" charset="0"/>
                <a:cs typeface="Arial" panose="020B0604020202020204" pitchFamily="34" charset="0"/>
              </a:rPr>
              <a:t>  (SG4-Testing &amp; Validation) (SG5-Deliver &amp; Transition to Support) </a:t>
            </a:r>
          </a:p>
        </p:txBody>
      </p:sp>
      <p:sp>
        <p:nvSpPr>
          <p:cNvPr id="9" name="Text Box 71">
            <a:extLst>
              <a:ext uri="{FF2B5EF4-FFF2-40B4-BE49-F238E27FC236}">
                <a16:creationId xmlns:a16="http://schemas.microsoft.com/office/drawing/2014/main" id="{F73ED2EC-E2F6-B60C-267B-14666B16C9DC}"/>
              </a:ext>
            </a:extLst>
          </p:cNvPr>
          <p:cNvSpPr txBox="1">
            <a:spLocks noChangeArrowheads="1"/>
          </p:cNvSpPr>
          <p:nvPr/>
        </p:nvSpPr>
        <p:spPr bwMode="auto">
          <a:xfrm>
            <a:off x="1734172" y="3628529"/>
            <a:ext cx="1892036" cy="369332"/>
          </a:xfrm>
          <a:prstGeom prst="rect">
            <a:avLst/>
          </a:prstGeom>
          <a:noFill/>
          <a:ln w="12700">
            <a:noFill/>
            <a:miter lim="800000"/>
            <a:headEnd/>
            <a:tailEnd/>
          </a:ln>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698"/>
              </a:solidFill>
              <a:effectLst/>
              <a:uLnTx/>
              <a:uFillTx/>
              <a:latin typeface="Arial" pitchFamily="34" charset="0"/>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3A1D00"/>
              </a:solidFill>
              <a:effectLst/>
              <a:uLnTx/>
              <a:uFillTx/>
              <a:latin typeface="Arial" pitchFamily="34" charset="0"/>
              <a:ea typeface="+mn-ea"/>
              <a:cs typeface="Arial"/>
            </a:endParaRPr>
          </a:p>
        </p:txBody>
      </p:sp>
      <p:graphicFrame>
        <p:nvGraphicFramePr>
          <p:cNvPr id="10" name="Group 116">
            <a:extLst>
              <a:ext uri="{FF2B5EF4-FFF2-40B4-BE49-F238E27FC236}">
                <a16:creationId xmlns:a16="http://schemas.microsoft.com/office/drawing/2014/main" id="{5E4F03C9-0EAF-FF5E-45E8-241072085BBF}"/>
              </a:ext>
            </a:extLst>
          </p:cNvPr>
          <p:cNvGraphicFramePr>
            <a:graphicFrameLocks noGrp="1"/>
          </p:cNvGraphicFramePr>
          <p:nvPr>
            <p:custDataLst>
              <p:tags r:id="rId1"/>
            </p:custDataLst>
          </p:nvPr>
        </p:nvGraphicFramePr>
        <p:xfrm>
          <a:off x="1983333" y="1345751"/>
          <a:ext cx="8716687" cy="362077"/>
        </p:xfrm>
        <a:graphic>
          <a:graphicData uri="http://schemas.openxmlformats.org/drawingml/2006/table">
            <a:tbl>
              <a:tblPr/>
              <a:tblGrid>
                <a:gridCol w="1165466">
                  <a:extLst>
                    <a:ext uri="{9D8B030D-6E8A-4147-A177-3AD203B41FA5}">
                      <a16:colId xmlns:a16="http://schemas.microsoft.com/office/drawing/2014/main" val="20000"/>
                    </a:ext>
                  </a:extLst>
                </a:gridCol>
                <a:gridCol w="1395334">
                  <a:extLst>
                    <a:ext uri="{9D8B030D-6E8A-4147-A177-3AD203B41FA5}">
                      <a16:colId xmlns:a16="http://schemas.microsoft.com/office/drawing/2014/main" val="20001"/>
                    </a:ext>
                  </a:extLst>
                </a:gridCol>
                <a:gridCol w="1641570">
                  <a:extLst>
                    <a:ext uri="{9D8B030D-6E8A-4147-A177-3AD203B41FA5}">
                      <a16:colId xmlns:a16="http://schemas.microsoft.com/office/drawing/2014/main" val="20003"/>
                    </a:ext>
                  </a:extLst>
                </a:gridCol>
                <a:gridCol w="1477413">
                  <a:extLst>
                    <a:ext uri="{9D8B030D-6E8A-4147-A177-3AD203B41FA5}">
                      <a16:colId xmlns:a16="http://schemas.microsoft.com/office/drawing/2014/main" val="20005"/>
                    </a:ext>
                  </a:extLst>
                </a:gridCol>
                <a:gridCol w="1529228">
                  <a:extLst>
                    <a:ext uri="{9D8B030D-6E8A-4147-A177-3AD203B41FA5}">
                      <a16:colId xmlns:a16="http://schemas.microsoft.com/office/drawing/2014/main" val="20007"/>
                    </a:ext>
                  </a:extLst>
                </a:gridCol>
                <a:gridCol w="1507676">
                  <a:extLst>
                    <a:ext uri="{9D8B030D-6E8A-4147-A177-3AD203B41FA5}">
                      <a16:colId xmlns:a16="http://schemas.microsoft.com/office/drawing/2014/main" val="1099621870"/>
                    </a:ext>
                  </a:extLst>
                </a:gridCol>
              </a:tblGrid>
              <a:tr h="362077">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 Dec’ 23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   (Q3)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Jan’ 24 – March 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(Q4)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April 24 – June 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(Q1)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July 24 – Sept’ 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(Q2)</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 Oct’ 24  -  Dec’ 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(Q3)</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lvl1pPr marL="0" algn="l" defTabSz="914377" rtl="0" eaLnBrk="1" latinLnBrk="0" hangingPunct="1">
                        <a:defRPr sz="1800" kern="1200">
                          <a:solidFill>
                            <a:schemeClr val="tx1"/>
                          </a:solidFill>
                          <a:latin typeface="Arial"/>
                          <a:cs typeface="Arial"/>
                        </a:defRPr>
                      </a:lvl1pPr>
                      <a:lvl2pPr marL="457189" algn="l" defTabSz="914377" rtl="0" eaLnBrk="1" latinLnBrk="0" hangingPunct="1">
                        <a:defRPr sz="1800" kern="1200">
                          <a:solidFill>
                            <a:schemeClr val="tx1"/>
                          </a:solidFill>
                          <a:latin typeface="Arial"/>
                          <a:cs typeface="Arial"/>
                        </a:defRPr>
                      </a:lvl2pPr>
                      <a:lvl3pPr marL="914377" algn="l" defTabSz="914377" rtl="0" eaLnBrk="1" latinLnBrk="0" hangingPunct="1">
                        <a:defRPr sz="1800" kern="1200">
                          <a:solidFill>
                            <a:schemeClr val="tx1"/>
                          </a:solidFill>
                          <a:latin typeface="Arial"/>
                          <a:cs typeface="Arial"/>
                        </a:defRPr>
                      </a:lvl3pPr>
                      <a:lvl4pPr marL="1371566" algn="l" defTabSz="914377" rtl="0" eaLnBrk="1" latinLnBrk="0" hangingPunct="1">
                        <a:defRPr sz="1800" kern="1200">
                          <a:solidFill>
                            <a:schemeClr val="tx1"/>
                          </a:solidFill>
                          <a:latin typeface="Arial"/>
                          <a:cs typeface="Arial"/>
                        </a:defRPr>
                      </a:lvl4pPr>
                      <a:lvl5pPr marL="1828754" algn="l" defTabSz="914377" rtl="0" eaLnBrk="1" latinLnBrk="0" hangingPunct="1">
                        <a:defRPr sz="1800" kern="1200">
                          <a:solidFill>
                            <a:schemeClr val="tx1"/>
                          </a:solidFill>
                          <a:latin typeface="Arial"/>
                          <a:cs typeface="Arial"/>
                        </a:defRPr>
                      </a:lvl5pPr>
                      <a:lvl6pPr marL="2285943" algn="l" defTabSz="914377" rtl="0" eaLnBrk="1" latinLnBrk="0" hangingPunct="1">
                        <a:defRPr sz="1800" kern="1200">
                          <a:solidFill>
                            <a:schemeClr val="tx1"/>
                          </a:solidFill>
                          <a:latin typeface="Arial"/>
                          <a:cs typeface="Arial"/>
                        </a:defRPr>
                      </a:lvl6pPr>
                      <a:lvl7pPr marL="2743131" algn="l" defTabSz="914377" rtl="0" eaLnBrk="1" latinLnBrk="0" hangingPunct="1">
                        <a:defRPr sz="1800" kern="1200">
                          <a:solidFill>
                            <a:schemeClr val="tx1"/>
                          </a:solidFill>
                          <a:latin typeface="Arial"/>
                          <a:cs typeface="Arial"/>
                        </a:defRPr>
                      </a:lvl7pPr>
                      <a:lvl8pPr marL="3200320" algn="l" defTabSz="914377" rtl="0" eaLnBrk="1" latinLnBrk="0" hangingPunct="1">
                        <a:defRPr sz="1800" kern="1200">
                          <a:solidFill>
                            <a:schemeClr val="tx1"/>
                          </a:solidFill>
                          <a:latin typeface="Arial"/>
                          <a:cs typeface="Arial"/>
                        </a:defRPr>
                      </a:lvl8pPr>
                      <a:lvl9pPr marL="3657509" algn="l" defTabSz="914377" rtl="0" eaLnBrk="1" latinLnBrk="0" hangingPunct="1">
                        <a:defRPr sz="1800" kern="1200">
                          <a:solidFill>
                            <a:schemeClr val="tx1"/>
                          </a:solidFill>
                          <a:latin typeface="Arial"/>
                          <a:cs typeface="Arial"/>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 Jan’ 25 – March 25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a:ln>
                            <a:noFill/>
                          </a:ln>
                          <a:solidFill>
                            <a:schemeClr val="bg1"/>
                          </a:solidFill>
                          <a:effectLst/>
                          <a:latin typeface="Arial" charset="0"/>
                          <a:cs typeface="Arial" charset="0"/>
                        </a:rPr>
                        <a:t>(Q4)</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extLst>
                  <a:ext uri="{0D108BD9-81ED-4DB2-BD59-A6C34878D82A}">
                    <a16:rowId xmlns:a16="http://schemas.microsoft.com/office/drawing/2014/main" val="10000"/>
                  </a:ext>
                </a:extLst>
              </a:tr>
            </a:tbl>
          </a:graphicData>
        </a:graphic>
      </p:graphicFrame>
      <p:sp>
        <p:nvSpPr>
          <p:cNvPr id="11" name="Rectangle 175">
            <a:extLst>
              <a:ext uri="{FF2B5EF4-FFF2-40B4-BE49-F238E27FC236}">
                <a16:creationId xmlns:a16="http://schemas.microsoft.com/office/drawing/2014/main" id="{9A95BC73-AE59-1404-101E-F1F8E6EF5DFA}"/>
              </a:ext>
            </a:extLst>
          </p:cNvPr>
          <p:cNvSpPr>
            <a:spLocks noChangeArrowheads="1"/>
          </p:cNvSpPr>
          <p:nvPr/>
        </p:nvSpPr>
        <p:spPr bwMode="auto">
          <a:xfrm>
            <a:off x="8324388" y="5100248"/>
            <a:ext cx="24878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a:ln>
                  <a:noFill/>
                </a:ln>
                <a:solidFill>
                  <a:srgbClr val="424A52"/>
                </a:solidFill>
                <a:effectLst/>
                <a:uLnTx/>
                <a:uFillTx/>
                <a:latin typeface="Arial Rounded MT Bold" pitchFamily="34" charset="0"/>
                <a:ea typeface="+mn-ea"/>
                <a:cs typeface="Arial" charset="0"/>
              </a:rPr>
              <a:t>  </a:t>
            </a:r>
          </a:p>
        </p:txBody>
      </p:sp>
      <p:sp>
        <p:nvSpPr>
          <p:cNvPr id="12" name="LeftArrow 10">
            <a:extLst>
              <a:ext uri="{FF2B5EF4-FFF2-40B4-BE49-F238E27FC236}">
                <a16:creationId xmlns:a16="http://schemas.microsoft.com/office/drawing/2014/main" id="{5FBC8E32-D059-7CF7-B91F-2031030A8C27}"/>
              </a:ext>
            </a:extLst>
          </p:cNvPr>
          <p:cNvSpPr>
            <a:spLocks noChangeArrowheads="1"/>
          </p:cNvSpPr>
          <p:nvPr>
            <p:custDataLst>
              <p:tags r:id="rId2"/>
            </p:custDataLst>
          </p:nvPr>
        </p:nvSpPr>
        <p:spPr bwMode="auto">
          <a:xfrm>
            <a:off x="1983333" y="2706437"/>
            <a:ext cx="1082873" cy="224727"/>
          </a:xfrm>
          <a:prstGeom prst="rect">
            <a:avLst/>
          </a:prstGeom>
          <a:noFill/>
          <a:ln>
            <a:noFill/>
          </a:ln>
          <a:effectLst/>
        </p:spPr>
        <p:txBody>
          <a:bodyPr lIns="108000" tIns="36000" rIns="108000" bIns="3600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GB" sz="1400" b="1" i="0" u="none" strike="noStrike" kern="1200" cap="none" spc="0" normalizeH="0" baseline="0" noProof="0">
              <a:ln>
                <a:noFill/>
              </a:ln>
              <a:solidFill>
                <a:srgbClr val="FFFFFF"/>
              </a:solidFill>
              <a:effectLst/>
              <a:uLnTx/>
              <a:uFillTx/>
              <a:latin typeface="Arial Rounded MT Bold" pitchFamily="34" charset="0"/>
              <a:ea typeface="+mn-ea"/>
              <a:cs typeface="Arial" charset="0"/>
            </a:endParaRP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rgbClr val="000000"/>
                </a:solidFill>
                <a:effectLst/>
                <a:uLnTx/>
                <a:uFillTx/>
                <a:latin typeface="Arial Rounded MT Bold" pitchFamily="34" charset="0"/>
                <a:ea typeface="+mn-ea"/>
                <a:cs typeface="Arial" charset="0"/>
              </a:rPr>
              <a:t> </a:t>
            </a: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GB" sz="1400" b="1" i="0" u="none" strike="noStrike" kern="1200" cap="none" spc="0" normalizeH="0" baseline="0" noProof="0">
              <a:ln>
                <a:noFill/>
              </a:ln>
              <a:solidFill>
                <a:srgbClr val="FFFFFF"/>
              </a:solidFill>
              <a:effectLst/>
              <a:uLnTx/>
              <a:uFillTx/>
              <a:latin typeface="Arial Rounded MT Bold" pitchFamily="34" charset="0"/>
              <a:ea typeface="+mn-ea"/>
              <a:cs typeface="Arial" charset="0"/>
            </a:endParaRPr>
          </a:p>
        </p:txBody>
      </p:sp>
      <p:sp>
        <p:nvSpPr>
          <p:cNvPr id="13" name="LeftArrow 10">
            <a:extLst>
              <a:ext uri="{FF2B5EF4-FFF2-40B4-BE49-F238E27FC236}">
                <a16:creationId xmlns:a16="http://schemas.microsoft.com/office/drawing/2014/main" id="{56A7C64E-840A-060B-2670-72DBE27DF160}"/>
              </a:ext>
            </a:extLst>
          </p:cNvPr>
          <p:cNvSpPr>
            <a:spLocks noChangeArrowheads="1"/>
          </p:cNvSpPr>
          <p:nvPr>
            <p:custDataLst>
              <p:tags r:id="rId3"/>
            </p:custDataLst>
          </p:nvPr>
        </p:nvSpPr>
        <p:spPr bwMode="auto">
          <a:xfrm>
            <a:off x="835489" y="1923352"/>
            <a:ext cx="1147566" cy="283204"/>
          </a:xfrm>
          <a:prstGeom prst="rect">
            <a:avLst/>
          </a:prstGeom>
          <a:solidFill>
            <a:srgbClr val="0070C0"/>
          </a:solidFill>
          <a:ln>
            <a:noFill/>
          </a:ln>
          <a:effectLst/>
        </p:spPr>
        <p:txBody>
          <a:bodyPr lIns="108000" tIns="36000" rIns="108000" bIns="3600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sz="900" b="1" i="0" u="none" strike="noStrike" kern="1200" cap="none" spc="0" normalizeH="0" baseline="0" noProof="0">
                <a:ln>
                  <a:noFill/>
                </a:ln>
                <a:solidFill>
                  <a:srgbClr val="FFFFFF"/>
                </a:solidFill>
                <a:effectLst/>
                <a:uLnTx/>
                <a:uFillTx/>
                <a:latin typeface="Calibri" panose="020F0502020204030204"/>
                <a:ea typeface="+mn-ea"/>
                <a:cs typeface="Calibri" panose="020F0502020204030204" pitchFamily="34" charset="0"/>
              </a:rPr>
              <a:t>OneDrive -  (GP) </a:t>
            </a:r>
          </a:p>
        </p:txBody>
      </p:sp>
      <p:sp>
        <p:nvSpPr>
          <p:cNvPr id="15" name="Line 181">
            <a:extLst>
              <a:ext uri="{FF2B5EF4-FFF2-40B4-BE49-F238E27FC236}">
                <a16:creationId xmlns:a16="http://schemas.microsoft.com/office/drawing/2014/main" id="{C6FC95D1-9209-18E1-AD46-8E3AA5D330D3}"/>
              </a:ext>
            </a:extLst>
          </p:cNvPr>
          <p:cNvSpPr>
            <a:spLocks noChangeShapeType="1"/>
          </p:cNvSpPr>
          <p:nvPr>
            <p:custDataLst>
              <p:tags r:id="rId4"/>
            </p:custDataLst>
          </p:nvPr>
        </p:nvSpPr>
        <p:spPr bwMode="auto">
          <a:xfrm>
            <a:off x="1890503" y="4490761"/>
            <a:ext cx="8605838" cy="1588"/>
          </a:xfrm>
          <a:prstGeom prst="line">
            <a:avLst/>
          </a:prstGeom>
          <a:noFill/>
          <a:ln w="9525">
            <a:solidFill>
              <a:srgbClr val="003698"/>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kern="0" cap="none" spc="0" normalizeH="0" baseline="0" noProof="0">
              <a:ln>
                <a:noFill/>
              </a:ln>
              <a:solidFill>
                <a:srgbClr val="FF6600"/>
              </a:solidFill>
              <a:effectLst/>
              <a:uLnTx/>
              <a:uFillTx/>
              <a:latin typeface="Helvetica 35 Thin" pitchFamily="34" charset="0"/>
              <a:ea typeface="+mn-ea"/>
              <a:cs typeface="Arial" charset="0"/>
            </a:endParaRPr>
          </a:p>
        </p:txBody>
      </p:sp>
      <p:sp>
        <p:nvSpPr>
          <p:cNvPr id="16" name="Chevron 77">
            <a:extLst>
              <a:ext uri="{FF2B5EF4-FFF2-40B4-BE49-F238E27FC236}">
                <a16:creationId xmlns:a16="http://schemas.microsoft.com/office/drawing/2014/main" id="{912C440A-BB75-32D8-E03D-2D9FC572508F}"/>
              </a:ext>
            </a:extLst>
          </p:cNvPr>
          <p:cNvSpPr/>
          <p:nvPr/>
        </p:nvSpPr>
        <p:spPr>
          <a:xfrm>
            <a:off x="2168134" y="2560981"/>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17" name="Chevron 77">
            <a:extLst>
              <a:ext uri="{FF2B5EF4-FFF2-40B4-BE49-F238E27FC236}">
                <a16:creationId xmlns:a16="http://schemas.microsoft.com/office/drawing/2014/main" id="{6953C87B-7973-D381-FD0C-B2A43E09C1FB}"/>
              </a:ext>
            </a:extLst>
          </p:cNvPr>
          <p:cNvSpPr/>
          <p:nvPr/>
        </p:nvSpPr>
        <p:spPr>
          <a:xfrm>
            <a:off x="3310740" y="3051456"/>
            <a:ext cx="1820239" cy="207266"/>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19" name="Rectangle 128">
            <a:extLst>
              <a:ext uri="{FF2B5EF4-FFF2-40B4-BE49-F238E27FC236}">
                <a16:creationId xmlns:a16="http://schemas.microsoft.com/office/drawing/2014/main" id="{C3C707F6-51ED-6018-7007-B67323BE7718}"/>
              </a:ext>
            </a:extLst>
          </p:cNvPr>
          <p:cNvSpPr>
            <a:spLocks noChangeArrowheads="1"/>
          </p:cNvSpPr>
          <p:nvPr/>
        </p:nvSpPr>
        <p:spPr bwMode="auto">
          <a:xfrm>
            <a:off x="5822002" y="2158925"/>
            <a:ext cx="305576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Arial Rounded MT Bold" pitchFamily="34" charset="0"/>
                <a:ea typeface="+mn-ea"/>
                <a:cs typeface="Arial" charset="0"/>
              </a:rPr>
              <a:t> </a:t>
            </a:r>
          </a:p>
        </p:txBody>
      </p:sp>
      <p:sp>
        <p:nvSpPr>
          <p:cNvPr id="20" name="Rectangle 128">
            <a:extLst>
              <a:ext uri="{FF2B5EF4-FFF2-40B4-BE49-F238E27FC236}">
                <a16:creationId xmlns:a16="http://schemas.microsoft.com/office/drawing/2014/main" id="{011313AF-6CFD-97C7-8583-8F4F71CD818D}"/>
              </a:ext>
            </a:extLst>
          </p:cNvPr>
          <p:cNvSpPr>
            <a:spLocks noChangeArrowheads="1"/>
          </p:cNvSpPr>
          <p:nvPr/>
        </p:nvSpPr>
        <p:spPr bwMode="auto">
          <a:xfrm>
            <a:off x="2490436" y="3198021"/>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Training Developed &amp; Made Available</a:t>
            </a:r>
          </a:p>
        </p:txBody>
      </p:sp>
      <p:sp>
        <p:nvSpPr>
          <p:cNvPr id="22" name="Chevron 127">
            <a:extLst>
              <a:ext uri="{FF2B5EF4-FFF2-40B4-BE49-F238E27FC236}">
                <a16:creationId xmlns:a16="http://schemas.microsoft.com/office/drawing/2014/main" id="{6F2B624E-0C75-BB99-6C9A-D0F4217EF2D1}"/>
              </a:ext>
            </a:extLst>
          </p:cNvPr>
          <p:cNvSpPr/>
          <p:nvPr/>
        </p:nvSpPr>
        <p:spPr>
          <a:xfrm>
            <a:off x="6076174" y="3806486"/>
            <a:ext cx="4920899" cy="268930"/>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4" name="Rectangle 128">
            <a:extLst>
              <a:ext uri="{FF2B5EF4-FFF2-40B4-BE49-F238E27FC236}">
                <a16:creationId xmlns:a16="http://schemas.microsoft.com/office/drawing/2014/main" id="{C9188FE7-E311-999F-2B10-00B6782FAE8F}"/>
              </a:ext>
            </a:extLst>
          </p:cNvPr>
          <p:cNvSpPr>
            <a:spLocks noChangeArrowheads="1"/>
          </p:cNvSpPr>
          <p:nvPr/>
        </p:nvSpPr>
        <p:spPr bwMode="auto">
          <a:xfrm>
            <a:off x="2414200" y="3380343"/>
            <a:ext cx="2996640"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Teams Structures Agreed &amp; Migration Approach Defined </a:t>
            </a:r>
          </a:p>
        </p:txBody>
      </p:sp>
      <p:sp>
        <p:nvSpPr>
          <p:cNvPr id="25" name="Rectangle 128">
            <a:extLst>
              <a:ext uri="{FF2B5EF4-FFF2-40B4-BE49-F238E27FC236}">
                <a16:creationId xmlns:a16="http://schemas.microsoft.com/office/drawing/2014/main" id="{FF80AA2D-EB5A-FE3B-920C-F91DA9C9A9FD}"/>
              </a:ext>
            </a:extLst>
          </p:cNvPr>
          <p:cNvSpPr>
            <a:spLocks noChangeArrowheads="1"/>
          </p:cNvSpPr>
          <p:nvPr/>
        </p:nvSpPr>
        <p:spPr bwMode="auto">
          <a:xfrm>
            <a:off x="5316641" y="4858067"/>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Arial Rounded MT Bold" pitchFamily="34" charset="0"/>
                <a:ea typeface="+mn-ea"/>
                <a:cs typeface="Arial" charset="0"/>
              </a:rPr>
              <a:t>    </a:t>
            </a:r>
          </a:p>
        </p:txBody>
      </p:sp>
      <p:sp>
        <p:nvSpPr>
          <p:cNvPr id="33" name="Line 181">
            <a:extLst>
              <a:ext uri="{FF2B5EF4-FFF2-40B4-BE49-F238E27FC236}">
                <a16:creationId xmlns:a16="http://schemas.microsoft.com/office/drawing/2014/main" id="{DBA77E33-3DBD-A0FB-444F-13BFB586032E}"/>
              </a:ext>
            </a:extLst>
          </p:cNvPr>
          <p:cNvSpPr>
            <a:spLocks noChangeShapeType="1"/>
          </p:cNvSpPr>
          <p:nvPr>
            <p:custDataLst>
              <p:tags r:id="rId5"/>
            </p:custDataLst>
          </p:nvPr>
        </p:nvSpPr>
        <p:spPr bwMode="auto">
          <a:xfrm>
            <a:off x="1890503" y="6234614"/>
            <a:ext cx="8605838" cy="1588"/>
          </a:xfrm>
          <a:prstGeom prst="line">
            <a:avLst/>
          </a:prstGeom>
          <a:noFill/>
          <a:ln w="9525">
            <a:solidFill>
              <a:srgbClr val="003698"/>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kern="0" cap="none" spc="0" normalizeH="0" baseline="0" noProof="0">
              <a:ln>
                <a:noFill/>
              </a:ln>
              <a:solidFill>
                <a:srgbClr val="FF6600"/>
              </a:solidFill>
              <a:effectLst/>
              <a:uLnTx/>
              <a:uFillTx/>
              <a:latin typeface="Helvetica 35 Thin" pitchFamily="34" charset="0"/>
              <a:ea typeface="+mn-ea"/>
              <a:cs typeface="Arial" charset="0"/>
            </a:endParaRPr>
          </a:p>
        </p:txBody>
      </p:sp>
      <p:sp>
        <p:nvSpPr>
          <p:cNvPr id="36" name="LeftArrow 10">
            <a:extLst>
              <a:ext uri="{FF2B5EF4-FFF2-40B4-BE49-F238E27FC236}">
                <a16:creationId xmlns:a16="http://schemas.microsoft.com/office/drawing/2014/main" id="{03EF4297-391F-4F86-BE2E-9F96C444DAC4}"/>
              </a:ext>
            </a:extLst>
          </p:cNvPr>
          <p:cNvSpPr>
            <a:spLocks noChangeArrowheads="1"/>
          </p:cNvSpPr>
          <p:nvPr>
            <p:custDataLst>
              <p:tags r:id="rId6"/>
            </p:custDataLst>
          </p:nvPr>
        </p:nvSpPr>
        <p:spPr bwMode="auto">
          <a:xfrm>
            <a:off x="825061" y="4910971"/>
            <a:ext cx="1143521" cy="248927"/>
          </a:xfrm>
          <a:prstGeom prst="rect">
            <a:avLst/>
          </a:prstGeom>
          <a:solidFill>
            <a:srgbClr val="0070C0"/>
          </a:solidFill>
          <a:ln>
            <a:noFill/>
          </a:ln>
          <a:effectLst/>
        </p:spPr>
        <p:txBody>
          <a:bodyPr lIns="108000" tIns="36000" rIns="108000" bIns="3600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sz="900" b="1" i="0" u="none" strike="noStrike" kern="1200" cap="none" spc="0" normalizeH="0" baseline="0" noProof="0">
                <a:ln>
                  <a:noFill/>
                </a:ln>
                <a:solidFill>
                  <a:srgbClr val="FFFFFF"/>
                </a:solidFill>
                <a:effectLst/>
                <a:uLnTx/>
                <a:uFillTx/>
                <a:latin typeface="Calibri" panose="020F0502020204030204"/>
                <a:ea typeface="+mn-ea"/>
                <a:cs typeface="Calibri" panose="020F0502020204030204" pitchFamily="34" charset="0"/>
              </a:rPr>
              <a:t> Intune - (GP)</a:t>
            </a:r>
          </a:p>
        </p:txBody>
      </p:sp>
      <p:sp>
        <p:nvSpPr>
          <p:cNvPr id="40" name="Rectangle 128">
            <a:extLst>
              <a:ext uri="{FF2B5EF4-FFF2-40B4-BE49-F238E27FC236}">
                <a16:creationId xmlns:a16="http://schemas.microsoft.com/office/drawing/2014/main" id="{AA54743F-7018-F7F9-9143-DD96BBD0CA81}"/>
              </a:ext>
            </a:extLst>
          </p:cNvPr>
          <p:cNvSpPr>
            <a:spLocks noChangeArrowheads="1"/>
          </p:cNvSpPr>
          <p:nvPr/>
        </p:nvSpPr>
        <p:spPr bwMode="auto">
          <a:xfrm>
            <a:off x="6607279" y="4993295"/>
            <a:ext cx="244868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a:rPr>
              <a:t>              Sites  = same 8 used for Teams</a:t>
            </a:r>
          </a:p>
        </p:txBody>
      </p:sp>
      <p:sp>
        <p:nvSpPr>
          <p:cNvPr id="41" name="Rectangle 128">
            <a:extLst>
              <a:ext uri="{FF2B5EF4-FFF2-40B4-BE49-F238E27FC236}">
                <a16:creationId xmlns:a16="http://schemas.microsoft.com/office/drawing/2014/main" id="{1226FF2F-239B-C119-8CC7-BE5AA49FB576}"/>
              </a:ext>
            </a:extLst>
          </p:cNvPr>
          <p:cNvSpPr>
            <a:spLocks noChangeArrowheads="1"/>
          </p:cNvSpPr>
          <p:nvPr/>
        </p:nvSpPr>
        <p:spPr bwMode="auto">
          <a:xfrm>
            <a:off x="2736392" y="4520605"/>
            <a:ext cx="278565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Intune Deployment Approach developed &amp; tested</a:t>
            </a:r>
          </a:p>
        </p:txBody>
      </p:sp>
      <p:sp>
        <p:nvSpPr>
          <p:cNvPr id="56" name="Chevron 127">
            <a:extLst>
              <a:ext uri="{FF2B5EF4-FFF2-40B4-BE49-F238E27FC236}">
                <a16:creationId xmlns:a16="http://schemas.microsoft.com/office/drawing/2014/main" id="{C54B7D33-9312-42D7-8675-2BFBD6AB6372}"/>
              </a:ext>
            </a:extLst>
          </p:cNvPr>
          <p:cNvSpPr/>
          <p:nvPr/>
        </p:nvSpPr>
        <p:spPr>
          <a:xfrm>
            <a:off x="2130299" y="1895204"/>
            <a:ext cx="2413722" cy="23829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57" name="Rectangle 128">
            <a:extLst>
              <a:ext uri="{FF2B5EF4-FFF2-40B4-BE49-F238E27FC236}">
                <a16:creationId xmlns:a16="http://schemas.microsoft.com/office/drawing/2014/main" id="{F759D49A-A0F4-8766-A4F6-EBD14FCF2F56}"/>
              </a:ext>
            </a:extLst>
          </p:cNvPr>
          <p:cNvSpPr>
            <a:spLocks noChangeArrowheads="1"/>
          </p:cNvSpPr>
          <p:nvPr/>
        </p:nvSpPr>
        <p:spPr bwMode="auto">
          <a:xfrm>
            <a:off x="-176135" y="1898222"/>
            <a:ext cx="6833617"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 </a:t>
            </a: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Scheduling Go lives</a:t>
            </a:r>
          </a:p>
        </p:txBody>
      </p:sp>
      <p:sp>
        <p:nvSpPr>
          <p:cNvPr id="62" name="Chevron 127">
            <a:extLst>
              <a:ext uri="{FF2B5EF4-FFF2-40B4-BE49-F238E27FC236}">
                <a16:creationId xmlns:a16="http://schemas.microsoft.com/office/drawing/2014/main" id="{DDBC2F02-8000-D0AB-4F67-D755FDF34A96}"/>
              </a:ext>
            </a:extLst>
          </p:cNvPr>
          <p:cNvSpPr/>
          <p:nvPr/>
        </p:nvSpPr>
        <p:spPr>
          <a:xfrm>
            <a:off x="2203165" y="3352802"/>
            <a:ext cx="379935" cy="250622"/>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56" name="Rectangle 128">
            <a:extLst>
              <a:ext uri="{FF2B5EF4-FFF2-40B4-BE49-F238E27FC236}">
                <a16:creationId xmlns:a16="http://schemas.microsoft.com/office/drawing/2014/main" id="{8472BFA0-AE80-0094-9CE6-BDF9F3A88E30}"/>
              </a:ext>
            </a:extLst>
          </p:cNvPr>
          <p:cNvSpPr>
            <a:spLocks noChangeArrowheads="1"/>
          </p:cNvSpPr>
          <p:nvPr/>
        </p:nvSpPr>
        <p:spPr bwMode="auto">
          <a:xfrm>
            <a:off x="836901" y="3891664"/>
            <a:ext cx="2982158" cy="461665"/>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Shared Data Migration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-File shares identified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-Security groups identified </a:t>
            </a:r>
          </a:p>
        </p:txBody>
      </p:sp>
      <p:sp>
        <p:nvSpPr>
          <p:cNvPr id="262" name="Chevron 127">
            <a:extLst>
              <a:ext uri="{FF2B5EF4-FFF2-40B4-BE49-F238E27FC236}">
                <a16:creationId xmlns:a16="http://schemas.microsoft.com/office/drawing/2014/main" id="{826F4287-5755-4D7B-5F05-E055DFF03C9B}"/>
              </a:ext>
            </a:extLst>
          </p:cNvPr>
          <p:cNvSpPr/>
          <p:nvPr/>
        </p:nvSpPr>
        <p:spPr>
          <a:xfrm>
            <a:off x="4480055" y="4738465"/>
            <a:ext cx="1584148" cy="215581"/>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72" name="Chevron 77">
            <a:extLst>
              <a:ext uri="{FF2B5EF4-FFF2-40B4-BE49-F238E27FC236}">
                <a16:creationId xmlns:a16="http://schemas.microsoft.com/office/drawing/2014/main" id="{631DE51D-C1BB-9986-612D-3B89EC54860B}"/>
              </a:ext>
            </a:extLst>
          </p:cNvPr>
          <p:cNvSpPr/>
          <p:nvPr/>
        </p:nvSpPr>
        <p:spPr>
          <a:xfrm>
            <a:off x="2270257" y="4539839"/>
            <a:ext cx="674763" cy="218858"/>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75" name="Rectangle 128">
            <a:extLst>
              <a:ext uri="{FF2B5EF4-FFF2-40B4-BE49-F238E27FC236}">
                <a16:creationId xmlns:a16="http://schemas.microsoft.com/office/drawing/2014/main" id="{CFE85644-CAF2-766B-15BD-F10F79642E96}"/>
              </a:ext>
            </a:extLst>
          </p:cNvPr>
          <p:cNvSpPr>
            <a:spLocks noChangeArrowheads="1"/>
          </p:cNvSpPr>
          <p:nvPr/>
        </p:nvSpPr>
        <p:spPr bwMode="auto">
          <a:xfrm>
            <a:off x="4986034" y="2237848"/>
            <a:ext cx="1820171" cy="21544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April 2024 Migrations Completed</a:t>
            </a:r>
          </a:p>
        </p:txBody>
      </p:sp>
      <p:sp>
        <p:nvSpPr>
          <p:cNvPr id="281" name="Chevron 127">
            <a:extLst>
              <a:ext uri="{FF2B5EF4-FFF2-40B4-BE49-F238E27FC236}">
                <a16:creationId xmlns:a16="http://schemas.microsoft.com/office/drawing/2014/main" id="{DFB2242D-C45E-5677-8697-864B943F7DBF}"/>
              </a:ext>
            </a:extLst>
          </p:cNvPr>
          <p:cNvSpPr/>
          <p:nvPr/>
        </p:nvSpPr>
        <p:spPr>
          <a:xfrm>
            <a:off x="2130299" y="2251659"/>
            <a:ext cx="2784974" cy="233547"/>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86" name="LeftArrow 10">
            <a:extLst>
              <a:ext uri="{FF2B5EF4-FFF2-40B4-BE49-F238E27FC236}">
                <a16:creationId xmlns:a16="http://schemas.microsoft.com/office/drawing/2014/main" id="{EF0EF179-6DA6-7634-678B-684119A8778B}"/>
              </a:ext>
            </a:extLst>
          </p:cNvPr>
          <p:cNvSpPr>
            <a:spLocks noChangeArrowheads="1"/>
          </p:cNvSpPr>
          <p:nvPr>
            <p:custDataLst>
              <p:tags r:id="rId7"/>
            </p:custDataLst>
          </p:nvPr>
        </p:nvSpPr>
        <p:spPr bwMode="auto">
          <a:xfrm>
            <a:off x="835488" y="3416035"/>
            <a:ext cx="1147567" cy="257175"/>
          </a:xfrm>
          <a:prstGeom prst="rect">
            <a:avLst/>
          </a:prstGeom>
          <a:solidFill>
            <a:srgbClr val="0070C0"/>
          </a:solidFill>
          <a:ln>
            <a:noFill/>
          </a:ln>
          <a:effectLst/>
        </p:spPr>
        <p:txBody>
          <a:bodyPr lIns="108000" tIns="36000" rIns="108000" bIns="3600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sz="900" b="1" i="0" u="none" strike="noStrike" kern="1200" cap="none" spc="0" normalizeH="0" baseline="0" noProof="0">
                <a:ln>
                  <a:noFill/>
                </a:ln>
                <a:solidFill>
                  <a:srgbClr val="FFFFFF"/>
                </a:solidFill>
                <a:effectLst/>
                <a:uLnTx/>
                <a:uFillTx/>
                <a:latin typeface="Calibri" panose="020F0502020204030204"/>
                <a:ea typeface="+mn-ea"/>
                <a:cs typeface="Calibri" panose="020F0502020204030204" pitchFamily="34" charset="0"/>
              </a:rPr>
              <a:t>Teams -  (GP) </a:t>
            </a:r>
          </a:p>
        </p:txBody>
      </p:sp>
      <p:sp>
        <p:nvSpPr>
          <p:cNvPr id="287" name="Line 181">
            <a:extLst>
              <a:ext uri="{FF2B5EF4-FFF2-40B4-BE49-F238E27FC236}">
                <a16:creationId xmlns:a16="http://schemas.microsoft.com/office/drawing/2014/main" id="{342F05B4-61E5-4544-E881-A28CE8DEDFA9}"/>
              </a:ext>
            </a:extLst>
          </p:cNvPr>
          <p:cNvSpPr>
            <a:spLocks noChangeShapeType="1"/>
          </p:cNvSpPr>
          <p:nvPr>
            <p:custDataLst>
              <p:tags r:id="rId8"/>
            </p:custDataLst>
          </p:nvPr>
        </p:nvSpPr>
        <p:spPr bwMode="auto">
          <a:xfrm>
            <a:off x="1793081" y="2992516"/>
            <a:ext cx="8605838" cy="63578"/>
          </a:xfrm>
          <a:prstGeom prst="line">
            <a:avLst/>
          </a:prstGeom>
          <a:noFill/>
          <a:ln w="9525">
            <a:solidFill>
              <a:srgbClr val="003698"/>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kern="0" cap="none" spc="0" normalizeH="0" baseline="0" noProof="0">
              <a:ln>
                <a:noFill/>
              </a:ln>
              <a:solidFill>
                <a:srgbClr val="FF6600"/>
              </a:solidFill>
              <a:effectLst/>
              <a:uLnTx/>
              <a:uFillTx/>
              <a:latin typeface="Helvetica 35 Thin" pitchFamily="34" charset="0"/>
              <a:ea typeface="+mn-ea"/>
              <a:cs typeface="Arial" charset="0"/>
            </a:endParaRPr>
          </a:p>
        </p:txBody>
      </p:sp>
      <p:sp>
        <p:nvSpPr>
          <p:cNvPr id="288" name="TextBox 287">
            <a:extLst>
              <a:ext uri="{FF2B5EF4-FFF2-40B4-BE49-F238E27FC236}">
                <a16:creationId xmlns:a16="http://schemas.microsoft.com/office/drawing/2014/main" id="{B67CC6DE-1A6F-25AE-43CC-BE9405C8B7F3}"/>
              </a:ext>
            </a:extLst>
          </p:cNvPr>
          <p:cNvSpPr txBox="1"/>
          <p:nvPr/>
        </p:nvSpPr>
        <p:spPr>
          <a:xfrm>
            <a:off x="740159" y="2286705"/>
            <a:ext cx="1553451" cy="215444"/>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Personal Data migrated to M365 </a:t>
            </a:r>
            <a:endParaRPr kumimoji="0" lang="en-GB" sz="900" b="0" i="0" u="none" strike="noStrike" kern="1200" cap="none" spc="0" normalizeH="0" baseline="0" noProof="0">
              <a:ln>
                <a:noFill/>
              </a:ln>
              <a:solidFill>
                <a:srgbClr val="003698"/>
              </a:solidFill>
              <a:effectLst/>
              <a:uLnTx/>
              <a:uFillTx/>
              <a:latin typeface="Arial Rounded MT Bold" pitchFamily="34" charset="0"/>
              <a:ea typeface="+mn-ea"/>
              <a:cs typeface="Arial" charset="0"/>
            </a:endParaRPr>
          </a:p>
        </p:txBody>
      </p:sp>
      <p:sp>
        <p:nvSpPr>
          <p:cNvPr id="289" name="TextBox 288">
            <a:extLst>
              <a:ext uri="{FF2B5EF4-FFF2-40B4-BE49-F238E27FC236}">
                <a16:creationId xmlns:a16="http://schemas.microsoft.com/office/drawing/2014/main" id="{DCDBDD3E-28EA-9E44-9694-22C6D7972EC6}"/>
              </a:ext>
            </a:extLst>
          </p:cNvPr>
          <p:cNvSpPr txBox="1"/>
          <p:nvPr/>
        </p:nvSpPr>
        <p:spPr>
          <a:xfrm>
            <a:off x="740159" y="3661070"/>
            <a:ext cx="1491734" cy="215444"/>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 Shared Data migrated to M365</a:t>
            </a:r>
          </a:p>
        </p:txBody>
      </p:sp>
      <p:sp>
        <p:nvSpPr>
          <p:cNvPr id="290" name="TextBox 289">
            <a:extLst>
              <a:ext uri="{FF2B5EF4-FFF2-40B4-BE49-F238E27FC236}">
                <a16:creationId xmlns:a16="http://schemas.microsoft.com/office/drawing/2014/main" id="{3FB52DA2-5109-86BD-B7EC-CEAD9F411853}"/>
              </a:ext>
            </a:extLst>
          </p:cNvPr>
          <p:cNvSpPr txBox="1"/>
          <p:nvPr/>
        </p:nvSpPr>
        <p:spPr>
          <a:xfrm>
            <a:off x="830051" y="5161803"/>
            <a:ext cx="1721673" cy="707886"/>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End User  Device Mgmt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Core apps published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3</a:t>
            </a:r>
            <a:r>
              <a:rPr kumimoji="0" lang="en-GB" sz="800" b="0" i="0" u="none" strike="noStrike" kern="1200" cap="none" spc="0" normalizeH="0" baseline="30000" noProof="0">
                <a:ln>
                  <a:noFill/>
                </a:ln>
                <a:solidFill>
                  <a:srgbClr val="003698"/>
                </a:solidFill>
                <a:effectLst/>
                <a:uLnTx/>
                <a:uFillTx/>
                <a:latin typeface="Calibri" panose="020F0502020204030204"/>
                <a:ea typeface="+mn-ea"/>
                <a:cs typeface="Calibri" panose="020F0502020204030204" pitchFamily="34" charset="0"/>
              </a:rPr>
              <a:t>rd</a:t>
            </a: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 party apps published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a:ea typeface="+mn-ea"/>
                <a:cs typeface="Calibri" panose="020F0502020204030204" pitchFamily="34" charset="0"/>
              </a:rPr>
              <a:t>M365 Office deployed.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800" b="0" i="0" u="none" strike="noStrike" kern="1200" cap="none" spc="0" normalizeH="0" baseline="0" noProof="0">
                <a:ln>
                  <a:noFill/>
                </a:ln>
                <a:solidFill>
                  <a:srgbClr val="003698"/>
                </a:solidFill>
                <a:effectLst/>
                <a:uLnTx/>
                <a:uFillTx/>
                <a:latin typeface="Calibri" panose="020F0502020204030204" pitchFamily="34" charset="0"/>
                <a:ea typeface="Calibri" panose="020F0502020204030204" pitchFamily="34" charset="0"/>
                <a:cs typeface="Calibri" panose="020F0502020204030204" pitchFamily="34" charset="0"/>
              </a:rPr>
              <a:t>Local Servers decommissioned</a:t>
            </a:r>
            <a:endParaRPr kumimoji="0" lang="en-GB" sz="900" b="0" i="0" u="none" strike="noStrike" kern="1200" cap="none" spc="0" normalizeH="0" baseline="0" noProof="0">
              <a:ln>
                <a:noFill/>
              </a:ln>
              <a:solidFill>
                <a:srgbClr val="003698"/>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302" name="Rectangle 128">
            <a:extLst>
              <a:ext uri="{FF2B5EF4-FFF2-40B4-BE49-F238E27FC236}">
                <a16:creationId xmlns:a16="http://schemas.microsoft.com/office/drawing/2014/main" id="{A732E71B-C3F2-CAC6-4005-F1D5CD7DE79D}"/>
              </a:ext>
            </a:extLst>
          </p:cNvPr>
          <p:cNvSpPr>
            <a:spLocks noChangeArrowheads="1"/>
          </p:cNvSpPr>
          <p:nvPr/>
        </p:nvSpPr>
        <p:spPr bwMode="auto">
          <a:xfrm>
            <a:off x="1608418" y="2728457"/>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Transition to Support</a:t>
            </a:r>
          </a:p>
        </p:txBody>
      </p:sp>
      <p:sp>
        <p:nvSpPr>
          <p:cNvPr id="303" name="Chevron 77">
            <a:extLst>
              <a:ext uri="{FF2B5EF4-FFF2-40B4-BE49-F238E27FC236}">
                <a16:creationId xmlns:a16="http://schemas.microsoft.com/office/drawing/2014/main" id="{C7C84574-694F-7A3D-CBFE-92A3DE4FB720}"/>
              </a:ext>
            </a:extLst>
          </p:cNvPr>
          <p:cNvSpPr/>
          <p:nvPr/>
        </p:nvSpPr>
        <p:spPr>
          <a:xfrm>
            <a:off x="4259616" y="3745822"/>
            <a:ext cx="1764198" cy="22219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04" name="Rectangle 128">
            <a:extLst>
              <a:ext uri="{FF2B5EF4-FFF2-40B4-BE49-F238E27FC236}">
                <a16:creationId xmlns:a16="http://schemas.microsoft.com/office/drawing/2014/main" id="{1C4951D0-2567-EDD7-53A6-25ADD7C63B6D}"/>
              </a:ext>
            </a:extLst>
          </p:cNvPr>
          <p:cNvSpPr>
            <a:spLocks noChangeArrowheads="1"/>
          </p:cNvSpPr>
          <p:nvPr/>
        </p:nvSpPr>
        <p:spPr bwMode="auto">
          <a:xfrm>
            <a:off x="3554076" y="3728267"/>
            <a:ext cx="331733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Teams Piloting (UAT)</a:t>
            </a:r>
          </a:p>
        </p:txBody>
      </p:sp>
      <p:sp>
        <p:nvSpPr>
          <p:cNvPr id="308" name="Rectangle 128">
            <a:extLst>
              <a:ext uri="{FF2B5EF4-FFF2-40B4-BE49-F238E27FC236}">
                <a16:creationId xmlns:a16="http://schemas.microsoft.com/office/drawing/2014/main" id="{A4B93E14-610E-4272-5162-25BDEDD14387}"/>
              </a:ext>
            </a:extLst>
          </p:cNvPr>
          <p:cNvSpPr>
            <a:spLocks noChangeArrowheads="1"/>
          </p:cNvSpPr>
          <p:nvPr/>
        </p:nvSpPr>
        <p:spPr bwMode="auto">
          <a:xfrm>
            <a:off x="5953518" y="4733559"/>
            <a:ext cx="3212154"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 Initial UAT  using model office set-up at MBR – training defined </a:t>
            </a:r>
          </a:p>
        </p:txBody>
      </p:sp>
      <p:sp>
        <p:nvSpPr>
          <p:cNvPr id="310" name="Isosceles Triangle 309">
            <a:extLst>
              <a:ext uri="{FF2B5EF4-FFF2-40B4-BE49-F238E27FC236}">
                <a16:creationId xmlns:a16="http://schemas.microsoft.com/office/drawing/2014/main" id="{77C62D93-FDAF-A06B-5EB2-9ABAE2B66770}"/>
              </a:ext>
            </a:extLst>
          </p:cNvPr>
          <p:cNvSpPr/>
          <p:nvPr/>
        </p:nvSpPr>
        <p:spPr>
          <a:xfrm>
            <a:off x="11010742" y="3849605"/>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335" name="Rectangle 128">
            <a:extLst>
              <a:ext uri="{FF2B5EF4-FFF2-40B4-BE49-F238E27FC236}">
                <a16:creationId xmlns:a16="http://schemas.microsoft.com/office/drawing/2014/main" id="{9D9AD932-D9AF-1FA6-EFB0-E794E5521910}"/>
              </a:ext>
            </a:extLst>
          </p:cNvPr>
          <p:cNvSpPr>
            <a:spLocks noChangeArrowheads="1"/>
          </p:cNvSpPr>
          <p:nvPr/>
        </p:nvSpPr>
        <p:spPr bwMode="auto">
          <a:xfrm>
            <a:off x="8809304" y="5454199"/>
            <a:ext cx="196169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 </a:t>
            </a:r>
          </a:p>
        </p:txBody>
      </p:sp>
      <p:sp>
        <p:nvSpPr>
          <p:cNvPr id="336" name="Line 182">
            <a:extLst>
              <a:ext uri="{FF2B5EF4-FFF2-40B4-BE49-F238E27FC236}">
                <a16:creationId xmlns:a16="http://schemas.microsoft.com/office/drawing/2014/main" id="{6920ADBF-C572-487F-08C3-779F9EB092AE}"/>
              </a:ext>
            </a:extLst>
          </p:cNvPr>
          <p:cNvSpPr>
            <a:spLocks noChangeShapeType="1"/>
          </p:cNvSpPr>
          <p:nvPr>
            <p:custDataLst>
              <p:tags r:id="rId9"/>
            </p:custDataLst>
          </p:nvPr>
        </p:nvSpPr>
        <p:spPr bwMode="auto">
          <a:xfrm>
            <a:off x="4888101" y="1345751"/>
            <a:ext cx="23230" cy="5192496"/>
          </a:xfrm>
          <a:prstGeom prst="line">
            <a:avLst/>
          </a:prstGeom>
          <a:noFill/>
          <a:ln w="127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FF6600"/>
              </a:solidFill>
              <a:effectLst/>
              <a:uLnTx/>
              <a:uFillTx/>
              <a:latin typeface="Helvetica 35 Thin" pitchFamily="34" charset="0"/>
              <a:ea typeface="+mn-ea"/>
              <a:cs typeface="+mn-cs"/>
            </a:endParaRPr>
          </a:p>
        </p:txBody>
      </p:sp>
      <p:sp>
        <p:nvSpPr>
          <p:cNvPr id="29" name="Rectangle 128">
            <a:extLst>
              <a:ext uri="{FF2B5EF4-FFF2-40B4-BE49-F238E27FC236}">
                <a16:creationId xmlns:a16="http://schemas.microsoft.com/office/drawing/2014/main" id="{AC4E6C43-5256-5741-1CA2-021419464820}"/>
              </a:ext>
            </a:extLst>
          </p:cNvPr>
          <p:cNvSpPr>
            <a:spLocks noChangeArrowheads="1"/>
          </p:cNvSpPr>
          <p:nvPr/>
        </p:nvSpPr>
        <p:spPr bwMode="auto">
          <a:xfrm>
            <a:off x="1868356" y="2261862"/>
            <a:ext cx="331733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OneDrive  Migration</a:t>
            </a:r>
          </a:p>
        </p:txBody>
      </p:sp>
      <p:sp>
        <p:nvSpPr>
          <p:cNvPr id="30" name="Isosceles Triangle 29">
            <a:extLst>
              <a:ext uri="{FF2B5EF4-FFF2-40B4-BE49-F238E27FC236}">
                <a16:creationId xmlns:a16="http://schemas.microsoft.com/office/drawing/2014/main" id="{C0BC9D87-029F-468D-7B28-2CC93F52746D}"/>
              </a:ext>
            </a:extLst>
          </p:cNvPr>
          <p:cNvSpPr/>
          <p:nvPr/>
        </p:nvSpPr>
        <p:spPr>
          <a:xfrm>
            <a:off x="4934604" y="2314586"/>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31" name="Chevron 77">
            <a:extLst>
              <a:ext uri="{FF2B5EF4-FFF2-40B4-BE49-F238E27FC236}">
                <a16:creationId xmlns:a16="http://schemas.microsoft.com/office/drawing/2014/main" id="{4E258024-F6AF-B421-3E24-5C7281D1AF28}"/>
              </a:ext>
            </a:extLst>
          </p:cNvPr>
          <p:cNvSpPr/>
          <p:nvPr/>
        </p:nvSpPr>
        <p:spPr>
          <a:xfrm>
            <a:off x="2707414" y="2567395"/>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2" name="Chevron 77">
            <a:extLst>
              <a:ext uri="{FF2B5EF4-FFF2-40B4-BE49-F238E27FC236}">
                <a16:creationId xmlns:a16="http://schemas.microsoft.com/office/drawing/2014/main" id="{D4F34BE7-E3B4-ED50-9E7A-E82304B34FC3}"/>
              </a:ext>
            </a:extLst>
          </p:cNvPr>
          <p:cNvSpPr/>
          <p:nvPr/>
        </p:nvSpPr>
        <p:spPr>
          <a:xfrm>
            <a:off x="3194288" y="2572443"/>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9" name="Chevron 77">
            <a:extLst>
              <a:ext uri="{FF2B5EF4-FFF2-40B4-BE49-F238E27FC236}">
                <a16:creationId xmlns:a16="http://schemas.microsoft.com/office/drawing/2014/main" id="{AAFA1DA4-A315-B0D1-F240-8E546F17D0D4}"/>
              </a:ext>
            </a:extLst>
          </p:cNvPr>
          <p:cNvSpPr/>
          <p:nvPr/>
        </p:nvSpPr>
        <p:spPr>
          <a:xfrm>
            <a:off x="3707778" y="2578461"/>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46" name="Chevron 77">
            <a:extLst>
              <a:ext uri="{FF2B5EF4-FFF2-40B4-BE49-F238E27FC236}">
                <a16:creationId xmlns:a16="http://schemas.microsoft.com/office/drawing/2014/main" id="{5F4E2850-4714-717C-DD9C-0C351E12821A}"/>
              </a:ext>
            </a:extLst>
          </p:cNvPr>
          <p:cNvSpPr/>
          <p:nvPr/>
        </p:nvSpPr>
        <p:spPr>
          <a:xfrm>
            <a:off x="4197899" y="2575816"/>
            <a:ext cx="506583"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47" name="Chevron 77">
            <a:extLst>
              <a:ext uri="{FF2B5EF4-FFF2-40B4-BE49-F238E27FC236}">
                <a16:creationId xmlns:a16="http://schemas.microsoft.com/office/drawing/2014/main" id="{B5B54EAC-8A05-6853-0793-F61C38C41B3F}"/>
              </a:ext>
            </a:extLst>
          </p:cNvPr>
          <p:cNvSpPr/>
          <p:nvPr/>
        </p:nvSpPr>
        <p:spPr>
          <a:xfrm>
            <a:off x="4630629" y="2581440"/>
            <a:ext cx="506583"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49" name="Isosceles Triangle 48">
            <a:extLst>
              <a:ext uri="{FF2B5EF4-FFF2-40B4-BE49-F238E27FC236}">
                <a16:creationId xmlns:a16="http://schemas.microsoft.com/office/drawing/2014/main" id="{23B477B6-FF64-5A17-7D8E-95363BBED970}"/>
              </a:ext>
            </a:extLst>
          </p:cNvPr>
          <p:cNvSpPr/>
          <p:nvPr/>
        </p:nvSpPr>
        <p:spPr>
          <a:xfrm>
            <a:off x="5247479" y="2656538"/>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50" name="Rectangle 128">
            <a:extLst>
              <a:ext uri="{FF2B5EF4-FFF2-40B4-BE49-F238E27FC236}">
                <a16:creationId xmlns:a16="http://schemas.microsoft.com/office/drawing/2014/main" id="{A486842D-0037-C9D9-7CBD-60A5D22C9C74}"/>
              </a:ext>
            </a:extLst>
          </p:cNvPr>
          <p:cNvSpPr>
            <a:spLocks noChangeArrowheads="1"/>
          </p:cNvSpPr>
          <p:nvPr/>
        </p:nvSpPr>
        <p:spPr bwMode="auto">
          <a:xfrm>
            <a:off x="5338392" y="2570506"/>
            <a:ext cx="1283339" cy="33855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May 2024: Transition to Support completed</a:t>
            </a:r>
          </a:p>
        </p:txBody>
      </p:sp>
      <p:sp>
        <p:nvSpPr>
          <p:cNvPr id="51" name="Rectangle 128">
            <a:extLst>
              <a:ext uri="{FF2B5EF4-FFF2-40B4-BE49-F238E27FC236}">
                <a16:creationId xmlns:a16="http://schemas.microsoft.com/office/drawing/2014/main" id="{906C785A-54A9-8B96-1CE6-0E0DE600042F}"/>
              </a:ext>
            </a:extLst>
          </p:cNvPr>
          <p:cNvSpPr>
            <a:spLocks noChangeArrowheads="1"/>
          </p:cNvSpPr>
          <p:nvPr/>
        </p:nvSpPr>
        <p:spPr bwMode="auto">
          <a:xfrm>
            <a:off x="5748315" y="3844501"/>
            <a:ext cx="331733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Teams  Migration</a:t>
            </a:r>
          </a:p>
        </p:txBody>
      </p:sp>
      <p:sp>
        <p:nvSpPr>
          <p:cNvPr id="52" name="Rectangle 128">
            <a:extLst>
              <a:ext uri="{FF2B5EF4-FFF2-40B4-BE49-F238E27FC236}">
                <a16:creationId xmlns:a16="http://schemas.microsoft.com/office/drawing/2014/main" id="{967851CF-2553-A50E-5952-6F4777F195F6}"/>
              </a:ext>
            </a:extLst>
          </p:cNvPr>
          <p:cNvSpPr>
            <a:spLocks noChangeArrowheads="1"/>
          </p:cNvSpPr>
          <p:nvPr/>
        </p:nvSpPr>
        <p:spPr bwMode="auto">
          <a:xfrm>
            <a:off x="10384099" y="3506180"/>
            <a:ext cx="1820171" cy="33855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April’ 2025 Migrations Completed</a:t>
            </a:r>
          </a:p>
        </p:txBody>
      </p:sp>
      <p:grpSp>
        <p:nvGrpSpPr>
          <p:cNvPr id="2" name="Group 1">
            <a:extLst>
              <a:ext uri="{FF2B5EF4-FFF2-40B4-BE49-F238E27FC236}">
                <a16:creationId xmlns:a16="http://schemas.microsoft.com/office/drawing/2014/main" id="{16C3F78A-D32C-A162-C42F-E919D1A62602}"/>
              </a:ext>
            </a:extLst>
          </p:cNvPr>
          <p:cNvGrpSpPr/>
          <p:nvPr/>
        </p:nvGrpSpPr>
        <p:grpSpPr>
          <a:xfrm>
            <a:off x="6144474" y="4164487"/>
            <a:ext cx="3918591" cy="252960"/>
            <a:chOff x="6117580" y="4292052"/>
            <a:chExt cx="3918591" cy="252960"/>
          </a:xfrm>
        </p:grpSpPr>
        <p:sp>
          <p:nvSpPr>
            <p:cNvPr id="279" name="Chevron 77">
              <a:extLst>
                <a:ext uri="{FF2B5EF4-FFF2-40B4-BE49-F238E27FC236}">
                  <a16:creationId xmlns:a16="http://schemas.microsoft.com/office/drawing/2014/main" id="{ECAE30B3-E579-0A7A-9EE6-39CBED4FF32D}"/>
                </a:ext>
              </a:extLst>
            </p:cNvPr>
            <p:cNvSpPr/>
            <p:nvPr/>
          </p:nvSpPr>
          <p:spPr>
            <a:xfrm>
              <a:off x="6117580" y="4292052"/>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80" name="Chevron 77">
              <a:extLst>
                <a:ext uri="{FF2B5EF4-FFF2-40B4-BE49-F238E27FC236}">
                  <a16:creationId xmlns:a16="http://schemas.microsoft.com/office/drawing/2014/main" id="{27C1637A-C14B-E327-45F2-0224AC4F1948}"/>
                </a:ext>
              </a:extLst>
            </p:cNvPr>
            <p:cNvSpPr/>
            <p:nvPr/>
          </p:nvSpPr>
          <p:spPr>
            <a:xfrm>
              <a:off x="6673289" y="4300923"/>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83" name="Chevron 77">
              <a:extLst>
                <a:ext uri="{FF2B5EF4-FFF2-40B4-BE49-F238E27FC236}">
                  <a16:creationId xmlns:a16="http://schemas.microsoft.com/office/drawing/2014/main" id="{C583B307-E86A-9407-722A-343F52362650}"/>
                </a:ext>
              </a:extLst>
            </p:cNvPr>
            <p:cNvSpPr/>
            <p:nvPr/>
          </p:nvSpPr>
          <p:spPr>
            <a:xfrm>
              <a:off x="7199970" y="4299287"/>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85" name="Chevron 77">
              <a:extLst>
                <a:ext uri="{FF2B5EF4-FFF2-40B4-BE49-F238E27FC236}">
                  <a16:creationId xmlns:a16="http://schemas.microsoft.com/office/drawing/2014/main" id="{516BE13C-7FD8-F66E-2135-6A259A07A9DC}"/>
                </a:ext>
              </a:extLst>
            </p:cNvPr>
            <p:cNvSpPr/>
            <p:nvPr/>
          </p:nvSpPr>
          <p:spPr>
            <a:xfrm>
              <a:off x="7796698" y="4300923"/>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91" name="Chevron 77">
              <a:extLst>
                <a:ext uri="{FF2B5EF4-FFF2-40B4-BE49-F238E27FC236}">
                  <a16:creationId xmlns:a16="http://schemas.microsoft.com/office/drawing/2014/main" id="{2CA3BEE2-F80C-B516-CD4C-79724D32A1B1}"/>
                </a:ext>
              </a:extLst>
            </p:cNvPr>
            <p:cNvSpPr/>
            <p:nvPr/>
          </p:nvSpPr>
          <p:spPr>
            <a:xfrm>
              <a:off x="8389182" y="4316982"/>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92" name="Chevron 77">
              <a:extLst>
                <a:ext uri="{FF2B5EF4-FFF2-40B4-BE49-F238E27FC236}">
                  <a16:creationId xmlns:a16="http://schemas.microsoft.com/office/drawing/2014/main" id="{5B95B356-EA3E-8573-8D19-FA4F68E74D78}"/>
                </a:ext>
              </a:extLst>
            </p:cNvPr>
            <p:cNvSpPr/>
            <p:nvPr/>
          </p:nvSpPr>
          <p:spPr>
            <a:xfrm>
              <a:off x="8908236" y="4316981"/>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93" name="Chevron 77">
              <a:extLst>
                <a:ext uri="{FF2B5EF4-FFF2-40B4-BE49-F238E27FC236}">
                  <a16:creationId xmlns:a16="http://schemas.microsoft.com/office/drawing/2014/main" id="{B13327A5-7260-1B03-B122-5D83CC6C9D1A}"/>
                </a:ext>
              </a:extLst>
            </p:cNvPr>
            <p:cNvSpPr/>
            <p:nvPr/>
          </p:nvSpPr>
          <p:spPr>
            <a:xfrm>
              <a:off x="9434153" y="4326473"/>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grpSp>
      <p:sp>
        <p:nvSpPr>
          <p:cNvPr id="294" name="Isosceles Triangle 293">
            <a:extLst>
              <a:ext uri="{FF2B5EF4-FFF2-40B4-BE49-F238E27FC236}">
                <a16:creationId xmlns:a16="http://schemas.microsoft.com/office/drawing/2014/main" id="{E2078ED2-B8F5-D5A8-AFD0-C8411DC0FA7B}"/>
              </a:ext>
            </a:extLst>
          </p:cNvPr>
          <p:cNvSpPr/>
          <p:nvPr/>
        </p:nvSpPr>
        <p:spPr>
          <a:xfrm>
            <a:off x="11439431" y="4233681"/>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295" name="Rectangle 128">
            <a:extLst>
              <a:ext uri="{FF2B5EF4-FFF2-40B4-BE49-F238E27FC236}">
                <a16:creationId xmlns:a16="http://schemas.microsoft.com/office/drawing/2014/main" id="{ECD3E00C-81C7-2A54-C465-61C026B88EC2}"/>
              </a:ext>
            </a:extLst>
          </p:cNvPr>
          <p:cNvSpPr>
            <a:spLocks noChangeArrowheads="1"/>
          </p:cNvSpPr>
          <p:nvPr/>
        </p:nvSpPr>
        <p:spPr bwMode="auto">
          <a:xfrm>
            <a:off x="10560418" y="4391697"/>
            <a:ext cx="1865040" cy="33855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May 2025: Transition to</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 Support completed</a:t>
            </a:r>
          </a:p>
        </p:txBody>
      </p:sp>
      <p:sp>
        <p:nvSpPr>
          <p:cNvPr id="297" name="Rectangle 128">
            <a:extLst>
              <a:ext uri="{FF2B5EF4-FFF2-40B4-BE49-F238E27FC236}">
                <a16:creationId xmlns:a16="http://schemas.microsoft.com/office/drawing/2014/main" id="{2EEDFAD2-5F2C-A63C-55EF-FED8C47E9A69}"/>
              </a:ext>
            </a:extLst>
          </p:cNvPr>
          <p:cNvSpPr>
            <a:spLocks noChangeArrowheads="1"/>
          </p:cNvSpPr>
          <p:nvPr/>
        </p:nvSpPr>
        <p:spPr bwMode="auto">
          <a:xfrm>
            <a:off x="5002985" y="4294707"/>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Transition to Support</a:t>
            </a:r>
          </a:p>
        </p:txBody>
      </p:sp>
      <p:sp>
        <p:nvSpPr>
          <p:cNvPr id="316" name="Chevron 77">
            <a:extLst>
              <a:ext uri="{FF2B5EF4-FFF2-40B4-BE49-F238E27FC236}">
                <a16:creationId xmlns:a16="http://schemas.microsoft.com/office/drawing/2014/main" id="{327C5348-3A19-5D56-0D41-36B1C1667D64}"/>
              </a:ext>
            </a:extLst>
          </p:cNvPr>
          <p:cNvSpPr/>
          <p:nvPr/>
        </p:nvSpPr>
        <p:spPr>
          <a:xfrm>
            <a:off x="5522048" y="4991398"/>
            <a:ext cx="1758967" cy="22219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17" name="Rectangle 128">
            <a:extLst>
              <a:ext uri="{FF2B5EF4-FFF2-40B4-BE49-F238E27FC236}">
                <a16:creationId xmlns:a16="http://schemas.microsoft.com/office/drawing/2014/main" id="{C4B76620-B6A5-45E7-8EB8-81675A18AD21}"/>
              </a:ext>
            </a:extLst>
          </p:cNvPr>
          <p:cNvSpPr>
            <a:spLocks noChangeArrowheads="1"/>
          </p:cNvSpPr>
          <p:nvPr/>
        </p:nvSpPr>
        <p:spPr bwMode="auto">
          <a:xfrm>
            <a:off x="4751788" y="4998532"/>
            <a:ext cx="331733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Intune Piloting (UAT)</a:t>
            </a:r>
          </a:p>
        </p:txBody>
      </p:sp>
      <p:sp>
        <p:nvSpPr>
          <p:cNvPr id="322" name="Chevron 127">
            <a:extLst>
              <a:ext uri="{FF2B5EF4-FFF2-40B4-BE49-F238E27FC236}">
                <a16:creationId xmlns:a16="http://schemas.microsoft.com/office/drawing/2014/main" id="{6CDB8FB8-1910-2369-C184-07FD6605AEDF}"/>
              </a:ext>
            </a:extLst>
          </p:cNvPr>
          <p:cNvSpPr/>
          <p:nvPr/>
        </p:nvSpPr>
        <p:spPr>
          <a:xfrm>
            <a:off x="7222273" y="5296920"/>
            <a:ext cx="3944980" cy="24583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23" name="Rectangle 128">
            <a:extLst>
              <a:ext uri="{FF2B5EF4-FFF2-40B4-BE49-F238E27FC236}">
                <a16:creationId xmlns:a16="http://schemas.microsoft.com/office/drawing/2014/main" id="{6D88D92F-1CDC-0B7C-CF65-B4121C47FAC4}"/>
              </a:ext>
            </a:extLst>
          </p:cNvPr>
          <p:cNvSpPr>
            <a:spLocks noChangeArrowheads="1"/>
          </p:cNvSpPr>
          <p:nvPr/>
        </p:nvSpPr>
        <p:spPr bwMode="auto">
          <a:xfrm>
            <a:off x="6842102" y="5344082"/>
            <a:ext cx="3317333"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Intune  Migration</a:t>
            </a:r>
          </a:p>
        </p:txBody>
      </p:sp>
      <p:sp>
        <p:nvSpPr>
          <p:cNvPr id="328" name="Chevron 77">
            <a:extLst>
              <a:ext uri="{FF2B5EF4-FFF2-40B4-BE49-F238E27FC236}">
                <a16:creationId xmlns:a16="http://schemas.microsoft.com/office/drawing/2014/main" id="{1D9055BE-9990-BAF0-5B2E-9C1736344A03}"/>
              </a:ext>
            </a:extLst>
          </p:cNvPr>
          <p:cNvSpPr/>
          <p:nvPr/>
        </p:nvSpPr>
        <p:spPr>
          <a:xfrm>
            <a:off x="8363566" y="5597295"/>
            <a:ext cx="524995"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29" name="Chevron 77">
            <a:extLst>
              <a:ext uri="{FF2B5EF4-FFF2-40B4-BE49-F238E27FC236}">
                <a16:creationId xmlns:a16="http://schemas.microsoft.com/office/drawing/2014/main" id="{67E68D6D-1A80-4E52-4E1D-16170E1CB732}"/>
              </a:ext>
            </a:extLst>
          </p:cNvPr>
          <p:cNvSpPr/>
          <p:nvPr/>
        </p:nvSpPr>
        <p:spPr>
          <a:xfrm>
            <a:off x="8824298" y="5589815"/>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30" name="Chevron 77">
            <a:extLst>
              <a:ext uri="{FF2B5EF4-FFF2-40B4-BE49-F238E27FC236}">
                <a16:creationId xmlns:a16="http://schemas.microsoft.com/office/drawing/2014/main" id="{818FB167-5CC3-C8DE-5FBF-7A676B6FA873}"/>
              </a:ext>
            </a:extLst>
          </p:cNvPr>
          <p:cNvSpPr/>
          <p:nvPr/>
        </p:nvSpPr>
        <p:spPr>
          <a:xfrm>
            <a:off x="9344234" y="5589815"/>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31" name="Chevron 77">
            <a:extLst>
              <a:ext uri="{FF2B5EF4-FFF2-40B4-BE49-F238E27FC236}">
                <a16:creationId xmlns:a16="http://schemas.microsoft.com/office/drawing/2014/main" id="{9CF5DC25-236C-39B7-0344-4DD82D24797D}"/>
              </a:ext>
            </a:extLst>
          </p:cNvPr>
          <p:cNvSpPr/>
          <p:nvPr/>
        </p:nvSpPr>
        <p:spPr>
          <a:xfrm>
            <a:off x="9864170" y="5588094"/>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32" name="Isosceles Triangle 331">
            <a:extLst>
              <a:ext uri="{FF2B5EF4-FFF2-40B4-BE49-F238E27FC236}">
                <a16:creationId xmlns:a16="http://schemas.microsoft.com/office/drawing/2014/main" id="{23689D80-073A-A44B-F79F-4228318A5D3D}"/>
              </a:ext>
            </a:extLst>
          </p:cNvPr>
          <p:cNvSpPr/>
          <p:nvPr/>
        </p:nvSpPr>
        <p:spPr>
          <a:xfrm>
            <a:off x="11190483" y="5336817"/>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334" name="Rectangle 128">
            <a:extLst>
              <a:ext uri="{FF2B5EF4-FFF2-40B4-BE49-F238E27FC236}">
                <a16:creationId xmlns:a16="http://schemas.microsoft.com/office/drawing/2014/main" id="{B7D9849B-F861-5370-EF07-3D10A8E3EFF2}"/>
              </a:ext>
            </a:extLst>
          </p:cNvPr>
          <p:cNvSpPr>
            <a:spLocks noChangeArrowheads="1"/>
          </p:cNvSpPr>
          <p:nvPr/>
        </p:nvSpPr>
        <p:spPr bwMode="auto">
          <a:xfrm>
            <a:off x="10349041" y="5073209"/>
            <a:ext cx="1961696" cy="21544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April 2025 Migrations Completed</a:t>
            </a:r>
          </a:p>
        </p:txBody>
      </p:sp>
      <p:sp>
        <p:nvSpPr>
          <p:cNvPr id="343" name="Isosceles Triangle 342">
            <a:extLst>
              <a:ext uri="{FF2B5EF4-FFF2-40B4-BE49-F238E27FC236}">
                <a16:creationId xmlns:a16="http://schemas.microsoft.com/office/drawing/2014/main" id="{17584C4C-FBE8-D81D-3903-BEF92FD1F761}"/>
              </a:ext>
            </a:extLst>
          </p:cNvPr>
          <p:cNvSpPr/>
          <p:nvPr/>
        </p:nvSpPr>
        <p:spPr>
          <a:xfrm>
            <a:off x="11448596" y="5630861"/>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344" name="Rectangle 128">
            <a:extLst>
              <a:ext uri="{FF2B5EF4-FFF2-40B4-BE49-F238E27FC236}">
                <a16:creationId xmlns:a16="http://schemas.microsoft.com/office/drawing/2014/main" id="{D8B739C6-2205-917F-81B4-CFC76A676634}"/>
              </a:ext>
            </a:extLst>
          </p:cNvPr>
          <p:cNvSpPr>
            <a:spLocks noChangeArrowheads="1"/>
          </p:cNvSpPr>
          <p:nvPr/>
        </p:nvSpPr>
        <p:spPr bwMode="auto">
          <a:xfrm>
            <a:off x="7986732" y="5765510"/>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Transition to Support</a:t>
            </a:r>
          </a:p>
        </p:txBody>
      </p:sp>
      <p:sp>
        <p:nvSpPr>
          <p:cNvPr id="21" name="Chevron 77">
            <a:extLst>
              <a:ext uri="{FF2B5EF4-FFF2-40B4-BE49-F238E27FC236}">
                <a16:creationId xmlns:a16="http://schemas.microsoft.com/office/drawing/2014/main" id="{438BCEFD-ACD1-CC81-44F9-649427C7E080}"/>
              </a:ext>
            </a:extLst>
          </p:cNvPr>
          <p:cNvSpPr/>
          <p:nvPr/>
        </p:nvSpPr>
        <p:spPr>
          <a:xfrm>
            <a:off x="10529381" y="5923332"/>
            <a:ext cx="419047" cy="195677"/>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3" name="Chevron 77">
            <a:extLst>
              <a:ext uri="{FF2B5EF4-FFF2-40B4-BE49-F238E27FC236}">
                <a16:creationId xmlns:a16="http://schemas.microsoft.com/office/drawing/2014/main" id="{9A30BA23-F7B7-50D1-77EE-8CA6C1DCCF7A}"/>
              </a:ext>
            </a:extLst>
          </p:cNvPr>
          <p:cNvSpPr/>
          <p:nvPr/>
        </p:nvSpPr>
        <p:spPr>
          <a:xfrm>
            <a:off x="10993020" y="5902961"/>
            <a:ext cx="419047" cy="195677"/>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26" name="Rectangle 128">
            <a:extLst>
              <a:ext uri="{FF2B5EF4-FFF2-40B4-BE49-F238E27FC236}">
                <a16:creationId xmlns:a16="http://schemas.microsoft.com/office/drawing/2014/main" id="{45C93868-B4F7-5B22-73BB-09FF53DC40B8}"/>
              </a:ext>
            </a:extLst>
          </p:cNvPr>
          <p:cNvSpPr>
            <a:spLocks noChangeArrowheads="1"/>
          </p:cNvSpPr>
          <p:nvPr/>
        </p:nvSpPr>
        <p:spPr bwMode="auto">
          <a:xfrm>
            <a:off x="8327679" y="6044905"/>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Server decommissioning</a:t>
            </a:r>
          </a:p>
        </p:txBody>
      </p:sp>
      <p:sp>
        <p:nvSpPr>
          <p:cNvPr id="27" name="Isosceles Triangle 26">
            <a:extLst>
              <a:ext uri="{FF2B5EF4-FFF2-40B4-BE49-F238E27FC236}">
                <a16:creationId xmlns:a16="http://schemas.microsoft.com/office/drawing/2014/main" id="{BEA29065-8995-17FE-8FAF-AB56E44E4B42}"/>
              </a:ext>
            </a:extLst>
          </p:cNvPr>
          <p:cNvSpPr/>
          <p:nvPr/>
        </p:nvSpPr>
        <p:spPr>
          <a:xfrm>
            <a:off x="11605173" y="5932598"/>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28" name="Rectangle 128">
            <a:extLst>
              <a:ext uri="{FF2B5EF4-FFF2-40B4-BE49-F238E27FC236}">
                <a16:creationId xmlns:a16="http://schemas.microsoft.com/office/drawing/2014/main" id="{4438C754-55E6-AC66-BDA4-840310430F82}"/>
              </a:ext>
            </a:extLst>
          </p:cNvPr>
          <p:cNvSpPr>
            <a:spLocks noChangeArrowheads="1"/>
          </p:cNvSpPr>
          <p:nvPr/>
        </p:nvSpPr>
        <p:spPr bwMode="auto">
          <a:xfrm>
            <a:off x="11605402" y="5851893"/>
            <a:ext cx="691922" cy="33855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a:ea typeface="+mn-ea"/>
                <a:cs typeface="Arial"/>
              </a:rPr>
              <a:t>Sept 2025</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a:ea typeface="+mn-ea"/>
                <a:cs typeface="Arial"/>
              </a:rPr>
              <a:t>complete</a:t>
            </a:r>
          </a:p>
        </p:txBody>
      </p:sp>
      <p:sp>
        <p:nvSpPr>
          <p:cNvPr id="3" name="Chevron 77">
            <a:extLst>
              <a:ext uri="{FF2B5EF4-FFF2-40B4-BE49-F238E27FC236}">
                <a16:creationId xmlns:a16="http://schemas.microsoft.com/office/drawing/2014/main" id="{8240BE35-8111-3F27-987E-B57093B262A6}"/>
              </a:ext>
            </a:extLst>
          </p:cNvPr>
          <p:cNvSpPr/>
          <p:nvPr/>
        </p:nvSpPr>
        <p:spPr>
          <a:xfrm>
            <a:off x="5098365" y="3050345"/>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4" name="Chevron 77">
            <a:extLst>
              <a:ext uri="{FF2B5EF4-FFF2-40B4-BE49-F238E27FC236}">
                <a16:creationId xmlns:a16="http://schemas.microsoft.com/office/drawing/2014/main" id="{54779CE0-C51E-52F6-BEA7-A24A66D31F4D}"/>
              </a:ext>
            </a:extLst>
          </p:cNvPr>
          <p:cNvSpPr/>
          <p:nvPr/>
        </p:nvSpPr>
        <p:spPr>
          <a:xfrm>
            <a:off x="5615620" y="3061000"/>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6" name="Chevron 77">
            <a:extLst>
              <a:ext uri="{FF2B5EF4-FFF2-40B4-BE49-F238E27FC236}">
                <a16:creationId xmlns:a16="http://schemas.microsoft.com/office/drawing/2014/main" id="{69131231-0F8B-C370-3C1D-F762CDC7195F}"/>
              </a:ext>
            </a:extLst>
          </p:cNvPr>
          <p:cNvSpPr/>
          <p:nvPr/>
        </p:nvSpPr>
        <p:spPr>
          <a:xfrm>
            <a:off x="6144474" y="3069418"/>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7" name="Chevron 77">
            <a:extLst>
              <a:ext uri="{FF2B5EF4-FFF2-40B4-BE49-F238E27FC236}">
                <a16:creationId xmlns:a16="http://schemas.microsoft.com/office/drawing/2014/main" id="{23C9D5C3-A903-9621-6658-FB9B66774A3C}"/>
              </a:ext>
            </a:extLst>
          </p:cNvPr>
          <p:cNvSpPr/>
          <p:nvPr/>
        </p:nvSpPr>
        <p:spPr>
          <a:xfrm>
            <a:off x="6621656" y="3076909"/>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8" name="Rectangle 128">
            <a:extLst>
              <a:ext uri="{FF2B5EF4-FFF2-40B4-BE49-F238E27FC236}">
                <a16:creationId xmlns:a16="http://schemas.microsoft.com/office/drawing/2014/main" id="{EE3E7A41-768F-4F75-D9E0-EFFAC0074A4A}"/>
              </a:ext>
            </a:extLst>
          </p:cNvPr>
          <p:cNvSpPr>
            <a:spLocks noChangeArrowheads="1"/>
          </p:cNvSpPr>
          <p:nvPr/>
        </p:nvSpPr>
        <p:spPr bwMode="auto">
          <a:xfrm>
            <a:off x="4377785" y="3222916"/>
            <a:ext cx="3533378"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Training Continual Improvement</a:t>
            </a:r>
          </a:p>
        </p:txBody>
      </p:sp>
      <p:sp>
        <p:nvSpPr>
          <p:cNvPr id="14" name="Chevron 77">
            <a:extLst>
              <a:ext uri="{FF2B5EF4-FFF2-40B4-BE49-F238E27FC236}">
                <a16:creationId xmlns:a16="http://schemas.microsoft.com/office/drawing/2014/main" id="{22E128BB-1A55-069A-603F-350239FAAB6D}"/>
              </a:ext>
            </a:extLst>
          </p:cNvPr>
          <p:cNvSpPr/>
          <p:nvPr/>
        </p:nvSpPr>
        <p:spPr>
          <a:xfrm>
            <a:off x="10020831" y="4207580"/>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18" name="Chevron 77">
            <a:extLst>
              <a:ext uri="{FF2B5EF4-FFF2-40B4-BE49-F238E27FC236}">
                <a16:creationId xmlns:a16="http://schemas.microsoft.com/office/drawing/2014/main" id="{76AAECC7-8222-6C05-0031-F4C5AF4F9665}"/>
              </a:ext>
            </a:extLst>
          </p:cNvPr>
          <p:cNvSpPr/>
          <p:nvPr/>
        </p:nvSpPr>
        <p:spPr>
          <a:xfrm>
            <a:off x="10525727" y="4217139"/>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4" name="Chevron 77">
            <a:extLst>
              <a:ext uri="{FF2B5EF4-FFF2-40B4-BE49-F238E27FC236}">
                <a16:creationId xmlns:a16="http://schemas.microsoft.com/office/drawing/2014/main" id="{A010A0F1-8A5C-CF20-9492-A72AB93FD7D1}"/>
              </a:ext>
            </a:extLst>
          </p:cNvPr>
          <p:cNvSpPr/>
          <p:nvPr/>
        </p:nvSpPr>
        <p:spPr>
          <a:xfrm>
            <a:off x="10860208" y="4216950"/>
            <a:ext cx="559187" cy="212125"/>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5" name="Chevron 77">
            <a:extLst>
              <a:ext uri="{FF2B5EF4-FFF2-40B4-BE49-F238E27FC236}">
                <a16:creationId xmlns:a16="http://schemas.microsoft.com/office/drawing/2014/main" id="{A5211E09-EA9E-F377-32DF-4936B1BC847A}"/>
              </a:ext>
            </a:extLst>
          </p:cNvPr>
          <p:cNvSpPr/>
          <p:nvPr/>
        </p:nvSpPr>
        <p:spPr>
          <a:xfrm>
            <a:off x="10408724" y="5584048"/>
            <a:ext cx="602018" cy="218539"/>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7" name="Chevron 77">
            <a:extLst>
              <a:ext uri="{FF2B5EF4-FFF2-40B4-BE49-F238E27FC236}">
                <a16:creationId xmlns:a16="http://schemas.microsoft.com/office/drawing/2014/main" id="{903EFB6A-6617-EFE4-39EA-A04C596BA4A9}"/>
              </a:ext>
            </a:extLst>
          </p:cNvPr>
          <p:cNvSpPr/>
          <p:nvPr/>
        </p:nvSpPr>
        <p:spPr>
          <a:xfrm>
            <a:off x="10920523" y="5589448"/>
            <a:ext cx="480750" cy="207317"/>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38" name="Rectangle 128">
            <a:extLst>
              <a:ext uri="{FF2B5EF4-FFF2-40B4-BE49-F238E27FC236}">
                <a16:creationId xmlns:a16="http://schemas.microsoft.com/office/drawing/2014/main" id="{883CCDFA-3521-2BA9-4B8E-E6B960343755}"/>
              </a:ext>
            </a:extLst>
          </p:cNvPr>
          <p:cNvSpPr>
            <a:spLocks noChangeArrowheads="1"/>
          </p:cNvSpPr>
          <p:nvPr/>
        </p:nvSpPr>
        <p:spPr bwMode="auto">
          <a:xfrm>
            <a:off x="4257125" y="3934748"/>
            <a:ext cx="1879931"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8 sites selected</a:t>
            </a:r>
          </a:p>
        </p:txBody>
      </p:sp>
      <p:sp>
        <p:nvSpPr>
          <p:cNvPr id="42" name="Isosceles Triangle 41">
            <a:extLst>
              <a:ext uri="{FF2B5EF4-FFF2-40B4-BE49-F238E27FC236}">
                <a16:creationId xmlns:a16="http://schemas.microsoft.com/office/drawing/2014/main" id="{D5D551F3-0487-630E-2158-A791353D440A}"/>
              </a:ext>
            </a:extLst>
          </p:cNvPr>
          <p:cNvSpPr/>
          <p:nvPr/>
        </p:nvSpPr>
        <p:spPr>
          <a:xfrm>
            <a:off x="7026022" y="5679242"/>
            <a:ext cx="85261" cy="116886"/>
          </a:xfrm>
          <a:prstGeom prst="triangle">
            <a:avLst/>
          </a:prstGeom>
          <a:solidFill>
            <a:srgbClr val="003698"/>
          </a:solidFill>
          <a:ln w="25400" cap="flat" cmpd="sng" algn="ctr">
            <a:solidFill>
              <a:srgbClr val="003698">
                <a:shade val="50000"/>
              </a:srgbClr>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Arial"/>
            </a:endParaRPr>
          </a:p>
        </p:txBody>
      </p:sp>
      <p:sp>
        <p:nvSpPr>
          <p:cNvPr id="43" name="Chevron 77">
            <a:extLst>
              <a:ext uri="{FF2B5EF4-FFF2-40B4-BE49-F238E27FC236}">
                <a16:creationId xmlns:a16="http://schemas.microsoft.com/office/drawing/2014/main" id="{068DDFA2-9703-54A2-51E9-C47614C4241E}"/>
              </a:ext>
            </a:extLst>
          </p:cNvPr>
          <p:cNvSpPr/>
          <p:nvPr/>
        </p:nvSpPr>
        <p:spPr>
          <a:xfrm>
            <a:off x="6436520" y="5311879"/>
            <a:ext cx="674763" cy="218858"/>
          </a:xfrm>
          <a:prstGeom prst="chevron">
            <a:avLst/>
          </a:prstGeom>
          <a:solidFill>
            <a:srgbClr val="92D050">
              <a:alpha val="91000"/>
            </a:srgbClr>
          </a:solidFill>
          <a:ln w="25400" cap="flat" cmpd="sng" algn="ctr">
            <a:solidFill>
              <a:srgbClr val="FFFFFF"/>
            </a:solid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698"/>
              </a:solidFill>
              <a:effectLst/>
              <a:uLnTx/>
              <a:uFillTx/>
              <a:latin typeface="Arial"/>
              <a:ea typeface="+mn-ea"/>
              <a:cs typeface="Arial"/>
            </a:endParaRPr>
          </a:p>
        </p:txBody>
      </p:sp>
      <p:sp>
        <p:nvSpPr>
          <p:cNvPr id="44" name="Rectangle 128">
            <a:extLst>
              <a:ext uri="{FF2B5EF4-FFF2-40B4-BE49-F238E27FC236}">
                <a16:creationId xmlns:a16="http://schemas.microsoft.com/office/drawing/2014/main" id="{91F6126D-ABE8-2453-D1F6-60BC7B19B531}"/>
              </a:ext>
            </a:extLst>
          </p:cNvPr>
          <p:cNvSpPr>
            <a:spLocks noChangeArrowheads="1"/>
          </p:cNvSpPr>
          <p:nvPr/>
        </p:nvSpPr>
        <p:spPr bwMode="auto">
          <a:xfrm>
            <a:off x="4138755" y="5311923"/>
            <a:ext cx="278565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Intune Deployment Blueprint Approved </a:t>
            </a:r>
          </a:p>
        </p:txBody>
      </p:sp>
      <p:sp>
        <p:nvSpPr>
          <p:cNvPr id="45" name="Rectangle 128">
            <a:extLst>
              <a:ext uri="{FF2B5EF4-FFF2-40B4-BE49-F238E27FC236}">
                <a16:creationId xmlns:a16="http://schemas.microsoft.com/office/drawing/2014/main" id="{72DA3D60-04AB-D09D-FD66-3AE84BD04432}"/>
              </a:ext>
            </a:extLst>
          </p:cNvPr>
          <p:cNvSpPr>
            <a:spLocks noChangeArrowheads="1"/>
          </p:cNvSpPr>
          <p:nvPr/>
        </p:nvSpPr>
        <p:spPr bwMode="auto">
          <a:xfrm>
            <a:off x="4786048" y="5757189"/>
            <a:ext cx="278565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endParaRPr>
          </a:p>
        </p:txBody>
      </p:sp>
      <p:sp>
        <p:nvSpPr>
          <p:cNvPr id="48" name="Rectangle 128">
            <a:extLst>
              <a:ext uri="{FF2B5EF4-FFF2-40B4-BE49-F238E27FC236}">
                <a16:creationId xmlns:a16="http://schemas.microsoft.com/office/drawing/2014/main" id="{28A32BEE-31FD-FF74-A6E7-12FFF227EA83}"/>
              </a:ext>
            </a:extLst>
          </p:cNvPr>
          <p:cNvSpPr>
            <a:spLocks noChangeArrowheads="1"/>
          </p:cNvSpPr>
          <p:nvPr/>
        </p:nvSpPr>
        <p:spPr bwMode="auto">
          <a:xfrm>
            <a:off x="4670899" y="5745171"/>
            <a:ext cx="2785656" cy="230832"/>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a:ln>
                  <a:noFill/>
                </a:ln>
                <a:solidFill>
                  <a:srgbClr val="424A52"/>
                </a:solidFill>
                <a:effectLst/>
                <a:uLnTx/>
                <a:uFillTx/>
                <a:latin typeface="Calibri" panose="020F0502020204030204"/>
                <a:ea typeface="+mn-ea"/>
                <a:cs typeface="Calibri" panose="020F0502020204030204" pitchFamily="34" charset="0"/>
              </a:rPr>
              <a:t>Refresh Team Involved with Intune deployments </a:t>
            </a:r>
          </a:p>
        </p:txBody>
      </p:sp>
      <p:sp>
        <p:nvSpPr>
          <p:cNvPr id="340" name="Rectangle 128">
            <a:extLst>
              <a:ext uri="{FF2B5EF4-FFF2-40B4-BE49-F238E27FC236}">
                <a16:creationId xmlns:a16="http://schemas.microsoft.com/office/drawing/2014/main" id="{19595497-BF92-66F0-3492-BED9F08E526D}"/>
              </a:ext>
            </a:extLst>
          </p:cNvPr>
          <p:cNvSpPr>
            <a:spLocks noChangeArrowheads="1"/>
          </p:cNvSpPr>
          <p:nvPr/>
        </p:nvSpPr>
        <p:spPr bwMode="auto">
          <a:xfrm>
            <a:off x="8291205" y="5608999"/>
            <a:ext cx="3349404" cy="215444"/>
          </a:xfrm>
          <a:prstGeom prst="rect">
            <a:avLst/>
          </a:prstGeom>
          <a:noFill/>
          <a:ln>
            <a:noFill/>
          </a:ln>
          <a:effectLst/>
          <a:extLst>
            <a:ext uri="{909E8E84-426E-40DD-AFC4-6F175D3DCCD1}">
              <a14:hiddenFill xmlns:a14="http://schemas.microsoft.com/office/drawing/2010/main">
                <a:solidFill>
                  <a:srgbClr val="CFC4B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424A52"/>
                </a:solidFill>
                <a:effectLst/>
                <a:uLnTx/>
                <a:uFillTx/>
                <a:latin typeface="Arial Rounded MT Bold" pitchFamily="34" charset="0"/>
                <a:ea typeface="+mn-ea"/>
                <a:cs typeface="Arial" charset="0"/>
              </a:rPr>
              <a:t>May 2025: Transition to Support completed</a:t>
            </a:r>
          </a:p>
        </p:txBody>
      </p:sp>
    </p:spTree>
    <p:extLst>
      <p:ext uri="{BB962C8B-B14F-4D97-AF65-F5344CB8AC3E}">
        <p14:creationId xmlns:p14="http://schemas.microsoft.com/office/powerpoint/2010/main" val="602645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0E7F-24EA-48E4-8372-3A3E0D6CB1C7}"/>
              </a:ext>
            </a:extLst>
          </p:cNvPr>
          <p:cNvSpPr>
            <a:spLocks noGrp="1"/>
          </p:cNvSpPr>
          <p:nvPr>
            <p:ph type="title"/>
          </p:nvPr>
        </p:nvSpPr>
        <p:spPr>
          <a:xfrm>
            <a:off x="215153" y="40342"/>
            <a:ext cx="8845062" cy="1052139"/>
          </a:xfrm>
        </p:spPr>
        <p:txBody>
          <a:bodyPr>
            <a:normAutofit/>
          </a:bodyPr>
          <a:lstStyle/>
          <a:p>
            <a:r>
              <a:rPr lang="en-GB" sz="3200" dirty="0"/>
              <a:t>M365 Deliverables &amp; Status – GP Practices</a:t>
            </a:r>
          </a:p>
        </p:txBody>
      </p:sp>
      <p:sp>
        <p:nvSpPr>
          <p:cNvPr id="3" name="Content Placeholder 2">
            <a:extLst>
              <a:ext uri="{FF2B5EF4-FFF2-40B4-BE49-F238E27FC236}">
                <a16:creationId xmlns:a16="http://schemas.microsoft.com/office/drawing/2014/main" id="{7B41B50F-6691-428C-9623-19DE98EB12BD}"/>
              </a:ext>
            </a:extLst>
          </p:cNvPr>
          <p:cNvSpPr>
            <a:spLocks noGrp="1"/>
          </p:cNvSpPr>
          <p:nvPr>
            <p:ph idx="1"/>
          </p:nvPr>
        </p:nvSpPr>
        <p:spPr>
          <a:xfrm>
            <a:off x="480568" y="2211297"/>
            <a:ext cx="4181514" cy="675037"/>
          </a:xfrm>
          <a:noFill/>
        </p:spPr>
        <p:txBody>
          <a:bodyPr>
            <a:noAutofit/>
          </a:bodyPr>
          <a:lstStyle/>
          <a:p>
            <a:pPr>
              <a:lnSpc>
                <a:spcPct val="100000"/>
              </a:lnSpc>
              <a:spcBef>
                <a:spcPts val="0"/>
              </a:spcBef>
            </a:pPr>
            <a:r>
              <a:rPr lang="en-GB" sz="1200" dirty="0"/>
              <a:t>8000+ GP Practice users</a:t>
            </a:r>
          </a:p>
          <a:p>
            <a:pPr>
              <a:lnSpc>
                <a:spcPct val="100000"/>
              </a:lnSpc>
              <a:spcBef>
                <a:spcPts val="0"/>
              </a:spcBef>
            </a:pPr>
            <a:r>
              <a:rPr lang="en-GB" sz="1200" dirty="0"/>
              <a:t>~350 +GP Practices</a:t>
            </a:r>
          </a:p>
        </p:txBody>
      </p:sp>
      <p:grpSp>
        <p:nvGrpSpPr>
          <p:cNvPr id="26" name="Group 25">
            <a:extLst>
              <a:ext uri="{FF2B5EF4-FFF2-40B4-BE49-F238E27FC236}">
                <a16:creationId xmlns:a16="http://schemas.microsoft.com/office/drawing/2014/main" id="{27C0D7A7-2C54-4708-9DB7-D7A797D775B6}"/>
              </a:ext>
            </a:extLst>
          </p:cNvPr>
          <p:cNvGrpSpPr>
            <a:grpSpLocks noChangeAspect="1"/>
          </p:cNvGrpSpPr>
          <p:nvPr/>
        </p:nvGrpSpPr>
        <p:grpSpPr>
          <a:xfrm>
            <a:off x="480568" y="5005208"/>
            <a:ext cx="760341" cy="728048"/>
            <a:chOff x="7738673" y="4382750"/>
            <a:chExt cx="1434228" cy="1373318"/>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1FCDAAB3-8620-43E6-8B75-B7376FC5610A}"/>
                </a:ext>
              </a:extLst>
            </p:cNvPr>
            <p:cNvSpPr/>
            <p:nvPr/>
          </p:nvSpPr>
          <p:spPr>
            <a:xfrm>
              <a:off x="7738673" y="4382750"/>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5" name="Picture 14" descr="Graphical user interface&#10;&#10;Description automatically generated">
              <a:extLst>
                <a:ext uri="{FF2B5EF4-FFF2-40B4-BE49-F238E27FC236}">
                  <a16:creationId xmlns:a16="http://schemas.microsoft.com/office/drawing/2014/main" id="{2812F11C-C0FB-437D-AD39-F5C2DDC84E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47211" y="4529920"/>
              <a:ext cx="999295" cy="981711"/>
            </a:xfrm>
            <a:prstGeom prst="rect">
              <a:avLst/>
            </a:prstGeom>
          </p:spPr>
        </p:pic>
      </p:grpSp>
      <p:sp>
        <p:nvSpPr>
          <p:cNvPr id="22" name="TextBox 21">
            <a:extLst>
              <a:ext uri="{FF2B5EF4-FFF2-40B4-BE49-F238E27FC236}">
                <a16:creationId xmlns:a16="http://schemas.microsoft.com/office/drawing/2014/main" id="{FB25ACAC-5A6E-4A6C-ADCC-3A73715143C0}"/>
              </a:ext>
            </a:extLst>
          </p:cNvPr>
          <p:cNvSpPr txBox="1"/>
          <p:nvPr/>
        </p:nvSpPr>
        <p:spPr>
          <a:xfrm>
            <a:off x="1394741" y="2947460"/>
            <a:ext cx="4367275" cy="1015663"/>
          </a:xfrm>
          <a:prstGeom prst="rect">
            <a:avLst/>
          </a:prstGeom>
          <a:noFill/>
        </p:spPr>
        <p:txBody>
          <a:bodyPr wrap="square" rtlCol="0" anchor="ctr">
            <a:spAutoFit/>
          </a:bodyPr>
          <a:lstStyle/>
          <a:p>
            <a:r>
              <a:rPr lang="en-GB" sz="1200" dirty="0">
                <a:latin typeface="Arial" panose="020B0604020202020204" pitchFamily="34" charset="0"/>
                <a:cs typeface="Arial" panose="020B0604020202020204" pitchFamily="34" charset="0"/>
              </a:rPr>
              <a:t> 1. Migrate personal and shared data to Microsoft M365</a:t>
            </a:r>
          </a:p>
          <a:p>
            <a:r>
              <a:rPr lang="en-GB" sz="1200" dirty="0">
                <a:latin typeface="Arial" panose="020B0604020202020204" pitchFamily="34" charset="0"/>
                <a:cs typeface="Arial" panose="020B0604020202020204" pitchFamily="34" charset="0"/>
              </a:rPr>
              <a:t>     OneDrive &amp; Teams from existing file servers</a:t>
            </a:r>
          </a:p>
          <a:p>
            <a:r>
              <a:rPr lang="en-GB" sz="1200" dirty="0">
                <a:latin typeface="Arial" panose="020B0604020202020204" pitchFamily="34" charset="0"/>
                <a:cs typeface="Arial" panose="020B0604020202020204" pitchFamily="34" charset="0"/>
              </a:rPr>
              <a:t> 2. Deliver OneDrive and Teams User Training </a:t>
            </a:r>
          </a:p>
          <a:p>
            <a:r>
              <a:rPr lang="en-GB" sz="1200" dirty="0">
                <a:latin typeface="Arial" panose="020B0604020202020204" pitchFamily="34" charset="0"/>
                <a:cs typeface="Arial" panose="020B0604020202020204" pitchFamily="34" charset="0"/>
              </a:rPr>
              <a:t> 3. Meet Data Protection (IG) Governance Compliance</a:t>
            </a:r>
          </a:p>
          <a:p>
            <a:r>
              <a:rPr lang="en-GB" sz="1200" dirty="0">
                <a:latin typeface="Arial" panose="020B0604020202020204" pitchFamily="34" charset="0"/>
                <a:cs typeface="Arial" panose="020B0604020202020204" pitchFamily="34" charset="0"/>
              </a:rPr>
              <a:t>     requirements.</a:t>
            </a:r>
          </a:p>
        </p:txBody>
      </p:sp>
      <p:sp>
        <p:nvSpPr>
          <p:cNvPr id="23" name="TextBox 22">
            <a:extLst>
              <a:ext uri="{FF2B5EF4-FFF2-40B4-BE49-F238E27FC236}">
                <a16:creationId xmlns:a16="http://schemas.microsoft.com/office/drawing/2014/main" id="{CCE15DA4-77BC-4A76-A1F9-F0E663707F73}"/>
              </a:ext>
            </a:extLst>
          </p:cNvPr>
          <p:cNvSpPr txBox="1"/>
          <p:nvPr/>
        </p:nvSpPr>
        <p:spPr>
          <a:xfrm>
            <a:off x="1445038" y="3930635"/>
            <a:ext cx="4450845" cy="1200329"/>
          </a:xfrm>
          <a:prstGeom prst="rect">
            <a:avLst/>
          </a:prstGeom>
          <a:noFill/>
        </p:spPr>
        <p:txBody>
          <a:bodyPr wrap="square" rtlCol="0" anchor="ctr">
            <a:spAutoFit/>
          </a:bodyPr>
          <a:lstStyle/>
          <a:p>
            <a:r>
              <a:rPr lang="en-GB" sz="1200" dirty="0">
                <a:latin typeface="Arial" panose="020B0604020202020204" pitchFamily="34" charset="0"/>
                <a:cs typeface="Arial" panose="020B0604020202020204" pitchFamily="34" charset="0"/>
              </a:rPr>
              <a:t>4. End user Device Management (Intune). Implement EM&amp;S,</a:t>
            </a:r>
          </a:p>
          <a:p>
            <a:r>
              <a:rPr lang="en-GB" sz="1200" dirty="0">
                <a:latin typeface="Arial" panose="020B0604020202020204" pitchFamily="34" charset="0"/>
                <a:cs typeface="Arial" panose="020B0604020202020204" pitchFamily="34" charset="0"/>
              </a:rPr>
              <a:t>    enroll end user devices into Azure Active Directory.</a:t>
            </a:r>
          </a:p>
          <a:p>
            <a:r>
              <a:rPr lang="en-GB" sz="1200" dirty="0">
                <a:latin typeface="Arial" panose="020B0604020202020204" pitchFamily="34" charset="0"/>
                <a:cs typeface="Arial" panose="020B0604020202020204" pitchFamily="34" charset="0"/>
              </a:rPr>
              <a:t>5. Develop a Service Support Model and deliver technical</a:t>
            </a:r>
          </a:p>
          <a:p>
            <a:r>
              <a:rPr lang="en-GB" sz="1200" dirty="0">
                <a:latin typeface="Arial" panose="020B0604020202020204" pitchFamily="34" charset="0"/>
                <a:cs typeface="Arial" panose="020B0604020202020204" pitchFamily="34" charset="0"/>
              </a:rPr>
              <a:t>    training to IT service support staff.</a:t>
            </a:r>
          </a:p>
          <a:p>
            <a:r>
              <a:rPr lang="en-GB" sz="1200" dirty="0">
                <a:latin typeface="Arial" panose="020B0604020202020204" pitchFamily="34" charset="0"/>
                <a:cs typeface="Arial" panose="020B0604020202020204" pitchFamily="34" charset="0"/>
              </a:rPr>
              <a:t>6. Update the Joiners Movers Leavers process  to fit with</a:t>
            </a:r>
          </a:p>
          <a:p>
            <a:r>
              <a:rPr lang="en-GB" sz="1200" dirty="0">
                <a:latin typeface="Arial" panose="020B0604020202020204" pitchFamily="34" charset="0"/>
                <a:cs typeface="Arial" panose="020B0604020202020204" pitchFamily="34" charset="0"/>
              </a:rPr>
              <a:t>    managing staff, applications access and technical resource</a:t>
            </a:r>
          </a:p>
        </p:txBody>
      </p:sp>
      <p:sp>
        <p:nvSpPr>
          <p:cNvPr id="27" name="TextBox 26">
            <a:extLst>
              <a:ext uri="{FF2B5EF4-FFF2-40B4-BE49-F238E27FC236}">
                <a16:creationId xmlns:a16="http://schemas.microsoft.com/office/drawing/2014/main" id="{B73F1EA6-0900-4F66-B880-B366306BAC20}"/>
              </a:ext>
            </a:extLst>
          </p:cNvPr>
          <p:cNvSpPr txBox="1"/>
          <p:nvPr/>
        </p:nvSpPr>
        <p:spPr>
          <a:xfrm>
            <a:off x="1415572" y="5321313"/>
            <a:ext cx="4367275" cy="276999"/>
          </a:xfrm>
          <a:prstGeom prst="rect">
            <a:avLst/>
          </a:prstGeom>
          <a:noFill/>
        </p:spPr>
        <p:txBody>
          <a:bodyPr wrap="square" rtlCol="0" anchor="ctr">
            <a:spAutoFit/>
          </a:bodyPr>
          <a:lstStyle/>
          <a:p>
            <a:r>
              <a:rPr lang="en-GB" sz="1200" dirty="0">
                <a:latin typeface="Arial" panose="020B0604020202020204" pitchFamily="34" charset="0"/>
                <a:cs typeface="Arial" panose="020B0604020202020204" pitchFamily="34" charset="0"/>
              </a:rPr>
              <a:t>7. Decommission GP Practice file servers</a:t>
            </a:r>
          </a:p>
        </p:txBody>
      </p:sp>
      <p:pic>
        <p:nvPicPr>
          <p:cNvPr id="43" name="Picture 42" descr="Icon&#10;&#10;Description automatically generated">
            <a:extLst>
              <a:ext uri="{FF2B5EF4-FFF2-40B4-BE49-F238E27FC236}">
                <a16:creationId xmlns:a16="http://schemas.microsoft.com/office/drawing/2014/main" id="{155AAFC5-9D4E-4157-BDDD-9ABD477C82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1824" y="1561028"/>
            <a:ext cx="1137778" cy="1188300"/>
          </a:xfrm>
          <a:prstGeom prst="rect">
            <a:avLst/>
          </a:prstGeom>
        </p:spPr>
      </p:pic>
      <p:sp>
        <p:nvSpPr>
          <p:cNvPr id="44" name="Rectangle 43">
            <a:extLst>
              <a:ext uri="{FF2B5EF4-FFF2-40B4-BE49-F238E27FC236}">
                <a16:creationId xmlns:a16="http://schemas.microsoft.com/office/drawing/2014/main" id="{7B507696-D630-4758-BD2B-BCE2C5B3C70C}"/>
              </a:ext>
            </a:extLst>
          </p:cNvPr>
          <p:cNvSpPr/>
          <p:nvPr/>
        </p:nvSpPr>
        <p:spPr>
          <a:xfrm>
            <a:off x="243108" y="1642339"/>
            <a:ext cx="5543610" cy="4450957"/>
          </a:xfrm>
          <a:prstGeom prst="rect">
            <a:avLst/>
          </a:prstGeom>
          <a:noFill/>
          <a:ln>
            <a:solidFill>
              <a:srgbClr val="094AB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3DB50722-61D8-4243-83B7-3AD8E038812C}"/>
              </a:ext>
            </a:extLst>
          </p:cNvPr>
          <p:cNvSpPr/>
          <p:nvPr/>
        </p:nvSpPr>
        <p:spPr>
          <a:xfrm>
            <a:off x="6490952" y="1670410"/>
            <a:ext cx="5571565" cy="4422886"/>
          </a:xfrm>
          <a:prstGeom prst="rect">
            <a:avLst/>
          </a:prstGeom>
          <a:noFill/>
          <a:ln>
            <a:solidFill>
              <a:srgbClr val="094AB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1A89BC08-AE0A-4197-81A3-8520C3A25EBD}"/>
              </a:ext>
            </a:extLst>
          </p:cNvPr>
          <p:cNvSpPr txBox="1"/>
          <p:nvPr/>
        </p:nvSpPr>
        <p:spPr>
          <a:xfrm>
            <a:off x="211282" y="1167355"/>
            <a:ext cx="5571565" cy="400110"/>
          </a:xfrm>
          <a:prstGeom prst="rect">
            <a:avLst/>
          </a:prstGeom>
          <a:noFill/>
        </p:spPr>
        <p:txBody>
          <a:bodyPr wrap="square">
            <a:spAutoFit/>
          </a:bodyPr>
          <a:lstStyle/>
          <a:p>
            <a:pPr marL="0" indent="0" algn="ctr">
              <a:buNone/>
            </a:pPr>
            <a:r>
              <a:rPr lang="en-GB" sz="2000" b="1" dirty="0"/>
              <a:t>NWL GP Practice M365 Deliverables</a:t>
            </a:r>
          </a:p>
        </p:txBody>
      </p:sp>
      <p:sp>
        <p:nvSpPr>
          <p:cNvPr id="48" name="TextBox 47">
            <a:extLst>
              <a:ext uri="{FF2B5EF4-FFF2-40B4-BE49-F238E27FC236}">
                <a16:creationId xmlns:a16="http://schemas.microsoft.com/office/drawing/2014/main" id="{6B325D7D-2FB7-40F3-9C5E-C22F2F9A3D3E}"/>
              </a:ext>
            </a:extLst>
          </p:cNvPr>
          <p:cNvSpPr txBox="1"/>
          <p:nvPr/>
        </p:nvSpPr>
        <p:spPr>
          <a:xfrm>
            <a:off x="6440977" y="1213476"/>
            <a:ext cx="5571565" cy="400110"/>
          </a:xfrm>
          <a:prstGeom prst="rect">
            <a:avLst/>
          </a:prstGeom>
          <a:noFill/>
        </p:spPr>
        <p:txBody>
          <a:bodyPr wrap="square">
            <a:spAutoFit/>
          </a:bodyPr>
          <a:lstStyle/>
          <a:p>
            <a:pPr marL="0" indent="0" algn="ctr">
              <a:buNone/>
            </a:pPr>
            <a:r>
              <a:rPr lang="en-GB" sz="2000" b="1" dirty="0"/>
              <a:t>NWL GP Practice M365 Status </a:t>
            </a:r>
          </a:p>
        </p:txBody>
      </p:sp>
      <p:sp>
        <p:nvSpPr>
          <p:cNvPr id="49" name="TextBox 48">
            <a:extLst>
              <a:ext uri="{FF2B5EF4-FFF2-40B4-BE49-F238E27FC236}">
                <a16:creationId xmlns:a16="http://schemas.microsoft.com/office/drawing/2014/main" id="{AC21E5C0-6F03-4947-B081-11CC5981AEB0}"/>
              </a:ext>
            </a:extLst>
          </p:cNvPr>
          <p:cNvSpPr txBox="1"/>
          <p:nvPr/>
        </p:nvSpPr>
        <p:spPr>
          <a:xfrm>
            <a:off x="-623963" y="1714479"/>
            <a:ext cx="3782499" cy="400110"/>
          </a:xfrm>
          <a:prstGeom prst="rect">
            <a:avLst/>
          </a:prstGeom>
          <a:noFill/>
        </p:spPr>
        <p:txBody>
          <a:bodyPr wrap="square">
            <a:spAutoFit/>
          </a:bodyPr>
          <a:lstStyle/>
          <a:p>
            <a:pPr marL="0" indent="0" algn="ctr">
              <a:buNone/>
            </a:pPr>
            <a:r>
              <a:rPr lang="en-GB" sz="2000" dirty="0"/>
              <a:t>Deliverables</a:t>
            </a:r>
          </a:p>
        </p:txBody>
      </p:sp>
      <p:grpSp>
        <p:nvGrpSpPr>
          <p:cNvPr id="46" name="Group 45">
            <a:extLst>
              <a:ext uri="{FF2B5EF4-FFF2-40B4-BE49-F238E27FC236}">
                <a16:creationId xmlns:a16="http://schemas.microsoft.com/office/drawing/2014/main" id="{79FC372D-97E1-8179-B45B-8B6B65EADD24}"/>
              </a:ext>
            </a:extLst>
          </p:cNvPr>
          <p:cNvGrpSpPr/>
          <p:nvPr/>
        </p:nvGrpSpPr>
        <p:grpSpPr>
          <a:xfrm>
            <a:off x="6812503" y="2155178"/>
            <a:ext cx="530514" cy="524248"/>
            <a:chOff x="7772141" y="4660385"/>
            <a:chExt cx="832838" cy="829986"/>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E77ED354-5781-2089-7932-007652283D80}"/>
                </a:ext>
              </a:extLst>
            </p:cNvPr>
            <p:cNvSpPr/>
            <p:nvPr/>
          </p:nvSpPr>
          <p:spPr>
            <a:xfrm>
              <a:off x="7772141" y="467646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52" name="Picture 4" descr="onedrive-logo-vector-png-460 - Select Technology Ltd">
              <a:extLst>
                <a:ext uri="{FF2B5EF4-FFF2-40B4-BE49-F238E27FC236}">
                  <a16:creationId xmlns:a16="http://schemas.microsoft.com/office/drawing/2014/main" id="{998CC364-C424-BDCF-8CE3-4B50450BD8BE}"/>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872" r="8205"/>
            <a:stretch/>
          </p:blipFill>
          <p:spPr bwMode="auto">
            <a:xfrm>
              <a:off x="7788130" y="4660385"/>
              <a:ext cx="812674" cy="76145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3" name="Group 52">
            <a:extLst>
              <a:ext uri="{FF2B5EF4-FFF2-40B4-BE49-F238E27FC236}">
                <a16:creationId xmlns:a16="http://schemas.microsoft.com/office/drawing/2014/main" id="{5E734A52-7EE3-5ABD-C721-C2DE7AA1ACC4}"/>
              </a:ext>
            </a:extLst>
          </p:cNvPr>
          <p:cNvGrpSpPr/>
          <p:nvPr/>
        </p:nvGrpSpPr>
        <p:grpSpPr>
          <a:xfrm>
            <a:off x="8770985" y="2174496"/>
            <a:ext cx="619467" cy="546296"/>
            <a:chOff x="6827520" y="4668428"/>
            <a:chExt cx="957568" cy="813903"/>
          </a:xfrm>
          <a:effectLst>
            <a:outerShdw blurRad="50800" dist="38100" dir="2700000" algn="tl" rotWithShape="0">
              <a:prstClr val="black">
                <a:alpha val="40000"/>
              </a:prstClr>
            </a:outerShdw>
          </a:effectLst>
        </p:grpSpPr>
        <p:sp>
          <p:nvSpPr>
            <p:cNvPr id="54" name="Oval 53">
              <a:extLst>
                <a:ext uri="{FF2B5EF4-FFF2-40B4-BE49-F238E27FC236}">
                  <a16:creationId xmlns:a16="http://schemas.microsoft.com/office/drawing/2014/main" id="{3603B406-1846-8046-9947-5A101A1AF004}"/>
                </a:ext>
              </a:extLst>
            </p:cNvPr>
            <p:cNvSpPr/>
            <p:nvPr/>
          </p:nvSpPr>
          <p:spPr>
            <a:xfrm>
              <a:off x="6868291" y="466842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55" name="Picture 2" descr="Download Microsoft Teams Logo in SVG Vector or PNG File Format - Logo.wine">
              <a:extLst>
                <a:ext uri="{FF2B5EF4-FFF2-40B4-BE49-F238E27FC236}">
                  <a16:creationId xmlns:a16="http://schemas.microsoft.com/office/drawing/2014/main" id="{A7B5947B-399F-1C59-DC38-97A897A87CC5}"/>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5770" r="8240"/>
            <a:stretch/>
          </p:blipFill>
          <p:spPr bwMode="auto">
            <a:xfrm>
              <a:off x="6827520" y="4668428"/>
              <a:ext cx="957568" cy="813903"/>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3">
            <a:extLst>
              <a:ext uri="{FF2B5EF4-FFF2-40B4-BE49-F238E27FC236}">
                <a16:creationId xmlns:a16="http://schemas.microsoft.com/office/drawing/2014/main" id="{12814AC4-FDEB-DE71-2AA6-FE7BA0CED849}"/>
              </a:ext>
            </a:extLst>
          </p:cNvPr>
          <p:cNvPicPr>
            <a:picLocks noChangeAspect="1"/>
          </p:cNvPicPr>
          <p:nvPr/>
        </p:nvPicPr>
        <p:blipFill>
          <a:blip r:embed="rId7"/>
          <a:stretch>
            <a:fillRect/>
          </a:stretch>
        </p:blipFill>
        <p:spPr>
          <a:xfrm>
            <a:off x="11182658" y="1704471"/>
            <a:ext cx="619467" cy="644409"/>
          </a:xfrm>
          <a:prstGeom prst="rect">
            <a:avLst/>
          </a:prstGeom>
        </p:spPr>
      </p:pic>
      <p:sp>
        <p:nvSpPr>
          <p:cNvPr id="5" name="Oval 4">
            <a:extLst>
              <a:ext uri="{FF2B5EF4-FFF2-40B4-BE49-F238E27FC236}">
                <a16:creationId xmlns:a16="http://schemas.microsoft.com/office/drawing/2014/main" id="{DA3B8E10-A7C2-D17A-4249-8CE7426E893B}"/>
              </a:ext>
            </a:extLst>
          </p:cNvPr>
          <p:cNvSpPr/>
          <p:nvPr/>
        </p:nvSpPr>
        <p:spPr>
          <a:xfrm>
            <a:off x="7261319" y="2241034"/>
            <a:ext cx="217982" cy="20034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4FA48ECE-F5A2-59AE-D81F-4EACBBB0786A}"/>
              </a:ext>
            </a:extLst>
          </p:cNvPr>
          <p:cNvSpPr txBox="1"/>
          <p:nvPr/>
        </p:nvSpPr>
        <p:spPr>
          <a:xfrm>
            <a:off x="6754208" y="3399713"/>
            <a:ext cx="1831426" cy="2325917"/>
          </a:xfrm>
          <a:prstGeom prst="rect">
            <a:avLst/>
          </a:prstGeom>
          <a:solidFill>
            <a:schemeClr val="bg1"/>
          </a:solidFill>
          <a:ln>
            <a:noFill/>
          </a:ln>
        </p:spPr>
        <p:txBody>
          <a:bodyPr wrap="square" lIns="27000" tIns="34290" rIns="27000" bIns="34290" rtlCol="0" anchor="ctr">
            <a:noAutofit/>
          </a:bodyPr>
          <a:lstStyle/>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10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~350 sites migrated to OneDrive.</a:t>
            </a:r>
          </a:p>
          <a:p>
            <a:pPr defTabSz="685800">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325 sites transitioned to support</a:t>
            </a:r>
          </a:p>
          <a:p>
            <a:pPr marL="128588" indent="-128588" defTabSz="685800">
              <a:buFont typeface="Arial" panose="020B0604020202020204" pitchFamily="34" charset="0"/>
              <a:buChar char="•"/>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Training developed by Akari &amp; published on LMS for GP’s</a:t>
            </a:r>
          </a:p>
          <a:p>
            <a:pPr defTabSz="685800">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M365 Coms packs prepared  and  issued to GP PM’s  as sites are scheduled for go-live.  </a:t>
            </a:r>
          </a:p>
          <a:p>
            <a:pPr marL="128588" indent="-128588" defTabSz="685800">
              <a:buFont typeface="Arial" panose="020B0604020202020204" pitchFamily="34" charset="0"/>
              <a:buChar char="•"/>
              <a:defRPr/>
            </a:pPr>
            <a:endParaRPr lang="en-GB" sz="1000" dirty="0">
              <a:solidFill>
                <a:srgbClr val="000000"/>
              </a:solidFill>
              <a:latin typeface="Arial"/>
              <a:cs typeface="Arial"/>
            </a:endParaRPr>
          </a:p>
          <a:p>
            <a:pPr defTabSz="685800">
              <a:defRPr/>
            </a:pPr>
            <a:endParaRPr lang="en-GB" sz="1000" dirty="0">
              <a:solidFill>
                <a:srgbClr val="000000"/>
              </a:solidFill>
              <a:latin typeface="Arial"/>
              <a:cs typeface="Arial"/>
            </a:endParaRPr>
          </a:p>
          <a:p>
            <a:pPr defTabSz="685800">
              <a:defRPr/>
            </a:pPr>
            <a:endParaRPr lang="en-GB" sz="1000" dirty="0">
              <a:solidFill>
                <a:srgbClr val="000000"/>
              </a:solidFill>
              <a:latin typeface="Arial"/>
              <a:cs typeface="Arial"/>
            </a:endParaRPr>
          </a:p>
          <a:p>
            <a:pPr marL="128588" indent="-128588" defTabSz="685800">
              <a:buFont typeface="Arial" panose="020B0604020202020204" pitchFamily="34" charset="0"/>
              <a:buChar char="•"/>
              <a:defRPr/>
            </a:pPr>
            <a:endParaRPr lang="en-GB" sz="1000" dirty="0">
              <a:solidFill>
                <a:srgbClr val="000000"/>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defTabSz="685800">
              <a:defRPr/>
            </a:pPr>
            <a:endParaRPr lang="en-GB" sz="975" dirty="0">
              <a:solidFill>
                <a:prstClr val="white"/>
              </a:solidFill>
              <a:latin typeface="Arial"/>
              <a:cs typeface="Arial"/>
            </a:endParaRPr>
          </a:p>
        </p:txBody>
      </p:sp>
      <p:sp>
        <p:nvSpPr>
          <p:cNvPr id="59" name="TextBox 58">
            <a:extLst>
              <a:ext uri="{FF2B5EF4-FFF2-40B4-BE49-F238E27FC236}">
                <a16:creationId xmlns:a16="http://schemas.microsoft.com/office/drawing/2014/main" id="{FF1FAC34-508E-75DB-88C4-1C7ADC7C5BF2}"/>
              </a:ext>
            </a:extLst>
          </p:cNvPr>
          <p:cNvSpPr txBox="1"/>
          <p:nvPr/>
        </p:nvSpPr>
        <p:spPr>
          <a:xfrm>
            <a:off x="8628023" y="3014603"/>
            <a:ext cx="1605679" cy="2356623"/>
          </a:xfrm>
          <a:prstGeom prst="rect">
            <a:avLst/>
          </a:prstGeom>
          <a:noFill/>
          <a:ln>
            <a:noFill/>
          </a:ln>
        </p:spPr>
        <p:txBody>
          <a:bodyPr wrap="square" lIns="27000" tIns="34290" rIns="27000" bIns="34290" rtlCol="0" anchor="ctr">
            <a:noAutofit/>
          </a:bodyPr>
          <a:lstStyle/>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r>
              <a:rPr lang="en-GB" sz="975" dirty="0">
                <a:solidFill>
                  <a:prstClr val="white"/>
                </a:solidFill>
                <a:latin typeface="Arial"/>
              </a:rPr>
              <a:t>Trai</a:t>
            </a: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Teams structures agreed with Practice Managers</a:t>
            </a:r>
          </a:p>
          <a:p>
            <a:pPr marL="128588" indent="-128588" defTabSz="685800">
              <a:buFont typeface="Arial" panose="020B0604020202020204" pitchFamily="34" charset="0"/>
              <a:buChar char="•"/>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8 Pilot sites selected </a:t>
            </a:r>
          </a:p>
          <a:p>
            <a:pPr marL="128588" indent="-128588" defTabSz="685800">
              <a:buFont typeface="Arial" panose="020B0604020202020204" pitchFamily="34" charset="0"/>
              <a:buChar char="•"/>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2  of the 8 Pilot sites are testing the Shared Data Migration approach</a:t>
            </a:r>
          </a:p>
          <a:p>
            <a:pPr defTabSz="685800">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Transition to Support  requirements underway.</a:t>
            </a:r>
          </a:p>
          <a:p>
            <a:pPr defTabSz="685800">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defTabSz="685800">
              <a:defRPr/>
            </a:pPr>
            <a:endParaRPr lang="en-GB" sz="975" dirty="0">
              <a:solidFill>
                <a:prstClr val="white"/>
              </a:solidFill>
              <a:latin typeface="Arial"/>
              <a:cs typeface="Arial"/>
            </a:endParaRPr>
          </a:p>
        </p:txBody>
      </p:sp>
      <p:sp>
        <p:nvSpPr>
          <p:cNvPr id="60" name="Oval 59">
            <a:extLst>
              <a:ext uri="{FF2B5EF4-FFF2-40B4-BE49-F238E27FC236}">
                <a16:creationId xmlns:a16="http://schemas.microsoft.com/office/drawing/2014/main" id="{7F5C16C7-AC6D-5C3F-1B5B-D7006881F794}"/>
              </a:ext>
            </a:extLst>
          </p:cNvPr>
          <p:cNvSpPr/>
          <p:nvPr/>
        </p:nvSpPr>
        <p:spPr>
          <a:xfrm>
            <a:off x="9221988" y="2238806"/>
            <a:ext cx="217982" cy="20034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2" name="Group 61">
            <a:extLst>
              <a:ext uri="{FF2B5EF4-FFF2-40B4-BE49-F238E27FC236}">
                <a16:creationId xmlns:a16="http://schemas.microsoft.com/office/drawing/2014/main" id="{B66A4A31-80F9-5357-DFC6-E8090F81BAB3}"/>
              </a:ext>
            </a:extLst>
          </p:cNvPr>
          <p:cNvGrpSpPr/>
          <p:nvPr/>
        </p:nvGrpSpPr>
        <p:grpSpPr>
          <a:xfrm>
            <a:off x="10233702" y="2162624"/>
            <a:ext cx="596977" cy="546296"/>
            <a:chOff x="11290410" y="4677536"/>
            <a:chExt cx="832838" cy="813903"/>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67BBE600-20E3-1DC5-78EE-86DA6610728D}"/>
                </a:ext>
              </a:extLst>
            </p:cNvPr>
            <p:cNvSpPr/>
            <p:nvPr/>
          </p:nvSpPr>
          <p:spPr>
            <a:xfrm>
              <a:off x="11290410" y="4677536"/>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75"/>
            </a:p>
          </p:txBody>
        </p:sp>
        <p:pic>
          <p:nvPicPr>
            <p:cNvPr id="64" name="Picture 10" descr="Microsoft-Intune-Logo | Wicresoft">
              <a:extLst>
                <a:ext uri="{FF2B5EF4-FFF2-40B4-BE49-F238E27FC236}">
                  <a16:creationId xmlns:a16="http://schemas.microsoft.com/office/drawing/2014/main" id="{464E6172-551C-5E88-B55E-6691248268C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329604" y="4835735"/>
              <a:ext cx="751910" cy="509940"/>
            </a:xfrm>
            <a:prstGeom prst="rect">
              <a:avLst/>
            </a:prstGeom>
            <a:noFill/>
            <a:extLst>
              <a:ext uri="{909E8E84-426E-40DD-AFC4-6F175D3DCCD1}">
                <a14:hiddenFill xmlns:a14="http://schemas.microsoft.com/office/drawing/2010/main">
                  <a:solidFill>
                    <a:srgbClr val="FFFFFF"/>
                  </a:solidFill>
                </a14:hiddenFill>
              </a:ext>
            </a:extLst>
          </p:spPr>
        </p:pic>
      </p:grpSp>
      <p:sp>
        <p:nvSpPr>
          <p:cNvPr id="65" name="Oval 64">
            <a:extLst>
              <a:ext uri="{FF2B5EF4-FFF2-40B4-BE49-F238E27FC236}">
                <a16:creationId xmlns:a16="http://schemas.microsoft.com/office/drawing/2014/main" id="{7F78B00B-A13C-DE90-7991-B930DF8653F5}"/>
              </a:ext>
            </a:extLst>
          </p:cNvPr>
          <p:cNvSpPr/>
          <p:nvPr/>
        </p:nvSpPr>
        <p:spPr>
          <a:xfrm>
            <a:off x="10706731" y="2238806"/>
            <a:ext cx="217982" cy="20034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a:extLst>
              <a:ext uri="{FF2B5EF4-FFF2-40B4-BE49-F238E27FC236}">
                <a16:creationId xmlns:a16="http://schemas.microsoft.com/office/drawing/2014/main" id="{6C21E214-7704-3093-363E-4B786458686E}"/>
              </a:ext>
            </a:extLst>
          </p:cNvPr>
          <p:cNvSpPr txBox="1"/>
          <p:nvPr/>
        </p:nvSpPr>
        <p:spPr>
          <a:xfrm>
            <a:off x="10374307" y="3153363"/>
            <a:ext cx="1817693" cy="2356622"/>
          </a:xfrm>
          <a:prstGeom prst="rect">
            <a:avLst/>
          </a:prstGeom>
          <a:noFill/>
          <a:ln>
            <a:noFill/>
          </a:ln>
        </p:spPr>
        <p:txBody>
          <a:bodyPr wrap="square" lIns="27000" tIns="34290" rIns="27000" bIns="34290" rtlCol="0" anchor="ctr">
            <a:noAutofit/>
          </a:bodyPr>
          <a:lstStyle/>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marL="128588" indent="-128588" defTabSz="685800">
              <a:buFont typeface="Arial" panose="020B0604020202020204" pitchFamily="34" charset="0"/>
              <a:buChar char="•"/>
              <a:defRPr/>
            </a:pPr>
            <a:endParaRPr lang="en-GB" sz="975" dirty="0">
              <a:solidFill>
                <a:prstClr val="white"/>
              </a:solidFill>
              <a:latin typeface="Arial"/>
            </a:endParaRPr>
          </a:p>
          <a:p>
            <a:pPr defTabSz="685800">
              <a:defRPr/>
            </a:pPr>
            <a:endParaRPr lang="en-GB" sz="1000" dirty="0">
              <a:solidFill>
                <a:srgbClr val="000000"/>
              </a:solidFill>
              <a:latin typeface="Arial"/>
            </a:endParaRPr>
          </a:p>
          <a:p>
            <a:pPr marL="128588" indent="-128588" defTabSz="685800">
              <a:buFont typeface="Arial" panose="020B0604020202020204" pitchFamily="34" charset="0"/>
              <a:buChar char="•"/>
              <a:defRPr/>
            </a:pPr>
            <a:r>
              <a:rPr lang="en-GB" sz="1100" dirty="0">
                <a:solidFill>
                  <a:srgbClr val="000000"/>
                </a:solidFill>
                <a:latin typeface="Arial"/>
              </a:rPr>
              <a:t>Detailed design  specification progressing for GP’s </a:t>
            </a:r>
          </a:p>
          <a:p>
            <a:pPr defTabSz="685800">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Core GP apps published in Intune.</a:t>
            </a:r>
          </a:p>
          <a:p>
            <a:pPr marL="128588" indent="-128588" defTabSz="685800">
              <a:buFont typeface="Arial" panose="020B0604020202020204" pitchFamily="34" charset="0"/>
              <a:buChar char="•"/>
              <a:defRPr/>
            </a:pPr>
            <a:endParaRPr lang="en-GB" sz="1100" dirty="0">
              <a:solidFill>
                <a:srgbClr val="000000"/>
              </a:solidFill>
              <a:latin typeface="Arial"/>
              <a:cs typeface="Arial"/>
            </a:endParaRPr>
          </a:p>
          <a:p>
            <a:pPr marL="128588" indent="-128588" defTabSz="685800">
              <a:buFont typeface="Arial" panose="020B0604020202020204" pitchFamily="34" charset="0"/>
              <a:buChar char="•"/>
              <a:defRPr/>
            </a:pPr>
            <a:r>
              <a:rPr lang="en-GB" sz="1100" dirty="0">
                <a:solidFill>
                  <a:srgbClr val="000000"/>
                </a:solidFill>
                <a:latin typeface="Arial"/>
                <a:cs typeface="Arial"/>
              </a:rPr>
              <a:t>Test site at Willesden (K&amp;W) running Intune</a:t>
            </a:r>
          </a:p>
          <a:p>
            <a:pPr defTabSz="685800">
              <a:defRPr/>
            </a:pPr>
            <a:r>
              <a:rPr lang="en-GB" sz="1100" baseline="30000" dirty="0">
                <a:solidFill>
                  <a:srgbClr val="000000"/>
                </a:solidFill>
                <a:latin typeface="Arial"/>
                <a:cs typeface="Arial"/>
              </a:rPr>
              <a:t>   </a:t>
            </a:r>
          </a:p>
          <a:p>
            <a:pPr marL="128588" indent="-128588" defTabSz="685800">
              <a:buFont typeface="Arial" panose="020B0604020202020204" pitchFamily="34" charset="0"/>
              <a:buChar char="•"/>
              <a:defRPr/>
            </a:pPr>
            <a:r>
              <a:rPr lang="en-GB" sz="1100" dirty="0">
                <a:solidFill>
                  <a:srgbClr val="000000"/>
                </a:solidFill>
                <a:latin typeface="Arial"/>
                <a:cs typeface="Arial"/>
              </a:rPr>
              <a:t>Planned pilot testing underway using same Teams pilot sites. </a:t>
            </a:r>
            <a:r>
              <a:rPr lang="en-GB" sz="1100" baseline="30000" dirty="0">
                <a:solidFill>
                  <a:srgbClr val="000000"/>
                </a:solidFill>
                <a:latin typeface="Arial"/>
                <a:cs typeface="Arial"/>
              </a:rPr>
              <a:t>  </a:t>
            </a:r>
          </a:p>
          <a:p>
            <a:pPr defTabSz="685800">
              <a:defRPr/>
            </a:pPr>
            <a:endParaRPr lang="en-GB" sz="1100" baseline="30000" dirty="0">
              <a:solidFill>
                <a:srgbClr val="000000"/>
              </a:solidFill>
              <a:latin typeface="Arial"/>
              <a:cs typeface="Arial"/>
            </a:endParaRPr>
          </a:p>
          <a:p>
            <a:pPr marL="128588" indent="-128588" defTabSz="685800">
              <a:buFont typeface="Arial" panose="020B0604020202020204" pitchFamily="34" charset="0"/>
              <a:buChar char="•"/>
              <a:defRPr/>
            </a:pPr>
            <a:endParaRPr lang="en-GB" sz="1050" baseline="30000" dirty="0">
              <a:solidFill>
                <a:srgbClr val="000000"/>
              </a:solidFill>
              <a:latin typeface="Arial"/>
              <a:cs typeface="Arial"/>
            </a:endParaRPr>
          </a:p>
          <a:p>
            <a:pPr defTabSz="685800">
              <a:defRPr/>
            </a:pPr>
            <a:endParaRPr lang="en-GB" sz="1100" baseline="30000" dirty="0">
              <a:solidFill>
                <a:srgbClr val="000000"/>
              </a:solidFill>
              <a:latin typeface="Arial"/>
              <a:cs typeface="Arial"/>
            </a:endParaRPr>
          </a:p>
          <a:p>
            <a:pPr defTabSz="685800">
              <a:defRPr/>
            </a:pPr>
            <a:endParaRPr lang="en-GB" sz="1100" baseline="30000" dirty="0">
              <a:solidFill>
                <a:srgbClr val="000000"/>
              </a:solidFill>
              <a:latin typeface="Arial"/>
              <a:cs typeface="Arial"/>
            </a:endParaRPr>
          </a:p>
          <a:p>
            <a:pPr marL="128588" indent="-128588" defTabSz="685800">
              <a:buFont typeface="Arial" panose="020B0604020202020204" pitchFamily="34" charset="0"/>
              <a:buChar char="•"/>
              <a:defRPr/>
            </a:pPr>
            <a:endParaRPr lang="en-GB" sz="1100" baseline="30000" dirty="0">
              <a:solidFill>
                <a:srgbClr val="000000"/>
              </a:solidFill>
              <a:latin typeface="Arial"/>
              <a:cs typeface="Arial"/>
            </a:endParaRPr>
          </a:p>
          <a:p>
            <a:pPr defTabSz="685800">
              <a:defRPr/>
            </a:pPr>
            <a:r>
              <a:rPr lang="en-GB" sz="1100" baseline="30000" dirty="0">
                <a:solidFill>
                  <a:srgbClr val="000000"/>
                </a:solidFill>
                <a:latin typeface="Arial"/>
                <a:cs typeface="Arial"/>
              </a:rPr>
              <a:t>      </a:t>
            </a:r>
            <a:endParaRPr lang="en-GB" sz="1100" dirty="0">
              <a:solidFill>
                <a:srgbClr val="000000"/>
              </a:solidFill>
              <a:latin typeface="Arial"/>
              <a:cs typeface="Arial"/>
            </a:endParaRPr>
          </a:p>
          <a:p>
            <a:pPr defTabSz="685800">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marL="128588" indent="-128588" defTabSz="685800">
              <a:buFont typeface="Arial" panose="020B0604020202020204" pitchFamily="34" charset="0"/>
              <a:buChar char="•"/>
              <a:defRPr/>
            </a:pPr>
            <a:endParaRPr lang="en-GB" sz="975" dirty="0">
              <a:solidFill>
                <a:prstClr val="white"/>
              </a:solidFill>
              <a:latin typeface="Arial"/>
              <a:cs typeface="Arial"/>
            </a:endParaRPr>
          </a:p>
          <a:p>
            <a:pPr defTabSz="685800">
              <a:defRPr/>
            </a:pPr>
            <a:endParaRPr lang="en-GB" sz="975" dirty="0">
              <a:solidFill>
                <a:prstClr val="white"/>
              </a:solidFill>
              <a:latin typeface="Arial"/>
              <a:cs typeface="Arial"/>
            </a:endParaRPr>
          </a:p>
        </p:txBody>
      </p:sp>
      <p:sp>
        <p:nvSpPr>
          <p:cNvPr id="67" name="TextBox 66">
            <a:extLst>
              <a:ext uri="{FF2B5EF4-FFF2-40B4-BE49-F238E27FC236}">
                <a16:creationId xmlns:a16="http://schemas.microsoft.com/office/drawing/2014/main" id="{6F098B3C-3A69-9A3F-226F-9BC1511A0981}"/>
              </a:ext>
            </a:extLst>
          </p:cNvPr>
          <p:cNvSpPr txBox="1"/>
          <p:nvPr/>
        </p:nvSpPr>
        <p:spPr>
          <a:xfrm>
            <a:off x="5381103" y="1727598"/>
            <a:ext cx="5543610" cy="400110"/>
          </a:xfrm>
          <a:prstGeom prst="rect">
            <a:avLst/>
          </a:prstGeom>
          <a:noFill/>
        </p:spPr>
        <p:txBody>
          <a:bodyPr wrap="square">
            <a:spAutoFit/>
          </a:bodyPr>
          <a:lstStyle/>
          <a:p>
            <a:pPr marL="0" indent="0" algn="ctr">
              <a:buNone/>
            </a:pPr>
            <a:r>
              <a:rPr lang="en-GB" sz="2000" dirty="0"/>
              <a:t>Status May 2024</a:t>
            </a:r>
          </a:p>
        </p:txBody>
      </p:sp>
      <p:grpSp>
        <p:nvGrpSpPr>
          <p:cNvPr id="68" name="Group 67">
            <a:extLst>
              <a:ext uri="{FF2B5EF4-FFF2-40B4-BE49-F238E27FC236}">
                <a16:creationId xmlns:a16="http://schemas.microsoft.com/office/drawing/2014/main" id="{FD9D2020-F0C2-B5D3-D170-A0AE664DA7D9}"/>
              </a:ext>
            </a:extLst>
          </p:cNvPr>
          <p:cNvGrpSpPr/>
          <p:nvPr/>
        </p:nvGrpSpPr>
        <p:grpSpPr>
          <a:xfrm>
            <a:off x="515158" y="2823168"/>
            <a:ext cx="625181" cy="628436"/>
            <a:chOff x="7772141" y="4660385"/>
            <a:chExt cx="832838" cy="829986"/>
          </a:xfrm>
          <a:effectLst>
            <a:outerShdw blurRad="50800" dist="38100" dir="2700000" algn="tl" rotWithShape="0">
              <a:prstClr val="black">
                <a:alpha val="40000"/>
              </a:prstClr>
            </a:outerShdw>
          </a:effectLst>
        </p:grpSpPr>
        <p:sp>
          <p:nvSpPr>
            <p:cNvPr id="69" name="Oval 68">
              <a:extLst>
                <a:ext uri="{FF2B5EF4-FFF2-40B4-BE49-F238E27FC236}">
                  <a16:creationId xmlns:a16="http://schemas.microsoft.com/office/drawing/2014/main" id="{41CA2AEB-2962-916A-9488-7336A6C11B70}"/>
                </a:ext>
              </a:extLst>
            </p:cNvPr>
            <p:cNvSpPr/>
            <p:nvPr/>
          </p:nvSpPr>
          <p:spPr>
            <a:xfrm>
              <a:off x="7772141" y="467646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70" name="Picture 4" descr="onedrive-logo-vector-png-460 - Select Technology Ltd">
              <a:extLst>
                <a:ext uri="{FF2B5EF4-FFF2-40B4-BE49-F238E27FC236}">
                  <a16:creationId xmlns:a16="http://schemas.microsoft.com/office/drawing/2014/main" id="{FDE94294-CFD8-381A-C5B4-6E212094C4F7}"/>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0872" r="8205"/>
            <a:stretch/>
          </p:blipFill>
          <p:spPr bwMode="auto">
            <a:xfrm>
              <a:off x="7788130" y="4660385"/>
              <a:ext cx="812674" cy="76145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1" name="Group 70">
            <a:extLst>
              <a:ext uri="{FF2B5EF4-FFF2-40B4-BE49-F238E27FC236}">
                <a16:creationId xmlns:a16="http://schemas.microsoft.com/office/drawing/2014/main" id="{CF54CDDD-640E-6EB0-20CC-E35FD600D69F}"/>
              </a:ext>
            </a:extLst>
          </p:cNvPr>
          <p:cNvGrpSpPr/>
          <p:nvPr/>
        </p:nvGrpSpPr>
        <p:grpSpPr>
          <a:xfrm>
            <a:off x="720482" y="3343689"/>
            <a:ext cx="760340" cy="627978"/>
            <a:chOff x="6827520" y="4668428"/>
            <a:chExt cx="957568" cy="813903"/>
          </a:xfrm>
          <a:effectLst>
            <a:outerShdw blurRad="50800" dist="38100" dir="2700000" algn="tl" rotWithShape="0">
              <a:prstClr val="black">
                <a:alpha val="40000"/>
              </a:prstClr>
            </a:outerShdw>
          </a:effectLst>
        </p:grpSpPr>
        <p:sp>
          <p:nvSpPr>
            <p:cNvPr id="72" name="Oval 71">
              <a:extLst>
                <a:ext uri="{FF2B5EF4-FFF2-40B4-BE49-F238E27FC236}">
                  <a16:creationId xmlns:a16="http://schemas.microsoft.com/office/drawing/2014/main" id="{54DAD83C-F1A4-FBA9-ACD8-274F7D310227}"/>
                </a:ext>
              </a:extLst>
            </p:cNvPr>
            <p:cNvSpPr/>
            <p:nvPr/>
          </p:nvSpPr>
          <p:spPr>
            <a:xfrm>
              <a:off x="6868291" y="466842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73" name="Picture 2" descr="Download Microsoft Teams Logo in SVG Vector or PNG File Format - Logo.wine">
              <a:extLst>
                <a:ext uri="{FF2B5EF4-FFF2-40B4-BE49-F238E27FC236}">
                  <a16:creationId xmlns:a16="http://schemas.microsoft.com/office/drawing/2014/main" id="{24A4C983-B00A-E63A-E873-71111D4040A3}"/>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5770" r="8240"/>
            <a:stretch/>
          </p:blipFill>
          <p:spPr bwMode="auto">
            <a:xfrm>
              <a:off x="6827520" y="4668428"/>
              <a:ext cx="957568" cy="81390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4" name="Group 73">
            <a:extLst>
              <a:ext uri="{FF2B5EF4-FFF2-40B4-BE49-F238E27FC236}">
                <a16:creationId xmlns:a16="http://schemas.microsoft.com/office/drawing/2014/main" id="{3D213C28-0785-66CA-25BD-DDF53CE5712C}"/>
              </a:ext>
            </a:extLst>
          </p:cNvPr>
          <p:cNvGrpSpPr/>
          <p:nvPr/>
        </p:nvGrpSpPr>
        <p:grpSpPr>
          <a:xfrm>
            <a:off x="479376" y="4071981"/>
            <a:ext cx="760341" cy="725171"/>
            <a:chOff x="11290410" y="4677536"/>
            <a:chExt cx="832838" cy="813903"/>
          </a:xfrm>
          <a:effectLst>
            <a:outerShdw blurRad="50800" dist="38100" dir="2700000" algn="tl" rotWithShape="0">
              <a:prstClr val="black">
                <a:alpha val="40000"/>
              </a:prstClr>
            </a:outerShdw>
          </a:effectLst>
        </p:grpSpPr>
        <p:sp>
          <p:nvSpPr>
            <p:cNvPr id="75" name="Oval 74">
              <a:extLst>
                <a:ext uri="{FF2B5EF4-FFF2-40B4-BE49-F238E27FC236}">
                  <a16:creationId xmlns:a16="http://schemas.microsoft.com/office/drawing/2014/main" id="{40B1599F-BF4F-5872-EA67-EA96FB3F929E}"/>
                </a:ext>
              </a:extLst>
            </p:cNvPr>
            <p:cNvSpPr/>
            <p:nvPr/>
          </p:nvSpPr>
          <p:spPr>
            <a:xfrm>
              <a:off x="11290410" y="4677536"/>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75"/>
            </a:p>
          </p:txBody>
        </p:sp>
        <p:pic>
          <p:nvPicPr>
            <p:cNvPr id="76" name="Picture 10" descr="Microsoft-Intune-Logo | Wicresoft">
              <a:extLst>
                <a:ext uri="{FF2B5EF4-FFF2-40B4-BE49-F238E27FC236}">
                  <a16:creationId xmlns:a16="http://schemas.microsoft.com/office/drawing/2014/main" id="{6569803C-1E9D-85F3-0071-246291A7BB7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329604" y="4835735"/>
              <a:ext cx="751910" cy="5099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82417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1" y="-168038"/>
          <a:ext cx="12192001" cy="6736876"/>
        </p:xfrm>
        <a:graphic>
          <a:graphicData uri="http://schemas.openxmlformats.org/drawingml/2006/table">
            <a:tbl>
              <a:tblPr bandRow="1">
                <a:tableStyleId>{2D5ABB26-0587-4C30-8999-92F81FD0307C}</a:tableStyleId>
              </a:tblPr>
              <a:tblGrid>
                <a:gridCol w="4189046">
                  <a:extLst>
                    <a:ext uri="{9D8B030D-6E8A-4147-A177-3AD203B41FA5}">
                      <a16:colId xmlns:a16="http://schemas.microsoft.com/office/drawing/2014/main" val="1658648625"/>
                    </a:ext>
                  </a:extLst>
                </a:gridCol>
                <a:gridCol w="1250460">
                  <a:extLst>
                    <a:ext uri="{9D8B030D-6E8A-4147-A177-3AD203B41FA5}">
                      <a16:colId xmlns:a16="http://schemas.microsoft.com/office/drawing/2014/main" val="2912956743"/>
                    </a:ext>
                  </a:extLst>
                </a:gridCol>
                <a:gridCol w="750279">
                  <a:extLst>
                    <a:ext uri="{9D8B030D-6E8A-4147-A177-3AD203B41FA5}">
                      <a16:colId xmlns:a16="http://schemas.microsoft.com/office/drawing/2014/main" val="2779242106"/>
                    </a:ext>
                  </a:extLst>
                </a:gridCol>
                <a:gridCol w="2000739">
                  <a:extLst>
                    <a:ext uri="{9D8B030D-6E8A-4147-A177-3AD203B41FA5}">
                      <a16:colId xmlns:a16="http://schemas.microsoft.com/office/drawing/2014/main" val="171489934"/>
                    </a:ext>
                  </a:extLst>
                </a:gridCol>
                <a:gridCol w="1000369">
                  <a:extLst>
                    <a:ext uri="{9D8B030D-6E8A-4147-A177-3AD203B41FA5}">
                      <a16:colId xmlns:a16="http://schemas.microsoft.com/office/drawing/2014/main" val="3126678962"/>
                    </a:ext>
                  </a:extLst>
                </a:gridCol>
                <a:gridCol w="325107">
                  <a:extLst>
                    <a:ext uri="{9D8B030D-6E8A-4147-A177-3AD203B41FA5}">
                      <a16:colId xmlns:a16="http://schemas.microsoft.com/office/drawing/2014/main" val="3636249411"/>
                    </a:ext>
                  </a:extLst>
                </a:gridCol>
                <a:gridCol w="675262">
                  <a:extLst>
                    <a:ext uri="{9D8B030D-6E8A-4147-A177-3AD203B41FA5}">
                      <a16:colId xmlns:a16="http://schemas.microsoft.com/office/drawing/2014/main" val="2843760940"/>
                    </a:ext>
                  </a:extLst>
                </a:gridCol>
                <a:gridCol w="1000370">
                  <a:extLst>
                    <a:ext uri="{9D8B030D-6E8A-4147-A177-3AD203B41FA5}">
                      <a16:colId xmlns:a16="http://schemas.microsoft.com/office/drawing/2014/main" val="3895066237"/>
                    </a:ext>
                  </a:extLst>
                </a:gridCol>
                <a:gridCol w="1000369">
                  <a:extLst>
                    <a:ext uri="{9D8B030D-6E8A-4147-A177-3AD203B41FA5}">
                      <a16:colId xmlns:a16="http://schemas.microsoft.com/office/drawing/2014/main" val="2538226396"/>
                    </a:ext>
                  </a:extLst>
                </a:gridCol>
              </a:tblGrid>
              <a:tr h="636661">
                <a:tc gridSpan="2">
                  <a:txBody>
                    <a:bodyPr/>
                    <a:lstStyle/>
                    <a:p>
                      <a:r>
                        <a:rPr lang="en-GB" b="1" dirty="0">
                          <a:solidFill>
                            <a:schemeClr val="bg1"/>
                          </a:solidFill>
                          <a:latin typeface="Arial"/>
                          <a:cs typeface="Arial"/>
                        </a:rPr>
                        <a:t>Project: </a:t>
                      </a:r>
                      <a:r>
                        <a:rPr lang="en-GB" sz="1800" b="0" dirty="0">
                          <a:solidFill>
                            <a:schemeClr val="bg1"/>
                          </a:solidFill>
                          <a:latin typeface="Arial"/>
                          <a:cs typeface="Arial"/>
                        </a:rPr>
                        <a:t>M365 (N365)</a:t>
                      </a:r>
                      <a:endParaRPr lang="en-GB" sz="1600" b="0" dirty="0">
                        <a:solidFill>
                          <a:schemeClr val="bg1"/>
                        </a:solidFill>
                        <a:latin typeface="Arial"/>
                        <a:cs typeface="Arial"/>
                      </a:endParaRPr>
                    </a:p>
                  </a:txBody>
                  <a:tcP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GB"/>
                    </a:p>
                  </a:txBody>
                  <a:tcPr/>
                </a:tc>
                <a:tc gridSpan="4">
                  <a:txBody>
                    <a:bodyPr/>
                    <a:lstStyle/>
                    <a:p>
                      <a:pPr algn="r"/>
                      <a:r>
                        <a:rPr lang="en-GB" b="1" dirty="0">
                          <a:solidFill>
                            <a:schemeClr val="bg1"/>
                          </a:solidFill>
                          <a:latin typeface="Arial"/>
                          <a:cs typeface="Arial"/>
                        </a:rPr>
                        <a:t>Project Manager:</a:t>
                      </a:r>
                    </a:p>
                    <a:p>
                      <a:pPr algn="r"/>
                      <a:r>
                        <a:rPr lang="en-GB" b="1" dirty="0">
                          <a:solidFill>
                            <a:schemeClr val="bg1"/>
                          </a:solidFill>
                          <a:latin typeface="Arial"/>
                          <a:cs typeface="Arial"/>
                        </a:rPr>
                        <a:t>SRO Sponsor</a:t>
                      </a:r>
                      <a:r>
                        <a:rPr lang="en-GB" dirty="0">
                          <a:solidFill>
                            <a:schemeClr val="bg1"/>
                          </a:solidFill>
                          <a:latin typeface="Arial"/>
                          <a:cs typeface="Arial"/>
                        </a:rPr>
                        <a:t>:</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r>
                        <a:rPr lang="en-GB" sz="1800" b="0" dirty="0">
                          <a:solidFill>
                            <a:schemeClr val="bg1"/>
                          </a:solidFill>
                          <a:latin typeface="Arial"/>
                          <a:cs typeface="Arial"/>
                        </a:rPr>
                        <a:t>Dermot Anderson</a:t>
                      </a:r>
                      <a:br>
                        <a:rPr lang="en-GB" sz="1800" b="0" dirty="0">
                          <a:solidFill>
                            <a:srgbClr val="FFFFFF"/>
                          </a:solidFill>
                          <a:latin typeface="Arial"/>
                          <a:cs typeface="Arial"/>
                        </a:rPr>
                      </a:br>
                      <a:r>
                        <a:rPr lang="en-GB" sz="1800" b="0" dirty="0">
                          <a:solidFill>
                            <a:schemeClr val="bg1"/>
                          </a:solidFill>
                          <a:latin typeface="Arial"/>
                          <a:cs typeface="Arial"/>
                        </a:rPr>
                        <a:t> Iftikhar Din</a:t>
                      </a:r>
                      <a:endParaRPr lang="en-GB" sz="2000" b="0" dirty="0">
                        <a:solidFill>
                          <a:schemeClr val="bg1"/>
                        </a:solidFill>
                        <a:latin typeface="Arial"/>
                        <a:cs typeface="Arial"/>
                      </a:endParaRPr>
                    </a:p>
                  </a:txBody>
                  <a:tcP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85554431"/>
                  </a:ext>
                </a:extLst>
              </a:tr>
              <a:tr h="272855">
                <a:tc gridSpan="3">
                  <a:txBody>
                    <a:bodyPr/>
                    <a:lstStyle/>
                    <a:p>
                      <a:r>
                        <a:rPr lang="en-GB" sz="1200" b="1" dirty="0">
                          <a:solidFill>
                            <a:schemeClr val="bg1"/>
                          </a:solidFill>
                          <a:latin typeface="Arial"/>
                          <a:cs typeface="Arial"/>
                        </a:rPr>
                        <a:t>Overall summary</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hMerge="1">
                  <a:txBody>
                    <a:bodyPr/>
                    <a:lstStyle/>
                    <a:p>
                      <a:endParaRPr lang="en-GB">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GB" sz="1200" b="1" dirty="0">
                          <a:solidFill>
                            <a:schemeClr val="bg1"/>
                          </a:solidFill>
                          <a:latin typeface="Arial"/>
                          <a:cs typeface="Arial"/>
                        </a:rPr>
                        <a:t>Return</a:t>
                      </a:r>
                      <a:r>
                        <a:rPr lang="en-GB" sz="1200" b="1" baseline="0" dirty="0">
                          <a:solidFill>
                            <a:schemeClr val="bg1"/>
                          </a:solidFill>
                          <a:latin typeface="Arial"/>
                          <a:cs typeface="Arial"/>
                        </a:rPr>
                        <a:t> to green plan</a:t>
                      </a:r>
                      <a:endParaRPr lang="en-GB" sz="1200" b="1" dirty="0">
                        <a:solidFill>
                          <a:schemeClr val="bg1"/>
                        </a:solidFill>
                        <a:latin typeface="Arial"/>
                        <a:cs typeface="Aria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gridSpan="2">
                  <a:txBody>
                    <a:bodyPr/>
                    <a:lstStyle/>
                    <a:p>
                      <a:endParaRPr lang="en-GB" sz="1000">
                        <a:solidFill>
                          <a:schemeClr val="bg1"/>
                        </a:solidFill>
                        <a:latin typeface="Arial" panose="020B0604020202020204" pitchFamily="34" charset="0"/>
                        <a:cs typeface="Arial" panose="020B0604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r>
                        <a:rPr lang="en-GB" sz="1000" b="1" dirty="0">
                          <a:solidFill>
                            <a:schemeClr val="bg1"/>
                          </a:solidFill>
                          <a:latin typeface="Arial"/>
                          <a:cs typeface="Arial"/>
                        </a:rPr>
                        <a:t>Last month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GB" sz="1000" b="1" dirty="0">
                          <a:solidFill>
                            <a:schemeClr val="bg1"/>
                          </a:solidFill>
                          <a:latin typeface="Arial"/>
                          <a:cs typeface="Arial"/>
                        </a:rPr>
                        <a:t>This month</a:t>
                      </a: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759702843"/>
                  </a:ext>
                </a:extLst>
              </a:tr>
              <a:tr h="338739">
                <a:tc rowSpan="5" gridSpan="3">
                  <a:txBody>
                    <a:bodyPr/>
                    <a:lstStyle/>
                    <a:p>
                      <a:pPr marL="171450" indent="-171450">
                        <a:buFont typeface="Arial" panose="020B0604020202020204" pitchFamily="34" charset="0"/>
                        <a:buChar char="•"/>
                      </a:pPr>
                      <a:r>
                        <a:rPr lang="en-GB" sz="900" dirty="0">
                          <a:latin typeface="Arial"/>
                          <a:cs typeface="Arial"/>
                        </a:rPr>
                        <a:t>‘</a:t>
                      </a:r>
                      <a:r>
                        <a:rPr lang="en-GB" sz="1000" dirty="0">
                          <a:latin typeface="Arial"/>
                          <a:cs typeface="Arial"/>
                        </a:rPr>
                        <a:t>M365’ is the agreement between Microsoft and NHS England to provide access to the most up to date Microsoft Office &amp; Microsoft product suite via the internet significantly improving secure data access, user mobility and collaboration.</a:t>
                      </a:r>
                    </a:p>
                    <a:p>
                      <a:pPr marL="171450" indent="-171450">
                        <a:buFont typeface="Arial" panose="020B0604020202020204" pitchFamily="34" charset="0"/>
                        <a:buChar char="•"/>
                      </a:pPr>
                      <a:r>
                        <a:rPr lang="en-GB" sz="1000" dirty="0">
                          <a:latin typeface="Arial"/>
                          <a:cs typeface="Arial"/>
                        </a:rPr>
                        <a:t>Transitioning NWL Primary Care users and devices to N365 portfolio of services involves three stages:</a:t>
                      </a:r>
                    </a:p>
                    <a:p>
                      <a:pPr marL="914400" lvl="1" indent="-457200">
                        <a:buFont typeface="+mj-lt"/>
                        <a:buAutoNum type="arabicPeriod"/>
                      </a:pPr>
                      <a:r>
                        <a:rPr lang="en-GB" sz="1000" dirty="0">
                          <a:latin typeface="Arial"/>
                          <a:cs typeface="Arial"/>
                        </a:rPr>
                        <a:t>Data migration of personal files from local servers to OneDrive.</a:t>
                      </a:r>
                    </a:p>
                    <a:p>
                      <a:pPr marL="914400" lvl="1" indent="-457200">
                        <a:buFont typeface="+mj-lt"/>
                        <a:buAutoNum type="arabicPeriod"/>
                      </a:pPr>
                      <a:r>
                        <a:rPr lang="en-GB" sz="1000" dirty="0">
                          <a:latin typeface="Arial"/>
                          <a:cs typeface="Arial"/>
                        </a:rPr>
                        <a:t>Data migration of shared data / folders from local servers to Teams</a:t>
                      </a:r>
                    </a:p>
                    <a:p>
                      <a:pPr marL="914400" lvl="1" indent="-457200">
                        <a:buFont typeface="+mj-lt"/>
                        <a:buAutoNum type="arabicPeriod"/>
                      </a:pPr>
                      <a:r>
                        <a:rPr lang="en-GB" sz="1000" dirty="0">
                          <a:latin typeface="Arial"/>
                          <a:cs typeface="Arial"/>
                        </a:rPr>
                        <a:t>Implementation of Microsoft Mobility &amp; Security tools (Microsoft Intune – end user device mgmt.) replaces GP Practice local server domain control, provides single sign-on capability.</a:t>
                      </a:r>
                    </a:p>
                    <a:p>
                      <a:pPr marL="171450" indent="-171450">
                        <a:buFont typeface="Arial" panose="020B0604020202020204" pitchFamily="34" charset="0"/>
                        <a:buChar char="•"/>
                      </a:pPr>
                      <a:r>
                        <a:rPr lang="en-GB" sz="1000" dirty="0">
                          <a:latin typeface="Arial"/>
                          <a:cs typeface="Arial"/>
                        </a:rPr>
                        <a:t>The adoption of M365 will release dependency on local file servers within GP Practices</a:t>
                      </a:r>
                    </a:p>
                    <a:p>
                      <a:pPr marL="171450" indent="-171450">
                        <a:buFont typeface="Arial" panose="020B0604020202020204" pitchFamily="34" charset="0"/>
                        <a:buChar char="•"/>
                      </a:pPr>
                      <a:r>
                        <a:rPr lang="en-GB" sz="1000" dirty="0">
                          <a:latin typeface="Arial"/>
                          <a:cs typeface="Arial"/>
                        </a:rPr>
                        <a:t>As of June 1st, 2023, N365 became M365 joining the same portfolio of capabilities as standard Microsoft M365 products.</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5" hMerge="1">
                  <a:txBody>
                    <a:bodyPr/>
                    <a:lstStyle/>
                    <a:p>
                      <a:endParaRPr lang="en-GB"/>
                    </a:p>
                  </a:txBody>
                  <a:tcPr/>
                </a:tc>
                <a:tc rowSpan="5" hMerge="1">
                  <a:txBody>
                    <a:bodyPr/>
                    <a:lstStyle/>
                    <a:p>
                      <a:endParaRPr lang="en-GB"/>
                    </a:p>
                  </a:txBody>
                  <a:tcPr/>
                </a:tc>
                <a:tc rowSpan="5" gridSpan="2">
                  <a:txBody>
                    <a:bodyPr/>
                    <a:lstStyle/>
                    <a:p>
                      <a:pPr marL="171450" indent="-171450">
                        <a:buFont typeface="Arial" panose="020B0604020202020204" pitchFamily="34" charset="0"/>
                        <a:buChar char="•"/>
                      </a:pPr>
                      <a:r>
                        <a:rPr lang="en-GB" sz="1000" dirty="0">
                          <a:latin typeface="Arial"/>
                          <a:cs typeface="Arial"/>
                        </a:rPr>
                        <a:t>Plan returned to green since MS Server upgrade work has completed</a:t>
                      </a:r>
                    </a:p>
                    <a:p>
                      <a:pPr marL="0" indent="0" algn="l">
                        <a:buFont typeface="Arial" pitchFamily="34" charset="0"/>
                        <a:buNone/>
                      </a:pPr>
                      <a:endParaRPr lang="en-US" sz="1200" baseline="0">
                        <a:latin typeface="Arial" panose="020B0604020202020204" pitchFamily="34" charset="0"/>
                        <a:cs typeface="Arial" panose="020B0604020202020204" pitchFamily="34" charset="0"/>
                      </a:endParaRPr>
                    </a:p>
                    <a:p>
                      <a:pPr marL="0" marR="0" lvl="0" indent="0" algn="l" defTabSz="914400" rtl="0" eaLnBrk="1" fontAlgn="base" latinLnBrk="0" hangingPunct="0">
                        <a:lnSpc>
                          <a:spcPct val="100000"/>
                        </a:lnSpc>
                        <a:spcBef>
                          <a:spcPts val="0"/>
                        </a:spcBef>
                        <a:spcAft>
                          <a:spcPts val="0"/>
                        </a:spcAft>
                        <a:buClrTx/>
                        <a:buSzTx/>
                        <a:buFont typeface="Arial" pitchFamily="34" charset="0"/>
                        <a:buNone/>
                        <a:tabLst/>
                        <a:defRPr/>
                      </a:pPr>
                      <a:endParaRPr lang="en-GB" sz="2000">
                        <a:solidFill>
                          <a:schemeClr val="tx1"/>
                        </a:solidFill>
                        <a:latin typeface="Arial" panose="020B0604020202020204" pitchFamily="34" charset="0"/>
                        <a:cs typeface="Arial" panose="020B0604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5" hMerge="1">
                  <a:txBody>
                    <a:bodyPr/>
                    <a:lstStyle/>
                    <a:p>
                      <a:endParaRPr lang="en-GB"/>
                    </a:p>
                  </a:txBody>
                  <a:tcPr/>
                </a:tc>
                <a:tc gridSpan="2">
                  <a:txBody>
                    <a:bodyPr/>
                    <a:lstStyle/>
                    <a:p>
                      <a:r>
                        <a:rPr lang="en-GB" sz="1000" b="1" dirty="0">
                          <a:solidFill>
                            <a:schemeClr val="bg1"/>
                          </a:solidFill>
                          <a:latin typeface="Arial"/>
                          <a:cs typeface="Arial"/>
                        </a:rPr>
                        <a:t>Overall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pPr marL="0" algn="l" defTabSz="914400" rtl="0" eaLnBrk="1" latinLnBrk="0" hangingPunct="1"/>
                      <a:endParaRPr lang="en-GB" sz="1000" b="1" kern="120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sz="1000">
                        <a:solidFill>
                          <a:schemeClr val="tx1"/>
                        </a:solidFill>
                        <a:highlight>
                          <a:srgbClr val="FFFF00"/>
                        </a:highlight>
                        <a:latin typeface="Arial"/>
                        <a:cs typeface="Arial"/>
                      </a:endParaRP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763048861"/>
                  </a:ext>
                </a:extLst>
              </a:tr>
              <a:tr h="338738">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a:txBody>
                    <a:bodyPr/>
                    <a:lstStyle/>
                    <a:p>
                      <a:r>
                        <a:rPr lang="en-GB" sz="1000" b="1" dirty="0">
                          <a:solidFill>
                            <a:schemeClr val="bg1"/>
                          </a:solidFill>
                          <a:latin typeface="Arial"/>
                          <a:cs typeface="Arial"/>
                        </a:rPr>
                        <a:t>Schedule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353981324"/>
                  </a:ext>
                </a:extLst>
              </a:tr>
              <a:tr h="338738">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a:txBody>
                    <a:bodyPr/>
                    <a:lstStyle/>
                    <a:p>
                      <a:r>
                        <a:rPr lang="en-GB" sz="1000" b="1" dirty="0">
                          <a:solidFill>
                            <a:schemeClr val="bg1"/>
                          </a:solidFill>
                          <a:latin typeface="Arial"/>
                          <a:cs typeface="Arial"/>
                        </a:rPr>
                        <a:t>Budget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633660912"/>
                  </a:ext>
                </a:extLst>
              </a:tr>
              <a:tr h="338738">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a:txBody>
                    <a:bodyPr/>
                    <a:lstStyle/>
                    <a:p>
                      <a:r>
                        <a:rPr lang="en-GB" sz="1000" b="1" dirty="0">
                          <a:solidFill>
                            <a:schemeClr val="bg1"/>
                          </a:solidFill>
                          <a:latin typeface="Arial"/>
                          <a:cs typeface="Arial"/>
                        </a:rPr>
                        <a:t>Scope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562421614"/>
                  </a:ext>
                </a:extLst>
              </a:tr>
              <a:tr h="482407">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a:txBody>
                    <a:bodyPr/>
                    <a:lstStyle/>
                    <a:p>
                      <a:r>
                        <a:rPr lang="en-GB" sz="1000" b="1" dirty="0">
                          <a:solidFill>
                            <a:schemeClr val="bg1"/>
                          </a:solidFill>
                          <a:latin typeface="Arial"/>
                          <a:cs typeface="Arial"/>
                        </a:rPr>
                        <a:t>Benefit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377218920"/>
                  </a:ext>
                </a:extLst>
              </a:tr>
              <a:tr h="272855">
                <a:tc gridSpan="3">
                  <a:txBody>
                    <a:bodyPr/>
                    <a:lstStyle/>
                    <a:p>
                      <a:r>
                        <a:rPr lang="en-GB" sz="1200" b="1" dirty="0">
                          <a:solidFill>
                            <a:schemeClr val="bg1"/>
                          </a:solidFill>
                          <a:latin typeface="Arial"/>
                          <a:cs typeface="Arial"/>
                        </a:rPr>
                        <a:t>Achievements</a:t>
                      </a:r>
                      <a:r>
                        <a:rPr lang="en-GB" sz="1200" b="1" baseline="0" dirty="0">
                          <a:solidFill>
                            <a:schemeClr val="bg1"/>
                          </a:solidFill>
                          <a:latin typeface="Arial"/>
                          <a:cs typeface="Arial"/>
                        </a:rPr>
                        <a:t> since last update</a:t>
                      </a:r>
                      <a:endParaRPr lang="en-GB" sz="1200" b="1" dirty="0">
                        <a:solidFill>
                          <a:schemeClr val="bg1"/>
                        </a:solidFill>
                        <a:latin typeface="Arial"/>
                        <a:cs typeface="Aria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hMerge="1">
                  <a:txBody>
                    <a:bodyPr/>
                    <a:lstStyle/>
                    <a:p>
                      <a:endParaRPr lang="en-GB"/>
                    </a:p>
                  </a:txBody>
                  <a:tcPr/>
                </a:tc>
                <a:tc gridSpan="6">
                  <a:txBody>
                    <a:bodyPr/>
                    <a:lstStyle/>
                    <a:p>
                      <a:r>
                        <a:rPr lang="en-GB" sz="1200" b="1" dirty="0">
                          <a:solidFill>
                            <a:schemeClr val="bg1"/>
                          </a:solidFill>
                          <a:latin typeface="Arial"/>
                          <a:cs typeface="Arial"/>
                        </a:rPr>
                        <a:t>Planned activities</a:t>
                      </a:r>
                      <a:r>
                        <a:rPr lang="en-GB" sz="1200" b="1" baseline="0" dirty="0">
                          <a:solidFill>
                            <a:schemeClr val="bg1"/>
                          </a:solidFill>
                          <a:latin typeface="Arial"/>
                          <a:cs typeface="Arial"/>
                        </a:rPr>
                        <a:t> for this project stage</a:t>
                      </a:r>
                      <a:endParaRPr lang="en-GB" sz="1200" b="1" dirty="0">
                        <a:solidFill>
                          <a:schemeClr val="bg1"/>
                        </a:solidFill>
                        <a:latin typeface="Arial"/>
                        <a:cs typeface="Aria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80455165"/>
                  </a:ext>
                </a:extLst>
              </a:tr>
              <a:tr h="1890556">
                <a:tc gridSpan="3">
                  <a:txBody>
                    <a:bodyPr/>
                    <a:lstStyle/>
                    <a:p>
                      <a:pPr marL="171450" indent="-171450" algn="l">
                        <a:buFont typeface="Arial" pitchFamily="34" charset="0"/>
                        <a:buChar char="•"/>
                      </a:pPr>
                      <a:r>
                        <a:rPr lang="en-US" sz="900" baseline="0" dirty="0">
                          <a:latin typeface="Arial"/>
                          <a:cs typeface="Arial"/>
                        </a:rPr>
                        <a:t>5  GP sites remain to be migrated to OneDrive. This relates to personal files.</a:t>
                      </a:r>
                    </a:p>
                    <a:p>
                      <a:pPr marL="0" indent="0" algn="l">
                        <a:buFont typeface="Arial" pitchFamily="34" charset="0"/>
                        <a:buNone/>
                      </a:pPr>
                      <a:endParaRPr lang="en-US" sz="900" baseline="0">
                        <a:latin typeface="Arial" panose="020B0604020202020204" pitchFamily="34" charset="0"/>
                        <a:cs typeface="Arial" panose="020B0604020202020204" pitchFamily="34" charset="0"/>
                      </a:endParaRPr>
                    </a:p>
                    <a:p>
                      <a:pPr marL="171450" indent="-171450" algn="l">
                        <a:buFont typeface="Arial" pitchFamily="34" charset="0"/>
                        <a:buChar char="•"/>
                      </a:pPr>
                      <a:r>
                        <a:rPr lang="en-US" sz="900" dirty="0">
                          <a:latin typeface="Arial"/>
                          <a:cs typeface="Arial"/>
                        </a:rPr>
                        <a:t>300 sites have been file scanned for shared data folder &amp; file layouts. This is part of preparing migration of shared data to Teams. An extract has been provided to select pilot site Primary Care PMs to agree the shared data to they wish to be migrated.  The general rule for migration will be all shared date with agreed file types will be migrated. Pilot sites have been  selected. </a:t>
                      </a:r>
                    </a:p>
                    <a:p>
                      <a:pPr marL="0" marR="0" lvl="0" indent="0" algn="l" defTabSz="914400" rtl="0" eaLnBrk="1" fontAlgn="base" latinLnBrk="0" hangingPunct="0">
                        <a:lnSpc>
                          <a:spcPct val="100000"/>
                        </a:lnSpc>
                        <a:spcBef>
                          <a:spcPts val="0"/>
                        </a:spcBef>
                        <a:spcAft>
                          <a:spcPts val="0"/>
                        </a:spcAft>
                        <a:buClrTx/>
                        <a:buSzTx/>
                        <a:buFont typeface="Arial" pitchFamily="34" charset="0"/>
                        <a:buNone/>
                        <a:tabLst/>
                        <a:defRPr/>
                      </a:pPr>
                      <a:endParaRPr kumimoji="0" lang="en-GB" sz="9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endParaRPr>
                    </a:p>
                    <a:p>
                      <a:pPr marL="171450" marR="0" lvl="0" indent="-171450" algn="l">
                        <a:lnSpc>
                          <a:spcPct val="100000"/>
                        </a:lnSpc>
                        <a:spcBef>
                          <a:spcPts val="0"/>
                        </a:spcBef>
                        <a:spcAft>
                          <a:spcPts val="0"/>
                        </a:spcAft>
                        <a:buClrTx/>
                        <a:buSzTx/>
                        <a:buFont typeface="Arial" pitchFamily="34" charset="0"/>
                        <a:buChar char="•"/>
                      </a:pPr>
                      <a:r>
                        <a:rPr lang="en-GB" sz="900" b="0" i="0" u="none" strike="noStrike" kern="1200" cap="none" normalizeH="0" baseline="0" dirty="0">
                          <a:ln>
                            <a:noFill/>
                          </a:ln>
                          <a:solidFill>
                            <a:schemeClr val="tx1"/>
                          </a:solidFill>
                          <a:effectLst/>
                          <a:latin typeface="Arial"/>
                          <a:ea typeface="+mn-ea"/>
                          <a:cs typeface="Arial"/>
                        </a:rPr>
                        <a:t> Mansell Road &amp; Crawford  practices has been migrated to Teams, this is the first pilot site</a:t>
                      </a:r>
                      <a:endParaRPr kumimoji="0" lang="en-GB" sz="900" b="0" i="0" u="none" strike="noStrike" kern="1200" cap="none" normalizeH="0" baseline="0" dirty="0">
                        <a:ln>
                          <a:noFill/>
                        </a:ln>
                        <a:solidFill>
                          <a:schemeClr val="tx1"/>
                        </a:solidFill>
                        <a:effectLst/>
                        <a:latin typeface="Arial"/>
                        <a:ea typeface="+mn-ea"/>
                        <a:cs typeface="Arial"/>
                      </a:endParaRPr>
                    </a:p>
                    <a:p>
                      <a:pPr marL="171450" marR="0" lvl="0" indent="-171450" algn="l" defTabSz="914400" rtl="0" eaLnBrk="1" fontAlgn="base" latinLnBrk="0" hangingPunct="0">
                        <a:lnSpc>
                          <a:spcPct val="100000"/>
                        </a:lnSpc>
                        <a:spcBef>
                          <a:spcPts val="0"/>
                        </a:spcBef>
                        <a:spcAft>
                          <a:spcPts val="0"/>
                        </a:spcAft>
                        <a:buClrTx/>
                        <a:buSzTx/>
                        <a:buFont typeface="Arial" pitchFamily="34" charset="0"/>
                        <a:buChar char="•"/>
                        <a:tabLst/>
                        <a:defRPr/>
                      </a:pPr>
                      <a:endParaRPr kumimoji="0" lang="en-GB" sz="9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endParaRPr>
                    </a:p>
                    <a:p>
                      <a:pPr marL="171450" marR="0" lvl="0" indent="-171450" algn="l" rtl="0" eaLnBrk="1" fontAlgn="base" latinLnBrk="0" hangingPunct="0">
                        <a:lnSpc>
                          <a:spcPct val="100000"/>
                        </a:lnSpc>
                        <a:spcBef>
                          <a:spcPts val="0"/>
                        </a:spcBef>
                        <a:spcAft>
                          <a:spcPts val="0"/>
                        </a:spcAft>
                        <a:buClrTx/>
                        <a:buSzTx/>
                        <a:buFont typeface="Arial" pitchFamily="34" charset="0"/>
                        <a:buChar char="•"/>
                      </a:pPr>
                      <a:r>
                        <a:rPr lang="en-GB" sz="900" b="0" i="0" u="none" strike="noStrike" kern="1200" cap="none" normalizeH="0" baseline="0" dirty="0">
                          <a:ln>
                            <a:noFill/>
                          </a:ln>
                          <a:solidFill>
                            <a:schemeClr val="tx1"/>
                          </a:solidFill>
                          <a:effectLst/>
                          <a:latin typeface="Arial"/>
                          <a:ea typeface="+mn-ea"/>
                          <a:cs typeface="Arial"/>
                        </a:rPr>
                        <a:t>Ongoing: </a:t>
                      </a:r>
                      <a:r>
                        <a:rPr kumimoji="0" lang="en-GB" sz="900" b="0" i="0" u="none" strike="noStrike" kern="1200" cap="none" normalizeH="0" baseline="0" dirty="0">
                          <a:ln>
                            <a:noFill/>
                          </a:ln>
                          <a:solidFill>
                            <a:schemeClr val="tx1"/>
                          </a:solidFill>
                          <a:effectLst/>
                          <a:latin typeface="Arial"/>
                          <a:ea typeface="+mn-ea"/>
                          <a:cs typeface="Arial"/>
                        </a:rPr>
                        <a:t> Intune piloting</a:t>
                      </a:r>
                      <a:r>
                        <a:rPr lang="en-GB" sz="900" b="0" i="0" u="none" strike="noStrike" kern="1200" cap="none" normalizeH="0" baseline="0" dirty="0">
                          <a:ln>
                            <a:noFill/>
                          </a:ln>
                          <a:solidFill>
                            <a:schemeClr val="tx1"/>
                          </a:solidFill>
                          <a:effectLst/>
                          <a:latin typeface="Arial"/>
                          <a:ea typeface="+mn-ea"/>
                          <a:cs typeface="Arial"/>
                        </a:rPr>
                        <a:t> </a:t>
                      </a:r>
                      <a:r>
                        <a:rPr kumimoji="0" lang="en-GB" sz="900" b="0" i="0" u="none" strike="noStrike" kern="1200" cap="none" normalizeH="0" baseline="0" dirty="0">
                          <a:ln>
                            <a:noFill/>
                          </a:ln>
                          <a:solidFill>
                            <a:schemeClr val="tx1"/>
                          </a:solidFill>
                          <a:effectLst/>
                          <a:latin typeface="Arial"/>
                          <a:ea typeface="+mn-ea"/>
                          <a:cs typeface="Arial"/>
                        </a:rPr>
                        <a:t> preparations:</a:t>
                      </a:r>
                      <a:r>
                        <a:rPr lang="en-GB" sz="900" b="0" i="0" u="none" strike="noStrike" kern="1200" cap="none" normalizeH="0" baseline="0" dirty="0">
                          <a:ln>
                            <a:noFill/>
                          </a:ln>
                          <a:solidFill>
                            <a:schemeClr val="tx1"/>
                          </a:solidFill>
                          <a:effectLst/>
                          <a:latin typeface="Arial"/>
                          <a:ea typeface="+mn-ea"/>
                          <a:cs typeface="Arial"/>
                        </a:rPr>
                        <a:t> </a:t>
                      </a:r>
                      <a:r>
                        <a:rPr kumimoji="0" lang="en-GB" sz="900" b="0" i="0" u="none" strike="noStrike" kern="1200" cap="none" normalizeH="0" baseline="0" dirty="0">
                          <a:ln>
                            <a:noFill/>
                          </a:ln>
                          <a:solidFill>
                            <a:schemeClr val="tx1"/>
                          </a:solidFill>
                          <a:effectLst/>
                          <a:latin typeface="Arial"/>
                          <a:ea typeface="+mn-ea"/>
                          <a:cs typeface="Arial"/>
                        </a:rPr>
                        <a:t> Piloting will follow the same set of sites as was selected for Teams</a:t>
                      </a:r>
                    </a:p>
                    <a:p>
                      <a:pPr marL="171450" marR="0" lvl="0" indent="-171450" algn="l" defTabSz="914400" rtl="0" eaLnBrk="1" fontAlgn="base" latinLnBrk="0" hangingPunct="0">
                        <a:lnSpc>
                          <a:spcPct val="100000"/>
                        </a:lnSpc>
                        <a:spcBef>
                          <a:spcPts val="0"/>
                        </a:spcBef>
                        <a:spcAft>
                          <a:spcPts val="0"/>
                        </a:spcAft>
                        <a:buClrTx/>
                        <a:buSzTx/>
                        <a:buFont typeface="Arial" pitchFamily="34" charset="0"/>
                        <a:buChar char="•"/>
                        <a:tabLst/>
                        <a:defRPr/>
                      </a:pPr>
                      <a:endParaRPr kumimoji="0" lang="en-GB" sz="9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endParaRPr>
                    </a:p>
                    <a:p>
                      <a:pPr marL="171450" marR="0" lvl="0" indent="-171450" algn="l" rtl="0" eaLnBrk="1" fontAlgn="base" latinLnBrk="0" hangingPunct="0">
                        <a:lnSpc>
                          <a:spcPct val="100000"/>
                        </a:lnSpc>
                        <a:spcBef>
                          <a:spcPts val="0"/>
                        </a:spcBef>
                        <a:spcAft>
                          <a:spcPts val="0"/>
                        </a:spcAft>
                        <a:buClrTx/>
                        <a:buSzTx/>
                        <a:buFont typeface="Arial" pitchFamily="34" charset="0"/>
                        <a:buChar char="•"/>
                      </a:pPr>
                      <a:r>
                        <a:rPr lang="en-GB" sz="900" b="0" i="0" u="none" strike="noStrike" kern="1200" cap="none" normalizeH="0" baseline="0" dirty="0">
                          <a:ln>
                            <a:noFill/>
                          </a:ln>
                          <a:solidFill>
                            <a:schemeClr val="tx1"/>
                          </a:solidFill>
                          <a:effectLst/>
                          <a:latin typeface="Arial"/>
                          <a:ea typeface="+mn-ea"/>
                          <a:cs typeface="Arial"/>
                        </a:rPr>
                        <a:t>Ongoing: A</a:t>
                      </a:r>
                      <a:r>
                        <a:rPr kumimoji="0" lang="en-GB" sz="900" b="0" i="0" u="none" strike="noStrike" kern="1200" cap="none" normalizeH="0" baseline="0" dirty="0">
                          <a:ln>
                            <a:noFill/>
                          </a:ln>
                          <a:solidFill>
                            <a:schemeClr val="tx1"/>
                          </a:solidFill>
                          <a:effectLst/>
                          <a:latin typeface="Arial"/>
                          <a:ea typeface="+mn-ea"/>
                          <a:cs typeface="Arial"/>
                        </a:rPr>
                        <a:t> model office environment representing a S1 and EMIS site is to set-up in MBR for thorough application testing</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gridSpan="6">
                  <a:txBody>
                    <a:bodyPr/>
                    <a:lstStyle/>
                    <a:p>
                      <a:pPr marL="171450" indent="-171450">
                        <a:buFont typeface="Arial" panose="020B0604020202020204" pitchFamily="34" charset="0"/>
                        <a:buChar char="•"/>
                      </a:pPr>
                      <a:r>
                        <a:rPr lang="en-GB" sz="900" dirty="0">
                          <a:latin typeface="Arial"/>
                          <a:cs typeface="Arial"/>
                        </a:rPr>
                        <a:t>Intune desktop UAT at K&amp;W site Ongoing</a:t>
                      </a:r>
                    </a:p>
                    <a:p>
                      <a:pPr marL="171450" indent="-171450">
                        <a:buFont typeface="Arial" panose="020B0604020202020204" pitchFamily="34" charset="0"/>
                        <a:buChar char="•"/>
                      </a:pPr>
                      <a:endParaRPr lang="en-GB" sz="90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a:latin typeface="Arial"/>
                          <a:cs typeface="Arial"/>
                        </a:rPr>
                        <a:t>Ongoing Model Office set-up at MBR for Intune testing and deployment guide documentation</a:t>
                      </a:r>
                    </a:p>
                    <a:p>
                      <a:pPr marL="0" indent="0" algn="l">
                        <a:buFont typeface="Arial" pitchFamily="34" charset="0"/>
                        <a:buNone/>
                      </a:pPr>
                      <a:endParaRPr lang="en-US" sz="900" baseline="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a:latin typeface="Arial"/>
                          <a:cs typeface="Arial"/>
                        </a:rPr>
                        <a:t>Shared data migration @ pilot sites ongoing (2 further sites selected this reporting period  out of 8 - Ongoing</a:t>
                      </a:r>
                    </a:p>
                    <a:p>
                      <a:pPr marL="0" marR="0" lvl="0" indent="0" algn="l" defTabSz="914400" rtl="0" eaLnBrk="1" fontAlgn="base" latinLnBrk="0" hangingPunct="0">
                        <a:lnSpc>
                          <a:spcPct val="100000"/>
                        </a:lnSpc>
                        <a:spcBef>
                          <a:spcPts val="0"/>
                        </a:spcBef>
                        <a:spcAft>
                          <a:spcPts val="0"/>
                        </a:spcAft>
                        <a:buClrTx/>
                        <a:buSzTx/>
                        <a:buFont typeface="Arial" pitchFamily="34" charset="0"/>
                        <a:buNone/>
                        <a:tabLst/>
                        <a:defRPr/>
                      </a:pPr>
                      <a:endParaRPr kumimoji="0" lang="en-GB" sz="9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914400" rtl="0" eaLnBrk="1" fontAlgn="base" latinLnBrk="0" hangingPunct="0">
                        <a:lnSpc>
                          <a:spcPct val="100000"/>
                        </a:lnSpc>
                        <a:spcBef>
                          <a:spcPts val="0"/>
                        </a:spcBef>
                        <a:spcAft>
                          <a:spcPts val="0"/>
                        </a:spcAft>
                        <a:buClrTx/>
                        <a:buSzTx/>
                        <a:buFont typeface="Arial" pitchFamily="34" charset="0"/>
                        <a:buChar char="•"/>
                        <a:tabLst/>
                        <a:defRPr/>
                      </a:pPr>
                      <a:r>
                        <a:rPr lang="en-GB" sz="900" kern="1200" baseline="0" dirty="0">
                          <a:solidFill>
                            <a:schemeClr val="tx1"/>
                          </a:solidFill>
                          <a:latin typeface="Arial"/>
                          <a:ea typeface="+mn-ea"/>
                          <a:cs typeface="Arial"/>
                        </a:rPr>
                        <a:t>Teams Training Packs to be updated &amp; circulated / posted on LMS</a:t>
                      </a:r>
                    </a:p>
                    <a:p>
                      <a:pPr marL="171450" marR="0" lvl="0" indent="-171450" algn="l" defTabSz="914400">
                        <a:lnSpc>
                          <a:spcPct val="100000"/>
                        </a:lnSpc>
                        <a:spcBef>
                          <a:spcPts val="0"/>
                        </a:spcBef>
                        <a:spcAft>
                          <a:spcPts val="0"/>
                        </a:spcAft>
                        <a:buClrTx/>
                        <a:buSzTx/>
                        <a:buFont typeface="Arial" pitchFamily="34" charset="0"/>
                        <a:buChar char="•"/>
                        <a:tabLst/>
                        <a:defRPr/>
                      </a:pPr>
                      <a:endParaRPr kumimoji="0" lang="en-GB" sz="900" kern="1200" baseline="0" dirty="0">
                        <a:solidFill>
                          <a:schemeClr val="tx1"/>
                        </a:solidFill>
                        <a:latin typeface="Arial"/>
                        <a:ea typeface="+mn-ea"/>
                        <a:cs typeface="Arial"/>
                      </a:endParaRPr>
                    </a:p>
                    <a:p>
                      <a:pPr marL="171450" marR="0" lvl="0" indent="-171450" algn="l">
                        <a:lnSpc>
                          <a:spcPct val="100000"/>
                        </a:lnSpc>
                        <a:spcBef>
                          <a:spcPts val="0"/>
                        </a:spcBef>
                        <a:spcAft>
                          <a:spcPts val="0"/>
                        </a:spcAft>
                        <a:buClrTx/>
                        <a:buSzTx/>
                        <a:buFont typeface="Arial" pitchFamily="34" charset="0"/>
                        <a:buChar char="•"/>
                      </a:pPr>
                      <a:r>
                        <a:rPr lang="en-GB" sz="900" kern="1200" baseline="0" dirty="0">
                          <a:solidFill>
                            <a:schemeClr val="tx1"/>
                          </a:solidFill>
                          <a:latin typeface="Arial"/>
                          <a:ea typeface="+mn-ea"/>
                          <a:cs typeface="Arial"/>
                        </a:rPr>
                        <a:t>Schedule Intune pilots at Mansell Road and Crawford Surgeries</a:t>
                      </a:r>
                    </a:p>
                    <a:p>
                      <a:pPr marL="171450" marR="0" lvl="0" indent="-171450" algn="l">
                        <a:lnSpc>
                          <a:spcPct val="100000"/>
                        </a:lnSpc>
                        <a:spcBef>
                          <a:spcPts val="0"/>
                        </a:spcBef>
                        <a:spcAft>
                          <a:spcPts val="0"/>
                        </a:spcAft>
                        <a:buClrTx/>
                        <a:buSzTx/>
                        <a:buFont typeface="Arial" pitchFamily="34" charset="0"/>
                        <a:buChar char="•"/>
                      </a:pPr>
                      <a:endParaRPr lang="en-GB" sz="900" b="0" i="0" u="none" strike="noStrike" kern="1200" cap="none" normalizeH="0" baseline="0">
                        <a:ln>
                          <a:noFill/>
                        </a:ln>
                        <a:solidFill>
                          <a:schemeClr val="tx1"/>
                        </a:solidFill>
                        <a:effectLst/>
                        <a:latin typeface="Arial"/>
                        <a:ea typeface="+mn-ea"/>
                        <a:cs typeface="Arial"/>
                      </a:endParaRPr>
                    </a:p>
                    <a:p>
                      <a:pPr marL="0" marR="0" lvl="0" indent="0" algn="l">
                        <a:lnSpc>
                          <a:spcPct val="100000"/>
                        </a:lnSpc>
                        <a:spcBef>
                          <a:spcPts val="0"/>
                        </a:spcBef>
                        <a:spcAft>
                          <a:spcPts val="0"/>
                        </a:spcAft>
                        <a:buClrTx/>
                        <a:buSzTx/>
                        <a:buNone/>
                      </a:pPr>
                      <a:endParaRPr lang="en-GB" sz="900" b="0" i="0" u="none" strike="noStrike" kern="1200" cap="none" normalizeH="0" baseline="0" dirty="0">
                        <a:ln>
                          <a:noFill/>
                        </a:ln>
                        <a:solidFill>
                          <a:schemeClr val="tx1"/>
                        </a:solidFill>
                        <a:effectLst/>
                        <a:latin typeface="Arial"/>
                        <a:ea typeface="+mn-ea"/>
                        <a:cs typeface="Arial"/>
                      </a:endParaRPr>
                    </a:p>
                    <a:p>
                      <a:pPr marL="0" marR="0" lvl="0" indent="0" algn="l" rtl="0" eaLnBrk="1" fontAlgn="base" latinLnBrk="0" hangingPunct="0">
                        <a:lnSpc>
                          <a:spcPct val="100000"/>
                        </a:lnSpc>
                        <a:spcBef>
                          <a:spcPts val="0"/>
                        </a:spcBef>
                        <a:spcAft>
                          <a:spcPts val="0"/>
                        </a:spcAft>
                        <a:buClrTx/>
                        <a:buSzTx/>
                        <a:buFont typeface="Arial" pitchFamily="34" charset="0"/>
                        <a:buNone/>
                      </a:pPr>
                      <a:endParaRPr lang="en-GB" sz="1200">
                        <a:solidFill>
                          <a:schemeClr val="tx1"/>
                        </a:solidFill>
                        <a:latin typeface="Arial" panose="020B0604020202020204" pitchFamily="34" charset="0"/>
                        <a:cs typeface="Arial" panose="020B0604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71155795"/>
                  </a:ext>
                </a:extLst>
              </a:tr>
              <a:tr h="272855">
                <a:tc>
                  <a:txBody>
                    <a:bodyPr/>
                    <a:lstStyle/>
                    <a:p>
                      <a:r>
                        <a:rPr lang="en-GB" sz="1200" b="1" dirty="0">
                          <a:solidFill>
                            <a:schemeClr val="bg1"/>
                          </a:solidFill>
                          <a:latin typeface="Arial"/>
                          <a:cs typeface="Arial"/>
                        </a:rPr>
                        <a:t>Critical issues</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gridSpan="3">
                  <a:txBody>
                    <a:bodyPr/>
                    <a:lstStyle/>
                    <a:p>
                      <a:r>
                        <a:rPr lang="en-GB" sz="1200" b="1" dirty="0">
                          <a:solidFill>
                            <a:schemeClr val="bg1"/>
                          </a:solidFill>
                          <a:latin typeface="Arial"/>
                          <a:cs typeface="Arial"/>
                        </a:rPr>
                        <a:t>Key risks</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hMerge="1">
                  <a:txBody>
                    <a:bodyPr/>
                    <a:lstStyle/>
                    <a:p>
                      <a:endParaRPr lang="en-GB">
                        <a:solidFill>
                          <a:schemeClr val="bg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r>
                        <a:rPr lang="en-GB" sz="1200" b="1" dirty="0">
                          <a:solidFill>
                            <a:schemeClr val="bg1"/>
                          </a:solidFill>
                          <a:latin typeface="Arial"/>
                          <a:cs typeface="Arial"/>
                        </a:rPr>
                        <a:t>Mitigation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83698553"/>
                  </a:ext>
                </a:extLst>
              </a:tr>
              <a:tr h="1378803">
                <a:tc>
                  <a:txBody>
                    <a:bodyPr/>
                    <a:lstStyle/>
                    <a:p>
                      <a:r>
                        <a:rPr lang="en-GB" sz="1200" dirty="0">
                          <a:solidFill>
                            <a:schemeClr val="tx1"/>
                          </a:solidFill>
                          <a:latin typeface="Arial"/>
                          <a:cs typeface="Arial"/>
                        </a:rPr>
                        <a:t>N/A</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000" b="0" i="0" u="none" strike="noStrike" cap="none" normalizeH="0" baseline="0" dirty="0">
                          <a:ln>
                            <a:noFill/>
                          </a:ln>
                          <a:solidFill>
                            <a:schemeClr val="tx1"/>
                          </a:solidFill>
                          <a:effectLst/>
                          <a:latin typeface="Arial"/>
                          <a:cs typeface="Arial"/>
                        </a:rPr>
                        <a:t>Training on M365 for end users</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171450" marR="0" lvl="0" indent="-171450" algn="l" rtl="0" eaLnBrk="1" fontAlgn="base" latinLnBrk="0" hangingPunct="1">
                        <a:lnSpc>
                          <a:spcPct val="100000"/>
                        </a:lnSpc>
                        <a:spcBef>
                          <a:spcPct val="0"/>
                        </a:spcBef>
                        <a:spcAft>
                          <a:spcPct val="0"/>
                        </a:spcAft>
                        <a:buClrTx/>
                        <a:buSzTx/>
                        <a:buFont typeface="Arial" panose="020B0604020202020204" pitchFamily="34" charset="0"/>
                        <a:buChar char="•"/>
                      </a:pPr>
                      <a:r>
                        <a:rPr lang="en-GB" sz="1000" b="0" i="0" u="none" strike="noStrike" cap="none" normalizeH="0" baseline="0" dirty="0">
                          <a:ln>
                            <a:noFill/>
                          </a:ln>
                          <a:solidFill>
                            <a:schemeClr val="tx1"/>
                          </a:solidFill>
                          <a:effectLst/>
                          <a:latin typeface="Arial"/>
                          <a:cs typeface="Arial"/>
                        </a:rPr>
                        <a:t> </a:t>
                      </a:r>
                      <a:r>
                        <a:rPr kumimoji="0" lang="en-GB" sz="1000" b="0" i="0" u="none" strike="noStrike" cap="none" normalizeH="0" baseline="0" dirty="0">
                          <a:ln>
                            <a:noFill/>
                          </a:ln>
                          <a:solidFill>
                            <a:schemeClr val="tx1"/>
                          </a:solidFill>
                          <a:effectLst/>
                          <a:latin typeface="Arial"/>
                          <a:cs typeface="Arial"/>
                        </a:rPr>
                        <a:t>Service Desk cannot support M365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gridSpan="5">
                  <a:txBody>
                    <a:bodyP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000" b="0" kern="1200" dirty="0">
                          <a:solidFill>
                            <a:schemeClr val="tx1"/>
                          </a:solidFill>
                          <a:effectLst/>
                          <a:latin typeface="Arial"/>
                          <a:ea typeface="+mn-ea"/>
                          <a:cs typeface="Arial"/>
                        </a:rPr>
                        <a:t>Training packs and end user support delivered</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endParaRPr lang="en-GB" sz="1000" b="0" kern="1200">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sz="1000" b="0" kern="1200" dirty="0">
                          <a:solidFill>
                            <a:schemeClr val="tx1"/>
                          </a:solidFill>
                          <a:effectLst/>
                          <a:latin typeface="Arial"/>
                          <a:ea typeface="+mn-ea"/>
                          <a:cs typeface="Arial"/>
                        </a:rPr>
                        <a:t>Service transition model reflects delivery of skills training at a level of competency required to support M365</a:t>
                      </a:r>
                      <a:endParaRPr lang="en-GB" sz="1000" dirty="0">
                        <a:solidFill>
                          <a:schemeClr val="tx1"/>
                        </a:solidFill>
                        <a:latin typeface="Arial"/>
                        <a:cs typeface="Arial"/>
                      </a:endParaRPr>
                    </a:p>
                    <a:p>
                      <a:endParaRPr lang="en-GB" sz="1000">
                        <a:solidFill>
                          <a:schemeClr val="tx1"/>
                        </a:solidFill>
                        <a:latin typeface="Arial" panose="020B0604020202020204" pitchFamily="34" charset="0"/>
                        <a:cs typeface="Arial" panose="020B0604020202020204" pitchFamily="34" charset="0"/>
                      </a:endParaRPr>
                    </a:p>
                    <a:p>
                      <a:endParaRPr lang="en-GB" sz="1000">
                        <a:solidFill>
                          <a:schemeClr val="tx1"/>
                        </a:solidFill>
                        <a:latin typeface="Arial" panose="020B0604020202020204" pitchFamily="34" charset="0"/>
                        <a:cs typeface="Arial" panose="020B0604020202020204" pitchFamily="34" charset="0"/>
                      </a:endParaRPr>
                    </a:p>
                    <a:p>
                      <a:endParaRPr lang="en-GB" sz="1000">
                        <a:solidFill>
                          <a:schemeClr val="tx1"/>
                        </a:solidFill>
                        <a:latin typeface="Arial" panose="020B0604020202020204" pitchFamily="34" charset="0"/>
                        <a:cs typeface="Arial" panose="020B0604020202020204" pitchFamily="34" charset="0"/>
                      </a:endParaRPr>
                    </a:p>
                    <a:p>
                      <a:endParaRPr lang="en-GB" sz="1000">
                        <a:solidFill>
                          <a:schemeClr val="tx1"/>
                        </a:solidFill>
                        <a:latin typeface="Arial" panose="020B0604020202020204" pitchFamily="34" charset="0"/>
                        <a:cs typeface="Arial" panose="020B0604020202020204" pitchFamily="34" charset="0"/>
                      </a:endParaRPr>
                    </a:p>
                    <a:p>
                      <a:endParaRPr lang="en-GB" sz="1000">
                        <a:solidFill>
                          <a:schemeClr val="tx1"/>
                        </a:solidFill>
                        <a:latin typeface="Arial" panose="020B0604020202020204" pitchFamily="34" charset="0"/>
                        <a:cs typeface="Arial" panose="020B0604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63035845"/>
                  </a:ext>
                </a:extLst>
              </a:tr>
            </a:tbl>
          </a:graphicData>
        </a:graphic>
      </p:graphicFrame>
    </p:spTree>
    <p:extLst>
      <p:ext uri="{BB962C8B-B14F-4D97-AF65-F5344CB8AC3E}">
        <p14:creationId xmlns:p14="http://schemas.microsoft.com/office/powerpoint/2010/main" val="297307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BD8B5-C6ED-4C12-A744-7B9E6E42EB2B}"/>
              </a:ext>
            </a:extLst>
          </p:cNvPr>
          <p:cNvSpPr>
            <a:spLocks noGrp="1"/>
          </p:cNvSpPr>
          <p:nvPr>
            <p:ph type="title"/>
          </p:nvPr>
        </p:nvSpPr>
        <p:spPr/>
        <p:txBody>
          <a:bodyPr>
            <a:normAutofit fontScale="90000"/>
          </a:bodyPr>
          <a:lstStyle/>
          <a:p>
            <a:r>
              <a:rPr lang="en-GB" dirty="0"/>
              <a:t>Introduction</a:t>
            </a:r>
          </a:p>
        </p:txBody>
      </p:sp>
      <p:sp>
        <p:nvSpPr>
          <p:cNvPr id="3" name="Content Placeholder 2">
            <a:extLst>
              <a:ext uri="{FF2B5EF4-FFF2-40B4-BE49-F238E27FC236}">
                <a16:creationId xmlns:a16="http://schemas.microsoft.com/office/drawing/2014/main" id="{BFD06E00-2922-426B-9597-0D6E5D39C20A}"/>
              </a:ext>
            </a:extLst>
          </p:cNvPr>
          <p:cNvSpPr>
            <a:spLocks noGrp="1"/>
          </p:cNvSpPr>
          <p:nvPr>
            <p:ph idx="1"/>
          </p:nvPr>
        </p:nvSpPr>
        <p:spPr>
          <a:xfrm>
            <a:off x="838200" y="1825625"/>
            <a:ext cx="10573872" cy="4051544"/>
          </a:xfrm>
        </p:spPr>
        <p:txBody>
          <a:bodyPr/>
          <a:lstStyle/>
          <a:p>
            <a:r>
              <a:rPr lang="en-GB" sz="2800" dirty="0"/>
              <a:t>‘N365’ (now M365) is the agreement between Microsoft and NHS England to provide </a:t>
            </a:r>
            <a:r>
              <a:rPr lang="en-GB" sz="2800" b="1" dirty="0"/>
              <a:t>access to the most up to date Microsoft 365 product suite.</a:t>
            </a:r>
          </a:p>
          <a:p>
            <a:r>
              <a:rPr lang="en-GB" sz="2800" dirty="0"/>
              <a:t>Transitioning NWL Primary Care and NWL Corporate to the use of the Microsoft 365 product suite involves three</a:t>
            </a:r>
            <a:r>
              <a:rPr lang="en-GB" dirty="0"/>
              <a:t> stages:</a:t>
            </a:r>
          </a:p>
          <a:p>
            <a:pPr marL="914400" lvl="1" indent="-457200">
              <a:buFont typeface="+mj-lt"/>
              <a:buAutoNum type="arabicPeriod"/>
            </a:pPr>
            <a:r>
              <a:rPr lang="en-GB" b="1" dirty="0"/>
              <a:t>Data migration to the N365 environment </a:t>
            </a:r>
            <a:r>
              <a:rPr lang="en-GB" dirty="0"/>
              <a:t>(Microsoft Cloud i.e. Personal Files to OneDrive)</a:t>
            </a:r>
          </a:p>
          <a:p>
            <a:pPr marL="914400" lvl="1" indent="-457200">
              <a:buFont typeface="+mj-lt"/>
              <a:buAutoNum type="arabicPeriod"/>
            </a:pPr>
            <a:r>
              <a:rPr lang="en-GB" b="1" dirty="0"/>
              <a:t>Data migration to the N365 environment </a:t>
            </a:r>
            <a:r>
              <a:rPr lang="en-GB" dirty="0"/>
              <a:t>(Microsoft Cloud i.e. Shared Data to Teams)</a:t>
            </a:r>
          </a:p>
          <a:p>
            <a:pPr marL="914400" lvl="1" indent="-457200">
              <a:buFont typeface="+mj-lt"/>
              <a:buAutoNum type="arabicPeriod"/>
            </a:pPr>
            <a:r>
              <a:rPr lang="en-GB" b="1" dirty="0"/>
              <a:t>The implementation of EM&amp;S tools </a:t>
            </a:r>
            <a:r>
              <a:rPr lang="en-GB" dirty="0"/>
              <a:t>(Microsoft Intune for end user device management)</a:t>
            </a:r>
          </a:p>
        </p:txBody>
      </p:sp>
    </p:spTree>
    <p:extLst>
      <p:ext uri="{BB962C8B-B14F-4D97-AF65-F5344CB8AC3E}">
        <p14:creationId xmlns:p14="http://schemas.microsoft.com/office/powerpoint/2010/main" val="203087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2816" y="323088"/>
            <a:ext cx="432434" cy="0"/>
          </a:xfrm>
          <a:custGeom>
            <a:avLst/>
            <a:gdLst/>
            <a:ahLst/>
            <a:cxnLst/>
            <a:rect l="l" t="t" r="r" b="b"/>
            <a:pathLst>
              <a:path w="432434">
                <a:moveTo>
                  <a:pt x="0" y="0"/>
                </a:moveTo>
                <a:lnTo>
                  <a:pt x="432117" y="0"/>
                </a:lnTo>
              </a:path>
            </a:pathLst>
          </a:custGeom>
          <a:ln w="25400">
            <a:solidFill>
              <a:srgbClr val="0071CE"/>
            </a:solidFill>
          </a:ln>
        </p:spPr>
        <p:txBody>
          <a:bodyPr wrap="square" lIns="0" tIns="0" rIns="0" bIns="0" rtlCol="0"/>
          <a:lstStyle/>
          <a:p>
            <a:endParaRPr/>
          </a:p>
        </p:txBody>
      </p:sp>
      <p:pic>
        <p:nvPicPr>
          <p:cNvPr id="4" name="object 4"/>
          <p:cNvPicPr/>
          <p:nvPr/>
        </p:nvPicPr>
        <p:blipFill>
          <a:blip r:embed="rId2" cstate="print"/>
          <a:stretch>
            <a:fillRect/>
          </a:stretch>
        </p:blipFill>
        <p:spPr>
          <a:xfrm>
            <a:off x="407641" y="6407686"/>
            <a:ext cx="254564" cy="245307"/>
          </a:xfrm>
          <a:prstGeom prst="rect">
            <a:avLst/>
          </a:prstGeom>
        </p:spPr>
      </p:pic>
      <p:sp>
        <p:nvSpPr>
          <p:cNvPr id="5" name="object 5"/>
          <p:cNvSpPr txBox="1">
            <a:spLocks noGrp="1"/>
          </p:cNvSpPr>
          <p:nvPr>
            <p:ph type="title"/>
          </p:nvPr>
        </p:nvSpPr>
        <p:spPr>
          <a:xfrm>
            <a:off x="381406" y="344152"/>
            <a:ext cx="7154754" cy="505267"/>
          </a:xfrm>
          <a:prstGeom prst="rect">
            <a:avLst/>
          </a:prstGeom>
        </p:spPr>
        <p:txBody>
          <a:bodyPr vert="horz" wrap="square" lIns="0" tIns="12700" rIns="0" bIns="0" rtlCol="0">
            <a:spAutoFit/>
          </a:bodyPr>
          <a:lstStyle/>
          <a:p>
            <a:pPr marL="12700">
              <a:lnSpc>
                <a:spcPct val="100000"/>
              </a:lnSpc>
              <a:spcBef>
                <a:spcPts val="100"/>
              </a:spcBef>
            </a:pPr>
            <a:r>
              <a:rPr lang="en-GB" sz="3200" dirty="0"/>
              <a:t>M365 </a:t>
            </a:r>
            <a:r>
              <a:rPr sz="3200" dirty="0"/>
              <a:t>Contact</a:t>
            </a:r>
            <a:r>
              <a:rPr sz="3200" spc="-25" dirty="0"/>
              <a:t> </a:t>
            </a:r>
            <a:r>
              <a:rPr sz="3200" dirty="0"/>
              <a:t>&amp;</a:t>
            </a:r>
            <a:r>
              <a:rPr sz="3200" spc="-10" dirty="0"/>
              <a:t> Feedback</a:t>
            </a:r>
          </a:p>
        </p:txBody>
      </p:sp>
      <p:sp>
        <p:nvSpPr>
          <p:cNvPr id="6" name="object 6"/>
          <p:cNvSpPr txBox="1"/>
          <p:nvPr/>
        </p:nvSpPr>
        <p:spPr>
          <a:xfrm>
            <a:off x="472846" y="1748790"/>
            <a:ext cx="10015642" cy="3082895"/>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221F1F"/>
                </a:solidFill>
                <a:latin typeface="Arial"/>
                <a:cs typeface="Arial"/>
              </a:rPr>
              <a:t>Get in</a:t>
            </a:r>
            <a:r>
              <a:rPr sz="1800" b="1" spc="-20" dirty="0">
                <a:solidFill>
                  <a:srgbClr val="221F1F"/>
                </a:solidFill>
                <a:latin typeface="Arial"/>
                <a:cs typeface="Arial"/>
              </a:rPr>
              <a:t> </a:t>
            </a:r>
            <a:r>
              <a:rPr sz="1800" b="1" spc="-10" dirty="0">
                <a:solidFill>
                  <a:srgbClr val="221F1F"/>
                </a:solidFill>
                <a:latin typeface="Arial"/>
                <a:cs typeface="Arial"/>
              </a:rPr>
              <a:t>touch</a:t>
            </a:r>
            <a:r>
              <a:rPr lang="en-GB" sz="1800" b="1" spc="-10" dirty="0">
                <a:solidFill>
                  <a:srgbClr val="221F1F"/>
                </a:solidFill>
                <a:latin typeface="Arial"/>
                <a:cs typeface="Arial"/>
              </a:rPr>
              <a:t> with the N365 project team – Chat </a:t>
            </a:r>
            <a:endParaRPr sz="1800" dirty="0">
              <a:latin typeface="Arial"/>
              <a:cs typeface="Arial"/>
            </a:endParaRPr>
          </a:p>
          <a:p>
            <a:pPr>
              <a:lnSpc>
                <a:spcPct val="100000"/>
              </a:lnSpc>
              <a:spcBef>
                <a:spcPts val="30"/>
              </a:spcBef>
            </a:pPr>
            <a:endParaRPr sz="1850" dirty="0">
              <a:latin typeface="Arial"/>
              <a:cs typeface="Arial"/>
            </a:endParaRPr>
          </a:p>
          <a:p>
            <a:pPr marL="12700">
              <a:lnSpc>
                <a:spcPct val="100000"/>
              </a:lnSpc>
              <a:spcBef>
                <a:spcPts val="5"/>
              </a:spcBef>
            </a:pPr>
            <a:r>
              <a:rPr lang="en-GB" sz="1800" u="sng" spc="-10" dirty="0">
                <a:solidFill>
                  <a:srgbClr val="005EB8"/>
                </a:solidFill>
                <a:uFill>
                  <a:solidFill>
                    <a:srgbClr val="005EB8"/>
                  </a:solidFill>
                </a:uFill>
                <a:latin typeface="Arial"/>
                <a:cs typeface="Arial"/>
              </a:rPr>
              <a:t>nhsnwl.gpn365project@nhs.net</a:t>
            </a:r>
            <a:endParaRPr sz="1800" dirty="0">
              <a:latin typeface="Arial"/>
              <a:cs typeface="Arial"/>
            </a:endParaRPr>
          </a:p>
          <a:p>
            <a:pPr>
              <a:lnSpc>
                <a:spcPct val="100000"/>
              </a:lnSpc>
              <a:spcBef>
                <a:spcPts val="30"/>
              </a:spcBef>
            </a:pPr>
            <a:endParaRPr sz="1850" dirty="0">
              <a:latin typeface="Arial"/>
              <a:cs typeface="Arial"/>
            </a:endParaRPr>
          </a:p>
          <a:p>
            <a:pPr marL="12700">
              <a:lnSpc>
                <a:spcPct val="100000"/>
              </a:lnSpc>
            </a:pPr>
            <a:r>
              <a:rPr sz="1800" b="1" dirty="0">
                <a:solidFill>
                  <a:srgbClr val="221F1F"/>
                </a:solidFill>
                <a:latin typeface="Arial"/>
                <a:cs typeface="Arial"/>
              </a:rPr>
              <a:t>G</a:t>
            </a:r>
            <a:r>
              <a:rPr lang="en-GB" sz="1800" b="1" dirty="0">
                <a:solidFill>
                  <a:srgbClr val="221F1F"/>
                </a:solidFill>
                <a:latin typeface="Arial"/>
                <a:cs typeface="Arial"/>
              </a:rPr>
              <a:t>et in touch with the N365 project team</a:t>
            </a:r>
            <a:r>
              <a:rPr lang="en-GB" sz="1800" b="1" spc="-10" dirty="0">
                <a:solidFill>
                  <a:srgbClr val="221F1F"/>
                </a:solidFill>
                <a:latin typeface="Arial"/>
                <a:cs typeface="Arial"/>
              </a:rPr>
              <a:t> –  email us</a:t>
            </a:r>
            <a:endParaRPr sz="1800" dirty="0">
              <a:latin typeface="Arial"/>
              <a:cs typeface="Arial"/>
            </a:endParaRPr>
          </a:p>
          <a:p>
            <a:pPr>
              <a:lnSpc>
                <a:spcPct val="100000"/>
              </a:lnSpc>
              <a:spcBef>
                <a:spcPts val="35"/>
              </a:spcBef>
            </a:pPr>
            <a:endParaRPr sz="1850" dirty="0">
              <a:latin typeface="Arial"/>
              <a:cs typeface="Arial"/>
            </a:endParaRPr>
          </a:p>
          <a:p>
            <a:pPr marL="12700"/>
            <a:r>
              <a:rPr lang="en-GB" sz="1800" u="sng" spc="-10" dirty="0">
                <a:solidFill>
                  <a:srgbClr val="005EB8"/>
                </a:solidFill>
                <a:uFill>
                  <a:solidFill>
                    <a:srgbClr val="005EB8"/>
                  </a:solidFill>
                </a:uFill>
                <a:latin typeface="Arial"/>
                <a:cs typeface="Arial"/>
                <a:hlinkClick r:id="rId3"/>
              </a:rPr>
              <a:t>nhsnwl.gpn365project@nhs.net</a:t>
            </a:r>
            <a:endParaRPr lang="en-GB" sz="1800" u="sng" spc="-10" dirty="0">
              <a:solidFill>
                <a:srgbClr val="005EB8"/>
              </a:solidFill>
              <a:uFill>
                <a:solidFill>
                  <a:srgbClr val="005EB8"/>
                </a:solidFill>
              </a:uFill>
              <a:latin typeface="Arial"/>
              <a:cs typeface="Arial"/>
            </a:endParaRPr>
          </a:p>
          <a:p>
            <a:pPr marL="12700"/>
            <a:endParaRPr lang="en-GB" u="sng" spc="-10" dirty="0">
              <a:solidFill>
                <a:srgbClr val="005EB8"/>
              </a:solidFill>
              <a:uFill>
                <a:solidFill>
                  <a:srgbClr val="005EB8"/>
                </a:solidFill>
              </a:uFill>
              <a:latin typeface="Arial"/>
              <a:cs typeface="Arial"/>
            </a:endParaRPr>
          </a:p>
          <a:p>
            <a:pPr marL="12700"/>
            <a:r>
              <a:rPr lang="en-US" dirty="0">
                <a:solidFill>
                  <a:srgbClr val="221F1F"/>
                </a:solidFill>
                <a:latin typeface="Arial"/>
                <a:cs typeface="Arial"/>
              </a:rPr>
              <a:t>Interaction and input will help the project develop an FAQ template</a:t>
            </a:r>
            <a:endParaRPr lang="en-US" sz="1800" dirty="0">
              <a:latin typeface="Arial"/>
              <a:cs typeface="Arial"/>
            </a:endParaRPr>
          </a:p>
          <a:p>
            <a:pPr marL="12700"/>
            <a:endParaRPr lang="en-GB" sz="1800" u="sng" spc="-10" dirty="0">
              <a:solidFill>
                <a:srgbClr val="005EB8"/>
              </a:solidFill>
              <a:uFill>
                <a:solidFill>
                  <a:srgbClr val="005EB8"/>
                </a:solidFill>
              </a:uFill>
              <a:latin typeface="Arial"/>
              <a:cs typeface="Arial"/>
            </a:endParaRPr>
          </a:p>
          <a:p>
            <a:pPr marL="12700">
              <a:lnSpc>
                <a:spcPct val="100000"/>
              </a:lnSpc>
            </a:pPr>
            <a:endParaRPr sz="1800" dirty="0">
              <a:latin typeface="Arial"/>
              <a:cs typeface="Arial"/>
            </a:endParaRPr>
          </a:p>
        </p:txBody>
      </p:sp>
      <p:sp>
        <p:nvSpPr>
          <p:cNvPr id="8" name="object 8"/>
          <p:cNvSpPr txBox="1">
            <a:spLocks noGrp="1"/>
          </p:cNvSpPr>
          <p:nvPr>
            <p:ph type="sldNum" sz="quarter" idx="7"/>
          </p:nvPr>
        </p:nvSpPr>
        <p:spPr>
          <a:xfrm>
            <a:off x="11519281" y="6451942"/>
            <a:ext cx="259715" cy="196215"/>
          </a:xfrm>
          <a:prstGeom prst="rect">
            <a:avLst/>
          </a:prstGeom>
        </p:spPr>
        <p:txBody>
          <a:bodyPr vert="horz" wrap="square" lIns="0" tIns="0" rIns="0" bIns="0" rtlCol="0">
            <a:spAutoFit/>
          </a:bodyPr>
          <a:lstStyle>
            <a:defPPr>
              <a:defRPr kern="0"/>
            </a:defPPr>
            <a:lvl1pPr>
              <a:defRPr sz="1200" b="0" i="0">
                <a:solidFill>
                  <a:srgbClr val="425462"/>
                </a:solidFill>
                <a:latin typeface="Arial"/>
                <a:cs typeface="Arial"/>
              </a:defRPr>
            </a:lvl1pPr>
          </a:lstStyle>
          <a:p>
            <a:pPr marL="123189">
              <a:lnSpc>
                <a:spcPts val="1430"/>
              </a:lnSpc>
              <a:spcBef>
                <a:spcPts val="240"/>
              </a:spcBef>
            </a:pPr>
            <a:fld id="{81D60167-4931-47E6-BA6A-407CBD079E47}" type="slidenum">
              <a:rPr lang="en-GB" smtClean="0"/>
              <a:pPr marL="123189">
                <a:lnSpc>
                  <a:spcPts val="1430"/>
                </a:lnSpc>
                <a:spcBef>
                  <a:spcPts val="240"/>
                </a:spcBef>
              </a:pPr>
              <a:t>20</a:t>
            </a:fld>
            <a:endParaRPr spc="-25" dirty="0"/>
          </a:p>
        </p:txBody>
      </p:sp>
      <p:pic>
        <p:nvPicPr>
          <p:cNvPr id="9" name="Picture 8">
            <a:extLst>
              <a:ext uri="{FF2B5EF4-FFF2-40B4-BE49-F238E27FC236}">
                <a16:creationId xmlns:a16="http://schemas.microsoft.com/office/drawing/2014/main" id="{6C6C3E23-1078-12C5-F452-D47C543A5561}"/>
              </a:ext>
            </a:extLst>
          </p:cNvPr>
          <p:cNvPicPr>
            <a:picLocks noChangeAspect="1"/>
          </p:cNvPicPr>
          <p:nvPr/>
        </p:nvPicPr>
        <p:blipFill>
          <a:blip r:embed="rId4"/>
          <a:stretch>
            <a:fillRect/>
          </a:stretch>
        </p:blipFill>
        <p:spPr>
          <a:xfrm>
            <a:off x="5699956" y="1748790"/>
            <a:ext cx="792088" cy="629330"/>
          </a:xfrm>
          <a:prstGeom prst="rect">
            <a:avLst/>
          </a:prstGeom>
        </p:spPr>
      </p:pic>
      <p:pic>
        <p:nvPicPr>
          <p:cNvPr id="10" name="Picture 9">
            <a:extLst>
              <a:ext uri="{FF2B5EF4-FFF2-40B4-BE49-F238E27FC236}">
                <a16:creationId xmlns:a16="http://schemas.microsoft.com/office/drawing/2014/main" id="{AA7F0A77-AD86-C762-09F6-8DF1FAFF1F3A}"/>
              </a:ext>
            </a:extLst>
          </p:cNvPr>
          <p:cNvPicPr>
            <a:picLocks noChangeAspect="1"/>
          </p:cNvPicPr>
          <p:nvPr/>
        </p:nvPicPr>
        <p:blipFill>
          <a:blip r:embed="rId5"/>
          <a:stretch>
            <a:fillRect/>
          </a:stretch>
        </p:blipFill>
        <p:spPr>
          <a:xfrm>
            <a:off x="6168008" y="2799670"/>
            <a:ext cx="648072" cy="62933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a:extLst>
              <a:ext uri="{FF2B5EF4-FFF2-40B4-BE49-F238E27FC236}">
                <a16:creationId xmlns:a16="http://schemas.microsoft.com/office/drawing/2014/main" id="{A6CFE4F5-A83D-42BB-80DC-76D02D7D196C}"/>
              </a:ext>
            </a:extLst>
          </p:cNvPr>
          <p:cNvSpPr txBox="1">
            <a:spLocks noChangeArrowheads="1"/>
          </p:cNvSpPr>
          <p:nvPr/>
        </p:nvSpPr>
        <p:spPr bwMode="auto">
          <a:xfrm>
            <a:off x="3863752" y="2544930"/>
            <a:ext cx="51816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r>
              <a:rPr lang="en-US" altLang="en-US" sz="4800" b="1" dirty="0">
                <a:solidFill>
                  <a:srgbClr val="333399"/>
                </a:solidFill>
              </a:rPr>
              <a:t>THANK</a:t>
            </a:r>
            <a:r>
              <a:rPr lang="en-US" altLang="en-US" sz="4800" b="1" dirty="0">
                <a:solidFill>
                  <a:srgbClr val="FF6699"/>
                </a:solidFill>
              </a:rPr>
              <a:t> </a:t>
            </a:r>
            <a:r>
              <a:rPr lang="en-US" altLang="en-US" sz="4800" b="1" dirty="0">
                <a:solidFill>
                  <a:srgbClr val="333399"/>
                </a:solidFill>
              </a:rPr>
              <a:t>YOU</a:t>
            </a:r>
            <a:r>
              <a:rPr lang="en-US" altLang="en-US" sz="4800" b="1" dirty="0">
                <a:solidFill>
                  <a:srgbClr val="008000"/>
                </a:solidFill>
              </a:rPr>
              <a:t> </a:t>
            </a:r>
          </a:p>
        </p:txBody>
      </p:sp>
    </p:spTree>
    <p:extLst>
      <p:ext uri="{BB962C8B-B14F-4D97-AF65-F5344CB8AC3E}">
        <p14:creationId xmlns:p14="http://schemas.microsoft.com/office/powerpoint/2010/main" val="406114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rrow: Right 5">
            <a:extLst>
              <a:ext uri="{FF2B5EF4-FFF2-40B4-BE49-F238E27FC236}">
                <a16:creationId xmlns:a16="http://schemas.microsoft.com/office/drawing/2014/main" id="{79D8E5B5-DA36-4E53-BBBE-886F4B6DA070}"/>
              </a:ext>
            </a:extLst>
          </p:cNvPr>
          <p:cNvSpPr/>
          <p:nvPr/>
        </p:nvSpPr>
        <p:spPr>
          <a:xfrm>
            <a:off x="1146335" y="3401483"/>
            <a:ext cx="10635872" cy="336764"/>
          </a:xfrm>
          <a:prstGeom prst="rightArrow">
            <a:avLst>
              <a:gd name="adj1" fmla="val 20077"/>
              <a:gd name="adj2" fmla="val 118687"/>
            </a:avLst>
          </a:prstGeom>
          <a:solidFill>
            <a:srgbClr val="094AB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33E500C-CA98-44B5-8803-E632351CC41C}"/>
              </a:ext>
            </a:extLst>
          </p:cNvPr>
          <p:cNvSpPr>
            <a:spLocks noGrp="1"/>
          </p:cNvSpPr>
          <p:nvPr>
            <p:ph type="title"/>
          </p:nvPr>
        </p:nvSpPr>
        <p:spPr>
          <a:xfrm>
            <a:off x="255935" y="117165"/>
            <a:ext cx="6454213" cy="708998"/>
          </a:xfrm>
        </p:spPr>
        <p:txBody>
          <a:bodyPr>
            <a:normAutofit fontScale="90000"/>
          </a:bodyPr>
          <a:lstStyle/>
          <a:p>
            <a:r>
              <a:rPr lang="en-GB" dirty="0"/>
              <a:t>N365 (M365) Background</a:t>
            </a:r>
          </a:p>
        </p:txBody>
      </p:sp>
      <p:sp>
        <p:nvSpPr>
          <p:cNvPr id="7" name="TextBox 6">
            <a:extLst>
              <a:ext uri="{FF2B5EF4-FFF2-40B4-BE49-F238E27FC236}">
                <a16:creationId xmlns:a16="http://schemas.microsoft.com/office/drawing/2014/main" id="{6A34A47A-A9E1-4F00-93BB-6DC67D9A7CD4}"/>
              </a:ext>
            </a:extLst>
          </p:cNvPr>
          <p:cNvSpPr txBox="1"/>
          <p:nvPr/>
        </p:nvSpPr>
        <p:spPr>
          <a:xfrm>
            <a:off x="3112582" y="6214264"/>
            <a:ext cx="5738395" cy="523220"/>
          </a:xfrm>
          <a:prstGeom prst="rect">
            <a:avLst/>
          </a:prstGeom>
          <a:solidFill>
            <a:srgbClr val="0D51A1"/>
          </a:solidFill>
          <a:ln>
            <a:noFill/>
          </a:ln>
        </p:spPr>
        <p:txBody>
          <a:bodyPr wrap="square" rtlCol="0">
            <a:spAutoFit/>
          </a:bodyPr>
          <a:lstStyle/>
          <a:p>
            <a:pPr algn="ctr"/>
            <a:r>
              <a:rPr lang="en-GB" sz="1400" dirty="0">
                <a:solidFill>
                  <a:schemeClr val="bg1"/>
                </a:solidFill>
              </a:rPr>
              <a:t>N365 is the agreement set out by NHS England to provide </a:t>
            </a:r>
            <a:r>
              <a:rPr lang="en-GB" sz="1400" b="1" dirty="0">
                <a:solidFill>
                  <a:schemeClr val="bg1"/>
                </a:solidFill>
              </a:rPr>
              <a:t>access to the most up to date Microsoft 365 product suite</a:t>
            </a:r>
          </a:p>
        </p:txBody>
      </p:sp>
      <p:sp>
        <p:nvSpPr>
          <p:cNvPr id="93" name="TextBox 92">
            <a:extLst>
              <a:ext uri="{FF2B5EF4-FFF2-40B4-BE49-F238E27FC236}">
                <a16:creationId xmlns:a16="http://schemas.microsoft.com/office/drawing/2014/main" id="{31A6948A-CFF7-4116-806F-E0E0E1E99603}"/>
              </a:ext>
            </a:extLst>
          </p:cNvPr>
          <p:cNvSpPr txBox="1"/>
          <p:nvPr/>
        </p:nvSpPr>
        <p:spPr>
          <a:xfrm>
            <a:off x="628811" y="1474849"/>
            <a:ext cx="1575247" cy="1015663"/>
          </a:xfrm>
          <a:prstGeom prst="rect">
            <a:avLst/>
          </a:prstGeom>
          <a:solidFill>
            <a:srgbClr val="E8EDEE"/>
          </a:solidFill>
          <a:ln>
            <a:noFill/>
          </a:ln>
        </p:spPr>
        <p:txBody>
          <a:bodyPr wrap="square" rtlCol="0">
            <a:spAutoFit/>
          </a:bodyPr>
          <a:lstStyle/>
          <a:p>
            <a:pPr algn="ctr"/>
            <a:r>
              <a:rPr lang="en-GB" sz="1200"/>
              <a:t>N365 participation agreement to join NHS shared tenant signed by NWL CCG</a:t>
            </a:r>
            <a:endParaRPr lang="en-GB" sz="1200" b="1"/>
          </a:p>
        </p:txBody>
      </p:sp>
      <p:grpSp>
        <p:nvGrpSpPr>
          <p:cNvPr id="14" name="Group 13">
            <a:extLst>
              <a:ext uri="{FF2B5EF4-FFF2-40B4-BE49-F238E27FC236}">
                <a16:creationId xmlns:a16="http://schemas.microsoft.com/office/drawing/2014/main" id="{24158A17-0F1E-493D-9EF7-DBA277570F6B}"/>
              </a:ext>
            </a:extLst>
          </p:cNvPr>
          <p:cNvGrpSpPr/>
          <p:nvPr/>
        </p:nvGrpSpPr>
        <p:grpSpPr>
          <a:xfrm>
            <a:off x="1011768" y="3163518"/>
            <a:ext cx="803425" cy="789661"/>
            <a:chOff x="179596" y="3174772"/>
            <a:chExt cx="803425" cy="789661"/>
          </a:xfrm>
        </p:grpSpPr>
        <p:sp>
          <p:nvSpPr>
            <p:cNvPr id="94" name="Oval 93">
              <a:extLst>
                <a:ext uri="{FF2B5EF4-FFF2-40B4-BE49-F238E27FC236}">
                  <a16:creationId xmlns:a16="http://schemas.microsoft.com/office/drawing/2014/main" id="{4F04B07B-56E8-4274-9BC5-366697C71EF9}"/>
                </a:ext>
              </a:extLst>
            </p:cNvPr>
            <p:cNvSpPr/>
            <p:nvPr/>
          </p:nvSpPr>
          <p:spPr>
            <a:xfrm>
              <a:off x="179596" y="3174772"/>
              <a:ext cx="803425" cy="789661"/>
            </a:xfrm>
            <a:prstGeom prst="ellipse">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95" name="TextBox 94">
              <a:extLst>
                <a:ext uri="{FF2B5EF4-FFF2-40B4-BE49-F238E27FC236}">
                  <a16:creationId xmlns:a16="http://schemas.microsoft.com/office/drawing/2014/main" id="{3CFA617C-7656-4E74-B339-B94ED3326E4F}"/>
                </a:ext>
              </a:extLst>
            </p:cNvPr>
            <p:cNvSpPr txBox="1"/>
            <p:nvPr/>
          </p:nvSpPr>
          <p:spPr>
            <a:xfrm>
              <a:off x="324539" y="3351521"/>
              <a:ext cx="498855" cy="430887"/>
            </a:xfrm>
            <a:prstGeom prst="rect">
              <a:avLst/>
            </a:prstGeom>
            <a:noFill/>
          </p:spPr>
          <p:txBody>
            <a:bodyPr wrap="none" rtlCol="0">
              <a:spAutoFit/>
            </a:bodyPr>
            <a:lstStyle/>
            <a:p>
              <a:pPr algn="ctr"/>
              <a:r>
                <a:rPr lang="en-GB" sz="1100">
                  <a:solidFill>
                    <a:srgbClr val="2F528F"/>
                  </a:solidFill>
                </a:rPr>
                <a:t>July </a:t>
              </a:r>
            </a:p>
            <a:p>
              <a:pPr algn="ctr"/>
              <a:r>
                <a:rPr lang="en-GB" sz="1100">
                  <a:solidFill>
                    <a:srgbClr val="2F528F"/>
                  </a:solidFill>
                </a:rPr>
                <a:t>2020</a:t>
              </a:r>
            </a:p>
          </p:txBody>
        </p:sp>
      </p:grpSp>
      <p:sp>
        <p:nvSpPr>
          <p:cNvPr id="98" name="TextBox 97">
            <a:extLst>
              <a:ext uri="{FF2B5EF4-FFF2-40B4-BE49-F238E27FC236}">
                <a16:creationId xmlns:a16="http://schemas.microsoft.com/office/drawing/2014/main" id="{0B1A8049-8F08-41CB-B898-6AC0F88B392D}"/>
              </a:ext>
            </a:extLst>
          </p:cNvPr>
          <p:cNvSpPr txBox="1"/>
          <p:nvPr/>
        </p:nvSpPr>
        <p:spPr>
          <a:xfrm>
            <a:off x="5204656" y="4703171"/>
            <a:ext cx="2086313" cy="461665"/>
          </a:xfrm>
          <a:prstGeom prst="rect">
            <a:avLst/>
          </a:prstGeom>
          <a:solidFill>
            <a:srgbClr val="E8EDEE"/>
          </a:solidFill>
          <a:ln>
            <a:noFill/>
          </a:ln>
        </p:spPr>
        <p:txBody>
          <a:bodyPr wrap="square" rtlCol="0">
            <a:spAutoFit/>
          </a:bodyPr>
          <a:lstStyle/>
          <a:p>
            <a:pPr algn="ctr"/>
            <a:r>
              <a:rPr lang="en-GB" sz="1200"/>
              <a:t>8 CCGs merge to form NWL Collaboration of CCGs</a:t>
            </a:r>
            <a:endParaRPr lang="en-GB" sz="1200" b="1"/>
          </a:p>
        </p:txBody>
      </p:sp>
      <p:grpSp>
        <p:nvGrpSpPr>
          <p:cNvPr id="11" name="Group 10">
            <a:extLst>
              <a:ext uri="{FF2B5EF4-FFF2-40B4-BE49-F238E27FC236}">
                <a16:creationId xmlns:a16="http://schemas.microsoft.com/office/drawing/2014/main" id="{421BF56A-C4DB-4C30-A01A-188EA889CA82}"/>
              </a:ext>
            </a:extLst>
          </p:cNvPr>
          <p:cNvGrpSpPr/>
          <p:nvPr/>
        </p:nvGrpSpPr>
        <p:grpSpPr>
          <a:xfrm>
            <a:off x="5852484" y="3129555"/>
            <a:ext cx="803425" cy="789661"/>
            <a:chOff x="289894" y="3509538"/>
            <a:chExt cx="803425" cy="789661"/>
          </a:xfrm>
        </p:grpSpPr>
        <p:sp>
          <p:nvSpPr>
            <p:cNvPr id="99" name="Oval 98">
              <a:extLst>
                <a:ext uri="{FF2B5EF4-FFF2-40B4-BE49-F238E27FC236}">
                  <a16:creationId xmlns:a16="http://schemas.microsoft.com/office/drawing/2014/main" id="{320D570D-D633-4FFA-AEB0-0116210C6EB4}"/>
                </a:ext>
              </a:extLst>
            </p:cNvPr>
            <p:cNvSpPr/>
            <p:nvPr/>
          </p:nvSpPr>
          <p:spPr>
            <a:xfrm>
              <a:off x="289894" y="3509538"/>
              <a:ext cx="803425" cy="789661"/>
            </a:xfrm>
            <a:prstGeom prst="ellipse">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00" name="TextBox 99">
              <a:extLst>
                <a:ext uri="{FF2B5EF4-FFF2-40B4-BE49-F238E27FC236}">
                  <a16:creationId xmlns:a16="http://schemas.microsoft.com/office/drawing/2014/main" id="{538B1E8B-CDC7-491C-8AB4-4209FD7B932C}"/>
                </a:ext>
              </a:extLst>
            </p:cNvPr>
            <p:cNvSpPr txBox="1"/>
            <p:nvPr/>
          </p:nvSpPr>
          <p:spPr>
            <a:xfrm>
              <a:off x="431788" y="3688923"/>
              <a:ext cx="506870" cy="430887"/>
            </a:xfrm>
            <a:prstGeom prst="rect">
              <a:avLst/>
            </a:prstGeom>
            <a:noFill/>
          </p:spPr>
          <p:txBody>
            <a:bodyPr wrap="none" rtlCol="0">
              <a:spAutoFit/>
            </a:bodyPr>
            <a:lstStyle/>
            <a:p>
              <a:pPr algn="ctr"/>
              <a:r>
                <a:rPr lang="en-GB" sz="1100">
                  <a:solidFill>
                    <a:srgbClr val="2F528F"/>
                  </a:solidFill>
                </a:rPr>
                <a:t>April </a:t>
              </a:r>
            </a:p>
            <a:p>
              <a:pPr algn="ctr"/>
              <a:r>
                <a:rPr lang="en-GB" sz="1100">
                  <a:solidFill>
                    <a:srgbClr val="2F528F"/>
                  </a:solidFill>
                </a:rPr>
                <a:t>2021</a:t>
              </a:r>
            </a:p>
          </p:txBody>
        </p:sp>
      </p:grpSp>
      <p:sp>
        <p:nvSpPr>
          <p:cNvPr id="104" name="TextBox 103">
            <a:extLst>
              <a:ext uri="{FF2B5EF4-FFF2-40B4-BE49-F238E27FC236}">
                <a16:creationId xmlns:a16="http://schemas.microsoft.com/office/drawing/2014/main" id="{AC9C93FA-C027-431D-A866-B74F6B6AC7DC}"/>
              </a:ext>
            </a:extLst>
          </p:cNvPr>
          <p:cNvSpPr txBox="1"/>
          <p:nvPr/>
        </p:nvSpPr>
        <p:spPr>
          <a:xfrm>
            <a:off x="8388278" y="4500515"/>
            <a:ext cx="2129374" cy="646331"/>
          </a:xfrm>
          <a:prstGeom prst="rect">
            <a:avLst/>
          </a:prstGeom>
          <a:solidFill>
            <a:srgbClr val="E8EDEE"/>
          </a:solidFill>
          <a:ln>
            <a:noFill/>
          </a:ln>
        </p:spPr>
        <p:txBody>
          <a:bodyPr wrap="square" rtlCol="0">
            <a:spAutoFit/>
          </a:bodyPr>
          <a:lstStyle/>
          <a:p>
            <a:pPr algn="ctr"/>
            <a:r>
              <a:rPr lang="en-GB" sz="1200" dirty="0"/>
              <a:t> OneDrive 95% deployed</a:t>
            </a:r>
          </a:p>
          <a:p>
            <a:pPr algn="ctr"/>
            <a:r>
              <a:rPr lang="en-GB" sz="1200" dirty="0"/>
              <a:t>   Teams Piloting underway</a:t>
            </a:r>
          </a:p>
          <a:p>
            <a:pPr algn="ctr"/>
            <a:r>
              <a:rPr lang="en-GB" sz="1200" dirty="0"/>
              <a:t>Intune Piloting starting    </a:t>
            </a:r>
          </a:p>
        </p:txBody>
      </p:sp>
      <p:sp>
        <p:nvSpPr>
          <p:cNvPr id="107" name="TextBox 106">
            <a:extLst>
              <a:ext uri="{FF2B5EF4-FFF2-40B4-BE49-F238E27FC236}">
                <a16:creationId xmlns:a16="http://schemas.microsoft.com/office/drawing/2014/main" id="{93B04F63-3A76-458F-B806-5553F825A015}"/>
              </a:ext>
            </a:extLst>
          </p:cNvPr>
          <p:cNvSpPr txBox="1"/>
          <p:nvPr/>
        </p:nvSpPr>
        <p:spPr>
          <a:xfrm>
            <a:off x="6529517" y="1840281"/>
            <a:ext cx="1164683" cy="461665"/>
          </a:xfrm>
          <a:prstGeom prst="rect">
            <a:avLst/>
          </a:prstGeom>
          <a:solidFill>
            <a:srgbClr val="E8EDEE"/>
          </a:solidFill>
          <a:ln>
            <a:noFill/>
          </a:ln>
        </p:spPr>
        <p:txBody>
          <a:bodyPr wrap="square" rtlCol="0">
            <a:spAutoFit/>
          </a:bodyPr>
          <a:lstStyle/>
          <a:p>
            <a:pPr algn="ctr"/>
            <a:r>
              <a:rPr lang="en-GB" sz="1200"/>
              <a:t>N365 project is initiated</a:t>
            </a:r>
            <a:endParaRPr lang="en-GB" sz="1200" b="1"/>
          </a:p>
        </p:txBody>
      </p:sp>
      <p:grpSp>
        <p:nvGrpSpPr>
          <p:cNvPr id="12" name="Group 11">
            <a:extLst>
              <a:ext uri="{FF2B5EF4-FFF2-40B4-BE49-F238E27FC236}">
                <a16:creationId xmlns:a16="http://schemas.microsoft.com/office/drawing/2014/main" id="{04D34F3B-2F76-4713-8192-CAC38DF9E5C6}"/>
              </a:ext>
            </a:extLst>
          </p:cNvPr>
          <p:cNvGrpSpPr/>
          <p:nvPr/>
        </p:nvGrpSpPr>
        <p:grpSpPr>
          <a:xfrm>
            <a:off x="6710148" y="3129555"/>
            <a:ext cx="803425" cy="789661"/>
            <a:chOff x="311287" y="4378200"/>
            <a:chExt cx="803425" cy="789661"/>
          </a:xfrm>
        </p:grpSpPr>
        <p:sp>
          <p:nvSpPr>
            <p:cNvPr id="108" name="Oval 107">
              <a:extLst>
                <a:ext uri="{FF2B5EF4-FFF2-40B4-BE49-F238E27FC236}">
                  <a16:creationId xmlns:a16="http://schemas.microsoft.com/office/drawing/2014/main" id="{4B875CA0-A1BE-441F-A34E-D11C7F801CDA}"/>
                </a:ext>
              </a:extLst>
            </p:cNvPr>
            <p:cNvSpPr/>
            <p:nvPr/>
          </p:nvSpPr>
          <p:spPr>
            <a:xfrm>
              <a:off x="311287" y="4378200"/>
              <a:ext cx="803425" cy="789661"/>
            </a:xfrm>
            <a:prstGeom prst="ellipse">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09" name="TextBox 108">
              <a:extLst>
                <a:ext uri="{FF2B5EF4-FFF2-40B4-BE49-F238E27FC236}">
                  <a16:creationId xmlns:a16="http://schemas.microsoft.com/office/drawing/2014/main" id="{6B0EACBA-2179-4794-B824-7E25783CE80F}"/>
                </a:ext>
              </a:extLst>
            </p:cNvPr>
            <p:cNvSpPr txBox="1"/>
            <p:nvPr/>
          </p:nvSpPr>
          <p:spPr>
            <a:xfrm>
              <a:off x="463571" y="4580430"/>
              <a:ext cx="498855" cy="430887"/>
            </a:xfrm>
            <a:prstGeom prst="rect">
              <a:avLst/>
            </a:prstGeom>
            <a:noFill/>
          </p:spPr>
          <p:txBody>
            <a:bodyPr wrap="none" rtlCol="0">
              <a:spAutoFit/>
            </a:bodyPr>
            <a:lstStyle/>
            <a:p>
              <a:pPr algn="ctr"/>
              <a:r>
                <a:rPr lang="en-GB" sz="1100">
                  <a:solidFill>
                    <a:srgbClr val="2F528F"/>
                  </a:solidFill>
                </a:rPr>
                <a:t>May </a:t>
              </a:r>
            </a:p>
            <a:p>
              <a:pPr algn="ctr"/>
              <a:r>
                <a:rPr lang="en-GB" sz="1100">
                  <a:solidFill>
                    <a:srgbClr val="2F528F"/>
                  </a:solidFill>
                </a:rPr>
                <a:t>2021</a:t>
              </a:r>
            </a:p>
          </p:txBody>
        </p:sp>
      </p:grpSp>
      <p:grpSp>
        <p:nvGrpSpPr>
          <p:cNvPr id="10" name="Group 9">
            <a:extLst>
              <a:ext uri="{FF2B5EF4-FFF2-40B4-BE49-F238E27FC236}">
                <a16:creationId xmlns:a16="http://schemas.microsoft.com/office/drawing/2014/main" id="{8266A92D-8ED4-4F15-BEC8-4113365FD3A9}"/>
              </a:ext>
            </a:extLst>
          </p:cNvPr>
          <p:cNvGrpSpPr/>
          <p:nvPr/>
        </p:nvGrpSpPr>
        <p:grpSpPr>
          <a:xfrm>
            <a:off x="5012113" y="3129555"/>
            <a:ext cx="816860" cy="789661"/>
            <a:chOff x="295499" y="2650611"/>
            <a:chExt cx="816860" cy="789661"/>
          </a:xfrm>
        </p:grpSpPr>
        <p:sp>
          <p:nvSpPr>
            <p:cNvPr id="27" name="Oval 26">
              <a:extLst>
                <a:ext uri="{FF2B5EF4-FFF2-40B4-BE49-F238E27FC236}">
                  <a16:creationId xmlns:a16="http://schemas.microsoft.com/office/drawing/2014/main" id="{292A8F64-876E-4DC9-BD8D-40E00424E2AB}"/>
                </a:ext>
              </a:extLst>
            </p:cNvPr>
            <p:cNvSpPr/>
            <p:nvPr/>
          </p:nvSpPr>
          <p:spPr>
            <a:xfrm>
              <a:off x="295499" y="2650611"/>
              <a:ext cx="803425" cy="789661"/>
            </a:xfrm>
            <a:prstGeom prst="ellipse">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8" name="TextBox 27">
              <a:extLst>
                <a:ext uri="{FF2B5EF4-FFF2-40B4-BE49-F238E27FC236}">
                  <a16:creationId xmlns:a16="http://schemas.microsoft.com/office/drawing/2014/main" id="{C6AB04FC-E956-4DAD-8132-972A1388C3D6}"/>
                </a:ext>
              </a:extLst>
            </p:cNvPr>
            <p:cNvSpPr txBox="1"/>
            <p:nvPr/>
          </p:nvSpPr>
          <p:spPr>
            <a:xfrm>
              <a:off x="308934" y="2852881"/>
              <a:ext cx="803425" cy="430887"/>
            </a:xfrm>
            <a:prstGeom prst="rect">
              <a:avLst/>
            </a:prstGeom>
            <a:noFill/>
          </p:spPr>
          <p:txBody>
            <a:bodyPr wrap="square" rtlCol="0">
              <a:spAutoFit/>
            </a:bodyPr>
            <a:lstStyle/>
            <a:p>
              <a:pPr algn="ctr"/>
              <a:r>
                <a:rPr lang="en-GB" sz="1100">
                  <a:solidFill>
                    <a:srgbClr val="2F528F"/>
                  </a:solidFill>
                </a:rPr>
                <a:t>March 2021</a:t>
              </a:r>
            </a:p>
          </p:txBody>
        </p:sp>
      </p:grpSp>
      <p:grpSp>
        <p:nvGrpSpPr>
          <p:cNvPr id="38" name="Group 37">
            <a:extLst>
              <a:ext uri="{FF2B5EF4-FFF2-40B4-BE49-F238E27FC236}">
                <a16:creationId xmlns:a16="http://schemas.microsoft.com/office/drawing/2014/main" id="{EFA94EB3-4F8B-42C2-9813-8B5C3FA9D9B9}"/>
              </a:ext>
            </a:extLst>
          </p:cNvPr>
          <p:cNvGrpSpPr/>
          <p:nvPr/>
        </p:nvGrpSpPr>
        <p:grpSpPr>
          <a:xfrm>
            <a:off x="9042315" y="3160037"/>
            <a:ext cx="803425" cy="789661"/>
            <a:chOff x="307049" y="5230824"/>
            <a:chExt cx="803425" cy="789661"/>
          </a:xfrm>
          <a:solidFill>
            <a:srgbClr val="094AB2"/>
          </a:solidFill>
        </p:grpSpPr>
        <p:sp>
          <p:nvSpPr>
            <p:cNvPr id="39" name="Oval 38">
              <a:extLst>
                <a:ext uri="{FF2B5EF4-FFF2-40B4-BE49-F238E27FC236}">
                  <a16:creationId xmlns:a16="http://schemas.microsoft.com/office/drawing/2014/main" id="{77BDFE1C-0A00-49DC-A6F2-61DE588099F2}"/>
                </a:ext>
              </a:extLst>
            </p:cNvPr>
            <p:cNvSpPr/>
            <p:nvPr/>
          </p:nvSpPr>
          <p:spPr>
            <a:xfrm>
              <a:off x="307049" y="5230824"/>
              <a:ext cx="803425" cy="789661"/>
            </a:xfrm>
            <a:prstGeom prst="ellipse">
              <a:avLst/>
            </a:prstGeom>
            <a:grp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0" name="TextBox 39">
              <a:extLst>
                <a:ext uri="{FF2B5EF4-FFF2-40B4-BE49-F238E27FC236}">
                  <a16:creationId xmlns:a16="http://schemas.microsoft.com/office/drawing/2014/main" id="{3C55B434-7BA7-4B54-8637-BA8614CE1B74}"/>
                </a:ext>
              </a:extLst>
            </p:cNvPr>
            <p:cNvSpPr txBox="1"/>
            <p:nvPr/>
          </p:nvSpPr>
          <p:spPr>
            <a:xfrm>
              <a:off x="351906" y="5410210"/>
              <a:ext cx="711700" cy="430887"/>
            </a:xfrm>
            <a:prstGeom prst="rect">
              <a:avLst/>
            </a:prstGeom>
            <a:grpFill/>
          </p:spPr>
          <p:txBody>
            <a:bodyPr wrap="square" rtlCol="0">
              <a:spAutoFit/>
            </a:bodyPr>
            <a:lstStyle/>
            <a:p>
              <a:pPr algn="ctr"/>
              <a:r>
                <a:rPr lang="en-GB" sz="1100" dirty="0">
                  <a:solidFill>
                    <a:schemeClr val="bg1"/>
                  </a:solidFill>
                </a:rPr>
                <a:t>May </a:t>
              </a:r>
            </a:p>
            <a:p>
              <a:pPr algn="ctr"/>
              <a:r>
                <a:rPr lang="en-GB" sz="1100" dirty="0">
                  <a:solidFill>
                    <a:schemeClr val="bg1"/>
                  </a:solidFill>
                </a:rPr>
                <a:t>2024</a:t>
              </a:r>
            </a:p>
          </p:txBody>
        </p:sp>
      </p:grpSp>
      <p:cxnSp>
        <p:nvCxnSpPr>
          <p:cNvPr id="16" name="Straight Connector 15">
            <a:extLst>
              <a:ext uri="{FF2B5EF4-FFF2-40B4-BE49-F238E27FC236}">
                <a16:creationId xmlns:a16="http://schemas.microsoft.com/office/drawing/2014/main" id="{8FAB1078-EEBF-45FA-B5A4-FCB3D1747AC2}"/>
              </a:ext>
            </a:extLst>
          </p:cNvPr>
          <p:cNvCxnSpPr>
            <a:cxnSpLocks/>
            <a:stCxn id="93" idx="2"/>
            <a:endCxn id="94" idx="0"/>
          </p:cNvCxnSpPr>
          <p:nvPr/>
        </p:nvCxnSpPr>
        <p:spPr>
          <a:xfrm flipH="1">
            <a:off x="1413481" y="2490512"/>
            <a:ext cx="2954" cy="673006"/>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468726CF-4544-447B-B668-B4AB5643C01A}"/>
              </a:ext>
            </a:extLst>
          </p:cNvPr>
          <p:cNvSpPr txBox="1"/>
          <p:nvPr/>
        </p:nvSpPr>
        <p:spPr>
          <a:xfrm>
            <a:off x="8859543" y="1934469"/>
            <a:ext cx="1164683" cy="276999"/>
          </a:xfrm>
          <a:prstGeom prst="rect">
            <a:avLst/>
          </a:prstGeom>
          <a:solidFill>
            <a:srgbClr val="094AB2"/>
          </a:solidFill>
          <a:ln>
            <a:noFill/>
          </a:ln>
        </p:spPr>
        <p:txBody>
          <a:bodyPr wrap="square" rtlCol="0">
            <a:spAutoFit/>
          </a:bodyPr>
          <a:lstStyle/>
          <a:p>
            <a:pPr algn="ctr"/>
            <a:r>
              <a:rPr lang="en-GB" sz="1200" b="1">
                <a:solidFill>
                  <a:schemeClr val="bg1"/>
                </a:solidFill>
              </a:rPr>
              <a:t>Present</a:t>
            </a:r>
          </a:p>
        </p:txBody>
      </p:sp>
      <p:sp>
        <p:nvSpPr>
          <p:cNvPr id="88" name="TextBox 87">
            <a:extLst>
              <a:ext uri="{FF2B5EF4-FFF2-40B4-BE49-F238E27FC236}">
                <a16:creationId xmlns:a16="http://schemas.microsoft.com/office/drawing/2014/main" id="{DD857B28-EDBD-4D68-BB41-6B4D086C8714}"/>
              </a:ext>
            </a:extLst>
          </p:cNvPr>
          <p:cNvSpPr txBox="1"/>
          <p:nvPr/>
        </p:nvSpPr>
        <p:spPr>
          <a:xfrm>
            <a:off x="1785050" y="4703171"/>
            <a:ext cx="1857417" cy="461665"/>
          </a:xfrm>
          <a:prstGeom prst="rect">
            <a:avLst/>
          </a:prstGeom>
          <a:solidFill>
            <a:srgbClr val="E8EDEE"/>
          </a:solidFill>
          <a:ln>
            <a:noFill/>
          </a:ln>
        </p:spPr>
        <p:txBody>
          <a:bodyPr wrap="square" rtlCol="0">
            <a:spAutoFit/>
          </a:bodyPr>
          <a:lstStyle/>
          <a:p>
            <a:pPr algn="ctr"/>
            <a:r>
              <a:rPr lang="en-GB" sz="1200"/>
              <a:t>Microsoft 365 licenses procured from NHSE</a:t>
            </a:r>
            <a:endParaRPr lang="en-GB" sz="1200" b="1"/>
          </a:p>
        </p:txBody>
      </p:sp>
      <p:grpSp>
        <p:nvGrpSpPr>
          <p:cNvPr id="9" name="Group 8">
            <a:extLst>
              <a:ext uri="{FF2B5EF4-FFF2-40B4-BE49-F238E27FC236}">
                <a16:creationId xmlns:a16="http://schemas.microsoft.com/office/drawing/2014/main" id="{466F5662-AD63-40EB-BA81-C48A09845639}"/>
              </a:ext>
            </a:extLst>
          </p:cNvPr>
          <p:cNvGrpSpPr/>
          <p:nvPr/>
        </p:nvGrpSpPr>
        <p:grpSpPr>
          <a:xfrm>
            <a:off x="2269593" y="3190643"/>
            <a:ext cx="873957" cy="789661"/>
            <a:chOff x="255935" y="1786338"/>
            <a:chExt cx="873957" cy="789661"/>
          </a:xfrm>
        </p:grpSpPr>
        <p:sp>
          <p:nvSpPr>
            <p:cNvPr id="89" name="Oval 88">
              <a:extLst>
                <a:ext uri="{FF2B5EF4-FFF2-40B4-BE49-F238E27FC236}">
                  <a16:creationId xmlns:a16="http://schemas.microsoft.com/office/drawing/2014/main" id="{B056FB78-BD3D-4B4F-BA34-FC4A8C55EC6C}"/>
                </a:ext>
              </a:extLst>
            </p:cNvPr>
            <p:cNvSpPr/>
            <p:nvPr/>
          </p:nvSpPr>
          <p:spPr>
            <a:xfrm>
              <a:off x="295499" y="1786338"/>
              <a:ext cx="803425" cy="789661"/>
            </a:xfrm>
            <a:prstGeom prst="ellipse">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90" name="TextBox 89">
              <a:extLst>
                <a:ext uri="{FF2B5EF4-FFF2-40B4-BE49-F238E27FC236}">
                  <a16:creationId xmlns:a16="http://schemas.microsoft.com/office/drawing/2014/main" id="{C12E988E-7EEB-462E-B360-B962DAA9171B}"/>
                </a:ext>
              </a:extLst>
            </p:cNvPr>
            <p:cNvSpPr txBox="1"/>
            <p:nvPr/>
          </p:nvSpPr>
          <p:spPr>
            <a:xfrm>
              <a:off x="255935" y="1985227"/>
              <a:ext cx="873957" cy="430887"/>
            </a:xfrm>
            <a:prstGeom prst="rect">
              <a:avLst/>
            </a:prstGeom>
            <a:noFill/>
          </p:spPr>
          <p:txBody>
            <a:bodyPr wrap="none" rtlCol="0">
              <a:spAutoFit/>
            </a:bodyPr>
            <a:lstStyle/>
            <a:p>
              <a:pPr algn="ctr"/>
              <a:r>
                <a:rPr lang="en-GB" sz="1100">
                  <a:solidFill>
                    <a:srgbClr val="2F528F"/>
                  </a:solidFill>
                </a:rPr>
                <a:t>September</a:t>
              </a:r>
            </a:p>
            <a:p>
              <a:pPr algn="ctr"/>
              <a:r>
                <a:rPr lang="en-GB" sz="1100">
                  <a:solidFill>
                    <a:srgbClr val="2F528F"/>
                  </a:solidFill>
                </a:rPr>
                <a:t> 2020</a:t>
              </a:r>
            </a:p>
          </p:txBody>
        </p:sp>
      </p:grpSp>
      <p:cxnSp>
        <p:nvCxnSpPr>
          <p:cNvPr id="46" name="Straight Connector 45">
            <a:extLst>
              <a:ext uri="{FF2B5EF4-FFF2-40B4-BE49-F238E27FC236}">
                <a16:creationId xmlns:a16="http://schemas.microsoft.com/office/drawing/2014/main" id="{2F2DB7AF-45E9-4668-B813-7A04027DD8C8}"/>
              </a:ext>
            </a:extLst>
          </p:cNvPr>
          <p:cNvCxnSpPr>
            <a:cxnSpLocks/>
            <a:stCxn id="89" idx="4"/>
            <a:endCxn id="88" idx="0"/>
          </p:cNvCxnSpPr>
          <p:nvPr/>
        </p:nvCxnSpPr>
        <p:spPr>
          <a:xfrm>
            <a:off x="2710870" y="3980304"/>
            <a:ext cx="2889" cy="722867"/>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96A00945-B7AB-4BB3-AE5F-BAE0C8F5970D}"/>
              </a:ext>
            </a:extLst>
          </p:cNvPr>
          <p:cNvCxnSpPr>
            <a:cxnSpLocks/>
            <a:endCxn id="27" idx="0"/>
          </p:cNvCxnSpPr>
          <p:nvPr/>
        </p:nvCxnSpPr>
        <p:spPr>
          <a:xfrm>
            <a:off x="5412145" y="2271016"/>
            <a:ext cx="1681" cy="858539"/>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ED61597-AC53-471E-AFDF-8E101E06E628}"/>
              </a:ext>
            </a:extLst>
          </p:cNvPr>
          <p:cNvCxnSpPr>
            <a:cxnSpLocks/>
            <a:stCxn id="99" idx="4"/>
            <a:endCxn id="98" idx="0"/>
          </p:cNvCxnSpPr>
          <p:nvPr/>
        </p:nvCxnSpPr>
        <p:spPr>
          <a:xfrm flipH="1">
            <a:off x="6247813" y="3919216"/>
            <a:ext cx="6384" cy="783955"/>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D703591-BACA-41E2-B2E2-1414B7F7CAE6}"/>
              </a:ext>
            </a:extLst>
          </p:cNvPr>
          <p:cNvCxnSpPr>
            <a:cxnSpLocks/>
            <a:stCxn id="107" idx="2"/>
            <a:endCxn id="108" idx="0"/>
          </p:cNvCxnSpPr>
          <p:nvPr/>
        </p:nvCxnSpPr>
        <p:spPr>
          <a:xfrm>
            <a:off x="7111859" y="2301946"/>
            <a:ext cx="2" cy="827609"/>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2996093-42C9-4C93-A29E-4EADD97BF567}"/>
              </a:ext>
            </a:extLst>
          </p:cNvPr>
          <p:cNvCxnSpPr>
            <a:cxnSpLocks/>
            <a:stCxn id="45" idx="2"/>
            <a:endCxn id="39" idx="0"/>
          </p:cNvCxnSpPr>
          <p:nvPr/>
        </p:nvCxnSpPr>
        <p:spPr>
          <a:xfrm>
            <a:off x="9441885" y="2211468"/>
            <a:ext cx="2143" cy="948569"/>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3373769-04A6-41E4-91D4-503F6C37BCD7}"/>
              </a:ext>
            </a:extLst>
          </p:cNvPr>
          <p:cNvCxnSpPr>
            <a:cxnSpLocks/>
            <a:endCxn id="104" idx="0"/>
          </p:cNvCxnSpPr>
          <p:nvPr/>
        </p:nvCxnSpPr>
        <p:spPr>
          <a:xfrm flipH="1">
            <a:off x="9452965" y="3949698"/>
            <a:ext cx="2147" cy="550817"/>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52FE7FFC-885E-441C-AE69-44B5B174BF1E}"/>
              </a:ext>
            </a:extLst>
          </p:cNvPr>
          <p:cNvSpPr txBox="1"/>
          <p:nvPr/>
        </p:nvSpPr>
        <p:spPr>
          <a:xfrm>
            <a:off x="3161931" y="1756631"/>
            <a:ext cx="1467017" cy="646331"/>
          </a:xfrm>
          <a:prstGeom prst="rect">
            <a:avLst/>
          </a:prstGeom>
          <a:solidFill>
            <a:srgbClr val="E8EDEE"/>
          </a:solidFill>
          <a:ln>
            <a:noFill/>
          </a:ln>
        </p:spPr>
        <p:txBody>
          <a:bodyPr wrap="square" rtlCol="0">
            <a:spAutoFit/>
          </a:bodyPr>
          <a:lstStyle/>
          <a:p>
            <a:pPr algn="ctr"/>
            <a:r>
              <a:rPr lang="en-GB" sz="1200"/>
              <a:t>Windows 10 migration in progress</a:t>
            </a:r>
            <a:endParaRPr lang="en-GB" sz="1200" b="1"/>
          </a:p>
        </p:txBody>
      </p:sp>
      <p:cxnSp>
        <p:nvCxnSpPr>
          <p:cNvPr id="72" name="Straight Connector 71">
            <a:extLst>
              <a:ext uri="{FF2B5EF4-FFF2-40B4-BE49-F238E27FC236}">
                <a16:creationId xmlns:a16="http://schemas.microsoft.com/office/drawing/2014/main" id="{F6867D2B-C199-4001-AB24-9E831E994FBC}"/>
              </a:ext>
            </a:extLst>
          </p:cNvPr>
          <p:cNvCxnSpPr>
            <a:cxnSpLocks/>
            <a:endCxn id="68" idx="2"/>
          </p:cNvCxnSpPr>
          <p:nvPr/>
        </p:nvCxnSpPr>
        <p:spPr>
          <a:xfrm flipH="1" flipV="1">
            <a:off x="3895440" y="2402962"/>
            <a:ext cx="982" cy="1066678"/>
          </a:xfrm>
          <a:prstGeom prst="line">
            <a:avLst/>
          </a:prstGeom>
          <a:ln w="57150">
            <a:solidFill>
              <a:srgbClr val="0D51A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C7F4E01-3C4E-48F4-A2DC-C37CA07E196B}"/>
              </a:ext>
            </a:extLst>
          </p:cNvPr>
          <p:cNvSpPr txBox="1"/>
          <p:nvPr/>
        </p:nvSpPr>
        <p:spPr>
          <a:xfrm>
            <a:off x="4837652" y="1840281"/>
            <a:ext cx="1491010" cy="461665"/>
          </a:xfrm>
          <a:prstGeom prst="rect">
            <a:avLst/>
          </a:prstGeom>
          <a:solidFill>
            <a:srgbClr val="E8EDEE"/>
          </a:solidFill>
          <a:ln>
            <a:noFill/>
          </a:ln>
        </p:spPr>
        <p:txBody>
          <a:bodyPr wrap="square" rtlCol="0">
            <a:spAutoFit/>
          </a:bodyPr>
          <a:lstStyle/>
          <a:p>
            <a:pPr algn="ctr"/>
            <a:r>
              <a:rPr lang="en-GB" sz="1200"/>
              <a:t>N365 mobilisation process begins</a:t>
            </a:r>
            <a:endParaRPr lang="en-GB" sz="1200" b="1"/>
          </a:p>
        </p:txBody>
      </p:sp>
      <p:grpSp>
        <p:nvGrpSpPr>
          <p:cNvPr id="69" name="Group 68">
            <a:extLst>
              <a:ext uri="{FF2B5EF4-FFF2-40B4-BE49-F238E27FC236}">
                <a16:creationId xmlns:a16="http://schemas.microsoft.com/office/drawing/2014/main" id="{D6ACE67D-C83F-4914-A01D-EE457AB04082}"/>
              </a:ext>
            </a:extLst>
          </p:cNvPr>
          <p:cNvGrpSpPr/>
          <p:nvPr/>
        </p:nvGrpSpPr>
        <p:grpSpPr>
          <a:xfrm>
            <a:off x="3298418" y="3266870"/>
            <a:ext cx="1563302" cy="567016"/>
            <a:chOff x="295499" y="1786338"/>
            <a:chExt cx="803425" cy="789661"/>
          </a:xfrm>
        </p:grpSpPr>
        <p:sp>
          <p:nvSpPr>
            <p:cNvPr id="70" name="Oval 69">
              <a:extLst>
                <a:ext uri="{FF2B5EF4-FFF2-40B4-BE49-F238E27FC236}">
                  <a16:creationId xmlns:a16="http://schemas.microsoft.com/office/drawing/2014/main" id="{2099B157-27B4-4222-846D-241F1FE0A62B}"/>
                </a:ext>
              </a:extLst>
            </p:cNvPr>
            <p:cNvSpPr/>
            <p:nvPr/>
          </p:nvSpPr>
          <p:spPr>
            <a:xfrm>
              <a:off x="295499" y="1786338"/>
              <a:ext cx="803425" cy="789661"/>
            </a:xfrm>
            <a:prstGeom prst="roundRect">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71" name="TextBox 70">
              <a:extLst>
                <a:ext uri="{FF2B5EF4-FFF2-40B4-BE49-F238E27FC236}">
                  <a16:creationId xmlns:a16="http://schemas.microsoft.com/office/drawing/2014/main" id="{C4D6B8DB-D134-4421-B26D-5DA7AA349555}"/>
                </a:ext>
              </a:extLst>
            </p:cNvPr>
            <p:cNvSpPr txBox="1"/>
            <p:nvPr/>
          </p:nvSpPr>
          <p:spPr>
            <a:xfrm>
              <a:off x="447470" y="1971608"/>
              <a:ext cx="499483" cy="403093"/>
            </a:xfrm>
            <a:prstGeom prst="roundRect">
              <a:avLst/>
            </a:prstGeom>
            <a:noFill/>
          </p:spPr>
          <p:txBody>
            <a:bodyPr wrap="none" rtlCol="0">
              <a:spAutoFit/>
            </a:bodyPr>
            <a:lstStyle/>
            <a:p>
              <a:pPr algn="ctr"/>
              <a:r>
                <a:rPr lang="en-GB" sz="1100">
                  <a:solidFill>
                    <a:srgbClr val="2F528F"/>
                  </a:solidFill>
                </a:rPr>
                <a:t>Winter 2020</a:t>
              </a:r>
            </a:p>
          </p:txBody>
        </p:sp>
      </p:grpSp>
    </p:spTree>
    <p:extLst>
      <p:ext uri="{BB962C8B-B14F-4D97-AF65-F5344CB8AC3E}">
        <p14:creationId xmlns:p14="http://schemas.microsoft.com/office/powerpoint/2010/main" val="404762377"/>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0E7F-24EA-48E4-8372-3A3E0D6CB1C7}"/>
              </a:ext>
            </a:extLst>
          </p:cNvPr>
          <p:cNvSpPr>
            <a:spLocks noGrp="1"/>
          </p:cNvSpPr>
          <p:nvPr>
            <p:ph type="title"/>
          </p:nvPr>
        </p:nvSpPr>
        <p:spPr>
          <a:xfrm>
            <a:off x="215153" y="40342"/>
            <a:ext cx="8845062" cy="1052139"/>
          </a:xfrm>
        </p:spPr>
        <p:txBody>
          <a:bodyPr/>
          <a:lstStyle/>
          <a:p>
            <a:r>
              <a:rPr lang="en-GB" dirty="0"/>
              <a:t>Project Scope</a:t>
            </a:r>
          </a:p>
        </p:txBody>
      </p:sp>
      <p:sp>
        <p:nvSpPr>
          <p:cNvPr id="3" name="Content Placeholder 2">
            <a:extLst>
              <a:ext uri="{FF2B5EF4-FFF2-40B4-BE49-F238E27FC236}">
                <a16:creationId xmlns:a16="http://schemas.microsoft.com/office/drawing/2014/main" id="{7B41B50F-6691-428C-9623-19DE98EB12BD}"/>
              </a:ext>
            </a:extLst>
          </p:cNvPr>
          <p:cNvSpPr>
            <a:spLocks noGrp="1"/>
          </p:cNvSpPr>
          <p:nvPr>
            <p:ph idx="1"/>
          </p:nvPr>
        </p:nvSpPr>
        <p:spPr>
          <a:xfrm>
            <a:off x="389875" y="1790190"/>
            <a:ext cx="4181514" cy="675037"/>
          </a:xfrm>
          <a:noFill/>
        </p:spPr>
        <p:txBody>
          <a:bodyPr>
            <a:noAutofit/>
          </a:bodyPr>
          <a:lstStyle/>
          <a:p>
            <a:r>
              <a:rPr lang="en-GB" sz="1400" dirty="0"/>
              <a:t>8000+ users</a:t>
            </a:r>
          </a:p>
          <a:p>
            <a:pPr>
              <a:lnSpc>
                <a:spcPct val="120000"/>
              </a:lnSpc>
            </a:pPr>
            <a:r>
              <a:rPr lang="en-GB" sz="1400" dirty="0"/>
              <a:t>~368 GP Practices with individual domains</a:t>
            </a:r>
          </a:p>
        </p:txBody>
      </p:sp>
      <p:sp>
        <p:nvSpPr>
          <p:cNvPr id="4" name="Content Placeholder 2">
            <a:extLst>
              <a:ext uri="{FF2B5EF4-FFF2-40B4-BE49-F238E27FC236}">
                <a16:creationId xmlns:a16="http://schemas.microsoft.com/office/drawing/2014/main" id="{53F63AED-52AD-46A4-A6F1-1150F22FC08A}"/>
              </a:ext>
            </a:extLst>
          </p:cNvPr>
          <p:cNvSpPr txBox="1">
            <a:spLocks/>
          </p:cNvSpPr>
          <p:nvPr/>
        </p:nvSpPr>
        <p:spPr>
          <a:xfrm>
            <a:off x="6530808" y="1855323"/>
            <a:ext cx="4472964" cy="67329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t>850+ users</a:t>
            </a:r>
          </a:p>
          <a:p>
            <a:r>
              <a:rPr lang="en-GB" sz="1400" dirty="0"/>
              <a:t>Consolidation of 8 CCG’s data into a single CCG</a:t>
            </a:r>
          </a:p>
        </p:txBody>
      </p:sp>
      <p:grpSp>
        <p:nvGrpSpPr>
          <p:cNvPr id="24" name="Group 23">
            <a:extLst>
              <a:ext uri="{FF2B5EF4-FFF2-40B4-BE49-F238E27FC236}">
                <a16:creationId xmlns:a16="http://schemas.microsoft.com/office/drawing/2014/main" id="{03D3FB30-34A1-49B7-A9D9-87613FB921C0}"/>
              </a:ext>
            </a:extLst>
          </p:cNvPr>
          <p:cNvGrpSpPr>
            <a:grpSpLocks noChangeAspect="1"/>
          </p:cNvGrpSpPr>
          <p:nvPr/>
        </p:nvGrpSpPr>
        <p:grpSpPr>
          <a:xfrm>
            <a:off x="480568" y="3151745"/>
            <a:ext cx="760341" cy="728048"/>
            <a:chOff x="1990107" y="4468325"/>
            <a:chExt cx="1434228" cy="1373318"/>
          </a:xfrm>
          <a:effectLst>
            <a:outerShdw blurRad="50800" dist="38100" dir="2700000" algn="tl" rotWithShape="0">
              <a:prstClr val="black">
                <a:alpha val="40000"/>
              </a:prstClr>
            </a:outerShdw>
          </a:effectLst>
        </p:grpSpPr>
        <p:sp>
          <p:nvSpPr>
            <p:cNvPr id="19" name="Oval 18">
              <a:extLst>
                <a:ext uri="{FF2B5EF4-FFF2-40B4-BE49-F238E27FC236}">
                  <a16:creationId xmlns:a16="http://schemas.microsoft.com/office/drawing/2014/main" id="{72AED419-6AAA-4B89-83B6-737E0F85CE31}"/>
                </a:ext>
              </a:extLst>
            </p:cNvPr>
            <p:cNvSpPr/>
            <p:nvPr/>
          </p:nvSpPr>
          <p:spPr>
            <a:xfrm>
              <a:off x="1990107" y="4468325"/>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2" name="Picture 11" descr="Icon&#10;&#10;Description automatically generated">
              <a:extLst>
                <a:ext uri="{FF2B5EF4-FFF2-40B4-BE49-F238E27FC236}">
                  <a16:creationId xmlns:a16="http://schemas.microsoft.com/office/drawing/2014/main" id="{445F218B-B1AF-4282-A3ED-848C1450D4F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855" t="21924" r="12216" b="17734"/>
            <a:stretch/>
          </p:blipFill>
          <p:spPr>
            <a:xfrm>
              <a:off x="2124970" y="4621306"/>
              <a:ext cx="1164502" cy="963520"/>
            </a:xfrm>
            <a:prstGeom prst="rect">
              <a:avLst/>
            </a:prstGeom>
          </p:spPr>
        </p:pic>
      </p:grpSp>
      <p:grpSp>
        <p:nvGrpSpPr>
          <p:cNvPr id="26" name="Group 25">
            <a:extLst>
              <a:ext uri="{FF2B5EF4-FFF2-40B4-BE49-F238E27FC236}">
                <a16:creationId xmlns:a16="http://schemas.microsoft.com/office/drawing/2014/main" id="{27C0D7A7-2C54-4708-9DB7-D7A797D775B6}"/>
              </a:ext>
            </a:extLst>
          </p:cNvPr>
          <p:cNvGrpSpPr>
            <a:grpSpLocks noChangeAspect="1"/>
          </p:cNvGrpSpPr>
          <p:nvPr/>
        </p:nvGrpSpPr>
        <p:grpSpPr>
          <a:xfrm>
            <a:off x="480568" y="4915021"/>
            <a:ext cx="760341" cy="728048"/>
            <a:chOff x="7738673" y="4382750"/>
            <a:chExt cx="1434228" cy="1373318"/>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1FCDAAB3-8620-43E6-8B75-B7376FC5610A}"/>
                </a:ext>
              </a:extLst>
            </p:cNvPr>
            <p:cNvSpPr/>
            <p:nvPr/>
          </p:nvSpPr>
          <p:spPr>
            <a:xfrm>
              <a:off x="7738673" y="4382750"/>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5" name="Picture 14" descr="Graphical user interface&#10;&#10;Description automatically generated">
              <a:extLst>
                <a:ext uri="{FF2B5EF4-FFF2-40B4-BE49-F238E27FC236}">
                  <a16:creationId xmlns:a16="http://schemas.microsoft.com/office/drawing/2014/main" id="{2812F11C-C0FB-437D-AD39-F5C2DDC84E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47211" y="4529920"/>
              <a:ext cx="999295" cy="981711"/>
            </a:xfrm>
            <a:prstGeom prst="rect">
              <a:avLst/>
            </a:prstGeom>
          </p:spPr>
        </p:pic>
      </p:grpSp>
      <p:grpSp>
        <p:nvGrpSpPr>
          <p:cNvPr id="25" name="Group 24">
            <a:extLst>
              <a:ext uri="{FF2B5EF4-FFF2-40B4-BE49-F238E27FC236}">
                <a16:creationId xmlns:a16="http://schemas.microsoft.com/office/drawing/2014/main" id="{E7186593-58DC-4401-8371-5234ED23C3C3}"/>
              </a:ext>
            </a:extLst>
          </p:cNvPr>
          <p:cNvGrpSpPr>
            <a:grpSpLocks noChangeAspect="1"/>
          </p:cNvGrpSpPr>
          <p:nvPr/>
        </p:nvGrpSpPr>
        <p:grpSpPr>
          <a:xfrm>
            <a:off x="480568" y="4033383"/>
            <a:ext cx="760341" cy="728048"/>
            <a:chOff x="4751236" y="4437227"/>
            <a:chExt cx="1434228" cy="1373318"/>
          </a:xfrm>
          <a:effectLst>
            <a:outerShdw blurRad="50800" dist="38100" dir="2700000" algn="tl" rotWithShape="0">
              <a:prstClr val="black">
                <a:alpha val="40000"/>
              </a:prstClr>
            </a:outerShdw>
          </a:effectLst>
        </p:grpSpPr>
        <p:sp>
          <p:nvSpPr>
            <p:cNvPr id="20" name="Oval 19">
              <a:extLst>
                <a:ext uri="{FF2B5EF4-FFF2-40B4-BE49-F238E27FC236}">
                  <a16:creationId xmlns:a16="http://schemas.microsoft.com/office/drawing/2014/main" id="{2579FF29-EC66-4150-90F5-80894DB3E3BE}"/>
                </a:ext>
              </a:extLst>
            </p:cNvPr>
            <p:cNvSpPr/>
            <p:nvPr/>
          </p:nvSpPr>
          <p:spPr>
            <a:xfrm>
              <a:off x="4751236" y="4437227"/>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0" name="Picture 9" descr="Icon&#10;&#10;Description automatically generated">
              <a:extLst>
                <a:ext uri="{FF2B5EF4-FFF2-40B4-BE49-F238E27FC236}">
                  <a16:creationId xmlns:a16="http://schemas.microsoft.com/office/drawing/2014/main" id="{9E296DD5-A6E6-41C2-AE16-ECF5453D9D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42681" y="4529920"/>
              <a:ext cx="1250128" cy="1250128"/>
            </a:xfrm>
            <a:prstGeom prst="rect">
              <a:avLst/>
            </a:prstGeom>
          </p:spPr>
        </p:pic>
      </p:grpSp>
      <p:sp>
        <p:nvSpPr>
          <p:cNvPr id="22" name="TextBox 21">
            <a:extLst>
              <a:ext uri="{FF2B5EF4-FFF2-40B4-BE49-F238E27FC236}">
                <a16:creationId xmlns:a16="http://schemas.microsoft.com/office/drawing/2014/main" id="{FB25ACAC-5A6E-4A6C-ADCC-3A73715143C0}"/>
              </a:ext>
            </a:extLst>
          </p:cNvPr>
          <p:cNvSpPr txBox="1"/>
          <p:nvPr/>
        </p:nvSpPr>
        <p:spPr>
          <a:xfrm>
            <a:off x="1433244" y="3216177"/>
            <a:ext cx="4254861" cy="523220"/>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1. Migrate data to Microsoft 365 environment from legacy containers.</a:t>
            </a:r>
          </a:p>
        </p:txBody>
      </p:sp>
      <p:sp>
        <p:nvSpPr>
          <p:cNvPr id="23" name="TextBox 22">
            <a:extLst>
              <a:ext uri="{FF2B5EF4-FFF2-40B4-BE49-F238E27FC236}">
                <a16:creationId xmlns:a16="http://schemas.microsoft.com/office/drawing/2014/main" id="{CCE15DA4-77BC-4A76-A1F9-F0E663707F73}"/>
              </a:ext>
            </a:extLst>
          </p:cNvPr>
          <p:cNvSpPr txBox="1"/>
          <p:nvPr/>
        </p:nvSpPr>
        <p:spPr>
          <a:xfrm>
            <a:off x="1442689" y="4165118"/>
            <a:ext cx="4245416" cy="523220"/>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2. Implement EM&amp;S </a:t>
            </a:r>
            <a:r>
              <a:rPr lang="en-GB" sz="1400" u="sng" dirty="0">
                <a:latin typeface="Arial" panose="020B0604020202020204" pitchFamily="34" charset="0"/>
                <a:cs typeface="Arial" panose="020B0604020202020204" pitchFamily="34" charset="0"/>
              </a:rPr>
              <a:t>by enrolling devices into Azure Active Directory.</a:t>
            </a:r>
          </a:p>
        </p:txBody>
      </p:sp>
      <p:sp>
        <p:nvSpPr>
          <p:cNvPr id="27" name="TextBox 26">
            <a:extLst>
              <a:ext uri="{FF2B5EF4-FFF2-40B4-BE49-F238E27FC236}">
                <a16:creationId xmlns:a16="http://schemas.microsoft.com/office/drawing/2014/main" id="{B73F1EA6-0900-4F66-B880-B366306BAC20}"/>
              </a:ext>
            </a:extLst>
          </p:cNvPr>
          <p:cNvSpPr txBox="1"/>
          <p:nvPr/>
        </p:nvSpPr>
        <p:spPr>
          <a:xfrm>
            <a:off x="1415571" y="4978733"/>
            <a:ext cx="4367275" cy="523220"/>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3. Decommission all primary care file servers including local domain infrastructure.</a:t>
            </a:r>
          </a:p>
        </p:txBody>
      </p:sp>
      <p:grpSp>
        <p:nvGrpSpPr>
          <p:cNvPr id="28" name="Group 27">
            <a:extLst>
              <a:ext uri="{FF2B5EF4-FFF2-40B4-BE49-F238E27FC236}">
                <a16:creationId xmlns:a16="http://schemas.microsoft.com/office/drawing/2014/main" id="{5B0D1429-3D64-4518-94BC-0D0F5476C960}"/>
              </a:ext>
            </a:extLst>
          </p:cNvPr>
          <p:cNvGrpSpPr>
            <a:grpSpLocks noChangeAspect="1"/>
          </p:cNvGrpSpPr>
          <p:nvPr/>
        </p:nvGrpSpPr>
        <p:grpSpPr>
          <a:xfrm>
            <a:off x="6704427" y="3151745"/>
            <a:ext cx="760341" cy="728048"/>
            <a:chOff x="1990107" y="4468325"/>
            <a:chExt cx="1434228" cy="1373318"/>
          </a:xfrm>
          <a:effectLst>
            <a:outerShdw blurRad="50800" dist="38100" dir="2700000" algn="tl" rotWithShape="0">
              <a:prstClr val="black">
                <a:alpha val="40000"/>
              </a:prstClr>
            </a:outerShdw>
          </a:effectLst>
        </p:grpSpPr>
        <p:sp>
          <p:nvSpPr>
            <p:cNvPr id="29" name="Oval 28">
              <a:extLst>
                <a:ext uri="{FF2B5EF4-FFF2-40B4-BE49-F238E27FC236}">
                  <a16:creationId xmlns:a16="http://schemas.microsoft.com/office/drawing/2014/main" id="{BB7A3EFD-1A70-4909-8C90-42F41AFB024E}"/>
                </a:ext>
              </a:extLst>
            </p:cNvPr>
            <p:cNvSpPr/>
            <p:nvPr/>
          </p:nvSpPr>
          <p:spPr>
            <a:xfrm>
              <a:off x="1990107" y="4468325"/>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30" name="Picture 29" descr="Icon&#10;&#10;Description automatically generated">
              <a:extLst>
                <a:ext uri="{FF2B5EF4-FFF2-40B4-BE49-F238E27FC236}">
                  <a16:creationId xmlns:a16="http://schemas.microsoft.com/office/drawing/2014/main" id="{E1C5D113-D45E-472A-9AAD-3F7D2EE7FD2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855" t="21924" r="12216" b="17734"/>
            <a:stretch/>
          </p:blipFill>
          <p:spPr>
            <a:xfrm>
              <a:off x="2124970" y="4621306"/>
              <a:ext cx="1164502" cy="963520"/>
            </a:xfrm>
            <a:prstGeom prst="rect">
              <a:avLst/>
            </a:prstGeom>
          </p:spPr>
        </p:pic>
      </p:grpSp>
      <p:grpSp>
        <p:nvGrpSpPr>
          <p:cNvPr id="31" name="Group 30">
            <a:extLst>
              <a:ext uri="{FF2B5EF4-FFF2-40B4-BE49-F238E27FC236}">
                <a16:creationId xmlns:a16="http://schemas.microsoft.com/office/drawing/2014/main" id="{0025A88A-124D-43D8-AED3-01B77B0968BD}"/>
              </a:ext>
            </a:extLst>
          </p:cNvPr>
          <p:cNvGrpSpPr>
            <a:grpSpLocks noChangeAspect="1"/>
          </p:cNvGrpSpPr>
          <p:nvPr/>
        </p:nvGrpSpPr>
        <p:grpSpPr>
          <a:xfrm>
            <a:off x="6704427" y="4910517"/>
            <a:ext cx="760341" cy="728048"/>
            <a:chOff x="7738673" y="4382750"/>
            <a:chExt cx="1434228" cy="1373318"/>
          </a:xfrm>
          <a:effectLst>
            <a:outerShdw blurRad="50800" dist="38100" dir="2700000" algn="tl" rotWithShape="0">
              <a:prstClr val="black">
                <a:alpha val="40000"/>
              </a:prstClr>
            </a:outerShdw>
          </a:effectLst>
        </p:grpSpPr>
        <p:sp>
          <p:nvSpPr>
            <p:cNvPr id="32" name="Oval 31">
              <a:extLst>
                <a:ext uri="{FF2B5EF4-FFF2-40B4-BE49-F238E27FC236}">
                  <a16:creationId xmlns:a16="http://schemas.microsoft.com/office/drawing/2014/main" id="{5C3A4220-1989-444F-9757-0AB4F30CF00A}"/>
                </a:ext>
              </a:extLst>
            </p:cNvPr>
            <p:cNvSpPr/>
            <p:nvPr/>
          </p:nvSpPr>
          <p:spPr>
            <a:xfrm>
              <a:off x="7738673" y="4382750"/>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33" name="Picture 32" descr="Graphical user interface&#10;&#10;Description automatically generated">
              <a:extLst>
                <a:ext uri="{FF2B5EF4-FFF2-40B4-BE49-F238E27FC236}">
                  <a16:creationId xmlns:a16="http://schemas.microsoft.com/office/drawing/2014/main" id="{0339689F-847A-46A9-8BDF-8D15257048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47211" y="4529920"/>
              <a:ext cx="999295" cy="981711"/>
            </a:xfrm>
            <a:prstGeom prst="rect">
              <a:avLst/>
            </a:prstGeom>
          </p:spPr>
        </p:pic>
      </p:grpSp>
      <p:grpSp>
        <p:nvGrpSpPr>
          <p:cNvPr id="34" name="Group 33">
            <a:extLst>
              <a:ext uri="{FF2B5EF4-FFF2-40B4-BE49-F238E27FC236}">
                <a16:creationId xmlns:a16="http://schemas.microsoft.com/office/drawing/2014/main" id="{172699D8-482B-4BB7-B52C-6131855822CD}"/>
              </a:ext>
            </a:extLst>
          </p:cNvPr>
          <p:cNvGrpSpPr>
            <a:grpSpLocks noChangeAspect="1"/>
          </p:cNvGrpSpPr>
          <p:nvPr/>
        </p:nvGrpSpPr>
        <p:grpSpPr>
          <a:xfrm>
            <a:off x="6704427" y="4031131"/>
            <a:ext cx="760341" cy="728048"/>
            <a:chOff x="4751236" y="4437227"/>
            <a:chExt cx="1434228" cy="1373318"/>
          </a:xfrm>
          <a:effectLst>
            <a:outerShdw blurRad="50800" dist="38100" dir="2700000" algn="tl" rotWithShape="0">
              <a:prstClr val="black">
                <a:alpha val="40000"/>
              </a:prstClr>
            </a:outerShdw>
          </a:effectLst>
        </p:grpSpPr>
        <p:sp>
          <p:nvSpPr>
            <p:cNvPr id="35" name="Oval 34">
              <a:extLst>
                <a:ext uri="{FF2B5EF4-FFF2-40B4-BE49-F238E27FC236}">
                  <a16:creationId xmlns:a16="http://schemas.microsoft.com/office/drawing/2014/main" id="{B3970D71-CC45-4C5C-B464-38E127FFCCD7}"/>
                </a:ext>
              </a:extLst>
            </p:cNvPr>
            <p:cNvSpPr/>
            <p:nvPr/>
          </p:nvSpPr>
          <p:spPr>
            <a:xfrm>
              <a:off x="4751236" y="4437227"/>
              <a:ext cx="1434228" cy="137331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36" name="Picture 35" descr="Icon&#10;&#10;Description automatically generated">
              <a:extLst>
                <a:ext uri="{FF2B5EF4-FFF2-40B4-BE49-F238E27FC236}">
                  <a16:creationId xmlns:a16="http://schemas.microsoft.com/office/drawing/2014/main" id="{2710379B-CAA8-4B0D-B297-72EBE3240E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42681" y="4529920"/>
              <a:ext cx="1250128" cy="1250128"/>
            </a:xfrm>
            <a:prstGeom prst="rect">
              <a:avLst/>
            </a:prstGeom>
          </p:spPr>
        </p:pic>
      </p:grpSp>
      <p:sp>
        <p:nvSpPr>
          <p:cNvPr id="37" name="TextBox 36">
            <a:extLst>
              <a:ext uri="{FF2B5EF4-FFF2-40B4-BE49-F238E27FC236}">
                <a16:creationId xmlns:a16="http://schemas.microsoft.com/office/drawing/2014/main" id="{91678729-E34B-476C-8DE8-372241D2F9E9}"/>
              </a:ext>
            </a:extLst>
          </p:cNvPr>
          <p:cNvSpPr txBox="1"/>
          <p:nvPr/>
        </p:nvSpPr>
        <p:spPr>
          <a:xfrm>
            <a:off x="7639461" y="3226635"/>
            <a:ext cx="4044671" cy="523220"/>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1. Migrate data to Microsoft 365 environment from legacy containers.</a:t>
            </a:r>
          </a:p>
        </p:txBody>
      </p:sp>
      <p:sp>
        <p:nvSpPr>
          <p:cNvPr id="38" name="TextBox 37">
            <a:extLst>
              <a:ext uri="{FF2B5EF4-FFF2-40B4-BE49-F238E27FC236}">
                <a16:creationId xmlns:a16="http://schemas.microsoft.com/office/drawing/2014/main" id="{578FB32E-F849-4C5A-8E57-94A104138888}"/>
              </a:ext>
            </a:extLst>
          </p:cNvPr>
          <p:cNvSpPr txBox="1"/>
          <p:nvPr/>
        </p:nvSpPr>
        <p:spPr>
          <a:xfrm>
            <a:off x="7639461" y="4152899"/>
            <a:ext cx="4126273" cy="523220"/>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2. Implement EM&amp;S through a </a:t>
            </a:r>
            <a:r>
              <a:rPr lang="en-GB" sz="1400" u="sng" dirty="0">
                <a:latin typeface="Arial" panose="020B0604020202020204" pitchFamily="34" charset="0"/>
                <a:cs typeface="Arial" panose="020B0604020202020204" pitchFamily="34" charset="0"/>
              </a:rPr>
              <a:t>hybrid join using TANSync.</a:t>
            </a:r>
          </a:p>
        </p:txBody>
      </p:sp>
      <p:sp>
        <p:nvSpPr>
          <p:cNvPr id="39" name="TextBox 38">
            <a:extLst>
              <a:ext uri="{FF2B5EF4-FFF2-40B4-BE49-F238E27FC236}">
                <a16:creationId xmlns:a16="http://schemas.microsoft.com/office/drawing/2014/main" id="{722168C1-169F-48D6-890C-73F5F7967BD4}"/>
              </a:ext>
            </a:extLst>
          </p:cNvPr>
          <p:cNvSpPr txBox="1"/>
          <p:nvPr/>
        </p:nvSpPr>
        <p:spPr>
          <a:xfrm>
            <a:off x="7646798" y="5105965"/>
            <a:ext cx="4126273" cy="307777"/>
          </a:xfrm>
          <a:prstGeom prst="rect">
            <a:avLst/>
          </a:prstGeom>
          <a:noFill/>
        </p:spPr>
        <p:txBody>
          <a:bodyPr wrap="square" rtlCol="0" anchor="ctr">
            <a:spAutoFit/>
          </a:bodyPr>
          <a:lstStyle/>
          <a:p>
            <a:r>
              <a:rPr lang="en-GB" sz="1400" dirty="0">
                <a:latin typeface="Arial" panose="020B0604020202020204" pitchFamily="34" charset="0"/>
                <a:cs typeface="Arial" panose="020B0604020202020204" pitchFamily="34" charset="0"/>
              </a:rPr>
              <a:t>3. Simplify corporate file server infrastructure.</a:t>
            </a:r>
          </a:p>
        </p:txBody>
      </p:sp>
      <p:pic>
        <p:nvPicPr>
          <p:cNvPr id="41" name="Picture 40" descr="Icon&#10;&#10;Description automatically generated">
            <a:extLst>
              <a:ext uri="{FF2B5EF4-FFF2-40B4-BE49-F238E27FC236}">
                <a16:creationId xmlns:a16="http://schemas.microsoft.com/office/drawing/2014/main" id="{84805C84-1B01-4386-8A36-F36BE13A0D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82619" y="1642339"/>
            <a:ext cx="1019506" cy="1019506"/>
          </a:xfrm>
          <a:prstGeom prst="rect">
            <a:avLst/>
          </a:prstGeom>
        </p:spPr>
      </p:pic>
      <p:pic>
        <p:nvPicPr>
          <p:cNvPr id="43" name="Picture 42" descr="Icon&#10;&#10;Description automatically generated">
            <a:extLst>
              <a:ext uri="{FF2B5EF4-FFF2-40B4-BE49-F238E27FC236}">
                <a16:creationId xmlns:a16="http://schemas.microsoft.com/office/drawing/2014/main" id="{155AAFC5-9D4E-4157-BDDD-9ABD477C82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11054" y="1510780"/>
            <a:ext cx="1238548" cy="1238548"/>
          </a:xfrm>
          <a:prstGeom prst="rect">
            <a:avLst/>
          </a:prstGeom>
        </p:spPr>
      </p:pic>
      <p:sp>
        <p:nvSpPr>
          <p:cNvPr id="44" name="Rectangle 43">
            <a:extLst>
              <a:ext uri="{FF2B5EF4-FFF2-40B4-BE49-F238E27FC236}">
                <a16:creationId xmlns:a16="http://schemas.microsoft.com/office/drawing/2014/main" id="{7B507696-D630-4758-BD2B-BCE2C5B3C70C}"/>
              </a:ext>
            </a:extLst>
          </p:cNvPr>
          <p:cNvSpPr/>
          <p:nvPr/>
        </p:nvSpPr>
        <p:spPr>
          <a:xfrm>
            <a:off x="243108" y="1642339"/>
            <a:ext cx="5543610" cy="4126463"/>
          </a:xfrm>
          <a:prstGeom prst="rect">
            <a:avLst/>
          </a:prstGeom>
          <a:noFill/>
          <a:ln>
            <a:solidFill>
              <a:srgbClr val="094AB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3DB50722-61D8-4243-83B7-3AD8E038812C}"/>
              </a:ext>
            </a:extLst>
          </p:cNvPr>
          <p:cNvSpPr/>
          <p:nvPr/>
        </p:nvSpPr>
        <p:spPr>
          <a:xfrm>
            <a:off x="6467587" y="1663526"/>
            <a:ext cx="5481305" cy="4126463"/>
          </a:xfrm>
          <a:prstGeom prst="rect">
            <a:avLst/>
          </a:prstGeom>
          <a:noFill/>
          <a:ln>
            <a:solidFill>
              <a:srgbClr val="094AB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1A89BC08-AE0A-4197-81A3-8520C3A25EBD}"/>
              </a:ext>
            </a:extLst>
          </p:cNvPr>
          <p:cNvSpPr txBox="1"/>
          <p:nvPr/>
        </p:nvSpPr>
        <p:spPr>
          <a:xfrm>
            <a:off x="211282" y="1167355"/>
            <a:ext cx="5571565" cy="400110"/>
          </a:xfrm>
          <a:prstGeom prst="rect">
            <a:avLst/>
          </a:prstGeom>
          <a:noFill/>
        </p:spPr>
        <p:txBody>
          <a:bodyPr wrap="square">
            <a:spAutoFit/>
          </a:bodyPr>
          <a:lstStyle/>
          <a:p>
            <a:pPr marL="0" indent="0" algn="ctr">
              <a:buNone/>
            </a:pPr>
            <a:r>
              <a:rPr lang="en-GB" sz="2000" b="1" dirty="0"/>
              <a:t>NWL Primary Care</a:t>
            </a:r>
          </a:p>
        </p:txBody>
      </p:sp>
      <p:sp>
        <p:nvSpPr>
          <p:cNvPr id="48" name="TextBox 47">
            <a:extLst>
              <a:ext uri="{FF2B5EF4-FFF2-40B4-BE49-F238E27FC236}">
                <a16:creationId xmlns:a16="http://schemas.microsoft.com/office/drawing/2014/main" id="{6B325D7D-2FB7-40F3-9C5E-C22F2F9A3D3E}"/>
              </a:ext>
            </a:extLst>
          </p:cNvPr>
          <p:cNvSpPr txBox="1"/>
          <p:nvPr/>
        </p:nvSpPr>
        <p:spPr>
          <a:xfrm>
            <a:off x="6440977" y="1213476"/>
            <a:ext cx="5571565" cy="400110"/>
          </a:xfrm>
          <a:prstGeom prst="rect">
            <a:avLst/>
          </a:prstGeom>
          <a:noFill/>
        </p:spPr>
        <p:txBody>
          <a:bodyPr wrap="square">
            <a:spAutoFit/>
          </a:bodyPr>
          <a:lstStyle/>
          <a:p>
            <a:pPr marL="0" indent="0" algn="ctr">
              <a:buNone/>
            </a:pPr>
            <a:r>
              <a:rPr lang="en-GB" sz="2000" b="1" dirty="0"/>
              <a:t>NWL Corporate</a:t>
            </a:r>
          </a:p>
        </p:txBody>
      </p:sp>
      <p:sp>
        <p:nvSpPr>
          <p:cNvPr id="49" name="TextBox 48">
            <a:extLst>
              <a:ext uri="{FF2B5EF4-FFF2-40B4-BE49-F238E27FC236}">
                <a16:creationId xmlns:a16="http://schemas.microsoft.com/office/drawing/2014/main" id="{AC21E5C0-6F03-4947-B081-11CC5981AEB0}"/>
              </a:ext>
            </a:extLst>
          </p:cNvPr>
          <p:cNvSpPr txBox="1"/>
          <p:nvPr/>
        </p:nvSpPr>
        <p:spPr>
          <a:xfrm>
            <a:off x="239237" y="2692642"/>
            <a:ext cx="5543610" cy="400110"/>
          </a:xfrm>
          <a:prstGeom prst="rect">
            <a:avLst/>
          </a:prstGeom>
          <a:noFill/>
        </p:spPr>
        <p:txBody>
          <a:bodyPr wrap="square">
            <a:spAutoFit/>
          </a:bodyPr>
          <a:lstStyle/>
          <a:p>
            <a:pPr marL="0" indent="0" algn="ctr">
              <a:buNone/>
            </a:pPr>
            <a:r>
              <a:rPr lang="en-GB" sz="2000" dirty="0"/>
              <a:t>Deliverables</a:t>
            </a:r>
          </a:p>
        </p:txBody>
      </p:sp>
      <p:sp>
        <p:nvSpPr>
          <p:cNvPr id="50" name="TextBox 49">
            <a:extLst>
              <a:ext uri="{FF2B5EF4-FFF2-40B4-BE49-F238E27FC236}">
                <a16:creationId xmlns:a16="http://schemas.microsoft.com/office/drawing/2014/main" id="{8A7A3EA0-7DAC-4D75-AC3E-9D589704E6B8}"/>
              </a:ext>
            </a:extLst>
          </p:cNvPr>
          <p:cNvSpPr txBox="1"/>
          <p:nvPr/>
        </p:nvSpPr>
        <p:spPr>
          <a:xfrm>
            <a:off x="6467587" y="2692642"/>
            <a:ext cx="5481305" cy="400110"/>
          </a:xfrm>
          <a:prstGeom prst="rect">
            <a:avLst/>
          </a:prstGeom>
          <a:noFill/>
        </p:spPr>
        <p:txBody>
          <a:bodyPr wrap="square">
            <a:spAutoFit/>
          </a:bodyPr>
          <a:lstStyle/>
          <a:p>
            <a:pPr marL="0" indent="0" algn="ctr">
              <a:buNone/>
            </a:pPr>
            <a:r>
              <a:rPr lang="en-GB" sz="2000" dirty="0"/>
              <a:t>Deliverables</a:t>
            </a:r>
          </a:p>
        </p:txBody>
      </p:sp>
    </p:spTree>
    <p:extLst>
      <p:ext uri="{BB962C8B-B14F-4D97-AF65-F5344CB8AC3E}">
        <p14:creationId xmlns:p14="http://schemas.microsoft.com/office/powerpoint/2010/main" val="717831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917A0-425A-4479-B70D-B01B668B2E37}"/>
              </a:ext>
            </a:extLst>
          </p:cNvPr>
          <p:cNvSpPr>
            <a:spLocks noGrp="1"/>
          </p:cNvSpPr>
          <p:nvPr>
            <p:ph type="title"/>
          </p:nvPr>
        </p:nvSpPr>
        <p:spPr>
          <a:xfrm>
            <a:off x="217052" y="30841"/>
            <a:ext cx="8845062" cy="961344"/>
          </a:xfrm>
        </p:spPr>
        <p:txBody>
          <a:bodyPr/>
          <a:lstStyle/>
          <a:p>
            <a:r>
              <a:rPr lang="en-GB"/>
              <a:t>Key Benefits of N365</a:t>
            </a:r>
          </a:p>
        </p:txBody>
      </p:sp>
      <p:grpSp>
        <p:nvGrpSpPr>
          <p:cNvPr id="28" name="Group 27">
            <a:extLst>
              <a:ext uri="{FF2B5EF4-FFF2-40B4-BE49-F238E27FC236}">
                <a16:creationId xmlns:a16="http://schemas.microsoft.com/office/drawing/2014/main" id="{42F209D8-7467-44F1-B061-C2C6C3365AC7}"/>
              </a:ext>
            </a:extLst>
          </p:cNvPr>
          <p:cNvGrpSpPr/>
          <p:nvPr/>
        </p:nvGrpSpPr>
        <p:grpSpPr>
          <a:xfrm>
            <a:off x="1624216" y="1135760"/>
            <a:ext cx="9054460" cy="1797588"/>
            <a:chOff x="1204018" y="606145"/>
            <a:chExt cx="9054460" cy="1797588"/>
          </a:xfrm>
        </p:grpSpPr>
        <p:grpSp>
          <p:nvGrpSpPr>
            <p:cNvPr id="19" name="Group 18">
              <a:extLst>
                <a:ext uri="{FF2B5EF4-FFF2-40B4-BE49-F238E27FC236}">
                  <a16:creationId xmlns:a16="http://schemas.microsoft.com/office/drawing/2014/main" id="{8DE4331D-863F-4BB7-9EF3-B5D238FA303E}"/>
                </a:ext>
              </a:extLst>
            </p:cNvPr>
            <p:cNvGrpSpPr/>
            <p:nvPr/>
          </p:nvGrpSpPr>
          <p:grpSpPr>
            <a:xfrm>
              <a:off x="1204018" y="623432"/>
              <a:ext cx="1548000" cy="1763015"/>
              <a:chOff x="1208311" y="1278877"/>
              <a:chExt cx="1548000" cy="1763015"/>
            </a:xfrm>
          </p:grpSpPr>
          <p:pic>
            <p:nvPicPr>
              <p:cNvPr id="20" name="Picture 19" descr="A picture containing weapon, brass knucks, scissors&#10;&#10;Description automatically generated">
                <a:extLst>
                  <a:ext uri="{FF2B5EF4-FFF2-40B4-BE49-F238E27FC236}">
                    <a16:creationId xmlns:a16="http://schemas.microsoft.com/office/drawing/2014/main" id="{60BA4C08-33E3-4194-9F73-78A2C5754B6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8311" y="1278877"/>
                <a:ext cx="1548000" cy="1548000"/>
              </a:xfrm>
              <a:prstGeom prst="rect">
                <a:avLst/>
              </a:prstGeom>
            </p:spPr>
          </p:pic>
          <p:sp>
            <p:nvSpPr>
              <p:cNvPr id="21" name="TextBox 20">
                <a:extLst>
                  <a:ext uri="{FF2B5EF4-FFF2-40B4-BE49-F238E27FC236}">
                    <a16:creationId xmlns:a16="http://schemas.microsoft.com/office/drawing/2014/main" id="{02E90E3F-3CE7-4D41-AD5B-5B4535BF0C99}"/>
                  </a:ext>
                </a:extLst>
              </p:cNvPr>
              <p:cNvSpPr txBox="1"/>
              <p:nvPr/>
            </p:nvSpPr>
            <p:spPr>
              <a:xfrm>
                <a:off x="1232375" y="2672560"/>
                <a:ext cx="1499873" cy="369332"/>
              </a:xfrm>
              <a:prstGeom prst="rect">
                <a:avLst/>
              </a:prstGeom>
              <a:noFill/>
            </p:spPr>
            <p:txBody>
              <a:bodyPr wrap="square" rtlCol="0">
                <a:spAutoFit/>
              </a:bodyPr>
              <a:lstStyle/>
              <a:p>
                <a:pPr algn="ctr"/>
                <a:r>
                  <a:rPr lang="en-GB"/>
                  <a:t>People</a:t>
                </a:r>
              </a:p>
            </p:txBody>
          </p:sp>
        </p:grpSp>
        <p:grpSp>
          <p:nvGrpSpPr>
            <p:cNvPr id="22" name="Group 21">
              <a:extLst>
                <a:ext uri="{FF2B5EF4-FFF2-40B4-BE49-F238E27FC236}">
                  <a16:creationId xmlns:a16="http://schemas.microsoft.com/office/drawing/2014/main" id="{3568856C-D676-40BD-964A-789401F6D0EF}"/>
                </a:ext>
              </a:extLst>
            </p:cNvPr>
            <p:cNvGrpSpPr/>
            <p:nvPr/>
          </p:nvGrpSpPr>
          <p:grpSpPr>
            <a:xfrm>
              <a:off x="4851808" y="617467"/>
              <a:ext cx="1548000" cy="1774944"/>
              <a:chOff x="4856101" y="1278877"/>
              <a:chExt cx="1548000" cy="1774944"/>
            </a:xfrm>
          </p:grpSpPr>
          <p:pic>
            <p:nvPicPr>
              <p:cNvPr id="23" name="Picture 22" descr="Icon&#10;&#10;Description automatically generated">
                <a:extLst>
                  <a:ext uri="{FF2B5EF4-FFF2-40B4-BE49-F238E27FC236}">
                    <a16:creationId xmlns:a16="http://schemas.microsoft.com/office/drawing/2014/main" id="{6B86FD79-ABDB-4A8C-845A-688F45417A4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56101" y="1278877"/>
                <a:ext cx="1548000" cy="1548000"/>
              </a:xfrm>
              <a:prstGeom prst="rect">
                <a:avLst/>
              </a:prstGeom>
            </p:spPr>
          </p:pic>
          <p:sp>
            <p:nvSpPr>
              <p:cNvPr id="24" name="TextBox 23">
                <a:extLst>
                  <a:ext uri="{FF2B5EF4-FFF2-40B4-BE49-F238E27FC236}">
                    <a16:creationId xmlns:a16="http://schemas.microsoft.com/office/drawing/2014/main" id="{DE564CE6-9D14-4BB8-9710-326C88C571B8}"/>
                  </a:ext>
                </a:extLst>
              </p:cNvPr>
              <p:cNvSpPr txBox="1"/>
              <p:nvPr/>
            </p:nvSpPr>
            <p:spPr>
              <a:xfrm>
                <a:off x="4880165" y="2684489"/>
                <a:ext cx="1499873" cy="369332"/>
              </a:xfrm>
              <a:prstGeom prst="rect">
                <a:avLst/>
              </a:prstGeom>
              <a:noFill/>
            </p:spPr>
            <p:txBody>
              <a:bodyPr wrap="square" rtlCol="0">
                <a:spAutoFit/>
              </a:bodyPr>
              <a:lstStyle/>
              <a:p>
                <a:pPr algn="ctr"/>
                <a:r>
                  <a:rPr lang="en-GB"/>
                  <a:t>Process</a:t>
                </a:r>
              </a:p>
            </p:txBody>
          </p:sp>
        </p:grpSp>
        <p:grpSp>
          <p:nvGrpSpPr>
            <p:cNvPr id="25" name="Group 24">
              <a:extLst>
                <a:ext uri="{FF2B5EF4-FFF2-40B4-BE49-F238E27FC236}">
                  <a16:creationId xmlns:a16="http://schemas.microsoft.com/office/drawing/2014/main" id="{91D2885D-CC08-45A9-9259-AA9DC918516D}"/>
                </a:ext>
              </a:extLst>
            </p:cNvPr>
            <p:cNvGrpSpPr/>
            <p:nvPr/>
          </p:nvGrpSpPr>
          <p:grpSpPr>
            <a:xfrm>
              <a:off x="8710478" y="606145"/>
              <a:ext cx="1548000" cy="1797588"/>
              <a:chOff x="8714771" y="1278877"/>
              <a:chExt cx="1548000" cy="1797588"/>
            </a:xfrm>
          </p:grpSpPr>
          <p:sp>
            <p:nvSpPr>
              <p:cNvPr id="26" name="TextBox 25">
                <a:extLst>
                  <a:ext uri="{FF2B5EF4-FFF2-40B4-BE49-F238E27FC236}">
                    <a16:creationId xmlns:a16="http://schemas.microsoft.com/office/drawing/2014/main" id="{466A6FB0-107F-4619-ACAE-20DE7C8AFF39}"/>
                  </a:ext>
                </a:extLst>
              </p:cNvPr>
              <p:cNvSpPr txBox="1"/>
              <p:nvPr/>
            </p:nvSpPr>
            <p:spPr>
              <a:xfrm>
                <a:off x="8738835" y="2707133"/>
                <a:ext cx="1499873" cy="369332"/>
              </a:xfrm>
              <a:prstGeom prst="rect">
                <a:avLst/>
              </a:prstGeom>
              <a:noFill/>
            </p:spPr>
            <p:txBody>
              <a:bodyPr wrap="square" rtlCol="0">
                <a:spAutoFit/>
              </a:bodyPr>
              <a:lstStyle/>
              <a:p>
                <a:pPr algn="ctr"/>
                <a:r>
                  <a:rPr lang="en-GB"/>
                  <a:t>Technology</a:t>
                </a:r>
              </a:p>
            </p:txBody>
          </p:sp>
          <p:pic>
            <p:nvPicPr>
              <p:cNvPr id="27" name="Picture 26" descr="Icon&#10;&#10;Description automatically generated">
                <a:extLst>
                  <a:ext uri="{FF2B5EF4-FFF2-40B4-BE49-F238E27FC236}">
                    <a16:creationId xmlns:a16="http://schemas.microsoft.com/office/drawing/2014/main" id="{6D394B13-95C7-4172-A93C-B7201E7EE02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14771" y="1278877"/>
                <a:ext cx="1548000" cy="1548000"/>
              </a:xfrm>
              <a:prstGeom prst="rect">
                <a:avLst/>
              </a:prstGeom>
            </p:spPr>
          </p:pic>
        </p:grpSp>
      </p:grpSp>
      <p:pic>
        <p:nvPicPr>
          <p:cNvPr id="31" name="Picture 2">
            <a:extLst>
              <a:ext uri="{FF2B5EF4-FFF2-40B4-BE49-F238E27FC236}">
                <a16:creationId xmlns:a16="http://schemas.microsoft.com/office/drawing/2014/main" id="{AE74F50A-CD88-4F34-AD53-C77F19265D4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69698" y="3020330"/>
            <a:ext cx="740740" cy="740740"/>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a:extLst>
              <a:ext uri="{FF2B5EF4-FFF2-40B4-BE49-F238E27FC236}">
                <a16:creationId xmlns:a16="http://schemas.microsoft.com/office/drawing/2014/main" id="{446D1FBB-049F-4FD2-A9DD-A4BB28BC1600}"/>
              </a:ext>
            </a:extLst>
          </p:cNvPr>
          <p:cNvSpPr txBox="1"/>
          <p:nvPr/>
        </p:nvSpPr>
        <p:spPr>
          <a:xfrm>
            <a:off x="9073686" y="3184848"/>
            <a:ext cx="2366755" cy="523220"/>
          </a:xfrm>
          <a:prstGeom prst="rect">
            <a:avLst/>
          </a:prstGeom>
          <a:noFill/>
        </p:spPr>
        <p:txBody>
          <a:bodyPr wrap="square" lIns="91440" tIns="45720" rIns="91440" bIns="45720" rtlCol="0" anchor="ctr">
            <a:spAutoFit/>
          </a:bodyPr>
          <a:lstStyle/>
          <a:p>
            <a:r>
              <a:rPr lang="en-GB" sz="1400">
                <a:latin typeface="Arial"/>
                <a:cs typeface="Arial"/>
              </a:rPr>
              <a:t>Improved data security from EM&amp;S</a:t>
            </a:r>
          </a:p>
        </p:txBody>
      </p:sp>
      <p:pic>
        <p:nvPicPr>
          <p:cNvPr id="33" name="Picture 4">
            <a:extLst>
              <a:ext uri="{FF2B5EF4-FFF2-40B4-BE49-F238E27FC236}">
                <a16:creationId xmlns:a16="http://schemas.microsoft.com/office/drawing/2014/main" id="{A661FB75-DF62-4C88-9BD8-FB38C10E80A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7716" y="3025677"/>
            <a:ext cx="740740" cy="740740"/>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8A160172-FFDE-4FBA-8096-FC0CEF640D14}"/>
              </a:ext>
            </a:extLst>
          </p:cNvPr>
          <p:cNvSpPr txBox="1"/>
          <p:nvPr/>
        </p:nvSpPr>
        <p:spPr>
          <a:xfrm>
            <a:off x="1372062" y="3283924"/>
            <a:ext cx="2700129" cy="307777"/>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Collaboration and co-authoring</a:t>
            </a:r>
          </a:p>
        </p:txBody>
      </p:sp>
      <p:pic>
        <p:nvPicPr>
          <p:cNvPr id="35" name="Picture 6">
            <a:extLst>
              <a:ext uri="{FF2B5EF4-FFF2-40B4-BE49-F238E27FC236}">
                <a16:creationId xmlns:a16="http://schemas.microsoft.com/office/drawing/2014/main" id="{DAD58A28-96E2-4858-8D1B-C56E5E115079}"/>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7716" y="3991208"/>
            <a:ext cx="740740" cy="740740"/>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a:extLst>
              <a:ext uri="{FF2B5EF4-FFF2-40B4-BE49-F238E27FC236}">
                <a16:creationId xmlns:a16="http://schemas.microsoft.com/office/drawing/2014/main" id="{E7F4AE1D-6CE0-41F3-9659-72861E95F064}"/>
              </a:ext>
            </a:extLst>
          </p:cNvPr>
          <p:cNvSpPr txBox="1"/>
          <p:nvPr/>
        </p:nvSpPr>
        <p:spPr>
          <a:xfrm>
            <a:off x="1401411" y="4221210"/>
            <a:ext cx="2275658" cy="307777"/>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Remote Access</a:t>
            </a:r>
          </a:p>
        </p:txBody>
      </p:sp>
      <p:pic>
        <p:nvPicPr>
          <p:cNvPr id="37" name="Picture 16" descr="Microsoft Intune - Apps on Google Play">
            <a:extLst>
              <a:ext uri="{FF2B5EF4-FFF2-40B4-BE49-F238E27FC236}">
                <a16:creationId xmlns:a16="http://schemas.microsoft.com/office/drawing/2014/main" id="{E08D0F64-6EF0-40BC-9399-F5170D736E2D}"/>
              </a:ext>
            </a:extLst>
          </p:cNvPr>
          <p:cNvPicPr>
            <a:picLocks noChangeAspect="1" noChangeArrowheads="1"/>
          </p:cNvPicPr>
          <p:nvPr/>
        </p:nvPicPr>
        <p:blipFill>
          <a:blip r:embed="rId10" cstate="print">
            <a:alphaModFix amt="85000"/>
            <a:extLst>
              <a:ext uri="{28A0092B-C50C-407E-A947-70E740481C1C}">
                <a14:useLocalDpi xmlns:a14="http://schemas.microsoft.com/office/drawing/2010/main" val="0"/>
              </a:ext>
            </a:extLst>
          </a:blip>
          <a:srcRect/>
          <a:stretch>
            <a:fillRect/>
          </a:stretch>
        </p:blipFill>
        <p:spPr bwMode="auto">
          <a:xfrm>
            <a:off x="8169698" y="4052106"/>
            <a:ext cx="693415" cy="693415"/>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31F313C9-F3FF-46FB-A154-7276ACFFF843}"/>
              </a:ext>
            </a:extLst>
          </p:cNvPr>
          <p:cNvSpPr txBox="1"/>
          <p:nvPr/>
        </p:nvSpPr>
        <p:spPr>
          <a:xfrm>
            <a:off x="9062115" y="5068474"/>
            <a:ext cx="2443770" cy="523220"/>
          </a:xfrm>
          <a:prstGeom prst="rect">
            <a:avLst/>
          </a:prstGeom>
          <a:noFill/>
        </p:spPr>
        <p:txBody>
          <a:bodyPr wrap="square" lIns="91440" tIns="45720" rIns="91440" bIns="45720" rtlCol="0" anchor="ctr">
            <a:spAutoFit/>
          </a:bodyPr>
          <a:lstStyle/>
          <a:p>
            <a:r>
              <a:rPr lang="en-GB" sz="1400">
                <a:latin typeface="Arial"/>
                <a:cs typeface="Arial"/>
              </a:rPr>
              <a:t>Intune &amp; Autopilot to reduce cost for device rollouts</a:t>
            </a:r>
          </a:p>
        </p:txBody>
      </p:sp>
      <p:sp>
        <p:nvSpPr>
          <p:cNvPr id="41" name="Rectangle 40">
            <a:extLst>
              <a:ext uri="{FF2B5EF4-FFF2-40B4-BE49-F238E27FC236}">
                <a16:creationId xmlns:a16="http://schemas.microsoft.com/office/drawing/2014/main" id="{B933B2A5-0DE6-4D70-B4ED-7AB6BBCF671C}"/>
              </a:ext>
            </a:extLst>
          </p:cNvPr>
          <p:cNvSpPr/>
          <p:nvPr/>
        </p:nvSpPr>
        <p:spPr>
          <a:xfrm>
            <a:off x="556648" y="3020330"/>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2" name="Rectangle 41">
            <a:extLst>
              <a:ext uri="{FF2B5EF4-FFF2-40B4-BE49-F238E27FC236}">
                <a16:creationId xmlns:a16="http://schemas.microsoft.com/office/drawing/2014/main" id="{C4C16130-5823-4780-8AEF-20F5C0C9096A}"/>
              </a:ext>
            </a:extLst>
          </p:cNvPr>
          <p:cNvSpPr/>
          <p:nvPr/>
        </p:nvSpPr>
        <p:spPr>
          <a:xfrm>
            <a:off x="549454" y="3961885"/>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3" name="Rectangle 42">
            <a:extLst>
              <a:ext uri="{FF2B5EF4-FFF2-40B4-BE49-F238E27FC236}">
                <a16:creationId xmlns:a16="http://schemas.microsoft.com/office/drawing/2014/main" id="{64D5DD72-8A5B-4F35-9631-A325D93C72E9}"/>
              </a:ext>
            </a:extLst>
          </p:cNvPr>
          <p:cNvSpPr/>
          <p:nvPr/>
        </p:nvSpPr>
        <p:spPr>
          <a:xfrm>
            <a:off x="549454" y="4932527"/>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4" name="Rectangle 43">
            <a:extLst>
              <a:ext uri="{FF2B5EF4-FFF2-40B4-BE49-F238E27FC236}">
                <a16:creationId xmlns:a16="http://schemas.microsoft.com/office/drawing/2014/main" id="{2F326A71-E9E9-499E-A53F-0901DA0E18E6}"/>
              </a:ext>
            </a:extLst>
          </p:cNvPr>
          <p:cNvSpPr/>
          <p:nvPr/>
        </p:nvSpPr>
        <p:spPr>
          <a:xfrm>
            <a:off x="8090703" y="3027815"/>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5" name="Rectangle 44">
            <a:extLst>
              <a:ext uri="{FF2B5EF4-FFF2-40B4-BE49-F238E27FC236}">
                <a16:creationId xmlns:a16="http://schemas.microsoft.com/office/drawing/2014/main" id="{6EBE1B4B-8051-44E0-86EE-3CEF06685C97}"/>
              </a:ext>
            </a:extLst>
          </p:cNvPr>
          <p:cNvSpPr/>
          <p:nvPr/>
        </p:nvSpPr>
        <p:spPr>
          <a:xfrm>
            <a:off x="8090703" y="3980171"/>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6" name="Rectangle 45">
            <a:extLst>
              <a:ext uri="{FF2B5EF4-FFF2-40B4-BE49-F238E27FC236}">
                <a16:creationId xmlns:a16="http://schemas.microsoft.com/office/drawing/2014/main" id="{EC8F8DEF-E248-4336-B957-10BFB82464C3}"/>
              </a:ext>
            </a:extLst>
          </p:cNvPr>
          <p:cNvSpPr/>
          <p:nvPr/>
        </p:nvSpPr>
        <p:spPr>
          <a:xfrm>
            <a:off x="8090703" y="4931325"/>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7" name="Rectangle 46">
            <a:extLst>
              <a:ext uri="{FF2B5EF4-FFF2-40B4-BE49-F238E27FC236}">
                <a16:creationId xmlns:a16="http://schemas.microsoft.com/office/drawing/2014/main" id="{D2FA7D32-4388-46FA-B920-3E9C1F0F1D80}"/>
              </a:ext>
            </a:extLst>
          </p:cNvPr>
          <p:cNvSpPr/>
          <p:nvPr/>
        </p:nvSpPr>
        <p:spPr>
          <a:xfrm>
            <a:off x="4312831" y="3022529"/>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8" name="Rectangle 47">
            <a:extLst>
              <a:ext uri="{FF2B5EF4-FFF2-40B4-BE49-F238E27FC236}">
                <a16:creationId xmlns:a16="http://schemas.microsoft.com/office/drawing/2014/main" id="{B2C59045-F2D3-46E6-914A-73FF7519AD69}"/>
              </a:ext>
            </a:extLst>
          </p:cNvPr>
          <p:cNvSpPr/>
          <p:nvPr/>
        </p:nvSpPr>
        <p:spPr>
          <a:xfrm>
            <a:off x="4305637" y="3964084"/>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49" name="Rectangle 48">
            <a:extLst>
              <a:ext uri="{FF2B5EF4-FFF2-40B4-BE49-F238E27FC236}">
                <a16:creationId xmlns:a16="http://schemas.microsoft.com/office/drawing/2014/main" id="{331FA033-EABD-48D9-9C5C-807546A56BD0}"/>
              </a:ext>
            </a:extLst>
          </p:cNvPr>
          <p:cNvSpPr/>
          <p:nvPr/>
        </p:nvSpPr>
        <p:spPr>
          <a:xfrm>
            <a:off x="4305637" y="4934726"/>
            <a:ext cx="3456000" cy="837287"/>
          </a:xfrm>
          <a:prstGeom prst="rect">
            <a:avLst/>
          </a:prstGeom>
          <a:noFill/>
          <a:ln>
            <a:solidFill>
              <a:srgbClr val="7686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D51A1"/>
              </a:solidFill>
            </a:endParaRPr>
          </a:p>
        </p:txBody>
      </p:sp>
      <p:sp>
        <p:nvSpPr>
          <p:cNvPr id="50" name="TextBox 49">
            <a:extLst>
              <a:ext uri="{FF2B5EF4-FFF2-40B4-BE49-F238E27FC236}">
                <a16:creationId xmlns:a16="http://schemas.microsoft.com/office/drawing/2014/main" id="{5B80CAD3-6C5C-4149-967D-D427729D3E6C}"/>
              </a:ext>
            </a:extLst>
          </p:cNvPr>
          <p:cNvSpPr txBox="1"/>
          <p:nvPr/>
        </p:nvSpPr>
        <p:spPr>
          <a:xfrm>
            <a:off x="5330100" y="3146795"/>
            <a:ext cx="2327369" cy="523220"/>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Simplified infrastructure, reduced complexity</a:t>
            </a:r>
          </a:p>
        </p:txBody>
      </p:sp>
      <p:sp>
        <p:nvSpPr>
          <p:cNvPr id="51" name="TextBox 50">
            <a:extLst>
              <a:ext uri="{FF2B5EF4-FFF2-40B4-BE49-F238E27FC236}">
                <a16:creationId xmlns:a16="http://schemas.microsoft.com/office/drawing/2014/main" id="{C7F939AD-49AA-442F-8E59-C1C3AF964166}"/>
              </a:ext>
            </a:extLst>
          </p:cNvPr>
          <p:cNvSpPr txBox="1"/>
          <p:nvPr/>
        </p:nvSpPr>
        <p:spPr>
          <a:xfrm>
            <a:off x="5329992" y="4113489"/>
            <a:ext cx="2431646" cy="523220"/>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Significant cost savings from server decommissioning</a:t>
            </a:r>
          </a:p>
        </p:txBody>
      </p:sp>
      <p:pic>
        <p:nvPicPr>
          <p:cNvPr id="53" name="Picture 52" descr="Icon&#10;&#10;Description automatically generated">
            <a:extLst>
              <a:ext uri="{FF2B5EF4-FFF2-40B4-BE49-F238E27FC236}">
                <a16:creationId xmlns:a16="http://schemas.microsoft.com/office/drawing/2014/main" id="{4F34FAFF-2F94-408D-A31C-F597BACA9D4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372374" y="2986537"/>
            <a:ext cx="878565" cy="878565"/>
          </a:xfrm>
          <a:prstGeom prst="rect">
            <a:avLst/>
          </a:prstGeom>
        </p:spPr>
      </p:pic>
      <p:sp>
        <p:nvSpPr>
          <p:cNvPr id="54" name="TextBox 53">
            <a:extLst>
              <a:ext uri="{FF2B5EF4-FFF2-40B4-BE49-F238E27FC236}">
                <a16:creationId xmlns:a16="http://schemas.microsoft.com/office/drawing/2014/main" id="{3C329CDA-FA48-45D2-96C9-566489B13F3A}"/>
              </a:ext>
            </a:extLst>
          </p:cNvPr>
          <p:cNvSpPr txBox="1"/>
          <p:nvPr/>
        </p:nvSpPr>
        <p:spPr>
          <a:xfrm>
            <a:off x="9062114" y="4029482"/>
            <a:ext cx="2378328" cy="738664"/>
          </a:xfrm>
          <a:prstGeom prst="rect">
            <a:avLst/>
          </a:prstGeom>
          <a:noFill/>
        </p:spPr>
        <p:txBody>
          <a:bodyPr wrap="square" lIns="91440" tIns="45720" rIns="91440" bIns="45720" rtlCol="0" anchor="ctr">
            <a:spAutoFit/>
          </a:bodyPr>
          <a:lstStyle/>
          <a:p>
            <a:r>
              <a:rPr lang="en-GB" sz="1400">
                <a:latin typeface="Arial"/>
                <a:cs typeface="Arial"/>
              </a:rPr>
              <a:t>Intune to streamline and futureproof device management</a:t>
            </a:r>
            <a:endParaRPr lang="en-GB" sz="1400">
              <a:latin typeface="Arial" panose="020B0604020202020204" pitchFamily="34" charset="0"/>
              <a:cs typeface="Arial" panose="020B0604020202020204" pitchFamily="34" charset="0"/>
            </a:endParaRPr>
          </a:p>
        </p:txBody>
      </p:sp>
      <p:pic>
        <p:nvPicPr>
          <p:cNvPr id="55" name="Picture 54" descr="Icon&#10;&#10;Description automatically generated">
            <a:extLst>
              <a:ext uri="{FF2B5EF4-FFF2-40B4-BE49-F238E27FC236}">
                <a16:creationId xmlns:a16="http://schemas.microsoft.com/office/drawing/2014/main" id="{0C196CB6-69CF-4D0D-8FA3-3790F322F3F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324337" y="3887051"/>
            <a:ext cx="986954" cy="986954"/>
          </a:xfrm>
          <a:prstGeom prst="rect">
            <a:avLst/>
          </a:prstGeom>
        </p:spPr>
      </p:pic>
      <p:pic>
        <p:nvPicPr>
          <p:cNvPr id="56" name="Picture 55" descr="Icon&#10;&#10;Description automatically generated">
            <a:extLst>
              <a:ext uri="{FF2B5EF4-FFF2-40B4-BE49-F238E27FC236}">
                <a16:creationId xmlns:a16="http://schemas.microsoft.com/office/drawing/2014/main" id="{1B6D8C3D-D1E5-4F7F-BC15-F67332520E1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403972" y="4922399"/>
            <a:ext cx="815368" cy="815368"/>
          </a:xfrm>
          <a:prstGeom prst="rect">
            <a:avLst/>
          </a:prstGeom>
        </p:spPr>
      </p:pic>
      <p:sp>
        <p:nvSpPr>
          <p:cNvPr id="57" name="TextBox 56">
            <a:extLst>
              <a:ext uri="{FF2B5EF4-FFF2-40B4-BE49-F238E27FC236}">
                <a16:creationId xmlns:a16="http://schemas.microsoft.com/office/drawing/2014/main" id="{D604A1D3-1DC0-41A7-8953-5C384FD0569A}"/>
              </a:ext>
            </a:extLst>
          </p:cNvPr>
          <p:cNvSpPr txBox="1"/>
          <p:nvPr/>
        </p:nvSpPr>
        <p:spPr>
          <a:xfrm>
            <a:off x="5330099" y="5073915"/>
            <a:ext cx="2327369" cy="523220"/>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Reduced on-site engineer support burden</a:t>
            </a:r>
          </a:p>
        </p:txBody>
      </p:sp>
      <p:pic>
        <p:nvPicPr>
          <p:cNvPr id="58" name="Picture 57" descr="Icon&#10;&#10;Description automatically generated">
            <a:extLst>
              <a:ext uri="{FF2B5EF4-FFF2-40B4-BE49-F238E27FC236}">
                <a16:creationId xmlns:a16="http://schemas.microsoft.com/office/drawing/2014/main" id="{1E0D0731-B7B8-4333-80DB-D3FB86B1E11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29373" y="4980425"/>
            <a:ext cx="739083" cy="739083"/>
          </a:xfrm>
          <a:prstGeom prst="rect">
            <a:avLst/>
          </a:prstGeom>
        </p:spPr>
      </p:pic>
      <p:sp>
        <p:nvSpPr>
          <p:cNvPr id="59" name="TextBox 58">
            <a:extLst>
              <a:ext uri="{FF2B5EF4-FFF2-40B4-BE49-F238E27FC236}">
                <a16:creationId xmlns:a16="http://schemas.microsoft.com/office/drawing/2014/main" id="{49E17782-9E31-4B76-9C7C-2913834CFFC8}"/>
              </a:ext>
            </a:extLst>
          </p:cNvPr>
          <p:cNvSpPr txBox="1"/>
          <p:nvPr/>
        </p:nvSpPr>
        <p:spPr>
          <a:xfrm>
            <a:off x="1396626" y="5085056"/>
            <a:ext cx="2275658" cy="523220"/>
          </a:xfrm>
          <a:prstGeom prst="rect">
            <a:avLst/>
          </a:prstGeom>
          <a:noFill/>
        </p:spPr>
        <p:txBody>
          <a:bodyPr wrap="square" rtlCol="0" anchor="ctr">
            <a:spAutoFit/>
          </a:bodyPr>
          <a:lstStyle/>
          <a:p>
            <a:r>
              <a:rPr lang="en-GB" sz="1400">
                <a:latin typeface="Arial" panose="020B0604020202020204" pitchFamily="34" charset="0"/>
                <a:cs typeface="Arial" panose="020B0604020202020204" pitchFamily="34" charset="0"/>
              </a:rPr>
              <a:t>Enables flexible and mobile workforce</a:t>
            </a:r>
          </a:p>
        </p:txBody>
      </p:sp>
      <p:grpSp>
        <p:nvGrpSpPr>
          <p:cNvPr id="65" name="Group 64">
            <a:extLst>
              <a:ext uri="{FF2B5EF4-FFF2-40B4-BE49-F238E27FC236}">
                <a16:creationId xmlns:a16="http://schemas.microsoft.com/office/drawing/2014/main" id="{E8A583F9-0503-4397-9053-6ADFF6A1AA15}"/>
              </a:ext>
            </a:extLst>
          </p:cNvPr>
          <p:cNvGrpSpPr/>
          <p:nvPr/>
        </p:nvGrpSpPr>
        <p:grpSpPr>
          <a:xfrm>
            <a:off x="8159299" y="5101639"/>
            <a:ext cx="823184" cy="490055"/>
            <a:chOff x="7846683" y="5099619"/>
            <a:chExt cx="684603" cy="395220"/>
          </a:xfrm>
        </p:grpSpPr>
        <p:pic>
          <p:nvPicPr>
            <p:cNvPr id="63" name="Picture 62">
              <a:extLst>
                <a:ext uri="{FF2B5EF4-FFF2-40B4-BE49-F238E27FC236}">
                  <a16:creationId xmlns:a16="http://schemas.microsoft.com/office/drawing/2014/main" id="{80AD46E3-5E55-4574-B121-A45655E572A6}"/>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846683" y="5099619"/>
              <a:ext cx="395220" cy="395220"/>
            </a:xfrm>
            <a:prstGeom prst="rect">
              <a:avLst/>
            </a:prstGeom>
          </p:spPr>
        </p:pic>
        <p:pic>
          <p:nvPicPr>
            <p:cNvPr id="64" name="Picture 63" descr="Shape, arrow&#10;&#10;Description automatically generated">
              <a:extLst>
                <a:ext uri="{FF2B5EF4-FFF2-40B4-BE49-F238E27FC236}">
                  <a16:creationId xmlns:a16="http://schemas.microsoft.com/office/drawing/2014/main" id="{E37F4880-A828-4993-B761-E65D612B4A7E}"/>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234351" y="5178639"/>
              <a:ext cx="296935" cy="255801"/>
            </a:xfrm>
            <a:prstGeom prst="rect">
              <a:avLst/>
            </a:prstGeom>
          </p:spPr>
        </p:pic>
      </p:grpSp>
    </p:spTree>
    <p:extLst>
      <p:ext uri="{BB962C8B-B14F-4D97-AF65-F5344CB8AC3E}">
        <p14:creationId xmlns:p14="http://schemas.microsoft.com/office/powerpoint/2010/main" val="2523249917"/>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54AC4-2EF4-4B6F-A0FD-2D5E90CAE7CB}"/>
              </a:ext>
            </a:extLst>
          </p:cNvPr>
          <p:cNvSpPr>
            <a:spLocks noGrp="1"/>
          </p:cNvSpPr>
          <p:nvPr>
            <p:ph type="title"/>
          </p:nvPr>
        </p:nvSpPr>
        <p:spPr>
          <a:xfrm>
            <a:off x="235144" y="155364"/>
            <a:ext cx="7961267" cy="711429"/>
          </a:xfrm>
        </p:spPr>
        <p:txBody>
          <a:bodyPr/>
          <a:lstStyle/>
          <a:p>
            <a:r>
              <a:rPr lang="en-GB"/>
              <a:t>Vision for the Future</a:t>
            </a:r>
          </a:p>
        </p:txBody>
      </p:sp>
      <p:sp>
        <p:nvSpPr>
          <p:cNvPr id="32" name="TextBox 31">
            <a:extLst>
              <a:ext uri="{FF2B5EF4-FFF2-40B4-BE49-F238E27FC236}">
                <a16:creationId xmlns:a16="http://schemas.microsoft.com/office/drawing/2014/main" id="{163B10D9-8115-49DC-A80F-511AA2E50933}"/>
              </a:ext>
            </a:extLst>
          </p:cNvPr>
          <p:cNvSpPr txBox="1"/>
          <p:nvPr/>
        </p:nvSpPr>
        <p:spPr>
          <a:xfrm>
            <a:off x="-269790" y="2943324"/>
            <a:ext cx="1322486" cy="369332"/>
          </a:xfrm>
          <a:prstGeom prst="rect">
            <a:avLst/>
          </a:prstGeom>
          <a:noFill/>
        </p:spPr>
        <p:txBody>
          <a:bodyPr wrap="square" rtlCol="0">
            <a:spAutoFit/>
          </a:bodyPr>
          <a:lstStyle/>
          <a:p>
            <a:pPr algn="ctr"/>
            <a:r>
              <a:rPr lang="en-GB"/>
              <a:t>As Is</a:t>
            </a:r>
          </a:p>
        </p:txBody>
      </p:sp>
      <p:sp>
        <p:nvSpPr>
          <p:cNvPr id="33" name="TextBox 32">
            <a:extLst>
              <a:ext uri="{FF2B5EF4-FFF2-40B4-BE49-F238E27FC236}">
                <a16:creationId xmlns:a16="http://schemas.microsoft.com/office/drawing/2014/main" id="{DE531EAC-5C8E-45D3-BD3C-6080DFB84015}"/>
              </a:ext>
            </a:extLst>
          </p:cNvPr>
          <p:cNvSpPr txBox="1"/>
          <p:nvPr/>
        </p:nvSpPr>
        <p:spPr>
          <a:xfrm>
            <a:off x="-141667" y="4996466"/>
            <a:ext cx="1092574" cy="369332"/>
          </a:xfrm>
          <a:prstGeom prst="rect">
            <a:avLst/>
          </a:prstGeom>
          <a:noFill/>
        </p:spPr>
        <p:txBody>
          <a:bodyPr wrap="square" rtlCol="0">
            <a:spAutoFit/>
          </a:bodyPr>
          <a:lstStyle/>
          <a:p>
            <a:pPr algn="ctr"/>
            <a:r>
              <a:rPr lang="en-GB"/>
              <a:t>To Be</a:t>
            </a:r>
          </a:p>
        </p:txBody>
      </p:sp>
      <p:grpSp>
        <p:nvGrpSpPr>
          <p:cNvPr id="55" name="Group 54">
            <a:extLst>
              <a:ext uri="{FF2B5EF4-FFF2-40B4-BE49-F238E27FC236}">
                <a16:creationId xmlns:a16="http://schemas.microsoft.com/office/drawing/2014/main" id="{1A083120-C175-46A5-B0B0-FF2BED1293A1}"/>
              </a:ext>
            </a:extLst>
          </p:cNvPr>
          <p:cNvGrpSpPr/>
          <p:nvPr/>
        </p:nvGrpSpPr>
        <p:grpSpPr>
          <a:xfrm>
            <a:off x="1719707" y="1052934"/>
            <a:ext cx="1398949" cy="1390731"/>
            <a:chOff x="1877665" y="1632540"/>
            <a:chExt cx="1111133" cy="1115832"/>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D531714B-4AB1-4197-A755-C62E98DC6DFD}"/>
                </a:ext>
              </a:extLst>
            </p:cNvPr>
            <p:cNvSpPr/>
            <p:nvPr/>
          </p:nvSpPr>
          <p:spPr>
            <a:xfrm>
              <a:off x="1877665" y="1632540"/>
              <a:ext cx="1111133" cy="108143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pic>
          <p:nvPicPr>
            <p:cNvPr id="23" name="Picture 22" descr="Graphical user interface&#10;&#10;Description automatically generated">
              <a:extLst>
                <a:ext uri="{FF2B5EF4-FFF2-40B4-BE49-F238E27FC236}">
                  <a16:creationId xmlns:a16="http://schemas.microsoft.com/office/drawing/2014/main" id="{79EAB287-10CE-4578-9880-7E08589263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0311" y="1637234"/>
              <a:ext cx="752027" cy="738794"/>
            </a:xfrm>
            <a:prstGeom prst="rect">
              <a:avLst/>
            </a:prstGeom>
          </p:spPr>
        </p:pic>
        <p:sp>
          <p:nvSpPr>
            <p:cNvPr id="24" name="TextBox 23">
              <a:extLst>
                <a:ext uri="{FF2B5EF4-FFF2-40B4-BE49-F238E27FC236}">
                  <a16:creationId xmlns:a16="http://schemas.microsoft.com/office/drawing/2014/main" id="{A380783A-1A2D-4C2A-BBE8-57CF9C7D0331}"/>
                </a:ext>
              </a:extLst>
            </p:cNvPr>
            <p:cNvSpPr txBox="1"/>
            <p:nvPr/>
          </p:nvSpPr>
          <p:spPr>
            <a:xfrm>
              <a:off x="1945136" y="2286707"/>
              <a:ext cx="962378" cy="461665"/>
            </a:xfrm>
            <a:prstGeom prst="rect">
              <a:avLst/>
            </a:prstGeom>
            <a:noFill/>
          </p:spPr>
          <p:txBody>
            <a:bodyPr wrap="square" rtlCol="0">
              <a:spAutoFit/>
            </a:bodyPr>
            <a:lstStyle/>
            <a:p>
              <a:pPr algn="ctr"/>
              <a:r>
                <a:rPr lang="en-GB" sz="1200">
                  <a:solidFill>
                    <a:srgbClr val="094AB2"/>
                  </a:solidFill>
                </a:rPr>
                <a:t>Local file servers</a:t>
              </a:r>
            </a:p>
          </p:txBody>
        </p:sp>
      </p:grpSp>
      <p:sp>
        <p:nvSpPr>
          <p:cNvPr id="31" name="TextBox 30">
            <a:extLst>
              <a:ext uri="{FF2B5EF4-FFF2-40B4-BE49-F238E27FC236}">
                <a16:creationId xmlns:a16="http://schemas.microsoft.com/office/drawing/2014/main" id="{6650D436-0F30-4AEA-B7A2-78A04CBF8A48}"/>
              </a:ext>
            </a:extLst>
          </p:cNvPr>
          <p:cNvSpPr txBox="1"/>
          <p:nvPr/>
        </p:nvSpPr>
        <p:spPr>
          <a:xfrm>
            <a:off x="798136" y="2557722"/>
            <a:ext cx="3338391" cy="1140536"/>
          </a:xfrm>
          <a:prstGeom prst="rect">
            <a:avLst/>
          </a:prstGeom>
          <a:solidFill>
            <a:srgbClr val="E8EDEE"/>
          </a:solidFill>
          <a:ln>
            <a:noFill/>
          </a:ln>
        </p:spPr>
        <p:txBody>
          <a:bodyPr wrap="square" lIns="36000" rIns="36000" rtlCol="0" anchor="ctr">
            <a:noAutofit/>
          </a:bodyPr>
          <a:lstStyle/>
          <a:p>
            <a:pPr algn="ctr"/>
            <a:r>
              <a:rPr lang="en-GB" sz="1400"/>
              <a:t>Widespread use of local file servers for chaotic, legacy and archived data &amp; manual backup processes.</a:t>
            </a:r>
            <a:endParaRPr lang="en-GB" sz="1400" b="1"/>
          </a:p>
        </p:txBody>
      </p:sp>
      <p:sp>
        <p:nvSpPr>
          <p:cNvPr id="34" name="TextBox 33">
            <a:extLst>
              <a:ext uri="{FF2B5EF4-FFF2-40B4-BE49-F238E27FC236}">
                <a16:creationId xmlns:a16="http://schemas.microsoft.com/office/drawing/2014/main" id="{2B4852D0-DE0F-4BB1-8BA9-C508984C1E9C}"/>
              </a:ext>
            </a:extLst>
          </p:cNvPr>
          <p:cNvSpPr txBox="1"/>
          <p:nvPr/>
        </p:nvSpPr>
        <p:spPr>
          <a:xfrm>
            <a:off x="798136" y="4601234"/>
            <a:ext cx="3339177" cy="1140536"/>
          </a:xfrm>
          <a:prstGeom prst="rect">
            <a:avLst/>
          </a:prstGeom>
          <a:solidFill>
            <a:srgbClr val="0D51A1"/>
          </a:solidFill>
          <a:ln>
            <a:noFill/>
          </a:ln>
        </p:spPr>
        <p:txBody>
          <a:bodyPr wrap="square" rtlCol="0" anchor="ctr">
            <a:noAutofit/>
          </a:bodyPr>
          <a:lstStyle/>
          <a:p>
            <a:pPr marL="171450" indent="-171450">
              <a:buFont typeface="Arial" panose="020B0604020202020204" pitchFamily="34" charset="0"/>
              <a:buChar char="•"/>
            </a:pPr>
            <a:r>
              <a:rPr lang="en-GB" sz="1400">
                <a:solidFill>
                  <a:schemeClr val="bg1"/>
                </a:solidFill>
              </a:rPr>
              <a:t>All GP local file server infrastructure is decommissioned.</a:t>
            </a:r>
          </a:p>
          <a:p>
            <a:pPr marL="171450" indent="-171450">
              <a:buFont typeface="Arial" panose="020B0604020202020204" pitchFamily="34" charset="0"/>
              <a:buChar char="•"/>
            </a:pPr>
            <a:r>
              <a:rPr lang="en-GB" sz="1400">
                <a:solidFill>
                  <a:schemeClr val="bg1"/>
                </a:solidFill>
              </a:rPr>
              <a:t>Simplification of Corporate infrastructure.</a:t>
            </a:r>
          </a:p>
        </p:txBody>
      </p:sp>
      <p:pic>
        <p:nvPicPr>
          <p:cNvPr id="47" name="Picture 46" descr="Shape, arrow&#10;&#10;Description automatically generated">
            <a:extLst>
              <a:ext uri="{FF2B5EF4-FFF2-40B4-BE49-F238E27FC236}">
                <a16:creationId xmlns:a16="http://schemas.microsoft.com/office/drawing/2014/main" id="{33837EA8-42E3-49C3-9232-9F2D981DB5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1243909" y="3827386"/>
            <a:ext cx="738873" cy="636518"/>
          </a:xfrm>
          <a:prstGeom prst="rect">
            <a:avLst/>
          </a:prstGeom>
        </p:spPr>
      </p:pic>
      <p:grpSp>
        <p:nvGrpSpPr>
          <p:cNvPr id="56" name="Group 55">
            <a:extLst>
              <a:ext uri="{FF2B5EF4-FFF2-40B4-BE49-F238E27FC236}">
                <a16:creationId xmlns:a16="http://schemas.microsoft.com/office/drawing/2014/main" id="{1FF0DF12-EE28-4883-8A86-2913695FAE3E}"/>
              </a:ext>
            </a:extLst>
          </p:cNvPr>
          <p:cNvGrpSpPr/>
          <p:nvPr/>
        </p:nvGrpSpPr>
        <p:grpSpPr>
          <a:xfrm>
            <a:off x="5557374" y="1014370"/>
            <a:ext cx="1423120" cy="1415480"/>
            <a:chOff x="3418573" y="1620190"/>
            <a:chExt cx="1111131" cy="1126817"/>
          </a:xfrm>
          <a:effectLst>
            <a:outerShdw blurRad="50800" dist="38100" dir="2700000" algn="tl" rotWithShape="0">
              <a:prstClr val="black">
                <a:alpha val="40000"/>
              </a:prstClr>
            </a:outerShdw>
          </a:effectLst>
        </p:grpSpPr>
        <p:sp>
          <p:nvSpPr>
            <p:cNvPr id="18" name="Oval 17">
              <a:extLst>
                <a:ext uri="{FF2B5EF4-FFF2-40B4-BE49-F238E27FC236}">
                  <a16:creationId xmlns:a16="http://schemas.microsoft.com/office/drawing/2014/main" id="{3286AF35-FF6D-4014-9A4E-47674A3F53B0}"/>
                </a:ext>
              </a:extLst>
            </p:cNvPr>
            <p:cNvSpPr/>
            <p:nvPr/>
          </p:nvSpPr>
          <p:spPr>
            <a:xfrm>
              <a:off x="3418573" y="1650888"/>
              <a:ext cx="1111131" cy="10814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pic>
          <p:nvPicPr>
            <p:cNvPr id="19" name="Picture 18" descr="Icon&#10;&#10;Description automatically generated">
              <a:extLst>
                <a:ext uri="{FF2B5EF4-FFF2-40B4-BE49-F238E27FC236}">
                  <a16:creationId xmlns:a16="http://schemas.microsoft.com/office/drawing/2014/main" id="{BFFB5771-CDC7-4945-A962-CD3607E87A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61296" y="1620190"/>
              <a:ext cx="815216" cy="786588"/>
            </a:xfrm>
            <a:prstGeom prst="rect">
              <a:avLst/>
            </a:prstGeom>
          </p:spPr>
        </p:pic>
        <p:sp>
          <p:nvSpPr>
            <p:cNvPr id="20" name="TextBox 19">
              <a:extLst>
                <a:ext uri="{FF2B5EF4-FFF2-40B4-BE49-F238E27FC236}">
                  <a16:creationId xmlns:a16="http://schemas.microsoft.com/office/drawing/2014/main" id="{CB4588B8-34C6-4C0F-B65C-60072926C356}"/>
                </a:ext>
              </a:extLst>
            </p:cNvPr>
            <p:cNvSpPr txBox="1"/>
            <p:nvPr/>
          </p:nvSpPr>
          <p:spPr>
            <a:xfrm>
              <a:off x="3429411" y="2285342"/>
              <a:ext cx="1092259" cy="461665"/>
            </a:xfrm>
            <a:prstGeom prst="rect">
              <a:avLst/>
            </a:prstGeom>
            <a:noFill/>
          </p:spPr>
          <p:txBody>
            <a:bodyPr wrap="square" rtlCol="0">
              <a:spAutoFit/>
            </a:bodyPr>
            <a:lstStyle/>
            <a:p>
              <a:pPr algn="ctr"/>
              <a:r>
                <a:rPr lang="en-GB" sz="1200">
                  <a:solidFill>
                    <a:srgbClr val="094AB2"/>
                  </a:solidFill>
                </a:rPr>
                <a:t>Other data locations</a:t>
              </a:r>
            </a:p>
          </p:txBody>
        </p:sp>
      </p:grpSp>
      <p:sp>
        <p:nvSpPr>
          <p:cNvPr id="35" name="TextBox 34">
            <a:extLst>
              <a:ext uri="{FF2B5EF4-FFF2-40B4-BE49-F238E27FC236}">
                <a16:creationId xmlns:a16="http://schemas.microsoft.com/office/drawing/2014/main" id="{17DD7288-C547-4D5F-A64C-285205331BCB}"/>
              </a:ext>
            </a:extLst>
          </p:cNvPr>
          <p:cNvSpPr txBox="1"/>
          <p:nvPr/>
        </p:nvSpPr>
        <p:spPr>
          <a:xfrm>
            <a:off x="4593462" y="2557722"/>
            <a:ext cx="3338391" cy="1140536"/>
          </a:xfrm>
          <a:prstGeom prst="rect">
            <a:avLst/>
          </a:prstGeom>
          <a:solidFill>
            <a:srgbClr val="E8EDEE"/>
          </a:solidFill>
          <a:ln>
            <a:noFill/>
          </a:ln>
        </p:spPr>
        <p:txBody>
          <a:bodyPr wrap="square"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sz="1400"/>
              <a:t>Frequent instances of GP practices storing practice data in non-NHS storage solutions (e.g. personal OneDrive, personal Dropbox).</a:t>
            </a:r>
          </a:p>
        </p:txBody>
      </p:sp>
      <p:sp>
        <p:nvSpPr>
          <p:cNvPr id="40" name="TextBox 39">
            <a:extLst>
              <a:ext uri="{FF2B5EF4-FFF2-40B4-BE49-F238E27FC236}">
                <a16:creationId xmlns:a16="http://schemas.microsoft.com/office/drawing/2014/main" id="{42878C94-B196-4F92-94FF-15FCEDB75A21}"/>
              </a:ext>
            </a:extLst>
          </p:cNvPr>
          <p:cNvSpPr txBox="1"/>
          <p:nvPr/>
        </p:nvSpPr>
        <p:spPr>
          <a:xfrm>
            <a:off x="4593366" y="4601234"/>
            <a:ext cx="3339177" cy="1140536"/>
          </a:xfrm>
          <a:prstGeom prst="rect">
            <a:avLst/>
          </a:prstGeom>
          <a:solidFill>
            <a:srgbClr val="0D51A1"/>
          </a:solidFill>
          <a:ln>
            <a:noFill/>
          </a:ln>
        </p:spPr>
        <p:txBody>
          <a:bodyPr wrap="square" rtlCol="0" anchor="ctr">
            <a:noAutofit/>
          </a:bodyPr>
          <a:lstStyle/>
          <a:p>
            <a:pPr algn="ctr"/>
            <a:r>
              <a:rPr lang="en-GB" sz="1400">
                <a:solidFill>
                  <a:schemeClr val="bg1"/>
                </a:solidFill>
              </a:rPr>
              <a:t>All GP practice and corporate data is stored in NHS approved and assured cloud storage in Microsoft 365 only.</a:t>
            </a:r>
          </a:p>
        </p:txBody>
      </p:sp>
      <p:pic>
        <p:nvPicPr>
          <p:cNvPr id="48" name="Picture 47" descr="Shape, arrow&#10;&#10;Description automatically generated">
            <a:extLst>
              <a:ext uri="{FF2B5EF4-FFF2-40B4-BE49-F238E27FC236}">
                <a16:creationId xmlns:a16="http://schemas.microsoft.com/office/drawing/2014/main" id="{045AFCE0-3623-4776-ACFB-5AAC128987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3048033" y="3827386"/>
            <a:ext cx="738873" cy="636518"/>
          </a:xfrm>
          <a:prstGeom prst="rect">
            <a:avLst/>
          </a:prstGeom>
        </p:spPr>
      </p:pic>
      <p:grpSp>
        <p:nvGrpSpPr>
          <p:cNvPr id="6" name="Group 5">
            <a:extLst>
              <a:ext uri="{FF2B5EF4-FFF2-40B4-BE49-F238E27FC236}">
                <a16:creationId xmlns:a16="http://schemas.microsoft.com/office/drawing/2014/main" id="{3DB56484-ACB1-47D2-AAC4-769F4EE7E97A}"/>
              </a:ext>
            </a:extLst>
          </p:cNvPr>
          <p:cNvGrpSpPr/>
          <p:nvPr/>
        </p:nvGrpSpPr>
        <p:grpSpPr>
          <a:xfrm>
            <a:off x="9292909" y="1116230"/>
            <a:ext cx="1572768" cy="1376704"/>
            <a:chOff x="6827520" y="4668428"/>
            <a:chExt cx="957568" cy="813903"/>
          </a:xfrm>
          <a:effectLst>
            <a:outerShdw blurRad="50800" dist="38100" dir="2700000" algn="tl" rotWithShape="0">
              <a:prstClr val="black">
                <a:alpha val="40000"/>
              </a:prstClr>
            </a:outerShdw>
          </a:effectLst>
        </p:grpSpPr>
        <p:sp>
          <p:nvSpPr>
            <p:cNvPr id="29" name="Oval 28">
              <a:extLst>
                <a:ext uri="{FF2B5EF4-FFF2-40B4-BE49-F238E27FC236}">
                  <a16:creationId xmlns:a16="http://schemas.microsoft.com/office/drawing/2014/main" id="{6658F95A-E40B-48F0-A810-EB054B93C09B}"/>
                </a:ext>
              </a:extLst>
            </p:cNvPr>
            <p:cNvSpPr/>
            <p:nvPr/>
          </p:nvSpPr>
          <p:spPr>
            <a:xfrm>
              <a:off x="6868291" y="466842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30" name="Picture 2" descr="Download Microsoft Teams Logo in SVG Vector or PNG File Format - Logo.wine">
              <a:extLst>
                <a:ext uri="{FF2B5EF4-FFF2-40B4-BE49-F238E27FC236}">
                  <a16:creationId xmlns:a16="http://schemas.microsoft.com/office/drawing/2014/main" id="{5FCC2534-FF75-476B-BE99-0815B8F473BA}"/>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5770" r="8240"/>
            <a:stretch/>
          </p:blipFill>
          <p:spPr bwMode="auto">
            <a:xfrm>
              <a:off x="6827520" y="4668428"/>
              <a:ext cx="957568" cy="813903"/>
            </a:xfrm>
            <a:prstGeom prst="rect">
              <a:avLst/>
            </a:prstGeom>
            <a:noFill/>
            <a:extLst>
              <a:ext uri="{909E8E84-426E-40DD-AFC4-6F175D3DCCD1}">
                <a14:hiddenFill xmlns:a14="http://schemas.microsoft.com/office/drawing/2010/main">
                  <a:solidFill>
                    <a:srgbClr val="FFFFFF"/>
                  </a:solidFill>
                </a14:hiddenFill>
              </a:ext>
            </a:extLst>
          </p:spPr>
        </p:pic>
      </p:grpSp>
      <p:sp>
        <p:nvSpPr>
          <p:cNvPr id="37" name="TextBox 36">
            <a:extLst>
              <a:ext uri="{FF2B5EF4-FFF2-40B4-BE49-F238E27FC236}">
                <a16:creationId xmlns:a16="http://schemas.microsoft.com/office/drawing/2014/main" id="{B24F8A0D-F2B3-4236-9A16-EF13AF871769}"/>
              </a:ext>
            </a:extLst>
          </p:cNvPr>
          <p:cNvSpPr txBox="1"/>
          <p:nvPr/>
        </p:nvSpPr>
        <p:spPr>
          <a:xfrm>
            <a:off x="8388788" y="2557722"/>
            <a:ext cx="3338391" cy="1140536"/>
          </a:xfrm>
          <a:prstGeom prst="rect">
            <a:avLst/>
          </a:prstGeom>
          <a:solidFill>
            <a:srgbClr val="E8EDEE"/>
          </a:solidFill>
          <a:ln>
            <a:noFill/>
          </a:ln>
        </p:spPr>
        <p:txBody>
          <a:bodyPr wrap="square" lIns="36000" rIns="36000"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sz="1400"/>
              <a:t>Minimal use of Teams for data storage across GP and corporate.</a:t>
            </a:r>
          </a:p>
        </p:txBody>
      </p:sp>
      <p:sp>
        <p:nvSpPr>
          <p:cNvPr id="38" name="TextBox 37">
            <a:extLst>
              <a:ext uri="{FF2B5EF4-FFF2-40B4-BE49-F238E27FC236}">
                <a16:creationId xmlns:a16="http://schemas.microsoft.com/office/drawing/2014/main" id="{2AE8F482-37E0-4D2D-A2E4-D86BE179219F}"/>
              </a:ext>
            </a:extLst>
          </p:cNvPr>
          <p:cNvSpPr txBox="1"/>
          <p:nvPr/>
        </p:nvSpPr>
        <p:spPr>
          <a:xfrm>
            <a:off x="8388596" y="4601234"/>
            <a:ext cx="3339177" cy="1140536"/>
          </a:xfrm>
          <a:prstGeom prst="rect">
            <a:avLst/>
          </a:prstGeom>
          <a:solidFill>
            <a:srgbClr val="0D51A1"/>
          </a:solidFill>
          <a:ln>
            <a:noFill/>
          </a:ln>
        </p:spPr>
        <p:txBody>
          <a:bodyPr wrap="square" rtlCol="0" anchor="ctr">
            <a:noAutofit/>
          </a:bodyPr>
          <a:lstStyle/>
          <a:p>
            <a:pPr algn="ctr"/>
            <a:r>
              <a:rPr lang="en-GB" sz="1400">
                <a:solidFill>
                  <a:schemeClr val="bg1"/>
                </a:solidFill>
              </a:rPr>
              <a:t>All GP practice shared data to be stored in Microsoft Teams / SharePoint.</a:t>
            </a:r>
          </a:p>
        </p:txBody>
      </p:sp>
      <p:pic>
        <p:nvPicPr>
          <p:cNvPr id="50" name="Picture 49" descr="Shape, arrow&#10;&#10;Description automatically generated">
            <a:extLst>
              <a:ext uri="{FF2B5EF4-FFF2-40B4-BE49-F238E27FC236}">
                <a16:creationId xmlns:a16="http://schemas.microsoft.com/office/drawing/2014/main" id="{73BCD567-FB56-4F5A-A5B7-BB91E6FEEB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4852349" y="3827386"/>
            <a:ext cx="738873" cy="636518"/>
          </a:xfrm>
          <a:prstGeom prst="rect">
            <a:avLst/>
          </a:prstGeom>
        </p:spPr>
      </p:pic>
    </p:spTree>
    <p:extLst>
      <p:ext uri="{BB962C8B-B14F-4D97-AF65-F5344CB8AC3E}">
        <p14:creationId xmlns:p14="http://schemas.microsoft.com/office/powerpoint/2010/main" val="3922263549"/>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54AC4-2EF4-4B6F-A0FD-2D5E90CAE7CB}"/>
              </a:ext>
            </a:extLst>
          </p:cNvPr>
          <p:cNvSpPr>
            <a:spLocks noGrp="1"/>
          </p:cNvSpPr>
          <p:nvPr>
            <p:ph type="title"/>
          </p:nvPr>
        </p:nvSpPr>
        <p:spPr>
          <a:xfrm>
            <a:off x="235144" y="155364"/>
            <a:ext cx="7961267" cy="711429"/>
          </a:xfrm>
        </p:spPr>
        <p:txBody>
          <a:bodyPr/>
          <a:lstStyle/>
          <a:p>
            <a:r>
              <a:rPr lang="en-GB"/>
              <a:t>Vision for the Future</a:t>
            </a:r>
          </a:p>
        </p:txBody>
      </p:sp>
      <p:sp>
        <p:nvSpPr>
          <p:cNvPr id="32" name="TextBox 31">
            <a:extLst>
              <a:ext uri="{FF2B5EF4-FFF2-40B4-BE49-F238E27FC236}">
                <a16:creationId xmlns:a16="http://schemas.microsoft.com/office/drawing/2014/main" id="{163B10D9-8115-49DC-A80F-511AA2E50933}"/>
              </a:ext>
            </a:extLst>
          </p:cNvPr>
          <p:cNvSpPr txBox="1"/>
          <p:nvPr/>
        </p:nvSpPr>
        <p:spPr>
          <a:xfrm>
            <a:off x="-269790" y="2943324"/>
            <a:ext cx="1322486" cy="369332"/>
          </a:xfrm>
          <a:prstGeom prst="rect">
            <a:avLst/>
          </a:prstGeom>
          <a:noFill/>
        </p:spPr>
        <p:txBody>
          <a:bodyPr wrap="square" rtlCol="0">
            <a:spAutoFit/>
          </a:bodyPr>
          <a:lstStyle/>
          <a:p>
            <a:pPr algn="ctr"/>
            <a:r>
              <a:rPr lang="en-GB"/>
              <a:t>As Is</a:t>
            </a:r>
          </a:p>
        </p:txBody>
      </p:sp>
      <p:sp>
        <p:nvSpPr>
          <p:cNvPr id="33" name="TextBox 32">
            <a:extLst>
              <a:ext uri="{FF2B5EF4-FFF2-40B4-BE49-F238E27FC236}">
                <a16:creationId xmlns:a16="http://schemas.microsoft.com/office/drawing/2014/main" id="{DE531EAC-5C8E-45D3-BD3C-6080DFB84015}"/>
              </a:ext>
            </a:extLst>
          </p:cNvPr>
          <p:cNvSpPr txBox="1"/>
          <p:nvPr/>
        </p:nvSpPr>
        <p:spPr>
          <a:xfrm>
            <a:off x="-141667" y="4996466"/>
            <a:ext cx="1092574" cy="369332"/>
          </a:xfrm>
          <a:prstGeom prst="rect">
            <a:avLst/>
          </a:prstGeom>
          <a:noFill/>
        </p:spPr>
        <p:txBody>
          <a:bodyPr wrap="square" rtlCol="0">
            <a:spAutoFit/>
          </a:bodyPr>
          <a:lstStyle/>
          <a:p>
            <a:pPr algn="ctr"/>
            <a:r>
              <a:rPr lang="en-GB"/>
              <a:t>To Be</a:t>
            </a:r>
          </a:p>
        </p:txBody>
      </p:sp>
      <p:grpSp>
        <p:nvGrpSpPr>
          <p:cNvPr id="41" name="Group 40">
            <a:extLst>
              <a:ext uri="{FF2B5EF4-FFF2-40B4-BE49-F238E27FC236}">
                <a16:creationId xmlns:a16="http://schemas.microsoft.com/office/drawing/2014/main" id="{2536F3DB-5F06-4005-AEA0-B75420AB854F}"/>
              </a:ext>
            </a:extLst>
          </p:cNvPr>
          <p:cNvGrpSpPr/>
          <p:nvPr/>
        </p:nvGrpSpPr>
        <p:grpSpPr>
          <a:xfrm>
            <a:off x="798137" y="1272305"/>
            <a:ext cx="1630800" cy="4469465"/>
            <a:chOff x="798137" y="1272305"/>
            <a:chExt cx="1630800" cy="4469465"/>
          </a:xfrm>
        </p:grpSpPr>
        <p:grpSp>
          <p:nvGrpSpPr>
            <p:cNvPr id="55" name="Group 54">
              <a:extLst>
                <a:ext uri="{FF2B5EF4-FFF2-40B4-BE49-F238E27FC236}">
                  <a16:creationId xmlns:a16="http://schemas.microsoft.com/office/drawing/2014/main" id="{1A083120-C175-46A5-B0B0-FF2BED1293A1}"/>
                </a:ext>
              </a:extLst>
            </p:cNvPr>
            <p:cNvGrpSpPr/>
            <p:nvPr/>
          </p:nvGrpSpPr>
          <p:grpSpPr>
            <a:xfrm>
              <a:off x="1065863" y="1272305"/>
              <a:ext cx="1111133" cy="1097456"/>
              <a:chOff x="1877665" y="1632540"/>
              <a:chExt cx="1111133" cy="1097456"/>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D531714B-4AB1-4197-A755-C62E98DC6DFD}"/>
                  </a:ext>
                </a:extLst>
              </p:cNvPr>
              <p:cNvSpPr/>
              <p:nvPr/>
            </p:nvSpPr>
            <p:spPr>
              <a:xfrm>
                <a:off x="1877665" y="1632540"/>
                <a:ext cx="1111133" cy="108143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23" name="Picture 22" descr="Graphical user interface&#10;&#10;Description automatically generated">
                <a:extLst>
                  <a:ext uri="{FF2B5EF4-FFF2-40B4-BE49-F238E27FC236}">
                    <a16:creationId xmlns:a16="http://schemas.microsoft.com/office/drawing/2014/main" id="{79EAB287-10CE-4578-9880-7E08589263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0311" y="1637234"/>
                <a:ext cx="752027" cy="738794"/>
              </a:xfrm>
              <a:prstGeom prst="rect">
                <a:avLst/>
              </a:prstGeom>
            </p:spPr>
          </p:pic>
          <p:sp>
            <p:nvSpPr>
              <p:cNvPr id="24" name="TextBox 23">
                <a:extLst>
                  <a:ext uri="{FF2B5EF4-FFF2-40B4-BE49-F238E27FC236}">
                    <a16:creationId xmlns:a16="http://schemas.microsoft.com/office/drawing/2014/main" id="{A380783A-1A2D-4C2A-BBE8-57CF9C7D0331}"/>
                  </a:ext>
                </a:extLst>
              </p:cNvPr>
              <p:cNvSpPr txBox="1"/>
              <p:nvPr/>
            </p:nvSpPr>
            <p:spPr>
              <a:xfrm>
                <a:off x="1945136" y="2286707"/>
                <a:ext cx="962378" cy="443289"/>
              </a:xfrm>
              <a:prstGeom prst="rect">
                <a:avLst/>
              </a:prstGeom>
              <a:noFill/>
            </p:spPr>
            <p:txBody>
              <a:bodyPr wrap="square" rtlCol="0">
                <a:spAutoFit/>
              </a:bodyPr>
              <a:lstStyle/>
              <a:p>
                <a:pPr algn="ctr"/>
                <a:r>
                  <a:rPr lang="en-GB" sz="900">
                    <a:solidFill>
                      <a:srgbClr val="094AB2"/>
                    </a:solidFill>
                  </a:rPr>
                  <a:t>Local file servers</a:t>
                </a:r>
              </a:p>
            </p:txBody>
          </p:sp>
        </p:grpSp>
        <p:sp>
          <p:nvSpPr>
            <p:cNvPr id="31" name="TextBox 30">
              <a:extLst>
                <a:ext uri="{FF2B5EF4-FFF2-40B4-BE49-F238E27FC236}">
                  <a16:creationId xmlns:a16="http://schemas.microsoft.com/office/drawing/2014/main" id="{6650D436-0F30-4AEA-B7A2-78A04CBF8A48}"/>
                </a:ext>
              </a:extLst>
            </p:cNvPr>
            <p:cNvSpPr txBox="1"/>
            <p:nvPr/>
          </p:nvSpPr>
          <p:spPr>
            <a:xfrm>
              <a:off x="798137" y="2557722"/>
              <a:ext cx="1630416" cy="1140536"/>
            </a:xfrm>
            <a:prstGeom prst="rect">
              <a:avLst/>
            </a:prstGeom>
            <a:solidFill>
              <a:srgbClr val="E8EDEE"/>
            </a:solidFill>
            <a:ln>
              <a:noFill/>
            </a:ln>
          </p:spPr>
          <p:txBody>
            <a:bodyPr wrap="square" lIns="36000" rIns="36000" rtlCol="0" anchor="ctr">
              <a:noAutofit/>
            </a:bodyPr>
            <a:lstStyle/>
            <a:p>
              <a:pPr algn="ctr"/>
              <a:r>
                <a:rPr lang="en-GB" sz="800"/>
                <a:t>Widespread use of local file servers for chaotic, legacy and archived data &amp; manual backup processes.</a:t>
              </a:r>
              <a:endParaRPr lang="en-GB" sz="800" b="1"/>
            </a:p>
          </p:txBody>
        </p:sp>
        <p:sp>
          <p:nvSpPr>
            <p:cNvPr id="34" name="TextBox 33">
              <a:extLst>
                <a:ext uri="{FF2B5EF4-FFF2-40B4-BE49-F238E27FC236}">
                  <a16:creationId xmlns:a16="http://schemas.microsoft.com/office/drawing/2014/main" id="{2B4852D0-DE0F-4BB1-8BA9-C508984C1E9C}"/>
                </a:ext>
              </a:extLst>
            </p:cNvPr>
            <p:cNvSpPr txBox="1"/>
            <p:nvPr/>
          </p:nvSpPr>
          <p:spPr>
            <a:xfrm>
              <a:off x="798137" y="4601234"/>
              <a:ext cx="1630800" cy="1140536"/>
            </a:xfrm>
            <a:prstGeom prst="rect">
              <a:avLst/>
            </a:prstGeom>
            <a:solidFill>
              <a:srgbClr val="0D51A1"/>
            </a:solidFill>
            <a:ln>
              <a:noFill/>
            </a:ln>
          </p:spPr>
          <p:txBody>
            <a:bodyPr wrap="square" rtlCol="0" anchor="ctr">
              <a:noAutofit/>
            </a:bodyPr>
            <a:lstStyle/>
            <a:p>
              <a:pPr marL="171450" indent="-171450">
                <a:buFont typeface="Arial" panose="020B0604020202020204" pitchFamily="34" charset="0"/>
                <a:buChar char="•"/>
              </a:pPr>
              <a:r>
                <a:rPr lang="en-GB" sz="800">
                  <a:solidFill>
                    <a:schemeClr val="bg1"/>
                  </a:solidFill>
                </a:rPr>
                <a:t>All GP local file server infrastructure is decommissioned.</a:t>
              </a:r>
            </a:p>
            <a:p>
              <a:pPr marL="171450" indent="-171450">
                <a:buFont typeface="Arial" panose="020B0604020202020204" pitchFamily="34" charset="0"/>
                <a:buChar char="•"/>
              </a:pPr>
              <a:r>
                <a:rPr lang="en-GB" sz="800">
                  <a:solidFill>
                    <a:schemeClr val="bg1"/>
                  </a:solidFill>
                </a:rPr>
                <a:t>Simplification of Corporate infrastructure.</a:t>
              </a:r>
            </a:p>
          </p:txBody>
        </p:sp>
        <p:pic>
          <p:nvPicPr>
            <p:cNvPr id="47" name="Picture 46" descr="Shape, arrow&#10;&#10;Description automatically generated">
              <a:extLst>
                <a:ext uri="{FF2B5EF4-FFF2-40B4-BE49-F238E27FC236}">
                  <a16:creationId xmlns:a16="http://schemas.microsoft.com/office/drawing/2014/main" id="{33837EA8-42E3-49C3-9232-9F2D981DB5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1243909" y="3827386"/>
              <a:ext cx="738873" cy="636518"/>
            </a:xfrm>
            <a:prstGeom prst="rect">
              <a:avLst/>
            </a:prstGeom>
          </p:spPr>
        </p:pic>
      </p:grpSp>
      <p:grpSp>
        <p:nvGrpSpPr>
          <p:cNvPr id="39" name="Group 38">
            <a:extLst>
              <a:ext uri="{FF2B5EF4-FFF2-40B4-BE49-F238E27FC236}">
                <a16:creationId xmlns:a16="http://schemas.microsoft.com/office/drawing/2014/main" id="{71FDFFFD-8CFE-4DA6-805E-29D3571A46F1}"/>
              </a:ext>
            </a:extLst>
          </p:cNvPr>
          <p:cNvGrpSpPr/>
          <p:nvPr/>
        </p:nvGrpSpPr>
        <p:grpSpPr>
          <a:xfrm>
            <a:off x="2602261" y="1264970"/>
            <a:ext cx="1630800" cy="4476800"/>
            <a:chOff x="2602261" y="1264970"/>
            <a:chExt cx="1630800" cy="4476800"/>
          </a:xfrm>
        </p:grpSpPr>
        <p:grpSp>
          <p:nvGrpSpPr>
            <p:cNvPr id="56" name="Group 55">
              <a:extLst>
                <a:ext uri="{FF2B5EF4-FFF2-40B4-BE49-F238E27FC236}">
                  <a16:creationId xmlns:a16="http://schemas.microsoft.com/office/drawing/2014/main" id="{1FF0DF12-EE28-4883-8A86-2913695FAE3E}"/>
                </a:ext>
              </a:extLst>
            </p:cNvPr>
            <p:cNvGrpSpPr/>
            <p:nvPr/>
          </p:nvGrpSpPr>
          <p:grpSpPr>
            <a:xfrm>
              <a:off x="2869988" y="1264970"/>
              <a:ext cx="1111131" cy="1112126"/>
              <a:chOff x="3418573" y="1620190"/>
              <a:chExt cx="1111131" cy="1112126"/>
            </a:xfrm>
            <a:effectLst>
              <a:outerShdw blurRad="50800" dist="38100" dir="2700000" algn="tl" rotWithShape="0">
                <a:prstClr val="black">
                  <a:alpha val="40000"/>
                </a:prstClr>
              </a:outerShdw>
            </a:effectLst>
          </p:grpSpPr>
          <p:sp>
            <p:nvSpPr>
              <p:cNvPr id="18" name="Oval 17">
                <a:extLst>
                  <a:ext uri="{FF2B5EF4-FFF2-40B4-BE49-F238E27FC236}">
                    <a16:creationId xmlns:a16="http://schemas.microsoft.com/office/drawing/2014/main" id="{3286AF35-FF6D-4014-9A4E-47674A3F53B0}"/>
                  </a:ext>
                </a:extLst>
              </p:cNvPr>
              <p:cNvSpPr/>
              <p:nvPr/>
            </p:nvSpPr>
            <p:spPr>
              <a:xfrm>
                <a:off x="3418573" y="1650888"/>
                <a:ext cx="1111131" cy="1081428"/>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9" name="Picture 18" descr="Icon&#10;&#10;Description automatically generated">
                <a:extLst>
                  <a:ext uri="{FF2B5EF4-FFF2-40B4-BE49-F238E27FC236}">
                    <a16:creationId xmlns:a16="http://schemas.microsoft.com/office/drawing/2014/main" id="{BFFB5771-CDC7-4945-A962-CD3607E87A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1296" y="1620190"/>
                <a:ext cx="815216" cy="786588"/>
              </a:xfrm>
              <a:prstGeom prst="rect">
                <a:avLst/>
              </a:prstGeom>
            </p:spPr>
          </p:pic>
          <p:sp>
            <p:nvSpPr>
              <p:cNvPr id="20" name="TextBox 19">
                <a:extLst>
                  <a:ext uri="{FF2B5EF4-FFF2-40B4-BE49-F238E27FC236}">
                    <a16:creationId xmlns:a16="http://schemas.microsoft.com/office/drawing/2014/main" id="{CB4588B8-34C6-4C0F-B65C-60072926C356}"/>
                  </a:ext>
                </a:extLst>
              </p:cNvPr>
              <p:cNvSpPr txBox="1"/>
              <p:nvPr/>
            </p:nvSpPr>
            <p:spPr>
              <a:xfrm>
                <a:off x="3429411" y="2285342"/>
                <a:ext cx="1092259" cy="443290"/>
              </a:xfrm>
              <a:prstGeom prst="rect">
                <a:avLst/>
              </a:prstGeom>
              <a:noFill/>
            </p:spPr>
            <p:txBody>
              <a:bodyPr wrap="square" rtlCol="0">
                <a:spAutoFit/>
              </a:bodyPr>
              <a:lstStyle/>
              <a:p>
                <a:pPr algn="ctr"/>
                <a:r>
                  <a:rPr lang="en-GB" sz="900">
                    <a:solidFill>
                      <a:srgbClr val="094AB2"/>
                    </a:solidFill>
                  </a:rPr>
                  <a:t>Other data locations</a:t>
                </a:r>
              </a:p>
            </p:txBody>
          </p:sp>
        </p:grpSp>
        <p:sp>
          <p:nvSpPr>
            <p:cNvPr id="35" name="TextBox 34">
              <a:extLst>
                <a:ext uri="{FF2B5EF4-FFF2-40B4-BE49-F238E27FC236}">
                  <a16:creationId xmlns:a16="http://schemas.microsoft.com/office/drawing/2014/main" id="{17DD7288-C547-4D5F-A64C-285205331BCB}"/>
                </a:ext>
              </a:extLst>
            </p:cNvPr>
            <p:cNvSpPr txBox="1"/>
            <p:nvPr/>
          </p:nvSpPr>
          <p:spPr>
            <a:xfrm>
              <a:off x="2602261" y="2557722"/>
              <a:ext cx="1630416" cy="1140536"/>
            </a:xfrm>
            <a:prstGeom prst="rect">
              <a:avLst/>
            </a:prstGeom>
            <a:solidFill>
              <a:srgbClr val="E8EDEE"/>
            </a:solidFill>
            <a:ln>
              <a:noFill/>
            </a:ln>
          </p:spPr>
          <p:txBody>
            <a:bodyPr wrap="square"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a:t>Frequent instances of GP practices storing practice data in non-NHS storage solutions (e.g. personal OneDrive, personal Dropbox).</a:t>
              </a:r>
            </a:p>
          </p:txBody>
        </p:sp>
        <p:sp>
          <p:nvSpPr>
            <p:cNvPr id="40" name="TextBox 39">
              <a:extLst>
                <a:ext uri="{FF2B5EF4-FFF2-40B4-BE49-F238E27FC236}">
                  <a16:creationId xmlns:a16="http://schemas.microsoft.com/office/drawing/2014/main" id="{42878C94-B196-4F92-94FF-15FCEDB75A21}"/>
                </a:ext>
              </a:extLst>
            </p:cNvPr>
            <p:cNvSpPr txBox="1"/>
            <p:nvPr/>
          </p:nvSpPr>
          <p:spPr>
            <a:xfrm>
              <a:off x="2602261" y="4601234"/>
              <a:ext cx="1630800" cy="1140536"/>
            </a:xfrm>
            <a:prstGeom prst="rect">
              <a:avLst/>
            </a:prstGeom>
            <a:solidFill>
              <a:srgbClr val="0D51A1"/>
            </a:solidFill>
            <a:ln>
              <a:noFill/>
            </a:ln>
          </p:spPr>
          <p:txBody>
            <a:bodyPr wrap="square" rtlCol="0" anchor="ctr">
              <a:noAutofit/>
            </a:bodyPr>
            <a:lstStyle/>
            <a:p>
              <a:pPr algn="ctr"/>
              <a:r>
                <a:rPr lang="en-GB" sz="800">
                  <a:solidFill>
                    <a:schemeClr val="bg1"/>
                  </a:solidFill>
                </a:rPr>
                <a:t>All GP practice and corporate data is stored in NHS approved and assured cloud storage in Microsoft 365 only.</a:t>
              </a:r>
            </a:p>
          </p:txBody>
        </p:sp>
        <p:pic>
          <p:nvPicPr>
            <p:cNvPr id="48" name="Picture 47" descr="Shape, arrow&#10;&#10;Description automatically generated">
              <a:extLst>
                <a:ext uri="{FF2B5EF4-FFF2-40B4-BE49-F238E27FC236}">
                  <a16:creationId xmlns:a16="http://schemas.microsoft.com/office/drawing/2014/main" id="{045AFCE0-3623-4776-ACFB-5AAC128987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3048033" y="3827386"/>
              <a:ext cx="738873" cy="636518"/>
            </a:xfrm>
            <a:prstGeom prst="rect">
              <a:avLst/>
            </a:prstGeom>
          </p:spPr>
        </p:pic>
      </p:grpSp>
      <p:grpSp>
        <p:nvGrpSpPr>
          <p:cNvPr id="22" name="Group 21">
            <a:extLst>
              <a:ext uri="{FF2B5EF4-FFF2-40B4-BE49-F238E27FC236}">
                <a16:creationId xmlns:a16="http://schemas.microsoft.com/office/drawing/2014/main" id="{CBA0F376-0384-4111-B0F1-5B6BCF3F3E8D}"/>
              </a:ext>
            </a:extLst>
          </p:cNvPr>
          <p:cNvGrpSpPr/>
          <p:nvPr/>
        </p:nvGrpSpPr>
        <p:grpSpPr>
          <a:xfrm>
            <a:off x="4406385" y="1280319"/>
            <a:ext cx="1630800" cy="4461451"/>
            <a:chOff x="4406385" y="1280319"/>
            <a:chExt cx="1630800" cy="4461451"/>
          </a:xfrm>
        </p:grpSpPr>
        <p:grpSp>
          <p:nvGrpSpPr>
            <p:cNvPr id="6" name="Group 5">
              <a:extLst>
                <a:ext uri="{FF2B5EF4-FFF2-40B4-BE49-F238E27FC236}">
                  <a16:creationId xmlns:a16="http://schemas.microsoft.com/office/drawing/2014/main" id="{3DB56484-ACB1-47D2-AAC4-769F4EE7E97A}"/>
                </a:ext>
              </a:extLst>
            </p:cNvPr>
            <p:cNvGrpSpPr/>
            <p:nvPr/>
          </p:nvGrpSpPr>
          <p:grpSpPr>
            <a:xfrm>
              <a:off x="4591099" y="1280319"/>
              <a:ext cx="1277541" cy="1081428"/>
              <a:chOff x="6827520" y="4668428"/>
              <a:chExt cx="957568" cy="813903"/>
            </a:xfrm>
            <a:effectLst>
              <a:outerShdw blurRad="50800" dist="38100" dir="2700000" algn="tl" rotWithShape="0">
                <a:prstClr val="black">
                  <a:alpha val="40000"/>
                </a:prstClr>
              </a:outerShdw>
            </a:effectLst>
          </p:grpSpPr>
          <p:sp>
            <p:nvSpPr>
              <p:cNvPr id="29" name="Oval 28">
                <a:extLst>
                  <a:ext uri="{FF2B5EF4-FFF2-40B4-BE49-F238E27FC236}">
                    <a16:creationId xmlns:a16="http://schemas.microsoft.com/office/drawing/2014/main" id="{6658F95A-E40B-48F0-A810-EB054B93C09B}"/>
                  </a:ext>
                </a:extLst>
              </p:cNvPr>
              <p:cNvSpPr/>
              <p:nvPr/>
            </p:nvSpPr>
            <p:spPr>
              <a:xfrm>
                <a:off x="6868291" y="466842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30" name="Picture 2" descr="Download Microsoft Teams Logo in SVG Vector or PNG File Format - Logo.wine">
                <a:extLst>
                  <a:ext uri="{FF2B5EF4-FFF2-40B4-BE49-F238E27FC236}">
                    <a16:creationId xmlns:a16="http://schemas.microsoft.com/office/drawing/2014/main" id="{5FCC2534-FF75-476B-BE99-0815B8F473BA}"/>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5770" r="8240"/>
              <a:stretch/>
            </p:blipFill>
            <p:spPr bwMode="auto">
              <a:xfrm>
                <a:off x="6827520" y="4668428"/>
                <a:ext cx="957568" cy="813903"/>
              </a:xfrm>
              <a:prstGeom prst="rect">
                <a:avLst/>
              </a:prstGeom>
              <a:noFill/>
              <a:extLst>
                <a:ext uri="{909E8E84-426E-40DD-AFC4-6F175D3DCCD1}">
                  <a14:hiddenFill xmlns:a14="http://schemas.microsoft.com/office/drawing/2010/main">
                    <a:solidFill>
                      <a:srgbClr val="FFFFFF"/>
                    </a:solidFill>
                  </a14:hiddenFill>
                </a:ext>
              </a:extLst>
            </p:spPr>
          </p:pic>
        </p:grpSp>
        <p:sp>
          <p:nvSpPr>
            <p:cNvPr id="37" name="TextBox 36">
              <a:extLst>
                <a:ext uri="{FF2B5EF4-FFF2-40B4-BE49-F238E27FC236}">
                  <a16:creationId xmlns:a16="http://schemas.microsoft.com/office/drawing/2014/main" id="{B24F8A0D-F2B3-4236-9A16-EF13AF871769}"/>
                </a:ext>
              </a:extLst>
            </p:cNvPr>
            <p:cNvSpPr txBox="1"/>
            <p:nvPr/>
          </p:nvSpPr>
          <p:spPr>
            <a:xfrm>
              <a:off x="4406577" y="2557722"/>
              <a:ext cx="1630416" cy="1140536"/>
            </a:xfrm>
            <a:prstGeom prst="rect">
              <a:avLst/>
            </a:prstGeom>
            <a:solidFill>
              <a:srgbClr val="E8EDEE"/>
            </a:solidFill>
            <a:ln>
              <a:noFill/>
            </a:ln>
          </p:spPr>
          <p:txBody>
            <a:bodyPr wrap="square" lIns="36000" rIns="36000"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a:t>Minimal use of Teams for data storage across GP and corporate.</a:t>
              </a:r>
            </a:p>
          </p:txBody>
        </p:sp>
        <p:sp>
          <p:nvSpPr>
            <p:cNvPr id="38" name="TextBox 37">
              <a:extLst>
                <a:ext uri="{FF2B5EF4-FFF2-40B4-BE49-F238E27FC236}">
                  <a16:creationId xmlns:a16="http://schemas.microsoft.com/office/drawing/2014/main" id="{2AE8F482-37E0-4D2D-A2E4-D86BE179219F}"/>
                </a:ext>
              </a:extLst>
            </p:cNvPr>
            <p:cNvSpPr txBox="1"/>
            <p:nvPr/>
          </p:nvSpPr>
          <p:spPr>
            <a:xfrm>
              <a:off x="4406385" y="4601234"/>
              <a:ext cx="1630800" cy="1140536"/>
            </a:xfrm>
            <a:prstGeom prst="rect">
              <a:avLst/>
            </a:prstGeom>
            <a:solidFill>
              <a:srgbClr val="0D51A1"/>
            </a:solidFill>
            <a:ln>
              <a:noFill/>
            </a:ln>
          </p:spPr>
          <p:txBody>
            <a:bodyPr wrap="square" rtlCol="0" anchor="ctr">
              <a:noAutofit/>
            </a:bodyPr>
            <a:lstStyle/>
            <a:p>
              <a:pPr algn="ctr"/>
              <a:r>
                <a:rPr lang="en-GB" sz="800">
                  <a:solidFill>
                    <a:schemeClr val="bg1"/>
                  </a:solidFill>
                </a:rPr>
                <a:t>All GP practice shared data to be stored in Microsoft Teams / SharePoint.</a:t>
              </a:r>
            </a:p>
          </p:txBody>
        </p:sp>
        <p:pic>
          <p:nvPicPr>
            <p:cNvPr id="50" name="Picture 49" descr="Shape, arrow&#10;&#10;Description automatically generated">
              <a:extLst>
                <a:ext uri="{FF2B5EF4-FFF2-40B4-BE49-F238E27FC236}">
                  <a16:creationId xmlns:a16="http://schemas.microsoft.com/office/drawing/2014/main" id="{73BCD567-FB56-4F5A-A5B7-BB91E6FEEB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4852349" y="3827386"/>
              <a:ext cx="738873" cy="636518"/>
            </a:xfrm>
            <a:prstGeom prst="rect">
              <a:avLst/>
            </a:prstGeom>
          </p:spPr>
        </p:pic>
      </p:grpSp>
      <p:grpSp>
        <p:nvGrpSpPr>
          <p:cNvPr id="9" name="Group 8">
            <a:extLst>
              <a:ext uri="{FF2B5EF4-FFF2-40B4-BE49-F238E27FC236}">
                <a16:creationId xmlns:a16="http://schemas.microsoft.com/office/drawing/2014/main" id="{76678273-E429-4F6E-BC45-C76441052E72}"/>
              </a:ext>
            </a:extLst>
          </p:cNvPr>
          <p:cNvGrpSpPr/>
          <p:nvPr/>
        </p:nvGrpSpPr>
        <p:grpSpPr>
          <a:xfrm>
            <a:off x="8014633" y="1280319"/>
            <a:ext cx="1630800" cy="4461451"/>
            <a:chOff x="8014633" y="1280319"/>
            <a:chExt cx="1630800" cy="4461451"/>
          </a:xfrm>
        </p:grpSpPr>
        <p:grpSp>
          <p:nvGrpSpPr>
            <p:cNvPr id="8" name="Group 7">
              <a:extLst>
                <a:ext uri="{FF2B5EF4-FFF2-40B4-BE49-F238E27FC236}">
                  <a16:creationId xmlns:a16="http://schemas.microsoft.com/office/drawing/2014/main" id="{22A16BEE-F22E-4F28-A9DA-5C69E2789474}"/>
                </a:ext>
              </a:extLst>
            </p:cNvPr>
            <p:cNvGrpSpPr/>
            <p:nvPr/>
          </p:nvGrpSpPr>
          <p:grpSpPr>
            <a:xfrm>
              <a:off x="8282359" y="1280319"/>
              <a:ext cx="1111133" cy="1081428"/>
              <a:chOff x="8647912" y="4676468"/>
              <a:chExt cx="832838" cy="813903"/>
            </a:xfrm>
            <a:effectLst>
              <a:outerShdw blurRad="50800" dist="38100" dir="2700000" algn="tl" rotWithShape="0">
                <a:prstClr val="black">
                  <a:alpha val="40000"/>
                </a:prstClr>
              </a:outerShdw>
            </a:effectLst>
          </p:grpSpPr>
          <p:sp>
            <p:nvSpPr>
              <p:cNvPr id="25" name="Oval 24">
                <a:extLst>
                  <a:ext uri="{FF2B5EF4-FFF2-40B4-BE49-F238E27FC236}">
                    <a16:creationId xmlns:a16="http://schemas.microsoft.com/office/drawing/2014/main" id="{6D8718E4-6FD0-4B57-8F6D-B5999BC525FF}"/>
                  </a:ext>
                </a:extLst>
              </p:cNvPr>
              <p:cNvSpPr/>
              <p:nvPr/>
            </p:nvSpPr>
            <p:spPr>
              <a:xfrm>
                <a:off x="8647912" y="467646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26" name="Picture 8" descr="11 SharePoint 365 Icon Images - SharePoint 2013 Logo Icon, Office 365  SharePoint Online Logo and Microsoft SharePoint Online Logo /  Newdesignfile.com">
                <a:extLst>
                  <a:ext uri="{FF2B5EF4-FFF2-40B4-BE49-F238E27FC236}">
                    <a16:creationId xmlns:a16="http://schemas.microsoft.com/office/drawing/2014/main" id="{03F4A7D5-F3E4-40EE-BDDD-2FFEFA107EE5}"/>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9584" t="461" r="-6322" b="-13048"/>
              <a:stretch/>
            </p:blipFill>
            <p:spPr bwMode="auto">
              <a:xfrm>
                <a:off x="8687840" y="4776466"/>
                <a:ext cx="748092" cy="704047"/>
              </a:xfrm>
              <a:prstGeom prst="flowChartConnector">
                <a:avLst/>
              </a:prstGeom>
              <a:extLst>
                <a:ext uri="{909E8E84-426E-40DD-AFC4-6F175D3DCCD1}">
                  <a14:hiddenFill xmlns:a14="http://schemas.microsoft.com/office/drawing/2010/main">
                    <a:solidFill>
                      <a:srgbClr val="FFFFFF"/>
                    </a:solidFill>
                  </a14:hiddenFill>
                </a:ext>
              </a:extLst>
            </p:spPr>
          </p:pic>
        </p:grpSp>
        <p:pic>
          <p:nvPicPr>
            <p:cNvPr id="52" name="Picture 51" descr="Shape, arrow&#10;&#10;Description automatically generated">
              <a:extLst>
                <a:ext uri="{FF2B5EF4-FFF2-40B4-BE49-F238E27FC236}">
                  <a16:creationId xmlns:a16="http://schemas.microsoft.com/office/drawing/2014/main" id="{41F8A009-59DB-4AD4-854B-DE184979E6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8460405" y="3827386"/>
              <a:ext cx="738873" cy="636518"/>
            </a:xfrm>
            <a:prstGeom prst="rect">
              <a:avLst/>
            </a:prstGeom>
          </p:spPr>
        </p:pic>
        <p:sp>
          <p:nvSpPr>
            <p:cNvPr id="60" name="TextBox 59">
              <a:extLst>
                <a:ext uri="{FF2B5EF4-FFF2-40B4-BE49-F238E27FC236}">
                  <a16:creationId xmlns:a16="http://schemas.microsoft.com/office/drawing/2014/main" id="{B9E582E8-0A18-4AA4-BD64-D3EDF600ED7C}"/>
                </a:ext>
              </a:extLst>
            </p:cNvPr>
            <p:cNvSpPr txBox="1"/>
            <p:nvPr/>
          </p:nvSpPr>
          <p:spPr>
            <a:xfrm>
              <a:off x="8014633" y="2557722"/>
              <a:ext cx="1630416" cy="1140536"/>
            </a:xfrm>
            <a:prstGeom prst="rect">
              <a:avLst/>
            </a:prstGeom>
            <a:solidFill>
              <a:srgbClr val="E8EDEE"/>
            </a:solidFill>
            <a:ln>
              <a:noFill/>
            </a:ln>
          </p:spPr>
          <p:txBody>
            <a:bodyPr wrap="square"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a:t>Minimal use of SharePoint across GP practice estate.</a:t>
              </a:r>
            </a:p>
            <a:p>
              <a:pPr marL="0" indent="0" algn="ctr">
                <a:buNone/>
              </a:pPr>
              <a:endParaRPr lang="en-GB"/>
            </a:p>
            <a:p>
              <a:pPr marL="0" indent="0" algn="ctr">
                <a:buNone/>
              </a:pPr>
              <a:r>
                <a:rPr lang="en-GB"/>
                <a:t>Some SharePoint use in corporate.</a:t>
              </a:r>
            </a:p>
          </p:txBody>
        </p:sp>
        <p:sp>
          <p:nvSpPr>
            <p:cNvPr id="61" name="TextBox 60">
              <a:extLst>
                <a:ext uri="{FF2B5EF4-FFF2-40B4-BE49-F238E27FC236}">
                  <a16:creationId xmlns:a16="http://schemas.microsoft.com/office/drawing/2014/main" id="{CFCB7633-E30A-49D8-B8FF-CD19F0582C7C}"/>
                </a:ext>
              </a:extLst>
            </p:cNvPr>
            <p:cNvSpPr txBox="1"/>
            <p:nvPr/>
          </p:nvSpPr>
          <p:spPr>
            <a:xfrm>
              <a:off x="8014633" y="4601234"/>
              <a:ext cx="1630800" cy="1140536"/>
            </a:xfrm>
            <a:prstGeom prst="rect">
              <a:avLst/>
            </a:prstGeom>
            <a:solidFill>
              <a:srgbClr val="0D51A1"/>
            </a:solidFill>
            <a:ln>
              <a:noFill/>
            </a:ln>
          </p:spPr>
          <p:txBody>
            <a:bodyPr wrap="square" rtlCol="0" anchor="ctr">
              <a:noAutofit/>
            </a:bodyPr>
            <a:lstStyle/>
            <a:p>
              <a:pPr algn="ctr"/>
              <a:r>
                <a:rPr lang="en-GB" sz="800">
                  <a:solidFill>
                    <a:schemeClr val="bg1"/>
                  </a:solidFill>
                </a:rPr>
                <a:t> SharePoint used as advanced UI for Microsoft Teams. </a:t>
              </a:r>
            </a:p>
            <a:p>
              <a:pPr algn="ctr"/>
              <a:r>
                <a:rPr lang="en-GB" sz="800">
                  <a:solidFill>
                    <a:schemeClr val="bg1"/>
                  </a:solidFill>
                </a:rPr>
                <a:t>Some corporate departments and larger primary care orgs have autonomy to manage their own SharePoint sites.</a:t>
              </a:r>
            </a:p>
          </p:txBody>
        </p:sp>
      </p:grpSp>
      <p:grpSp>
        <p:nvGrpSpPr>
          <p:cNvPr id="4" name="Group 3">
            <a:extLst>
              <a:ext uri="{FF2B5EF4-FFF2-40B4-BE49-F238E27FC236}">
                <a16:creationId xmlns:a16="http://schemas.microsoft.com/office/drawing/2014/main" id="{98055549-DCC1-4A5D-94D1-574ED46AC4B4}"/>
              </a:ext>
            </a:extLst>
          </p:cNvPr>
          <p:cNvGrpSpPr/>
          <p:nvPr/>
        </p:nvGrpSpPr>
        <p:grpSpPr>
          <a:xfrm>
            <a:off x="9768251" y="1280319"/>
            <a:ext cx="2279177" cy="4461451"/>
            <a:chOff x="9768251" y="1280319"/>
            <a:chExt cx="2279177" cy="4461451"/>
          </a:xfrm>
        </p:grpSpPr>
        <p:grpSp>
          <p:nvGrpSpPr>
            <p:cNvPr id="11" name="Group 10">
              <a:extLst>
                <a:ext uri="{FF2B5EF4-FFF2-40B4-BE49-F238E27FC236}">
                  <a16:creationId xmlns:a16="http://schemas.microsoft.com/office/drawing/2014/main" id="{A0473101-7C17-4795-B9DB-CC5626B6CE69}"/>
                </a:ext>
              </a:extLst>
            </p:cNvPr>
            <p:cNvGrpSpPr/>
            <p:nvPr/>
          </p:nvGrpSpPr>
          <p:grpSpPr>
            <a:xfrm>
              <a:off x="10319459" y="1280319"/>
              <a:ext cx="1111133" cy="1081428"/>
              <a:chOff x="11290410" y="4677536"/>
              <a:chExt cx="832838" cy="813903"/>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1AAB798B-7CBE-4A30-9186-E9B312D67A68}"/>
                  </a:ext>
                </a:extLst>
              </p:cNvPr>
              <p:cNvSpPr/>
              <p:nvPr/>
            </p:nvSpPr>
            <p:spPr>
              <a:xfrm>
                <a:off x="11290410" y="4677536"/>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17" name="Picture 10" descr="Microsoft-Intune-Logo | Wicresoft">
                <a:extLst>
                  <a:ext uri="{FF2B5EF4-FFF2-40B4-BE49-F238E27FC236}">
                    <a16:creationId xmlns:a16="http://schemas.microsoft.com/office/drawing/2014/main" id="{58E49576-4874-49A1-A962-E91AE69AFE2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329604" y="4835735"/>
                <a:ext cx="751910" cy="509940"/>
              </a:xfrm>
              <a:prstGeom prst="rect">
                <a:avLst/>
              </a:prstGeom>
              <a:noFill/>
              <a:extLst>
                <a:ext uri="{909E8E84-426E-40DD-AFC4-6F175D3DCCD1}">
                  <a14:hiddenFill xmlns:a14="http://schemas.microsoft.com/office/drawing/2010/main">
                    <a:solidFill>
                      <a:srgbClr val="FFFFFF"/>
                    </a:solidFill>
                  </a14:hiddenFill>
                </a:ext>
              </a:extLst>
            </p:spPr>
          </p:pic>
        </p:grpSp>
        <p:sp>
          <p:nvSpPr>
            <p:cNvPr id="36" name="TextBox 35">
              <a:extLst>
                <a:ext uri="{FF2B5EF4-FFF2-40B4-BE49-F238E27FC236}">
                  <a16:creationId xmlns:a16="http://schemas.microsoft.com/office/drawing/2014/main" id="{A1F7CBFD-5525-4BB4-899F-45862B80482A}"/>
                </a:ext>
              </a:extLst>
            </p:cNvPr>
            <p:cNvSpPr txBox="1"/>
            <p:nvPr/>
          </p:nvSpPr>
          <p:spPr>
            <a:xfrm>
              <a:off x="9768251" y="4601233"/>
              <a:ext cx="2279177" cy="1140537"/>
            </a:xfrm>
            <a:prstGeom prst="rect">
              <a:avLst/>
            </a:prstGeom>
            <a:solidFill>
              <a:srgbClr val="0D51A1"/>
            </a:solidFill>
            <a:ln>
              <a:noFill/>
            </a:ln>
          </p:spPr>
          <p:txBody>
            <a:bodyPr wrap="square" lIns="36000" tIns="45720" rIns="36000" bIns="45720" rtlCol="0" anchor="ctr">
              <a:noAutofit/>
            </a:bodyPr>
            <a:lstStyle/>
            <a:p>
              <a:pPr marL="171450" indent="-171450">
                <a:buFont typeface="Arial" panose="020B0604020202020204" pitchFamily="34" charset="0"/>
                <a:buChar char="•"/>
              </a:pPr>
              <a:r>
                <a:rPr lang="en-GB" sz="800">
                  <a:solidFill>
                    <a:schemeClr val="bg1"/>
                  </a:solidFill>
                </a:rPr>
                <a:t>All GP practice devices (Android, iOS &amp; Windows) are secured and centrally managed by Microsoft Intune.</a:t>
              </a:r>
            </a:p>
            <a:p>
              <a:pPr marL="171450" indent="-171450">
                <a:buFont typeface="Arial" panose="020B0604020202020204" pitchFamily="34" charset="0"/>
                <a:buChar char="•"/>
              </a:pPr>
              <a:r>
                <a:rPr lang="en-GB" sz="800">
                  <a:solidFill>
                    <a:schemeClr val="bg1"/>
                  </a:solidFill>
                </a:rPr>
                <a:t>Users can log onto any device with NHSMail credentials.</a:t>
              </a:r>
              <a:endParaRPr lang="en-GB" sz="800">
                <a:solidFill>
                  <a:schemeClr val="bg1"/>
                </a:solidFill>
                <a:cs typeface="Arial"/>
              </a:endParaRPr>
            </a:p>
            <a:p>
              <a:pPr marL="171450" indent="-171450">
                <a:buFont typeface="Arial" panose="020B0604020202020204" pitchFamily="34" charset="0"/>
                <a:buChar char="•"/>
              </a:pPr>
              <a:r>
                <a:rPr lang="en-GB" sz="800">
                  <a:solidFill>
                    <a:schemeClr val="bg1"/>
                  </a:solidFill>
                  <a:cs typeface="Arial"/>
                </a:rPr>
                <a:t>GP local domains can be decommissioned.</a:t>
              </a:r>
            </a:p>
            <a:p>
              <a:pPr marL="171450" indent="-171450">
                <a:buFont typeface="Arial" panose="020B0604020202020204" pitchFamily="34" charset="0"/>
                <a:buChar char="•"/>
              </a:pPr>
              <a:r>
                <a:rPr lang="en-GB" sz="800">
                  <a:solidFill>
                    <a:schemeClr val="bg1"/>
                  </a:solidFill>
                  <a:cs typeface="Arial"/>
                </a:rPr>
                <a:t>Corporate is hybrid joined.</a:t>
              </a:r>
            </a:p>
          </p:txBody>
        </p:sp>
        <p:pic>
          <p:nvPicPr>
            <p:cNvPr id="53" name="Picture 52" descr="Shape, arrow&#10;&#10;Description automatically generated">
              <a:extLst>
                <a:ext uri="{FF2B5EF4-FFF2-40B4-BE49-F238E27FC236}">
                  <a16:creationId xmlns:a16="http://schemas.microsoft.com/office/drawing/2014/main" id="{E3444220-6473-467F-8E32-E59810BF94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10497505" y="3827386"/>
              <a:ext cx="738873" cy="636518"/>
            </a:xfrm>
            <a:prstGeom prst="rect">
              <a:avLst/>
            </a:prstGeom>
          </p:spPr>
        </p:pic>
        <p:sp>
          <p:nvSpPr>
            <p:cNvPr id="62" name="TextBox 61">
              <a:extLst>
                <a:ext uri="{FF2B5EF4-FFF2-40B4-BE49-F238E27FC236}">
                  <a16:creationId xmlns:a16="http://schemas.microsoft.com/office/drawing/2014/main" id="{751B376E-0C8F-461A-93F9-69B45D9990F4}"/>
                </a:ext>
              </a:extLst>
            </p:cNvPr>
            <p:cNvSpPr txBox="1"/>
            <p:nvPr/>
          </p:nvSpPr>
          <p:spPr>
            <a:xfrm>
              <a:off x="10051733" y="2557722"/>
              <a:ext cx="1630416" cy="1140536"/>
            </a:xfrm>
            <a:prstGeom prst="rect">
              <a:avLst/>
            </a:prstGeom>
            <a:solidFill>
              <a:srgbClr val="E8EDEE"/>
            </a:solidFill>
            <a:ln>
              <a:noFill/>
            </a:ln>
          </p:spPr>
          <p:txBody>
            <a:bodyPr wrap="square"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a:t>EMS including Microsoft Intune not implemented across GP or Corporate estate.</a:t>
              </a:r>
            </a:p>
          </p:txBody>
        </p:sp>
      </p:grpSp>
      <p:grpSp>
        <p:nvGrpSpPr>
          <p:cNvPr id="10" name="Group 9">
            <a:extLst>
              <a:ext uri="{FF2B5EF4-FFF2-40B4-BE49-F238E27FC236}">
                <a16:creationId xmlns:a16="http://schemas.microsoft.com/office/drawing/2014/main" id="{CCF2C007-ACE2-4549-A5C2-A03C3BCF2F28}"/>
              </a:ext>
            </a:extLst>
          </p:cNvPr>
          <p:cNvGrpSpPr/>
          <p:nvPr/>
        </p:nvGrpSpPr>
        <p:grpSpPr>
          <a:xfrm>
            <a:off x="6210317" y="1269635"/>
            <a:ext cx="1630992" cy="4472135"/>
            <a:chOff x="6210317" y="1269635"/>
            <a:chExt cx="1630992" cy="4472135"/>
          </a:xfrm>
        </p:grpSpPr>
        <p:grpSp>
          <p:nvGrpSpPr>
            <p:cNvPr id="7" name="Group 6">
              <a:extLst>
                <a:ext uri="{FF2B5EF4-FFF2-40B4-BE49-F238E27FC236}">
                  <a16:creationId xmlns:a16="http://schemas.microsoft.com/office/drawing/2014/main" id="{DAD4B927-B51D-42A6-889B-8E273339C661}"/>
                </a:ext>
              </a:extLst>
            </p:cNvPr>
            <p:cNvGrpSpPr/>
            <p:nvPr/>
          </p:nvGrpSpPr>
          <p:grpSpPr>
            <a:xfrm>
              <a:off x="6478235" y="1269635"/>
              <a:ext cx="1111133" cy="1102797"/>
              <a:chOff x="7772141" y="4660385"/>
              <a:chExt cx="832838" cy="829986"/>
            </a:xfrm>
            <a:effectLst>
              <a:outerShdw blurRad="50800" dist="38100" dir="2700000" algn="tl" rotWithShape="0">
                <a:prstClr val="black">
                  <a:alpha val="40000"/>
                </a:prstClr>
              </a:outerShdw>
            </a:effectLst>
          </p:grpSpPr>
          <p:sp>
            <p:nvSpPr>
              <p:cNvPr id="27" name="Oval 26">
                <a:extLst>
                  <a:ext uri="{FF2B5EF4-FFF2-40B4-BE49-F238E27FC236}">
                    <a16:creationId xmlns:a16="http://schemas.microsoft.com/office/drawing/2014/main" id="{BB146671-EFBF-4456-A49B-31D7521C22D1}"/>
                  </a:ext>
                </a:extLst>
              </p:cNvPr>
              <p:cNvSpPr/>
              <p:nvPr/>
            </p:nvSpPr>
            <p:spPr>
              <a:xfrm>
                <a:off x="7772141" y="4676468"/>
                <a:ext cx="832838" cy="813903"/>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pic>
            <p:nvPicPr>
              <p:cNvPr id="28" name="Picture 4" descr="onedrive-logo-vector-png-460 - Select Technology Ltd">
                <a:extLst>
                  <a:ext uri="{FF2B5EF4-FFF2-40B4-BE49-F238E27FC236}">
                    <a16:creationId xmlns:a16="http://schemas.microsoft.com/office/drawing/2014/main" id="{806752D4-BF68-4626-8D4D-D91456D11EEC}"/>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0872" r="8205"/>
              <a:stretch/>
            </p:blipFill>
            <p:spPr bwMode="auto">
              <a:xfrm>
                <a:off x="7788130" y="4660385"/>
                <a:ext cx="812674" cy="761453"/>
              </a:xfrm>
              <a:prstGeom prst="rect">
                <a:avLst/>
              </a:prstGeom>
              <a:noFill/>
              <a:extLst>
                <a:ext uri="{909E8E84-426E-40DD-AFC4-6F175D3DCCD1}">
                  <a14:hiddenFill xmlns:a14="http://schemas.microsoft.com/office/drawing/2010/main">
                    <a:solidFill>
                      <a:srgbClr val="FFFFFF"/>
                    </a:solidFill>
                  </a14:hiddenFill>
                </a:ext>
              </a:extLst>
            </p:spPr>
          </p:pic>
        </p:grpSp>
        <p:pic>
          <p:nvPicPr>
            <p:cNvPr id="51" name="Picture 50" descr="Shape, arrow&#10;&#10;Description automatically generated">
              <a:extLst>
                <a:ext uri="{FF2B5EF4-FFF2-40B4-BE49-F238E27FC236}">
                  <a16:creationId xmlns:a16="http://schemas.microsoft.com/office/drawing/2014/main" id="{530EF2AC-5EAF-48F9-95EA-219B938BC1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6656281" y="3827386"/>
              <a:ext cx="738873" cy="636518"/>
            </a:xfrm>
            <a:prstGeom prst="rect">
              <a:avLst/>
            </a:prstGeom>
          </p:spPr>
        </p:pic>
        <p:sp>
          <p:nvSpPr>
            <p:cNvPr id="58" name="TextBox 57">
              <a:extLst>
                <a:ext uri="{FF2B5EF4-FFF2-40B4-BE49-F238E27FC236}">
                  <a16:creationId xmlns:a16="http://schemas.microsoft.com/office/drawing/2014/main" id="{F41ABB42-E97B-422B-B0F5-759DB3D7CF0D}"/>
                </a:ext>
              </a:extLst>
            </p:cNvPr>
            <p:cNvSpPr txBox="1"/>
            <p:nvPr/>
          </p:nvSpPr>
          <p:spPr>
            <a:xfrm>
              <a:off x="6210509" y="4601234"/>
              <a:ext cx="1630800" cy="1140536"/>
            </a:xfrm>
            <a:prstGeom prst="rect">
              <a:avLst/>
            </a:prstGeom>
            <a:solidFill>
              <a:srgbClr val="0D51A1"/>
            </a:solidFill>
            <a:ln>
              <a:noFill/>
            </a:ln>
          </p:spPr>
          <p:txBody>
            <a:bodyPr wrap="square" rtlCol="0" anchor="ctr">
              <a:noAutofit/>
            </a:bodyPr>
            <a:lstStyle/>
            <a:p>
              <a:pPr algn="ctr"/>
              <a:r>
                <a:rPr lang="en-GB" sz="800">
                  <a:solidFill>
                    <a:schemeClr val="bg1"/>
                  </a:solidFill>
                </a:rPr>
                <a:t>All GP practice and corporate user personal data stored in Microsoft OneDrive.</a:t>
              </a:r>
            </a:p>
          </p:txBody>
        </p:sp>
        <p:sp>
          <p:nvSpPr>
            <p:cNvPr id="73" name="TextBox 72">
              <a:extLst>
                <a:ext uri="{FF2B5EF4-FFF2-40B4-BE49-F238E27FC236}">
                  <a16:creationId xmlns:a16="http://schemas.microsoft.com/office/drawing/2014/main" id="{83D2AA90-A294-4C95-AC80-0E883C098A71}"/>
                </a:ext>
              </a:extLst>
            </p:cNvPr>
            <p:cNvSpPr txBox="1"/>
            <p:nvPr/>
          </p:nvSpPr>
          <p:spPr>
            <a:xfrm>
              <a:off x="6210317" y="2557722"/>
              <a:ext cx="1630416" cy="1140536"/>
            </a:xfrm>
            <a:prstGeom prst="rect">
              <a:avLst/>
            </a:prstGeom>
            <a:solidFill>
              <a:srgbClr val="E8EDEE"/>
            </a:solidFill>
            <a:ln>
              <a:noFill/>
            </a:ln>
          </p:spPr>
          <p:txBody>
            <a:bodyPr wrap="square" lIns="36000" rIns="36000" rtlCol="0" anchor="ctr">
              <a:noAutofit/>
            </a:bodyPr>
            <a:lstStyle>
              <a:defPPr>
                <a:defRPr lang="en-US"/>
              </a:defPPr>
              <a:lvl1pPr marL="171450" indent="-171450">
                <a:buFont typeface="Arial" panose="020B0604020202020204" pitchFamily="34" charset="0"/>
                <a:buChar char="•"/>
                <a:defRPr sz="800"/>
              </a:lvl1pPr>
            </a:lstStyle>
            <a:p>
              <a:pPr marL="0" indent="0" algn="ctr">
                <a:buNone/>
              </a:pPr>
              <a:r>
                <a:rPr lang="en-GB"/>
                <a:t>Mixed use of OneDrive for data storage across GP and corporate.</a:t>
              </a:r>
            </a:p>
          </p:txBody>
        </p:sp>
      </p:grpSp>
    </p:spTree>
    <p:extLst>
      <p:ext uri="{BB962C8B-B14F-4D97-AF65-F5344CB8AC3E}">
        <p14:creationId xmlns:p14="http://schemas.microsoft.com/office/powerpoint/2010/main" val="2572647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BE986-DEAD-4B1E-82D7-43C5A6BB57E8}"/>
              </a:ext>
            </a:extLst>
          </p:cNvPr>
          <p:cNvSpPr>
            <a:spLocks noGrp="1"/>
          </p:cNvSpPr>
          <p:nvPr>
            <p:ph type="title"/>
          </p:nvPr>
        </p:nvSpPr>
        <p:spPr>
          <a:xfrm>
            <a:off x="128517" y="0"/>
            <a:ext cx="8845062" cy="1261315"/>
          </a:xfrm>
        </p:spPr>
        <p:txBody>
          <a:bodyPr/>
          <a:lstStyle/>
          <a:p>
            <a:r>
              <a:rPr lang="en-GB"/>
              <a:t>User Experience (UX)</a:t>
            </a:r>
          </a:p>
        </p:txBody>
      </p:sp>
      <p:sp>
        <p:nvSpPr>
          <p:cNvPr id="3" name="Content Placeholder 2">
            <a:extLst>
              <a:ext uri="{FF2B5EF4-FFF2-40B4-BE49-F238E27FC236}">
                <a16:creationId xmlns:a16="http://schemas.microsoft.com/office/drawing/2014/main" id="{5EEB5C45-F1E1-4A45-9CA7-6E0E398CC293}"/>
              </a:ext>
            </a:extLst>
          </p:cNvPr>
          <p:cNvSpPr>
            <a:spLocks noGrp="1"/>
          </p:cNvSpPr>
          <p:nvPr>
            <p:ph idx="1"/>
          </p:nvPr>
        </p:nvSpPr>
        <p:spPr>
          <a:xfrm>
            <a:off x="2262537" y="1651444"/>
            <a:ext cx="4506919" cy="742479"/>
          </a:xfrm>
        </p:spPr>
        <p:txBody>
          <a:bodyPr/>
          <a:lstStyle/>
          <a:p>
            <a:pPr marL="0" indent="0" algn="ctr">
              <a:buNone/>
            </a:pPr>
            <a:r>
              <a:rPr lang="en-GB"/>
              <a:t>Current Experience</a:t>
            </a:r>
          </a:p>
        </p:txBody>
      </p:sp>
      <p:sp>
        <p:nvSpPr>
          <p:cNvPr id="6" name="Content Placeholder 2">
            <a:extLst>
              <a:ext uri="{FF2B5EF4-FFF2-40B4-BE49-F238E27FC236}">
                <a16:creationId xmlns:a16="http://schemas.microsoft.com/office/drawing/2014/main" id="{59CA534F-C31E-4DE7-876F-EEFA457AF1E8}"/>
              </a:ext>
            </a:extLst>
          </p:cNvPr>
          <p:cNvSpPr txBox="1">
            <a:spLocks/>
          </p:cNvSpPr>
          <p:nvPr/>
        </p:nvSpPr>
        <p:spPr>
          <a:xfrm>
            <a:off x="7116640" y="1651443"/>
            <a:ext cx="4506919" cy="6365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t>Future Experience</a:t>
            </a:r>
          </a:p>
        </p:txBody>
      </p:sp>
      <p:grpSp>
        <p:nvGrpSpPr>
          <p:cNvPr id="15" name="Group 14">
            <a:extLst>
              <a:ext uri="{FF2B5EF4-FFF2-40B4-BE49-F238E27FC236}">
                <a16:creationId xmlns:a16="http://schemas.microsoft.com/office/drawing/2014/main" id="{ECD2E146-5A36-4FE7-BA19-49571F6693E1}"/>
              </a:ext>
            </a:extLst>
          </p:cNvPr>
          <p:cNvGrpSpPr/>
          <p:nvPr/>
        </p:nvGrpSpPr>
        <p:grpSpPr>
          <a:xfrm>
            <a:off x="376918" y="1921002"/>
            <a:ext cx="1471205" cy="1735888"/>
            <a:chOff x="376918" y="1921002"/>
            <a:chExt cx="1471205" cy="1735888"/>
          </a:xfrm>
        </p:grpSpPr>
        <p:pic>
          <p:nvPicPr>
            <p:cNvPr id="4" name="Picture 3" descr="A picture containing weapon, brass knucks, scissors&#10;&#10;Description automatically generated">
              <a:extLst>
                <a:ext uri="{FF2B5EF4-FFF2-40B4-BE49-F238E27FC236}">
                  <a16:creationId xmlns:a16="http://schemas.microsoft.com/office/drawing/2014/main" id="{848AD11B-A941-4F07-A9D5-7082D00D99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6918" y="1921002"/>
              <a:ext cx="1471205" cy="1471205"/>
            </a:xfrm>
            <a:prstGeom prst="rect">
              <a:avLst/>
            </a:prstGeom>
          </p:spPr>
        </p:pic>
        <p:sp>
          <p:nvSpPr>
            <p:cNvPr id="7" name="TextBox 6">
              <a:extLst>
                <a:ext uri="{FF2B5EF4-FFF2-40B4-BE49-F238E27FC236}">
                  <a16:creationId xmlns:a16="http://schemas.microsoft.com/office/drawing/2014/main" id="{13BC3DA9-3BFD-40FB-84E5-A2820E4B64C2}"/>
                </a:ext>
              </a:extLst>
            </p:cNvPr>
            <p:cNvSpPr txBox="1"/>
            <p:nvPr/>
          </p:nvSpPr>
          <p:spPr>
            <a:xfrm>
              <a:off x="376920" y="3010559"/>
              <a:ext cx="1471203" cy="646331"/>
            </a:xfrm>
            <a:prstGeom prst="rect">
              <a:avLst/>
            </a:prstGeom>
            <a:noFill/>
          </p:spPr>
          <p:txBody>
            <a:bodyPr wrap="square" rtlCol="0">
              <a:spAutoFit/>
            </a:bodyPr>
            <a:lstStyle/>
            <a:p>
              <a:pPr algn="ctr"/>
              <a:r>
                <a:rPr lang="en-GB"/>
                <a:t>GP Practice Manager </a:t>
              </a:r>
            </a:p>
          </p:txBody>
        </p:sp>
      </p:grpSp>
      <p:grpSp>
        <p:nvGrpSpPr>
          <p:cNvPr id="14" name="Group 13">
            <a:extLst>
              <a:ext uri="{FF2B5EF4-FFF2-40B4-BE49-F238E27FC236}">
                <a16:creationId xmlns:a16="http://schemas.microsoft.com/office/drawing/2014/main" id="{7F33B786-CF10-4AAE-A304-5FF0141936D9}"/>
              </a:ext>
            </a:extLst>
          </p:cNvPr>
          <p:cNvGrpSpPr/>
          <p:nvPr/>
        </p:nvGrpSpPr>
        <p:grpSpPr>
          <a:xfrm>
            <a:off x="376918" y="4010845"/>
            <a:ext cx="1471204" cy="1794369"/>
            <a:chOff x="376918" y="4010845"/>
            <a:chExt cx="1471204" cy="1794369"/>
          </a:xfrm>
        </p:grpSpPr>
        <p:pic>
          <p:nvPicPr>
            <p:cNvPr id="5" name="Picture 4" descr="Icon&#10;&#10;Description automatically generated">
              <a:extLst>
                <a:ext uri="{FF2B5EF4-FFF2-40B4-BE49-F238E27FC236}">
                  <a16:creationId xmlns:a16="http://schemas.microsoft.com/office/drawing/2014/main" id="{1539379D-2C7A-419E-AB67-8DAC091A39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6918" y="4010845"/>
              <a:ext cx="1471204" cy="1471204"/>
            </a:xfrm>
            <a:prstGeom prst="rect">
              <a:avLst/>
            </a:prstGeom>
          </p:spPr>
        </p:pic>
        <p:sp>
          <p:nvSpPr>
            <p:cNvPr id="8" name="TextBox 7">
              <a:extLst>
                <a:ext uri="{FF2B5EF4-FFF2-40B4-BE49-F238E27FC236}">
                  <a16:creationId xmlns:a16="http://schemas.microsoft.com/office/drawing/2014/main" id="{2D8BA0C4-FCFC-489B-B9C6-CFF2EFB0E5FD}"/>
                </a:ext>
              </a:extLst>
            </p:cNvPr>
            <p:cNvSpPr txBox="1"/>
            <p:nvPr/>
          </p:nvSpPr>
          <p:spPr>
            <a:xfrm>
              <a:off x="376919" y="5158883"/>
              <a:ext cx="1471203" cy="646331"/>
            </a:xfrm>
            <a:prstGeom prst="rect">
              <a:avLst/>
            </a:prstGeom>
            <a:noFill/>
          </p:spPr>
          <p:txBody>
            <a:bodyPr wrap="square" rtlCol="0">
              <a:spAutoFit/>
            </a:bodyPr>
            <a:lstStyle/>
            <a:p>
              <a:pPr algn="ctr"/>
              <a:r>
                <a:rPr lang="en-GB"/>
                <a:t>Visiting Locum</a:t>
              </a:r>
            </a:p>
          </p:txBody>
        </p:sp>
      </p:grpSp>
      <p:sp>
        <p:nvSpPr>
          <p:cNvPr id="9" name="TextBox 8">
            <a:extLst>
              <a:ext uri="{FF2B5EF4-FFF2-40B4-BE49-F238E27FC236}">
                <a16:creationId xmlns:a16="http://schemas.microsoft.com/office/drawing/2014/main" id="{289F0013-73D3-47FB-93A7-EA1C5798C8C9}"/>
              </a:ext>
            </a:extLst>
          </p:cNvPr>
          <p:cNvSpPr txBox="1"/>
          <p:nvPr/>
        </p:nvSpPr>
        <p:spPr>
          <a:xfrm>
            <a:off x="7703166" y="2373447"/>
            <a:ext cx="3474349" cy="954107"/>
          </a:xfrm>
          <a:prstGeom prst="rect">
            <a:avLst/>
          </a:prstGeom>
          <a:solidFill>
            <a:srgbClr val="E8EDEE"/>
          </a:solidFill>
        </p:spPr>
        <p:txBody>
          <a:bodyPr wrap="square" rtlCol="0">
            <a:spAutoFit/>
          </a:bodyPr>
          <a:lstStyle/>
          <a:p>
            <a:pPr algn="ctr"/>
            <a:r>
              <a:rPr lang="en-GB" sz="1400"/>
              <a:t>“My team can securely </a:t>
            </a:r>
            <a:r>
              <a:rPr lang="en-GB" sz="1400" b="1"/>
              <a:t>access all the data they need from Microsoft Teams or OneDrive</a:t>
            </a:r>
            <a:r>
              <a:rPr lang="en-GB" sz="1400"/>
              <a:t>, wherever they are, from any secured device.”</a:t>
            </a:r>
          </a:p>
        </p:txBody>
      </p:sp>
      <p:sp>
        <p:nvSpPr>
          <p:cNvPr id="10" name="TextBox 9">
            <a:extLst>
              <a:ext uri="{FF2B5EF4-FFF2-40B4-BE49-F238E27FC236}">
                <a16:creationId xmlns:a16="http://schemas.microsoft.com/office/drawing/2014/main" id="{226AA1E2-86E7-4A7D-B5A5-7F6D942AAE13}"/>
              </a:ext>
            </a:extLst>
          </p:cNvPr>
          <p:cNvSpPr txBox="1"/>
          <p:nvPr/>
        </p:nvSpPr>
        <p:spPr>
          <a:xfrm>
            <a:off x="2781833" y="2642447"/>
            <a:ext cx="3339906" cy="523220"/>
          </a:xfrm>
          <a:prstGeom prst="rect">
            <a:avLst/>
          </a:prstGeom>
          <a:solidFill>
            <a:srgbClr val="E8EDEE"/>
          </a:solidFill>
        </p:spPr>
        <p:txBody>
          <a:bodyPr wrap="square">
            <a:spAutoFit/>
          </a:bodyPr>
          <a:lstStyle/>
          <a:p>
            <a:pPr lvl="0" algn="ctr"/>
            <a:r>
              <a:rPr lang="en-GB" sz="1400"/>
              <a:t>“…</a:t>
            </a:r>
            <a:r>
              <a:rPr lang="en-GB" sz="1400" b="1"/>
              <a:t>my team can’t share anything across the five practices…”</a:t>
            </a:r>
          </a:p>
        </p:txBody>
      </p:sp>
      <p:sp>
        <p:nvSpPr>
          <p:cNvPr id="11" name="TextBox 10">
            <a:extLst>
              <a:ext uri="{FF2B5EF4-FFF2-40B4-BE49-F238E27FC236}">
                <a16:creationId xmlns:a16="http://schemas.microsoft.com/office/drawing/2014/main" id="{EF27A0A3-EF8D-4365-A9AD-D1E05515BCCA}"/>
              </a:ext>
            </a:extLst>
          </p:cNvPr>
          <p:cNvSpPr txBox="1"/>
          <p:nvPr/>
        </p:nvSpPr>
        <p:spPr>
          <a:xfrm>
            <a:off x="2756094" y="4538697"/>
            <a:ext cx="3339906" cy="738664"/>
          </a:xfrm>
          <a:prstGeom prst="rect">
            <a:avLst/>
          </a:prstGeom>
          <a:solidFill>
            <a:srgbClr val="E8EDEE"/>
          </a:solidFill>
        </p:spPr>
        <p:txBody>
          <a:bodyPr wrap="square" anchor="ctr">
            <a:spAutoFit/>
          </a:bodyPr>
          <a:lstStyle/>
          <a:p>
            <a:pPr lvl="0" algn="ctr"/>
            <a:r>
              <a:rPr lang="en-GB" sz="1400"/>
              <a:t>“Visiting locums are often using </a:t>
            </a:r>
            <a:r>
              <a:rPr lang="en-GB" sz="1400" b="1"/>
              <a:t>a generic, shared Windows account to login to practice PCs…”</a:t>
            </a:r>
            <a:endParaRPr lang="en-GB" sz="1400"/>
          </a:p>
        </p:txBody>
      </p:sp>
      <p:sp>
        <p:nvSpPr>
          <p:cNvPr id="12" name="TextBox 11">
            <a:extLst>
              <a:ext uri="{FF2B5EF4-FFF2-40B4-BE49-F238E27FC236}">
                <a16:creationId xmlns:a16="http://schemas.microsoft.com/office/drawing/2014/main" id="{0ECCC00E-026F-47B9-BCA5-66BA1534F0A8}"/>
              </a:ext>
            </a:extLst>
          </p:cNvPr>
          <p:cNvSpPr txBox="1"/>
          <p:nvPr/>
        </p:nvSpPr>
        <p:spPr>
          <a:xfrm>
            <a:off x="7703166" y="4430975"/>
            <a:ext cx="3474349" cy="954107"/>
          </a:xfrm>
          <a:prstGeom prst="rect">
            <a:avLst/>
          </a:prstGeom>
          <a:solidFill>
            <a:srgbClr val="E8EDEE"/>
          </a:solidFill>
        </p:spPr>
        <p:txBody>
          <a:bodyPr wrap="square" anchor="ctr">
            <a:spAutoFit/>
          </a:bodyPr>
          <a:lstStyle/>
          <a:p>
            <a:pPr lvl="0" algn="ctr"/>
            <a:r>
              <a:rPr lang="en-GB" sz="1400"/>
              <a:t>“</a:t>
            </a:r>
            <a:r>
              <a:rPr lang="en-GB" sz="1400" b="1"/>
              <a:t>Locums can log onto any NHS device in North West London with NHSMail credentials</a:t>
            </a:r>
            <a:r>
              <a:rPr lang="en-GB" sz="1400"/>
              <a:t> and securely access all of their personal user data.”</a:t>
            </a:r>
          </a:p>
        </p:txBody>
      </p:sp>
      <p:grpSp>
        <p:nvGrpSpPr>
          <p:cNvPr id="20" name="Group 19">
            <a:extLst>
              <a:ext uri="{FF2B5EF4-FFF2-40B4-BE49-F238E27FC236}">
                <a16:creationId xmlns:a16="http://schemas.microsoft.com/office/drawing/2014/main" id="{0A9B79DD-FBBF-45AF-ABF3-74EA1681C020}"/>
              </a:ext>
            </a:extLst>
          </p:cNvPr>
          <p:cNvGrpSpPr/>
          <p:nvPr/>
        </p:nvGrpSpPr>
        <p:grpSpPr>
          <a:xfrm>
            <a:off x="6510946" y="2483978"/>
            <a:ext cx="841231" cy="2753925"/>
            <a:chOff x="6624677" y="2439623"/>
            <a:chExt cx="841231" cy="2753925"/>
          </a:xfrm>
        </p:grpSpPr>
        <p:pic>
          <p:nvPicPr>
            <p:cNvPr id="17" name="Picture 16" descr="Shape, arrow&#10;&#10;Description automatically generated">
              <a:extLst>
                <a:ext uri="{FF2B5EF4-FFF2-40B4-BE49-F238E27FC236}">
                  <a16:creationId xmlns:a16="http://schemas.microsoft.com/office/drawing/2014/main" id="{51B280A1-0251-4DAC-80BB-CA08BB51A36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24677" y="4557030"/>
              <a:ext cx="841231" cy="636518"/>
            </a:xfrm>
            <a:prstGeom prst="rect">
              <a:avLst/>
            </a:prstGeom>
          </p:spPr>
        </p:pic>
        <p:pic>
          <p:nvPicPr>
            <p:cNvPr id="18" name="Picture 17" descr="Shape, arrow&#10;&#10;Description automatically generated">
              <a:extLst>
                <a:ext uri="{FF2B5EF4-FFF2-40B4-BE49-F238E27FC236}">
                  <a16:creationId xmlns:a16="http://schemas.microsoft.com/office/drawing/2014/main" id="{5FFCF747-F650-4347-863F-8BC6FC2A9EC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24677" y="2439623"/>
              <a:ext cx="841231" cy="636518"/>
            </a:xfrm>
            <a:prstGeom prst="rect">
              <a:avLst/>
            </a:prstGeom>
          </p:spPr>
        </p:pic>
      </p:grpSp>
    </p:spTree>
    <p:extLst>
      <p:ext uri="{BB962C8B-B14F-4D97-AF65-F5344CB8AC3E}">
        <p14:creationId xmlns:p14="http://schemas.microsoft.com/office/powerpoint/2010/main" val="2896910322"/>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8F4FA-1DC1-4014-98B0-C4A189932F10}"/>
              </a:ext>
            </a:extLst>
          </p:cNvPr>
          <p:cNvSpPr>
            <a:spLocks noGrp="1"/>
          </p:cNvSpPr>
          <p:nvPr>
            <p:ph type="title"/>
          </p:nvPr>
        </p:nvSpPr>
        <p:spPr>
          <a:xfrm>
            <a:off x="161364" y="154455"/>
            <a:ext cx="6961812" cy="777873"/>
          </a:xfrm>
        </p:spPr>
        <p:txBody>
          <a:bodyPr>
            <a:normAutofit fontScale="90000"/>
          </a:bodyPr>
          <a:lstStyle/>
          <a:p>
            <a:r>
              <a:rPr lang="en-GB" dirty="0"/>
              <a:t>Project Responsibilities (1/2)</a:t>
            </a:r>
          </a:p>
        </p:txBody>
      </p:sp>
      <p:graphicFrame>
        <p:nvGraphicFramePr>
          <p:cNvPr id="4" name="Table 5">
            <a:extLst>
              <a:ext uri="{FF2B5EF4-FFF2-40B4-BE49-F238E27FC236}">
                <a16:creationId xmlns:a16="http://schemas.microsoft.com/office/drawing/2014/main" id="{0ECF761E-29A3-4798-96A4-595716306D8F}"/>
              </a:ext>
            </a:extLst>
          </p:cNvPr>
          <p:cNvGraphicFramePr>
            <a:graphicFrameLocks noGrp="1"/>
          </p:cNvGraphicFramePr>
          <p:nvPr/>
        </p:nvGraphicFramePr>
        <p:xfrm>
          <a:off x="914401" y="1238180"/>
          <a:ext cx="9957815" cy="4453128"/>
        </p:xfrm>
        <a:graphic>
          <a:graphicData uri="http://schemas.openxmlformats.org/drawingml/2006/table">
            <a:tbl>
              <a:tblPr firstRow="1" firstCol="1" bandRow="1">
                <a:tableStyleId>{5C22544A-7EE6-4342-B048-85BDC9FD1C3A}</a:tableStyleId>
              </a:tblPr>
              <a:tblGrid>
                <a:gridCol w="1412550">
                  <a:extLst>
                    <a:ext uri="{9D8B030D-6E8A-4147-A177-3AD203B41FA5}">
                      <a16:colId xmlns:a16="http://schemas.microsoft.com/office/drawing/2014/main" val="389026711"/>
                    </a:ext>
                  </a:extLst>
                </a:gridCol>
                <a:gridCol w="4124906">
                  <a:extLst>
                    <a:ext uri="{9D8B030D-6E8A-4147-A177-3AD203B41FA5}">
                      <a16:colId xmlns:a16="http://schemas.microsoft.com/office/drawing/2014/main" val="1898820060"/>
                    </a:ext>
                  </a:extLst>
                </a:gridCol>
                <a:gridCol w="4420359">
                  <a:extLst>
                    <a:ext uri="{9D8B030D-6E8A-4147-A177-3AD203B41FA5}">
                      <a16:colId xmlns:a16="http://schemas.microsoft.com/office/drawing/2014/main" val="3131235574"/>
                    </a:ext>
                  </a:extLst>
                </a:gridCol>
              </a:tblGrid>
              <a:tr h="493380">
                <a:tc>
                  <a:txBody>
                    <a:bodyPr/>
                    <a:lstStyle/>
                    <a:p>
                      <a:pPr algn="ctr"/>
                      <a:r>
                        <a:rPr lang="en-GB" sz="1400" dirty="0"/>
                        <a:t>Area</a:t>
                      </a:r>
                    </a:p>
                  </a:txBody>
                  <a:tcPr anchor="ctr">
                    <a:solidFill>
                      <a:srgbClr val="094AB2"/>
                    </a:solidFill>
                  </a:tcPr>
                </a:tc>
                <a:tc>
                  <a:txBody>
                    <a:bodyPr/>
                    <a:lstStyle/>
                    <a:p>
                      <a:pPr algn="ctr"/>
                      <a:r>
                        <a:rPr lang="en-GB" sz="1400" dirty="0"/>
                        <a:t>NWL Projects Responsibilities</a:t>
                      </a:r>
                    </a:p>
                  </a:txBody>
                  <a:tcPr anchor="ctr">
                    <a:solidFill>
                      <a:srgbClr val="094AB2"/>
                    </a:solidFill>
                  </a:tcPr>
                </a:tc>
                <a:tc>
                  <a:txBody>
                    <a:bodyPr/>
                    <a:lstStyle/>
                    <a:p>
                      <a:pPr algn="ctr"/>
                      <a:r>
                        <a:rPr lang="en-GB" sz="1400" dirty="0"/>
                        <a:t>Primary Care Organisation Responsibilities</a:t>
                      </a:r>
                    </a:p>
                  </a:txBody>
                  <a:tcPr anchor="ctr">
                    <a:solidFill>
                      <a:srgbClr val="094AB2"/>
                    </a:solidFill>
                  </a:tcPr>
                </a:tc>
                <a:extLst>
                  <a:ext uri="{0D108BD9-81ED-4DB2-BD59-A6C34878D82A}">
                    <a16:rowId xmlns:a16="http://schemas.microsoft.com/office/drawing/2014/main" val="2014291387"/>
                  </a:ext>
                </a:extLst>
              </a:tr>
              <a:tr h="493380">
                <a:tc>
                  <a:txBody>
                    <a:bodyPr/>
                    <a:lstStyle/>
                    <a:p>
                      <a:pPr algn="ctr"/>
                      <a:r>
                        <a:rPr lang="en-GB" sz="1400" b="0" dirty="0"/>
                        <a:t>Training</a:t>
                      </a:r>
                    </a:p>
                  </a:txBody>
                  <a:tcPr anchor="ctr">
                    <a:solidFill>
                      <a:srgbClr val="094AB2"/>
                    </a:solidFill>
                  </a:tcPr>
                </a:tc>
                <a:tc>
                  <a:txBody>
                    <a:bodyPr/>
                    <a:lstStyle/>
                    <a:p>
                      <a:r>
                        <a:rPr lang="en-GB" sz="1400" b="1" dirty="0"/>
                        <a:t>Deliver training to IT leads and wider end user base.</a:t>
                      </a:r>
                    </a:p>
                  </a:txBody>
                  <a:tcPr anchor="ctr"/>
                </a:tc>
                <a:tc>
                  <a:txBody>
                    <a:bodyPr/>
                    <a:lstStyle/>
                    <a:p>
                      <a:r>
                        <a:rPr lang="en-GB" sz="1400" dirty="0"/>
                        <a:t>Users to attend training (recommended mandatory) </a:t>
                      </a:r>
                    </a:p>
                  </a:txBody>
                  <a:tcPr anchor="ctr"/>
                </a:tc>
                <a:extLst>
                  <a:ext uri="{0D108BD9-81ED-4DB2-BD59-A6C34878D82A}">
                    <a16:rowId xmlns:a16="http://schemas.microsoft.com/office/drawing/2014/main" val="1931465104"/>
                  </a:ext>
                </a:extLst>
              </a:tr>
              <a:tr h="493380">
                <a:tc>
                  <a:txBody>
                    <a:bodyPr/>
                    <a:lstStyle/>
                    <a:p>
                      <a:pPr algn="ctr"/>
                      <a:r>
                        <a:rPr lang="en-GB" sz="1400" b="0" dirty="0"/>
                        <a:t>Data Ownership</a:t>
                      </a:r>
                    </a:p>
                  </a:txBody>
                  <a:tcPr anchor="ctr">
                    <a:solidFill>
                      <a:srgbClr val="094AB2"/>
                    </a:solidFill>
                  </a:tcPr>
                </a:tc>
                <a:tc>
                  <a:txBody>
                    <a:bodyPr/>
                    <a:lstStyle/>
                    <a:p>
                      <a:r>
                        <a:rPr lang="en-GB" sz="1400" dirty="0"/>
                        <a:t>Enabler / Service provider only.</a:t>
                      </a:r>
                    </a:p>
                  </a:txBody>
                  <a:tcPr anchor="ctr"/>
                </a:tc>
                <a:tc>
                  <a:txBody>
                    <a:bodyPr/>
                    <a:lstStyle/>
                    <a:p>
                      <a:r>
                        <a:rPr lang="en-GB" sz="1400" b="1" dirty="0"/>
                        <a:t>Data Controller /owner (Joint Controller is NHS Digital)</a:t>
                      </a:r>
                    </a:p>
                    <a:p>
                      <a:r>
                        <a:rPr lang="en-GB" sz="1200" b="0" dirty="0"/>
                        <a:t>Note: Accenture &amp; Microsoft are Data Processors</a:t>
                      </a:r>
                    </a:p>
                  </a:txBody>
                  <a:tcPr anchor="ctr"/>
                </a:tc>
                <a:extLst>
                  <a:ext uri="{0D108BD9-81ED-4DB2-BD59-A6C34878D82A}">
                    <a16:rowId xmlns:a16="http://schemas.microsoft.com/office/drawing/2014/main" val="3985042230"/>
                  </a:ext>
                </a:extLst>
              </a:tr>
              <a:tr h="1443511">
                <a:tc>
                  <a:txBody>
                    <a:bodyPr/>
                    <a:lstStyle/>
                    <a:p>
                      <a:pPr algn="ctr"/>
                      <a:r>
                        <a:rPr lang="en-GB" sz="1400" b="0" dirty="0"/>
                        <a:t>Data Cleansing</a:t>
                      </a:r>
                    </a:p>
                  </a:txBody>
                  <a:tcPr anchor="ctr">
                    <a:solidFill>
                      <a:srgbClr val="094AB2"/>
                    </a:solidFill>
                  </a:tcPr>
                </a:tc>
                <a:tc>
                  <a:txBody>
                    <a:bodyPr/>
                    <a:lstStyle/>
                    <a:p>
                      <a:r>
                        <a:rPr lang="en-GB" sz="1400" dirty="0"/>
                        <a:t>Responsible for excluding certain file types (.exes, etc) from migration to the Microsoft 365 environment for security reasons.</a:t>
                      </a:r>
                    </a:p>
                  </a:txBody>
                  <a:tcPr anchor="ctr"/>
                </a:tc>
                <a:tc>
                  <a:txBody>
                    <a:bodyPr/>
                    <a:lstStyle/>
                    <a:p>
                      <a:r>
                        <a:rPr lang="en-GB" sz="1400" b="1" dirty="0"/>
                        <a:t>GP Practice responsible for cleansing and managing practice data pre or post-migration.</a:t>
                      </a:r>
                    </a:p>
                  </a:txBody>
                  <a:tcPr anchor="ctr"/>
                </a:tc>
                <a:extLst>
                  <a:ext uri="{0D108BD9-81ED-4DB2-BD59-A6C34878D82A}">
                    <a16:rowId xmlns:a16="http://schemas.microsoft.com/office/drawing/2014/main" val="4077803130"/>
                  </a:ext>
                </a:extLst>
              </a:tr>
              <a:tr h="1529477">
                <a:tc>
                  <a:txBody>
                    <a:bodyPr/>
                    <a:lstStyle/>
                    <a:p>
                      <a:pPr algn="ctr"/>
                      <a:r>
                        <a:rPr lang="en-GB" sz="1400" b="0" dirty="0"/>
                        <a:t>Data Migration</a:t>
                      </a:r>
                    </a:p>
                  </a:txBody>
                  <a:tcPr anchor="ctr">
                    <a:solidFill>
                      <a:srgbClr val="094AB2"/>
                    </a:solidFill>
                  </a:tcPr>
                </a:tc>
                <a:tc>
                  <a:txBody>
                    <a:bodyPr/>
                    <a:lstStyle/>
                    <a:p>
                      <a:r>
                        <a:rPr lang="en-GB" sz="1400" dirty="0"/>
                        <a:t>Responsible for </a:t>
                      </a:r>
                      <a:r>
                        <a:rPr lang="en-GB" sz="1400" b="1" dirty="0"/>
                        <a:t>full technical implementation</a:t>
                      </a:r>
                      <a:r>
                        <a:rPr lang="en-GB" sz="1400" dirty="0"/>
                        <a:t>; </a:t>
                      </a:r>
                    </a:p>
                    <a:p>
                      <a:pPr marL="285750" indent="-285750">
                        <a:buFont typeface="Arial" panose="020B0604020202020204" pitchFamily="34" charset="0"/>
                        <a:buChar char="•"/>
                      </a:pPr>
                      <a:r>
                        <a:rPr lang="en-GB" sz="1400" dirty="0"/>
                        <a:t>Pre-flight checks</a:t>
                      </a:r>
                    </a:p>
                    <a:p>
                      <a:pPr marL="285750" indent="-285750">
                        <a:buFont typeface="Arial" panose="020B0604020202020204" pitchFamily="34" charset="0"/>
                        <a:buChar char="•"/>
                      </a:pPr>
                      <a:r>
                        <a:rPr lang="en-GB" sz="1400" dirty="0"/>
                        <a:t>Technical migration process</a:t>
                      </a:r>
                    </a:p>
                    <a:p>
                      <a:pPr marL="285750" indent="-285750">
                        <a:buFont typeface="Arial" panose="020B0604020202020204" pitchFamily="34" charset="0"/>
                        <a:buChar char="•"/>
                      </a:pPr>
                      <a:r>
                        <a:rPr lang="en-GB" sz="1400" dirty="0"/>
                        <a:t>Migration QA reporting</a:t>
                      </a:r>
                    </a:p>
                  </a:txBody>
                  <a:tcPr anchor="ctr"/>
                </a:tc>
                <a:tc>
                  <a:txBody>
                    <a:bodyPr/>
                    <a:lstStyle/>
                    <a:p>
                      <a:r>
                        <a:rPr lang="en-GB" sz="1400" dirty="0"/>
                        <a:t>Must sign-off to agree migration process.</a:t>
                      </a:r>
                    </a:p>
                  </a:txBody>
                  <a:tcPr anchor="ctr"/>
                </a:tc>
                <a:extLst>
                  <a:ext uri="{0D108BD9-81ED-4DB2-BD59-A6C34878D82A}">
                    <a16:rowId xmlns:a16="http://schemas.microsoft.com/office/drawing/2014/main" val="2267846202"/>
                  </a:ext>
                </a:extLst>
              </a:tr>
            </a:tbl>
          </a:graphicData>
        </a:graphic>
      </p:graphicFrame>
    </p:spTree>
    <p:extLst>
      <p:ext uri="{BB962C8B-B14F-4D97-AF65-F5344CB8AC3E}">
        <p14:creationId xmlns:p14="http://schemas.microsoft.com/office/powerpoint/2010/main" val="15361563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7gKDbIb38Ui4jPD4vTNnP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Oe.C8GiKE6OqapsUBPXT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Oe.C8GiKE6OqapsUBPXT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KUQaq5hG6E.rZy5VAVxOm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KUQaq5hG6E.rZy5VAVxOm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Oe.C8GiKE6OqapsUBPXT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e.C8GiKE6OqapsUBPXT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KUQaq5hG6E.rZy5VAVxOm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KUQaq5hG6E.rZy5VAVxOm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
      <a:dk1>
        <a:srgbClr val="003698"/>
      </a:dk1>
      <a:lt1>
        <a:srgbClr val="FFFFFF"/>
      </a:lt1>
      <a:dk2>
        <a:srgbClr val="003698"/>
      </a:dk2>
      <a:lt2>
        <a:srgbClr val="808080"/>
      </a:lt2>
      <a:accent1>
        <a:srgbClr val="003698"/>
      </a:accent1>
      <a:accent2>
        <a:srgbClr val="00A7D4"/>
      </a:accent2>
      <a:accent3>
        <a:srgbClr val="FFFFFF"/>
      </a:accent3>
      <a:accent4>
        <a:srgbClr val="002D81"/>
      </a:accent4>
      <a:accent5>
        <a:srgbClr val="AAAECA"/>
      </a:accent5>
      <a:accent6>
        <a:srgbClr val="0097C0"/>
      </a:accent6>
      <a:hlink>
        <a:srgbClr val="62BD19"/>
      </a:hlink>
      <a:folHlink>
        <a:srgbClr val="C70BAC"/>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478E9847C790429178C5B2957574E0" ma:contentTypeVersion="12" ma:contentTypeDescription="Create a new document." ma:contentTypeScope="" ma:versionID="14be2be9801e9e00e25ede45e9fe2378">
  <xsd:schema xmlns:xsd="http://www.w3.org/2001/XMLSchema" xmlns:xs="http://www.w3.org/2001/XMLSchema" xmlns:p="http://schemas.microsoft.com/office/2006/metadata/properties" xmlns:ns2="980e7ed6-db18-4114-8438-90dac10500f3" xmlns:ns3="5e2eac53-0d0f-4a1d-bd3f-485f8ce7035d" targetNamespace="http://schemas.microsoft.com/office/2006/metadata/properties" ma:root="true" ma:fieldsID="1e62d1ca7844c91ef7cfc286d4a7e758" ns2:_="" ns3:_="">
    <xsd:import namespace="980e7ed6-db18-4114-8438-90dac10500f3"/>
    <xsd:import namespace="5e2eac53-0d0f-4a1d-bd3f-485f8ce7035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0e7ed6-db18-4114-8438-90dac10500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2eac53-0d0f-4a1d-bd3f-485f8ce7035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90441-872C-44AA-862C-3D76C08912C2}">
  <ds:schemaRefs>
    <ds:schemaRef ds:uri="http://schemas.microsoft.com/sharepoint/v3/contenttype/forms"/>
  </ds:schemaRefs>
</ds:datastoreItem>
</file>

<file path=customXml/itemProps2.xml><?xml version="1.0" encoding="utf-8"?>
<ds:datastoreItem xmlns:ds="http://schemas.openxmlformats.org/officeDocument/2006/customXml" ds:itemID="{344E3551-C410-40AC-A85F-E80CE2B488A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957973C-98FC-4A0F-B03C-AD928BE4E2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0e7ed6-db18-4114-8438-90dac10500f3"/>
    <ds:schemaRef ds:uri="5e2eac53-0d0f-4a1d-bd3f-485f8ce703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3455</Words>
  <Application>Microsoft Office PowerPoint</Application>
  <PresentationFormat>Widescreen</PresentationFormat>
  <Paragraphs>582</Paragraphs>
  <Slides>21</Slides>
  <Notes>16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Arial</vt:lpstr>
      <vt:lpstr>Arial Rounded MT Bold</vt:lpstr>
      <vt:lpstr>Calibri</vt:lpstr>
      <vt:lpstr>Calibri Light</vt:lpstr>
      <vt:lpstr>Helvetica 35 Thin</vt:lpstr>
      <vt:lpstr>Symbol</vt:lpstr>
      <vt:lpstr>Office Theme</vt:lpstr>
      <vt:lpstr>1_Default Design</vt:lpstr>
      <vt:lpstr>1_Office Theme</vt:lpstr>
      <vt:lpstr> Practice Managers Forum [M365(N365) Report]</vt:lpstr>
      <vt:lpstr>Introduction</vt:lpstr>
      <vt:lpstr>N365 (M365) Background</vt:lpstr>
      <vt:lpstr>Project Scope</vt:lpstr>
      <vt:lpstr>Key Benefits of N365</vt:lpstr>
      <vt:lpstr>Vision for the Future</vt:lpstr>
      <vt:lpstr>Vision for the Future</vt:lpstr>
      <vt:lpstr>User Experience (UX)</vt:lpstr>
      <vt:lpstr>Project Responsibilities (1/2)</vt:lpstr>
      <vt:lpstr>Project Responsibilities (2/2)</vt:lpstr>
      <vt:lpstr>Project Risks: People</vt:lpstr>
      <vt:lpstr>Project Risks: Process</vt:lpstr>
      <vt:lpstr>Project Risks: Technology</vt:lpstr>
      <vt:lpstr>Further Considerations: Data Security</vt:lpstr>
      <vt:lpstr>Further Considerations: Cost Savings</vt:lpstr>
      <vt:lpstr>PowerPoint Presentation</vt:lpstr>
      <vt:lpstr>M365 Plan On A Page – GP Practices    (SG4-Testing &amp; Validation) (SG5-Deliver &amp; Transition to Support) </vt:lpstr>
      <vt:lpstr>M365 Deliverables &amp; Status – GP Practices</vt:lpstr>
      <vt:lpstr>PowerPoint Presentation</vt:lpstr>
      <vt:lpstr>M365 Contact &amp; Feedback</vt:lpstr>
      <vt:lpstr>PowerPoint Presentation</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dc:title>
  <dc:creator>Jessica Abrey</dc:creator>
  <cp:lastModifiedBy>ANDERSON, Dermot (NHS NORTH WEST LONDON ICB - W2U3Z)</cp:lastModifiedBy>
  <cp:revision>213</cp:revision>
  <dcterms:created xsi:type="dcterms:W3CDTF">2021-05-11T15:23:49Z</dcterms:created>
  <dcterms:modified xsi:type="dcterms:W3CDTF">2024-05-01T11:28:51Z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0x010100A4478E9847C790429178C5B2957574E0</vt:lpwstr>
  </property>
</Properties>
</file>