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81" r:id="rId4"/>
    <p:sldId id="277" r:id="rId5"/>
    <p:sldId id="268" r:id="rId6"/>
    <p:sldId id="261" r:id="rId7"/>
    <p:sldId id="285" r:id="rId8"/>
    <p:sldId id="286" r:id="rId9"/>
    <p:sldId id="287" r:id="rId10"/>
    <p:sldId id="283" r:id="rId11"/>
    <p:sldId id="269" r:id="rId12"/>
    <p:sldId id="284" r:id="rId13"/>
    <p:sldId id="257" r:id="rId14"/>
    <p:sldId id="267" r:id="rId15"/>
    <p:sldId id="264" r:id="rId16"/>
    <p:sldId id="280" r:id="rId17"/>
    <p:sldId id="279" r:id="rId18"/>
    <p:sldId id="262" r:id="rId19"/>
    <p:sldId id="278" r:id="rId20"/>
    <p:sldId id="289" r:id="rId21"/>
    <p:sldId id="290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70" autoAdjust="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0A6E0-25DB-4F0C-B8D0-678C0C117BAE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0C06E-C065-4A8E-ADBE-BEB8B0A39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19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the first session of the teaching programme. Recap on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1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https://www.goldstandardsframework.org.uk/advance-care-planning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26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the benefits of ACP?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20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may be the barriers?</a:t>
            </a:r>
          </a:p>
          <a:p>
            <a:r>
              <a:rPr lang="en-GB" dirty="0"/>
              <a:t>Managing uncertainty is a natural part of the palliative care journey</a:t>
            </a:r>
          </a:p>
          <a:p>
            <a:endParaRPr lang="en-GB" dirty="0"/>
          </a:p>
          <a:p>
            <a:r>
              <a:rPr lang="en-GB" dirty="0"/>
              <a:t>https://www.nursingtimes.net/clinical-archive/end-of-life-and-palliative-care/the-benefits-and-barriers-of-ensuring-patients-have-advance-care-planning-03-01-2017/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3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you think the patient is deteriorating or dying?</a:t>
            </a:r>
          </a:p>
          <a:p>
            <a:r>
              <a:rPr lang="en-GB" dirty="0"/>
              <a:t>Remember frail patients can take longer to recover – think disease trajectory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64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does your practice monitor palliative care patients?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00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Auto-consult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61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72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Treena </a:t>
            </a:r>
          </a:p>
          <a:p>
            <a:r>
              <a:rPr lang="en-GB" dirty="0"/>
              <a:t>Any reflection on referrals done by the GPs?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688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07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7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  <a:p>
            <a:r>
              <a:rPr lang="en-GB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00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Thanks </a:t>
            </a:r>
          </a:p>
          <a:p>
            <a:r>
              <a:rPr lang="en-GB" dirty="0"/>
              <a:t>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8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https://www.cheshire-epaige.nhs.uk/wp-content/uploads/2018/11/NEW-PIG-20.1.17-KT-vs17.pdf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May come across these patients in discharge summaries or on duty, bigger picture can be less obvious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8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https://www.gponline.com/gps-role-end-of-life-care/palliative-end-of-life-care/article/1366021</a:t>
            </a:r>
          </a:p>
          <a:p>
            <a:r>
              <a:rPr lang="en-GB" dirty="0"/>
              <a:t>Can be difficult in current climate of general practice</a:t>
            </a:r>
          </a:p>
          <a:p>
            <a:r>
              <a:rPr lang="en-GB" dirty="0"/>
              <a:t>For example – patients who previously would attend appointments for reviews now cannot make it to appointments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1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clinicians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2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family/carers – useful in your communication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3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Oncology – performance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4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Australia-modified </a:t>
            </a:r>
            <a:r>
              <a:rPr lang="en-GB" dirty="0" err="1"/>
              <a:t>Karnofsky</a:t>
            </a:r>
            <a:r>
              <a:rPr lang="en-GB" dirty="0"/>
              <a:t> Performance Scale – functional ability, palliative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32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Rockwood frailty scale</a:t>
            </a:r>
          </a:p>
          <a:p>
            <a:r>
              <a:rPr lang="en-GB" dirty="0"/>
              <a:t>You may notice this more when exploring the social history or from carer/relatives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1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62DD-FBB5-8AC2-9D3D-E5A6EE105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82C23-A2D2-A13E-29E0-369D5494F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34F1-F6C4-5E84-6E00-F3CFD4CD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FF05-6DC5-4C94-BEF5-3AC72D28642F}" type="datetime1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A7FE9-1C19-15DC-7545-F79B135C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959A-D995-90F3-ECC1-2139B663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5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B7BD-69EE-563C-EBBC-0A38B702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ABE66-B823-A24B-4564-386E198AE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846D-8E29-DEAE-51F1-E4875973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9B32-3D35-49DF-8522-F63D31DD81F9}" type="datetime1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88409-F671-63E2-447A-F8CA4D35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88A66-B2FC-0BF2-5151-BECFB127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5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8A0E9-FAA2-81B3-8483-4588A6783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3DDA0-FB11-319B-5AC1-914FC01C9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732C5-F1F4-DE2A-5853-77FE7322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A31-23BA-4BD6-A3F4-1BE537D63482}" type="datetime1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2261-61F0-F927-C0D9-62432D81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15224-6F41-2EF6-6F9E-88459F5E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34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150D-3DC8-3AEE-329D-7E5FB563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1E8D8-C122-FE17-7F9D-721EB3CB0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4E7F6-61CC-C862-E266-B3A3C4EC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DA7-CE52-4F96-9EDD-EFE6A61B55A6}" type="datetime1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892AC-843E-397B-DA64-FEEF544E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63B7A-817D-D4FF-E11C-89ADCBDF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9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AC3F-DC68-A7B2-99EB-287B4E03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A2D43-26A5-1551-6E7B-D9BA026A6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2587-669C-52B5-37B2-CE118AF2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1222-4E9A-4366-9086-731C8BA1F622}" type="datetime1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4E1F3-2A5A-5476-D4F6-B03ACF36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78F37-3C85-78F7-2EB2-31E6D0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0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9ED4-7890-4D3C-F238-A6B1A29F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6F12-23D1-7889-1A28-612C5266D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698D6-4F8E-12DD-AD17-4690C56FE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2E704-6FA9-F9AA-922F-C2619062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9DC0-AEAC-4E8F-919C-6AD5F55F6730}" type="datetime1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1CD1E-F518-538A-5AFD-07760A15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B0C7-26D7-E261-BD11-64EE9B7A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0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906F5-F84C-5B54-4DD0-34CCBA0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278B3-58F4-B6E4-16AB-E98C3037E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4536B-8062-6F77-D150-289217D9F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1EAC1-1AA5-B98E-CC77-0572A11E5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02743-C925-D4A5-8785-89E8EB93F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639AAB-85B6-7FE9-0BE6-2372C75C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43A9-CDBC-47C8-9E8B-04F8A31ABEBE}" type="datetime1">
              <a:rPr lang="en-GB" smtClean="0"/>
              <a:t>20/05/2024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9784B-9E8E-A577-46EA-C0C0C28A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E415D-DAEB-498B-E079-E9C44623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4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2D6F-7CB2-2CAE-1A1A-1A6460BA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3E391-EB7E-3E1F-4824-022023BD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7E4-BD47-49F9-A47B-129C268E2CD4}" type="datetime1">
              <a:rPr lang="en-GB" smtClean="0"/>
              <a:t>20/05/2024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53C28-F05A-8FFF-459B-677F9F62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D8E77-DA5B-0DF2-9104-520C839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F7C8D-1C9E-B34A-B0FC-DC661ACE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91C2-9D8A-4EA6-AF28-9B8FCD886260}" type="datetime1">
              <a:rPr lang="en-GB" smtClean="0"/>
              <a:t>20/05/2024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D678B-28ED-6924-F117-BB9DA672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25A36-F523-AC3A-6948-FBDD0561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6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E407-A931-84A3-AFFC-CFD9D274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A0C7-B7A3-7FB4-F8A5-F27CB5CB5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03728-D4DB-4D40-43D5-03ECAF1C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DADCA-3050-4BF5-1843-7B678FF2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E24-2BFF-48B4-B644-C923E29902F4}" type="datetime1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6F313-E389-34DC-0944-955F86A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F4D36-1030-33B7-4646-18B805BA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6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D7D0-FE4F-F93F-6B15-46758896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4C4-4949-A770-D5AB-6F11422C0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C258E-09A2-8CD7-2D27-25E6DFAA5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F6020-0B8E-8501-5ABC-17C33FD4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A1CA-74F5-4FC7-B933-19CCE6E858A3}" type="datetime1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DB868-08C0-4506-9BC3-858C3B68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4B339-6C41-D0BF-4B19-8E199523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5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14E34-7C52-23EA-0BDD-5B007489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E15A7-2096-3D88-BB66-F8430F3AC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197BE-0C31-1C1B-3ECB-B9FAAD375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0CDDB0-884F-47CE-A581-6D304F48DFB6}" type="datetime1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E292D-E5AC-209A-E8E0-D1CE7DD73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7B985-EC9E-D945-0187-F65D5779C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9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alliative Care: Definition, Scope, Treatment, Criteria">
            <a:extLst>
              <a:ext uri="{FF2B5EF4-FFF2-40B4-BE49-F238E27FC236}">
                <a16:creationId xmlns:a16="http://schemas.microsoft.com/office/drawing/2014/main" id="{76A0A516-96EF-0B20-2730-FD3452F1A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FB3AE-0CB8-9EB8-F8D0-B889DA355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 dirty="0"/>
              <a:t>Palliative Care for GPs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983CE-E6F0-88E4-689D-BA7F0CEA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8" y="4629234"/>
            <a:ext cx="4198891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GB" dirty="0"/>
              <a:t>Module 1:</a:t>
            </a:r>
          </a:p>
          <a:p>
            <a:pPr algn="l"/>
            <a:r>
              <a:rPr lang="en-GB" dirty="0"/>
              <a:t>Introduction to 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406833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C6142-0409-CB22-73D5-F049AE7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GB" dirty="0"/>
              <a:t>Advanced Care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C332-DB24-9DAE-5463-3AF04B7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1900" b="0" i="0" dirty="0">
                <a:effectLst/>
                <a:latin typeface="Aptos" panose="020B0004020202020204" pitchFamily="34" charset="0"/>
              </a:rPr>
              <a:t>At this time in your life, what is important to you?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900" b="0" i="0" dirty="0">
                <a:effectLst/>
                <a:latin typeface="Aptos" panose="020B0004020202020204" pitchFamily="34" charset="0"/>
              </a:rPr>
              <a:t>What elements of care are important to you and what would you like to happen in future?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900" b="0" i="0" dirty="0">
                <a:effectLst/>
                <a:latin typeface="Aptos" panose="020B0004020202020204" pitchFamily="34" charset="0"/>
              </a:rPr>
              <a:t>What would you not want to happen? Is there anything that you worry about or fear happening?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>
                <a:latin typeface="Aptos" panose="020B0004020202020204" pitchFamily="34" charset="0"/>
              </a:rPr>
              <a:t>More to come on these conversations in Module 4</a:t>
            </a:r>
            <a:endParaRPr lang="en-GB" sz="1900" b="0" i="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28316-E84E-2F3A-AF9F-5D63EDE01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46" t="23782" r="41111" b="45639"/>
          <a:stretch/>
        </p:blipFill>
        <p:spPr>
          <a:xfrm>
            <a:off x="6800986" y="1631947"/>
            <a:ext cx="4747547" cy="36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C6142-0409-CB22-73D5-F049AE7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GB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C332-DB24-9DAE-5463-3AF04B7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ptos" panose="020B0004020202020204" pitchFamily="34" charset="0"/>
              </a:rPr>
              <a:t>Enables greater autonomy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ptos" panose="020B0004020202020204" pitchFamily="34" charset="0"/>
              </a:rPr>
              <a:t>Greater concordance with wishes if discussed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ptos" panose="020B0004020202020204" pitchFamily="34" charset="0"/>
              </a:rPr>
              <a:t>Reduced unwanted or futile invasive interventions or hospital admissions - appropriate levels of treatment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Provide information for patients and families so that they can set goals, priorities and expectations of care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For clinicians - proactive planning rather than reactive crisis intervention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More coordinated care and improved communication between services involved</a:t>
            </a:r>
            <a:endParaRPr lang="en-GB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4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C6142-0409-CB22-73D5-F049AE7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GB" dirty="0"/>
              <a:t>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C332-DB24-9DAE-5463-3AF04B7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Cultural taboo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highlight>
                  <a:srgbClr val="FFFFFF"/>
                </a:highlight>
                <a:latin typeface="Aptos" panose="020B0004020202020204" pitchFamily="34" charset="0"/>
              </a:rPr>
              <a:t>Confidence in initiating conversations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highlight>
                  <a:srgbClr val="FFFFFF"/>
                </a:highlight>
                <a:latin typeface="Aptos" panose="020B0004020202020204" pitchFamily="34" charset="0"/>
              </a:rPr>
              <a:t>Patient may not wish to engage</a:t>
            </a:r>
            <a:endParaRPr lang="en-GB" sz="2000" b="0" i="0" dirty="0"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highlight>
                  <a:srgbClr val="FFFFFF"/>
                </a:highlight>
                <a:latin typeface="Aptos" panose="020B0004020202020204" pitchFamily="34" charset="0"/>
              </a:rPr>
              <a:t>Timing – late discussion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Resources – c</a:t>
            </a:r>
            <a:r>
              <a:rPr lang="en-GB" sz="2000" dirty="0">
                <a:highlight>
                  <a:srgbClr val="FFFFFF"/>
                </a:highlight>
                <a:latin typeface="Aptos" panose="020B0004020202020204" pitchFamily="34" charset="0"/>
              </a:rPr>
              <a:t>an take several encounters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ptos" panose="020B0004020202020204" pitchFamily="34" charset="0"/>
              </a:rPr>
              <a:t>Integration of ACP into mainstream practice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Lack of continuity </a:t>
            </a:r>
            <a:endParaRPr lang="en-GB" sz="2000" b="0" i="0" dirty="0">
              <a:effectLst/>
              <a:latin typeface="Aptos" panose="020B00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Managing uncertainty </a:t>
            </a:r>
          </a:p>
          <a:p>
            <a:pPr lvl="1" algn="just"/>
            <a:r>
              <a:rPr lang="en-GB" sz="2000" dirty="0"/>
              <a:t>Prognostic</a:t>
            </a:r>
          </a:p>
          <a:p>
            <a:pPr lvl="1" algn="just"/>
            <a:r>
              <a:rPr lang="en-GB" sz="2000" dirty="0"/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39409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6F6570-FB1C-5C6D-9C69-A98F6419A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-2" b="2632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Mr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1900" dirty="0"/>
              <a:t>75 years old</a:t>
            </a:r>
          </a:p>
          <a:p>
            <a:pPr algn="just">
              <a:defRPr/>
            </a:pPr>
            <a:r>
              <a:rPr lang="en-GB" sz="1900" dirty="0"/>
              <a:t>Background of </a:t>
            </a:r>
            <a:r>
              <a:rPr lang="en-GB" sz="1900" dirty="0" err="1"/>
              <a:t>HFpEF</a:t>
            </a:r>
            <a:r>
              <a:rPr lang="en-GB" sz="1900" dirty="0"/>
              <a:t>, HTN, T2DM</a:t>
            </a:r>
          </a:p>
          <a:p>
            <a:pPr algn="just">
              <a:defRPr/>
            </a:pPr>
            <a:r>
              <a:rPr lang="en-GB" sz="1900" dirty="0"/>
              <a:t>Four hospital admissions in six months with pulmonary oedema and most recently pneumonia</a:t>
            </a:r>
          </a:p>
          <a:p>
            <a:pPr algn="just">
              <a:defRPr/>
            </a:pPr>
            <a:r>
              <a:rPr lang="en-GB" sz="1900" dirty="0"/>
              <a:t>Initially responded well to diuretic treatment but soon became refractory to treatment</a:t>
            </a:r>
          </a:p>
          <a:p>
            <a:pPr algn="just">
              <a:defRPr/>
            </a:pPr>
            <a:r>
              <a:rPr lang="en-GB" sz="1900" dirty="0"/>
              <a:t>Lives with wife, daughter lives locally  </a:t>
            </a:r>
          </a:p>
          <a:p>
            <a:pPr marL="0" indent="0" algn="just">
              <a:buNone/>
              <a:defRPr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421602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337341-8B4A-ED8F-167E-3AE57CF3E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-2" b="2632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Mr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320"/>
            <a:ext cx="4175760" cy="4378643"/>
          </a:xfrm>
        </p:spPr>
        <p:txBody>
          <a:bodyPr>
            <a:normAutofit/>
          </a:bodyPr>
          <a:lstStyle/>
          <a:p>
            <a:pPr algn="just"/>
            <a:r>
              <a:rPr lang="en-GB" sz="1600" dirty="0"/>
              <a:t>The patient appears on your duty list</a:t>
            </a:r>
          </a:p>
          <a:p>
            <a:pPr algn="just"/>
            <a:r>
              <a:rPr lang="en-GB" sz="1600" dirty="0"/>
              <a:t>‘Daughter reports she is worried her father is sleeping a lot of the day and has a reduced appetite over the last few weeks. Ongoing leg swelling, not particularly breathless but now he is mainly in chair or bed’</a:t>
            </a:r>
          </a:p>
          <a:p>
            <a:pPr algn="just"/>
            <a:r>
              <a:rPr lang="en-GB" sz="1600" b="1" dirty="0"/>
              <a:t>What would your next steps be?</a:t>
            </a:r>
          </a:p>
          <a:p>
            <a:pPr algn="just"/>
            <a:r>
              <a:rPr lang="en-GB" sz="1600" b="1" dirty="0"/>
              <a:t>What information may tell you if the patient is deteriorating or dying?</a:t>
            </a:r>
          </a:p>
          <a:p>
            <a:pPr algn="just"/>
            <a:r>
              <a:rPr lang="en-GB" sz="16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barriers might there be when making an advanced care plan?</a:t>
            </a:r>
            <a:endParaRPr lang="en-GB" sz="16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b="1" dirty="0"/>
              <a:t>Who else may you involve?</a:t>
            </a:r>
          </a:p>
          <a:p>
            <a:pPr algn="just"/>
            <a:endParaRPr lang="en-GB" sz="1600" b="1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8954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3BB0A231-89C3-0C6F-4370-F448F8F62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C6142-0409-CB22-73D5-F049AE7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Mr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C332-DB24-9DAE-5463-3AF04B7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161"/>
            <a:ext cx="3822189" cy="3742762"/>
          </a:xfrm>
        </p:spPr>
        <p:txBody>
          <a:bodyPr>
            <a:normAutofit/>
          </a:bodyPr>
          <a:lstStyle/>
          <a:p>
            <a:pPr algn="just"/>
            <a:r>
              <a:rPr lang="en-GB" sz="1700" dirty="0"/>
              <a:t>Review patient record</a:t>
            </a:r>
          </a:p>
          <a:p>
            <a:pPr lvl="1" algn="just"/>
            <a:r>
              <a:rPr lang="en-GB" sz="1700" dirty="0"/>
              <a:t>Recent discharge summaries</a:t>
            </a:r>
          </a:p>
          <a:p>
            <a:pPr lvl="1" algn="just"/>
            <a:r>
              <a:rPr lang="en-GB" sz="1700" dirty="0"/>
              <a:t>Recent GP consultations</a:t>
            </a:r>
          </a:p>
          <a:p>
            <a:pPr lvl="1" algn="just"/>
            <a:r>
              <a:rPr lang="en-GB" sz="1700" dirty="0"/>
              <a:t>Any current care plans</a:t>
            </a:r>
          </a:p>
          <a:p>
            <a:pPr algn="just"/>
            <a:r>
              <a:rPr lang="en-GB" sz="1700" dirty="0"/>
              <a:t>Clarify social history and support network</a:t>
            </a:r>
          </a:p>
          <a:p>
            <a:pPr algn="just"/>
            <a:r>
              <a:rPr lang="en-GB" sz="1700" dirty="0"/>
              <a:t>Important to identify </a:t>
            </a:r>
            <a:r>
              <a:rPr lang="en-GB" sz="1700" dirty="0" err="1"/>
              <a:t>NoK</a:t>
            </a:r>
            <a:endParaRPr lang="en-GB" sz="1700" dirty="0"/>
          </a:p>
          <a:p>
            <a:pPr algn="just"/>
            <a:r>
              <a:rPr lang="en-GB" sz="1700" dirty="0"/>
              <a:t>Arrange home visit</a:t>
            </a:r>
          </a:p>
          <a:p>
            <a:pPr algn="just"/>
            <a:r>
              <a:rPr lang="en-GB" sz="1700" dirty="0"/>
              <a:t>Assess the patient – any reversible causes or investigations required?</a:t>
            </a:r>
          </a:p>
          <a:p>
            <a:pPr algn="just"/>
            <a:r>
              <a:rPr lang="en-GB" sz="1700" dirty="0"/>
              <a:t>Discuss patient’s wishes and offer idea of an advanced care plan</a:t>
            </a:r>
          </a:p>
        </p:txBody>
      </p:sp>
    </p:spTree>
    <p:extLst>
      <p:ext uri="{BB962C8B-B14F-4D97-AF65-F5344CB8AC3E}">
        <p14:creationId xmlns:p14="http://schemas.microsoft.com/office/powerpoint/2010/main" val="37437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3BB0A231-89C3-0C6F-4370-F448F8F62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C6142-0409-CB22-73D5-F049AE7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/>
              <a:t>Mr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C332-DB24-9DAE-5463-3AF04B7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9881"/>
            <a:ext cx="3822189" cy="374276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1700" dirty="0"/>
              <a:t>Advanced care plan – holistic view</a:t>
            </a:r>
          </a:p>
          <a:p>
            <a:pPr lvl="1" algn="just"/>
            <a:r>
              <a:rPr lang="en-GB" sz="1700" dirty="0"/>
              <a:t>PPC/PPD</a:t>
            </a:r>
          </a:p>
          <a:p>
            <a:pPr lvl="1" algn="just"/>
            <a:r>
              <a:rPr lang="en-GB" sz="1700" dirty="0"/>
              <a:t>DNACPR</a:t>
            </a:r>
          </a:p>
          <a:p>
            <a:pPr lvl="1" algn="just"/>
            <a:r>
              <a:rPr lang="en-GB" sz="1700" dirty="0"/>
              <a:t>Hospital transfer</a:t>
            </a:r>
          </a:p>
          <a:p>
            <a:pPr algn="just"/>
            <a:r>
              <a:rPr lang="en-GB" sz="1700" dirty="0"/>
              <a:t>Add to palliative care register</a:t>
            </a:r>
          </a:p>
          <a:p>
            <a:pPr algn="just"/>
            <a:r>
              <a:rPr lang="en-GB" sz="1700" dirty="0"/>
              <a:t>Create UCP with consent</a:t>
            </a:r>
          </a:p>
          <a:p>
            <a:pPr algn="just"/>
            <a:r>
              <a:rPr lang="en-GB" sz="1700" dirty="0"/>
              <a:t>Follow up patient</a:t>
            </a:r>
          </a:p>
          <a:p>
            <a:pPr algn="just"/>
            <a:r>
              <a:rPr lang="en-GB" sz="1700" dirty="0"/>
              <a:t>Who else would you involve?</a:t>
            </a:r>
          </a:p>
          <a:p>
            <a:pPr lvl="1" algn="just"/>
            <a:r>
              <a:rPr lang="en-GB" sz="1700" dirty="0"/>
              <a:t>SPC?</a:t>
            </a:r>
          </a:p>
          <a:p>
            <a:pPr lvl="1" algn="just"/>
            <a:r>
              <a:rPr lang="en-GB" sz="1700" dirty="0"/>
              <a:t>Heart failure nurse?</a:t>
            </a:r>
          </a:p>
          <a:p>
            <a:pPr lvl="1" algn="just"/>
            <a:r>
              <a:rPr lang="en-GB" sz="1700" dirty="0"/>
              <a:t>OT/PT?</a:t>
            </a:r>
          </a:p>
          <a:p>
            <a:pPr lvl="1" algn="just"/>
            <a:r>
              <a:rPr lang="en-GB" sz="1700" dirty="0"/>
              <a:t>DNs?</a:t>
            </a:r>
          </a:p>
        </p:txBody>
      </p:sp>
    </p:spTree>
    <p:extLst>
      <p:ext uri="{BB962C8B-B14F-4D97-AF65-F5344CB8AC3E}">
        <p14:creationId xmlns:p14="http://schemas.microsoft.com/office/powerpoint/2010/main" val="1724057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23BB2C-3BA8-4A7D-E708-806F6A487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803" t="2381" r="32761" b="-25"/>
          <a:stretch/>
        </p:blipFill>
        <p:spPr>
          <a:xfrm>
            <a:off x="3567658" y="73459"/>
            <a:ext cx="4936261" cy="67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3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168E9E-623F-2025-E28D-86A26E0AE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065" t="-25" r="9754" b="5303"/>
          <a:stretch/>
        </p:blipFill>
        <p:spPr>
          <a:xfrm>
            <a:off x="1956420" y="643466"/>
            <a:ext cx="8805099" cy="59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1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C6142-0409-CB22-73D5-F049AE7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4632959" cy="1800526"/>
          </a:xfrm>
        </p:spPr>
        <p:txBody>
          <a:bodyPr>
            <a:normAutofit/>
          </a:bodyPr>
          <a:lstStyle/>
          <a:p>
            <a:r>
              <a:rPr lang="en-GB" sz="4100" dirty="0"/>
              <a:t>Referral to Specialist Palliative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C332-DB24-9DAE-5463-3AF04B7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Complex symptom control  </a:t>
            </a:r>
          </a:p>
          <a:p>
            <a:pPr algn="just"/>
            <a:r>
              <a:rPr lang="en-GB" sz="2000" dirty="0"/>
              <a:t>Unresolved needs that cannot be met by the primary care team</a:t>
            </a:r>
          </a:p>
          <a:p>
            <a:pPr algn="just"/>
            <a:r>
              <a:rPr lang="en-GB" sz="2000" dirty="0"/>
              <a:t>Meadow House Hospice MDT</a:t>
            </a:r>
          </a:p>
          <a:p>
            <a:pPr algn="just"/>
            <a:r>
              <a:rPr lang="en-GB" sz="2000" dirty="0"/>
              <a:t>Think carefully about the reason for referral</a:t>
            </a:r>
          </a:p>
          <a:p>
            <a:pPr algn="just"/>
            <a:r>
              <a:rPr lang="en-GB" sz="2000" dirty="0"/>
              <a:t>What are the expectations?</a:t>
            </a:r>
          </a:p>
          <a:p>
            <a:pPr lvl="1" algn="just"/>
            <a:endParaRPr lang="en-GB" sz="2000" dirty="0"/>
          </a:p>
          <a:p>
            <a:pPr marL="457200" lvl="1" indent="0" algn="just">
              <a:buNone/>
            </a:pPr>
            <a:endParaRPr lang="en-GB" sz="2000" dirty="0"/>
          </a:p>
        </p:txBody>
      </p:sp>
      <p:pic>
        <p:nvPicPr>
          <p:cNvPr id="4" name="Picture 3" descr="A diagram of a health care&#10;&#10;Description automatically generated">
            <a:extLst>
              <a:ext uri="{FF2B5EF4-FFF2-40B4-BE49-F238E27FC236}">
                <a16:creationId xmlns:a16="http://schemas.microsoft.com/office/drawing/2014/main" id="{5184BE55-6FFC-E023-E37B-DC929317C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85" y="1102042"/>
            <a:ext cx="6114363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3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05506-D825-16FE-FB4C-B575778B8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GB" dirty="0"/>
              <a:t>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E2067-CBFE-A230-A826-414D230B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en-GB" altLang="en-US" dirty="0"/>
              <a:t>Troubleshooting</a:t>
            </a:r>
          </a:p>
          <a:p>
            <a:r>
              <a:rPr lang="en-GB" altLang="en-US" dirty="0"/>
              <a:t>Interactive session</a:t>
            </a:r>
          </a:p>
          <a:p>
            <a:r>
              <a:rPr lang="en-GB" altLang="en-US" dirty="0"/>
              <a:t>Confidential discussion</a:t>
            </a:r>
          </a:p>
          <a:p>
            <a:r>
              <a:rPr lang="en-GB" altLang="en-US" dirty="0"/>
              <a:t>Bring any cases</a:t>
            </a:r>
          </a:p>
          <a:p>
            <a:r>
              <a:rPr lang="en-GB" altLang="en-US" dirty="0"/>
              <a:t>Ask questions along the way</a:t>
            </a:r>
          </a:p>
          <a:p>
            <a:r>
              <a:rPr lang="en-GB" altLang="en-US" dirty="0"/>
              <a:t>Feedback after session</a:t>
            </a:r>
          </a:p>
          <a:p>
            <a:endParaRPr lang="en-GB" altLang="en-US" dirty="0"/>
          </a:p>
          <a:p>
            <a:pPr marL="0" indent="0">
              <a:buNone/>
            </a:pPr>
            <a:endParaRPr lang="en-GB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452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3BB0A231-89C3-0C6F-4370-F448F8F62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C6142-0409-CB22-73D5-F049AE7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C332-DB24-9DAE-5463-3AF04B7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738"/>
            <a:ext cx="4348655" cy="413690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600" kern="0" dirty="0">
                <a:ea typeface="Times New Roman" panose="02020603050405020304" pitchFamily="18" charset="0"/>
                <a:cs typeface="Calibri" panose="020F0502020204030204" pitchFamily="34" charset="0"/>
              </a:rPr>
              <a:t>Mr S, 84</a:t>
            </a:r>
            <a:r>
              <a:rPr lang="en-GB" sz="26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year old living in his own home, frail but independent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6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 has a jigsaw of support from neighbours and friends but refuses formal care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6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 has repeatedly fallen in the past few weeks but refuses to go to hospital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6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Eventually he agrees to a visit from </a:t>
            </a:r>
            <a:r>
              <a:rPr lang="en-GB" sz="2600" kern="0" dirty="0"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26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GP who finds that he is living in squalor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6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 is cachectic with widespread lymph nodes palpable and an enlarged liver However he refuses any investigation and is determined to stay at home</a:t>
            </a:r>
            <a:endParaRPr lang="en-GB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GB" sz="2600" b="1" kern="0" dirty="0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Calibri" panose="020F0502020204030204" pitchFamily="34" charset="0"/>
              </a:rPr>
              <a:t>What would you do now for Mr S?</a:t>
            </a:r>
            <a:endParaRPr lang="en-GB" sz="2600" kern="100" dirty="0">
              <a:effectLst/>
              <a:highlight>
                <a:srgbClr val="FFFFFF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715951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3BB0A231-89C3-0C6F-4370-F448F8F62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C6142-0409-CB22-73D5-F049AE7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C332-DB24-9DAE-5463-3AF04B7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9881"/>
            <a:ext cx="4679731" cy="3742762"/>
          </a:xfrm>
        </p:spPr>
        <p:txBody>
          <a:bodyPr>
            <a:normAutofit/>
          </a:bodyPr>
          <a:lstStyle/>
          <a:p>
            <a:pPr algn="just"/>
            <a:r>
              <a:rPr lang="en-GB" sz="1700" dirty="0"/>
              <a:t>Mrs R, 97 year old with a background of dementia</a:t>
            </a:r>
          </a:p>
          <a:p>
            <a:pPr algn="just"/>
            <a:r>
              <a:rPr lang="en-GB" sz="1700" dirty="0"/>
              <a:t>Recurrent admissions for hyponatraemia and confusion </a:t>
            </a:r>
          </a:p>
          <a:p>
            <a:pPr algn="just"/>
            <a:r>
              <a:rPr lang="en-GB" sz="1700" dirty="0"/>
              <a:t>Son is her main carer but is not coping , he feels she is more confused than normal despite discharge from hospital</a:t>
            </a:r>
          </a:p>
          <a:p>
            <a:pPr algn="just"/>
            <a:r>
              <a:rPr lang="en-GB" sz="1700" dirty="0"/>
              <a:t>She is not sleeping and he feels she is making noises when breathing so is wondering if she has a chest infection</a:t>
            </a:r>
          </a:p>
          <a:p>
            <a:pPr algn="just"/>
            <a:r>
              <a:rPr lang="en-GB" sz="1800" b="1" kern="0" dirty="0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Calibri" panose="020F0502020204030204" pitchFamily="34" charset="0"/>
              </a:rPr>
              <a:t>What would you do now for Mrs R?</a:t>
            </a:r>
            <a:endParaRPr lang="en-GB" sz="1800" kern="100" dirty="0">
              <a:effectLst/>
              <a:highlight>
                <a:srgbClr val="FFFFFF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700" dirty="0"/>
          </a:p>
          <a:p>
            <a:pPr algn="just"/>
            <a:endParaRPr lang="en-GB" sz="1700" dirty="0"/>
          </a:p>
          <a:p>
            <a:pPr algn="just"/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105761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any question marks on black background">
            <a:extLst>
              <a:ext uri="{FF2B5EF4-FFF2-40B4-BE49-F238E27FC236}">
                <a16:creationId xmlns:a16="http://schemas.microsoft.com/office/drawing/2014/main" id="{E4EAAD2C-D792-5FB8-C0DB-F63B0CFA0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1" r="2" b="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B4AF6-79D8-DAB5-A920-7441A2EE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Any questions or thoughts?</a:t>
            </a:r>
          </a:p>
        </p:txBody>
      </p:sp>
    </p:spTree>
    <p:extLst>
      <p:ext uri="{BB962C8B-B14F-4D97-AF65-F5344CB8AC3E}">
        <p14:creationId xmlns:p14="http://schemas.microsoft.com/office/powerpoint/2010/main" val="43962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GB"/>
              <a:t>Disease Trajectory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With conditions such as heart failure or respiratory disease - patients are usually ill for many months or years with occasional acute exacerbations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4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Exacerbations are associated with admission and intensive treatment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4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Each exacerbation could result in death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4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If the patient recovers, a gradual deterioration in health and functional status is typical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For this reason, deterioration or death can be harder to predict or identify in chronic disease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/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4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/>
          </a:p>
          <a:p>
            <a:pPr algn="just"/>
            <a:endParaRPr lang="en-GB" sz="1400" b="1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3CFA6-9262-D1D2-5BFD-BF247450B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07" t="36216" r="42987" b="33547"/>
          <a:stretch/>
        </p:blipFill>
        <p:spPr>
          <a:xfrm>
            <a:off x="5958096" y="1325880"/>
            <a:ext cx="6230856" cy="45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4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8" name="Rectangle 2097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Freeform: Shape 2099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GB"/>
              <a:t>Early Identification</a:t>
            </a:r>
          </a:p>
        </p:txBody>
      </p:sp>
      <p:sp>
        <p:nvSpPr>
          <p:cNvPr id="2074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800"/>
              </a:spcAft>
            </a:pPr>
            <a:r>
              <a:rPr lang="en-GB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Surprise question - </a:t>
            </a:r>
            <a:r>
              <a:rPr lang="en-GB" sz="1400" dirty="0"/>
              <a:t>range of clinical, social and psychological factors that give a whole picture of deterioration</a:t>
            </a:r>
            <a:endParaRPr lang="en-GB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GB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Would they benefit from an ACP may be a more useful question</a:t>
            </a:r>
          </a:p>
          <a:p>
            <a:pPr>
              <a:spcAft>
                <a:spcPts val="800"/>
              </a:spcAft>
            </a:pPr>
            <a:r>
              <a:rPr lang="en-GB" sz="1400" i="0" u="none" strike="noStrike" kern="1200" baseline="0" dirty="0">
                <a:ea typeface="+mn-ea"/>
                <a:cs typeface="+mn-cs"/>
              </a:rPr>
              <a:t>Predicting needs rather than exact prognostication </a:t>
            </a:r>
          </a:p>
          <a:p>
            <a:pPr algn="just">
              <a:spcAft>
                <a:spcPts val="800"/>
              </a:spcAft>
            </a:pPr>
            <a:r>
              <a:rPr lang="en-GB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GB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thinking about prognostication - f</a:t>
            </a:r>
            <a:r>
              <a:rPr lang="en-GB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requency </a:t>
            </a:r>
            <a:r>
              <a:rPr lang="en-GB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change can be a rough guide </a:t>
            </a:r>
            <a:endParaRPr lang="en-GB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GB" sz="1400" i="0" dirty="0">
                <a:effectLst/>
              </a:rPr>
              <a:t>General indicators of decline – increasing care needs or choice for no further active care</a:t>
            </a:r>
            <a:endParaRPr lang="en-GB" sz="1400" dirty="0"/>
          </a:p>
          <a:p>
            <a:pPr algn="just">
              <a:spcAft>
                <a:spcPts val="800"/>
              </a:spcAft>
            </a:pPr>
            <a:r>
              <a:rPr lang="en-GB" sz="1400" i="0" dirty="0">
                <a:effectLst/>
              </a:rPr>
              <a:t>Specific clinical indicators related to certain conditions</a:t>
            </a:r>
            <a:r>
              <a:rPr lang="en-GB" sz="1400" dirty="0"/>
              <a:t> – SPICT/GSF</a:t>
            </a:r>
            <a:endParaRPr lang="en-GB" sz="1400" b="1" dirty="0"/>
          </a:p>
          <a:p>
            <a:pPr algn="just"/>
            <a:endParaRPr lang="en-GB" sz="1400" dirty="0"/>
          </a:p>
          <a:p>
            <a:pPr algn="just"/>
            <a:endParaRPr lang="en-GB" sz="1100" dirty="0"/>
          </a:p>
          <a:p>
            <a:pPr algn="just"/>
            <a:endParaRPr lang="en-GB" sz="1100" dirty="0"/>
          </a:p>
          <a:p>
            <a:pPr algn="just"/>
            <a:endParaRPr lang="en-GB" sz="1100" dirty="0"/>
          </a:p>
          <a:p>
            <a:pPr algn="just"/>
            <a:endParaRPr lang="en-GB" sz="1100" dirty="0"/>
          </a:p>
          <a:p>
            <a:pPr algn="just"/>
            <a:endParaRPr lang="en-GB" sz="1100" dirty="0"/>
          </a:p>
          <a:p>
            <a:pPr algn="just"/>
            <a:endParaRPr lang="en-GB" sz="1100" dirty="0"/>
          </a:p>
          <a:p>
            <a:pPr algn="just"/>
            <a:endParaRPr lang="en-GB" sz="1100" dirty="0"/>
          </a:p>
          <a:p>
            <a:pPr algn="just"/>
            <a:endParaRPr lang="en-GB" sz="1100" dirty="0"/>
          </a:p>
          <a:p>
            <a:pPr algn="just"/>
            <a:endParaRPr lang="en-GB" sz="1100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E34BC02-B265-FC41-106F-95D74719F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25" t="57558" r="52686" b="15363"/>
          <a:stretch/>
        </p:blipFill>
        <p:spPr>
          <a:xfrm>
            <a:off x="6800986" y="1138555"/>
            <a:ext cx="4747547" cy="46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6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17819-3188-36F9-6225-DC797F5B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SPICT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74814BF-FBBC-6556-CD67-43670EBE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Content Placeholder 7" descr="A blue and white poster with text&#10;&#10;Description automatically generated">
            <a:extLst>
              <a:ext uri="{FF2B5EF4-FFF2-40B4-BE49-F238E27FC236}">
                <a16:creationId xmlns:a16="http://schemas.microsoft.com/office/drawing/2014/main" id="{3A16C2FC-02EE-DF5F-77E8-30273EF75A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3" t="612" r="425" b="2129"/>
          <a:stretch/>
        </p:blipFill>
        <p:spPr bwMode="auto">
          <a:xfrm>
            <a:off x="5962785" y="140890"/>
            <a:ext cx="4876066" cy="67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5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CACE5-399B-487D-8C88-1A58332A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SPICT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37CD10C-A440-7495-F515-198D34D7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FE15B6BB-1201-15C1-B806-D62574DE4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30" t="19212" r="25216" b="8375"/>
          <a:stretch/>
        </p:blipFill>
        <p:spPr bwMode="auto">
          <a:xfrm>
            <a:off x="6313306" y="0"/>
            <a:ext cx="4639198" cy="68580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922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E5A85-50C0-68A2-EEBD-EE7B77AA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ECOG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CEE67F-56A1-6A7B-C7CD-4ADAEEA42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endParaRPr lang="en-GB" sz="200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3124D94C-4A66-2B97-1DF1-89F9271C1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216" y="1874520"/>
            <a:ext cx="5525317" cy="27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9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DB66F-D52A-333E-E406-6EF90AFF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AKPS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AA2F0A-BD43-3830-8E9C-4E900E233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endParaRPr lang="en-GB" sz="200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2D05BC7C-C310-DEB6-F005-92A67F3C6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181" y="1691640"/>
            <a:ext cx="6062421" cy="342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5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30D5C-4B63-27FD-6C9A-A1619462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GB" dirty="0"/>
              <a:t>Rockwood Frailty Scale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F00902-87D6-A198-D1B7-7BE2790A9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0B3078-6E3D-2625-EF2A-2A0D54133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96" t="29193" r="23525" b="10683"/>
          <a:stretch/>
        </p:blipFill>
        <p:spPr>
          <a:xfrm>
            <a:off x="5662482" y="208221"/>
            <a:ext cx="6438637" cy="65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8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21645</TotalTime>
  <Words>1030</Words>
  <Application>Microsoft Office PowerPoint</Application>
  <PresentationFormat>Widescreen</PresentationFormat>
  <Paragraphs>192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Times New Roman</vt:lpstr>
      <vt:lpstr>Office Theme</vt:lpstr>
      <vt:lpstr>Palliative Care for GPs</vt:lpstr>
      <vt:lpstr>Ground Rules</vt:lpstr>
      <vt:lpstr>Disease Trajectory</vt:lpstr>
      <vt:lpstr>Early Identification</vt:lpstr>
      <vt:lpstr>SPICT</vt:lpstr>
      <vt:lpstr>SPICT</vt:lpstr>
      <vt:lpstr>ECOG</vt:lpstr>
      <vt:lpstr>AKPS</vt:lpstr>
      <vt:lpstr>Rockwood Frailty Scale</vt:lpstr>
      <vt:lpstr>Advanced Care Planning</vt:lpstr>
      <vt:lpstr>Benefits</vt:lpstr>
      <vt:lpstr>Barriers</vt:lpstr>
      <vt:lpstr>Mr B</vt:lpstr>
      <vt:lpstr>Mr B</vt:lpstr>
      <vt:lpstr>Mr B</vt:lpstr>
      <vt:lpstr>Mr B</vt:lpstr>
      <vt:lpstr>PowerPoint Presentation</vt:lpstr>
      <vt:lpstr>PowerPoint Presentation</vt:lpstr>
      <vt:lpstr>Referral to Specialist Palliative Care</vt:lpstr>
      <vt:lpstr>Case</vt:lpstr>
      <vt:lpstr>Case</vt:lpstr>
      <vt:lpstr>Any questions or thoughts?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 Edirisinghe</dc:creator>
  <cp:lastModifiedBy>Mohan Edirisinghe</cp:lastModifiedBy>
  <cp:revision>147</cp:revision>
  <dcterms:created xsi:type="dcterms:W3CDTF">2024-04-15T11:41:39Z</dcterms:created>
  <dcterms:modified xsi:type="dcterms:W3CDTF">2024-05-20T11:56:33Z</dcterms:modified>
</cp:coreProperties>
</file>