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0" r:id="rId2"/>
    <p:sldId id="408" r:id="rId3"/>
    <p:sldId id="381" r:id="rId4"/>
    <p:sldId id="404" r:id="rId5"/>
    <p:sldId id="351" r:id="rId6"/>
    <p:sldId id="411" r:id="rId7"/>
    <p:sldId id="413" r:id="rId8"/>
    <p:sldId id="414" r:id="rId9"/>
    <p:sldId id="409" r:id="rId10"/>
    <p:sldId id="410" r:id="rId11"/>
    <p:sldId id="405" r:id="rId12"/>
    <p:sldId id="393" r:id="rId13"/>
    <p:sldId id="406" r:id="rId14"/>
    <p:sldId id="399" r:id="rId15"/>
    <p:sldId id="407" r:id="rId16"/>
    <p:sldId id="392" r:id="rId17"/>
    <p:sldId id="402" r:id="rId18"/>
    <p:sldId id="401" r:id="rId19"/>
    <p:sldId id="415" r:id="rId20"/>
    <p:sldId id="416" r:id="rId21"/>
    <p:sldId id="417" r:id="rId22"/>
    <p:sldId id="418" r:id="rId23"/>
    <p:sldId id="391" r:id="rId24"/>
    <p:sldId id="403" r:id="rId25"/>
    <p:sldId id="420"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ishali Patel" initials="VP" lastIdx="1" clrIdx="0">
    <p:extLst>
      <p:ext uri="{19B8F6BF-5375-455C-9EA6-DF929625EA0E}">
        <p15:presenceInfo xmlns:p15="http://schemas.microsoft.com/office/powerpoint/2012/main" userId="S-1-5-21-1291801583-3546313967-1952226342-29648" providerId="AD"/>
      </p:ext>
    </p:extLst>
  </p:cmAuthor>
  <p:cmAuthor id="2" name="Reena Chauhan" initials="RC" lastIdx="1" clrIdx="1">
    <p:extLst>
      <p:ext uri="{19B8F6BF-5375-455C-9EA6-DF929625EA0E}">
        <p15:presenceInfo xmlns:p15="http://schemas.microsoft.com/office/powerpoint/2012/main" userId="S-1-5-21-1291801583-3546313967-1952226342-28820" providerId="AD"/>
      </p:ext>
    </p:extLst>
  </p:cmAuthor>
  <p:cmAuthor id="3" name="Anju Mistry" initials="AM" lastIdx="2" clrIdx="2">
    <p:extLst>
      <p:ext uri="{19B8F6BF-5375-455C-9EA6-DF929625EA0E}">
        <p15:presenceInfo xmlns:p15="http://schemas.microsoft.com/office/powerpoint/2012/main" userId="S-1-5-21-1291801583-3546313967-1952226342-5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9A50E"/>
    <a:srgbClr val="D5FFFE"/>
    <a:srgbClr val="2A90C0"/>
    <a:srgbClr val="853E9A"/>
    <a:srgbClr val="F24678"/>
    <a:srgbClr val="4B429B"/>
    <a:srgbClr val="00B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7" autoAdjust="0"/>
    <p:restoredTop sz="74141" autoAdjust="0"/>
  </p:normalViewPr>
  <p:slideViewPr>
    <p:cSldViewPr>
      <p:cViewPr varScale="1">
        <p:scale>
          <a:sx n="66" d="100"/>
          <a:sy n="66" d="100"/>
        </p:scale>
        <p:origin x="381"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F7DB39E-C8D0-42BD-BB68-281E18C3AAEE}" type="datetimeFigureOut">
              <a:rPr lang="en-GB" smtClean="0"/>
              <a:t>02/05/2024</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dirty="0"/>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F6BFEC9-5A8C-4817-8B8F-59A3F3EB2ECC}" type="datetimeFigureOut">
              <a:rPr lang="en-GB" smtClean="0"/>
              <a:t>02/05/2024</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dirty="0"/>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a:t>
            </a:fld>
            <a:endParaRPr lang="en-GB" dirty="0"/>
          </a:p>
        </p:txBody>
      </p:sp>
    </p:spTree>
    <p:extLst>
      <p:ext uri="{BB962C8B-B14F-4D97-AF65-F5344CB8AC3E}">
        <p14:creationId xmlns:p14="http://schemas.microsoft.com/office/powerpoint/2010/main" val="212946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19</a:t>
            </a:fld>
            <a:endParaRPr lang="en-GB"/>
          </a:p>
        </p:txBody>
      </p:sp>
    </p:spTree>
    <p:extLst>
      <p:ext uri="{BB962C8B-B14F-4D97-AF65-F5344CB8AC3E}">
        <p14:creationId xmlns:p14="http://schemas.microsoft.com/office/powerpoint/2010/main" val="330283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21</a:t>
            </a:fld>
            <a:endParaRPr lang="en-GB"/>
          </a:p>
        </p:txBody>
      </p:sp>
    </p:spTree>
    <p:extLst>
      <p:ext uri="{BB962C8B-B14F-4D97-AF65-F5344CB8AC3E}">
        <p14:creationId xmlns:p14="http://schemas.microsoft.com/office/powerpoint/2010/main" val="186017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22</a:t>
            </a:fld>
            <a:endParaRPr lang="en-GB"/>
          </a:p>
        </p:txBody>
      </p:sp>
    </p:spTree>
    <p:extLst>
      <p:ext uri="{BB962C8B-B14F-4D97-AF65-F5344CB8AC3E}">
        <p14:creationId xmlns:p14="http://schemas.microsoft.com/office/powerpoint/2010/main" val="318753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23</a:t>
            </a:fld>
            <a:endParaRPr lang="en-GB" dirty="0"/>
          </a:p>
        </p:txBody>
      </p:sp>
    </p:spTree>
    <p:extLst>
      <p:ext uri="{BB962C8B-B14F-4D97-AF65-F5344CB8AC3E}">
        <p14:creationId xmlns:p14="http://schemas.microsoft.com/office/powerpoint/2010/main" val="204716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Leaflets</a:t>
            </a:r>
            <a:r>
              <a:rPr lang="en-GB" baseline="0" dirty="0" smtClean="0"/>
              <a:t> – support effective discussions and maintain </a:t>
            </a:r>
            <a:r>
              <a:rPr lang="en-GB" baseline="0" dirty="0" err="1" smtClean="0"/>
              <a:t>pt</a:t>
            </a:r>
            <a:r>
              <a:rPr lang="en-GB" baseline="0" dirty="0" smtClean="0"/>
              <a:t> satisfaction – can print off and give to patients. Together with delayed prescriptions have been shown to be effective. Highlight info about symptoms, expected duration. E.g. of self care. Improve </a:t>
            </a:r>
            <a:r>
              <a:rPr lang="en-GB" baseline="0" dirty="0" err="1" smtClean="0"/>
              <a:t>pt</a:t>
            </a:r>
            <a:r>
              <a:rPr lang="en-GB" baseline="0" dirty="0" smtClean="0"/>
              <a:t> satisfaction. </a:t>
            </a:r>
            <a:r>
              <a:rPr lang="en-GB" baseline="0" dirty="0" err="1" smtClean="0"/>
              <a:t>Suppor</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24</a:t>
            </a:fld>
            <a:endParaRPr lang="en-GB" dirty="0"/>
          </a:p>
        </p:txBody>
      </p:sp>
    </p:spTree>
    <p:extLst>
      <p:ext uri="{BB962C8B-B14F-4D97-AF65-F5344CB8AC3E}">
        <p14:creationId xmlns:p14="http://schemas.microsoft.com/office/powerpoint/2010/main" val="43164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25</a:t>
            </a:fld>
            <a:endParaRPr lang="en-GB"/>
          </a:p>
        </p:txBody>
      </p:sp>
    </p:spTree>
    <p:extLst>
      <p:ext uri="{BB962C8B-B14F-4D97-AF65-F5344CB8AC3E}">
        <p14:creationId xmlns:p14="http://schemas.microsoft.com/office/powerpoint/2010/main" val="365360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 oversight framework</a:t>
            </a:r>
            <a:r>
              <a:rPr lang="en-GB" baseline="0" dirty="0" smtClean="0"/>
              <a:t> – system led delivery of integrated care in line with direction of travel set out in long term plan and integrating care….</a:t>
            </a:r>
          </a:p>
          <a:p>
            <a:pPr marL="171450" indent="-171450">
              <a:buFontTx/>
              <a:buChar char="-"/>
            </a:pPr>
            <a:r>
              <a:rPr lang="en-GB" baseline="0" dirty="0" smtClean="0"/>
              <a:t>Set of metrics for ICBs &amp; Trusts</a:t>
            </a:r>
          </a:p>
          <a:p>
            <a:pPr marL="171450" indent="-171450">
              <a:buFontTx/>
              <a:buChar char="-"/>
            </a:pPr>
            <a:r>
              <a:rPr lang="en-GB" baseline="0" dirty="0" smtClean="0"/>
              <a:t> </a:t>
            </a:r>
          </a:p>
          <a:p>
            <a:pPr marL="0" indent="0">
              <a:buFontTx/>
              <a:buNone/>
            </a:pPr>
            <a:endParaRPr lang="en-GB" baseline="0" dirty="0" smtClean="0"/>
          </a:p>
          <a:p>
            <a:pPr marL="0" indent="0">
              <a:buFontTx/>
              <a:buNone/>
            </a:pPr>
            <a:r>
              <a:rPr lang="en-GB" baseline="0" dirty="0" smtClean="0"/>
              <a:t>Reduce need for – always questions if an antibiotic is really needed….is it likely a viral infection, are prescribers prescribing </a:t>
            </a:r>
            <a:r>
              <a:rPr lang="en-GB" baseline="0" dirty="0" err="1" smtClean="0"/>
              <a:t>abx</a:t>
            </a:r>
            <a:r>
              <a:rPr lang="en-GB" baseline="0" dirty="0" smtClean="0"/>
              <a:t> due to pressure from patient. What can be done instead…would a leaflet and patient education do the trick?</a:t>
            </a:r>
          </a:p>
          <a:p>
            <a:pPr marL="0" indent="0">
              <a:buFontTx/>
              <a:buNone/>
            </a:pPr>
            <a:endParaRPr lang="en-GB" baseline="0" dirty="0" smtClean="0"/>
          </a:p>
          <a:p>
            <a:pPr marL="0" indent="0">
              <a:buFontTx/>
              <a:buNone/>
            </a:pPr>
            <a:r>
              <a:rPr lang="en-GB" baseline="0" dirty="0" smtClean="0"/>
              <a:t>Optimise use – when an antibiotic is needed….give it but then where new evidence and guidelines are saying 5 days will be enough in majority of patients, try it and if that does treat and is enough, overall exposure to </a:t>
            </a:r>
            <a:r>
              <a:rPr lang="en-GB" baseline="0" dirty="0" err="1" smtClean="0"/>
              <a:t>abx</a:t>
            </a:r>
            <a:r>
              <a:rPr lang="en-GB" baseline="0" dirty="0" smtClean="0"/>
              <a:t> is lower for patient and better for the system overall</a:t>
            </a:r>
          </a:p>
          <a:p>
            <a:pPr marL="0" indent="0">
              <a:buFontTx/>
              <a:buNone/>
            </a:pPr>
            <a:endParaRPr lang="en-GB" baseline="0" dirty="0" smtClean="0"/>
          </a:p>
          <a:p>
            <a:pPr marL="0" indent="0">
              <a:buFontTx/>
              <a:buNone/>
            </a:pPr>
            <a:r>
              <a:rPr lang="en-GB" baseline="0" dirty="0" smtClean="0"/>
              <a:t>Use narrow spectrum </a:t>
            </a:r>
            <a:r>
              <a:rPr lang="en-GB" baseline="0" dirty="0" err="1" smtClean="0"/>
              <a:t>abx</a:t>
            </a:r>
            <a:r>
              <a:rPr lang="en-GB" baseline="0" dirty="0" smtClean="0"/>
              <a:t>….when they are ineffective consider the </a:t>
            </a:r>
            <a:r>
              <a:rPr lang="en-GB" baseline="0" dirty="0" err="1" smtClean="0"/>
              <a:t>braod</a:t>
            </a:r>
            <a:r>
              <a:rPr lang="en-GB" baseline="0" dirty="0" smtClean="0"/>
              <a:t> spec…..these are the ones that increase risk of MRSA and C diff and </a:t>
            </a:r>
            <a:r>
              <a:rPr lang="en-GB" baseline="0" dirty="0" err="1" smtClean="0"/>
              <a:t>abx</a:t>
            </a:r>
            <a:r>
              <a:rPr lang="en-GB" baseline="0" dirty="0" smtClean="0"/>
              <a:t> resistant UTIs</a:t>
            </a:r>
          </a:p>
          <a:p>
            <a:pPr marL="0" indent="0">
              <a:buFontTx/>
              <a:buNone/>
            </a:pPr>
            <a:endParaRPr lang="en-GB" baseline="0"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73BD2CB2-BBBF-4505-BB0A-F6BB45720F16}" type="slidenum">
              <a:rPr lang="en-GB" smtClean="0"/>
              <a:t>2</a:t>
            </a:fld>
            <a:endParaRPr lang="en-GB" dirty="0"/>
          </a:p>
        </p:txBody>
      </p:sp>
    </p:spTree>
    <p:extLst>
      <p:ext uri="{BB962C8B-B14F-4D97-AF65-F5344CB8AC3E}">
        <p14:creationId xmlns:p14="http://schemas.microsoft.com/office/powerpoint/2010/main" val="215931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GB" sz="1500" b="1" dirty="0" smtClean="0">
                <a:solidFill>
                  <a:schemeClr val="accent1">
                    <a:lumMod val="50000"/>
                  </a:schemeClr>
                </a:solidFill>
              </a:rPr>
              <a:t>Antibiotic</a:t>
            </a:r>
            <a:r>
              <a:rPr lang="en-GB" sz="1500" b="1" baseline="0" dirty="0" smtClean="0">
                <a:solidFill>
                  <a:schemeClr val="accent1">
                    <a:lumMod val="50000"/>
                  </a:schemeClr>
                </a:solidFill>
              </a:rPr>
              <a:t> stewardship </a:t>
            </a:r>
            <a:r>
              <a:rPr lang="en-GB" sz="1500" b="1" dirty="0" smtClean="0">
                <a:solidFill>
                  <a:schemeClr val="accent1">
                    <a:lumMod val="50000"/>
                  </a:schemeClr>
                </a:solidFill>
              </a:rPr>
              <a:t>is still a really important area of prescribing that continues</a:t>
            </a:r>
            <a:r>
              <a:rPr lang="en-GB" sz="1500" b="1" baseline="0" dirty="0" smtClean="0">
                <a:solidFill>
                  <a:schemeClr val="accent1">
                    <a:lumMod val="50000"/>
                  </a:schemeClr>
                </a:solidFill>
              </a:rPr>
              <a:t> to be monitored nationally and our </a:t>
            </a:r>
            <a:r>
              <a:rPr lang="en-GB" sz="1500" b="1" dirty="0" smtClean="0">
                <a:solidFill>
                  <a:schemeClr val="accent1">
                    <a:lumMod val="50000"/>
                  </a:schemeClr>
                </a:solidFill>
              </a:rPr>
              <a:t>team is continuing to monitor</a:t>
            </a:r>
            <a:r>
              <a:rPr lang="en-GB" sz="1500" b="1" baseline="0" dirty="0" smtClean="0">
                <a:solidFill>
                  <a:schemeClr val="accent1">
                    <a:lumMod val="50000"/>
                  </a:schemeClr>
                </a:solidFill>
              </a:rPr>
              <a:t> it as part of the enhanced spec. The targets are the same as 23/24 and for those that are already achieving, the reward will be to maintain and continue at the targets, and for the practices that haven’t achieved this is an extra push to try and achieve the targets</a:t>
            </a:r>
            <a:endParaRPr lang="en-GB" sz="1500" b="1" dirty="0" smtClean="0">
              <a:solidFill>
                <a:schemeClr val="accent1">
                  <a:lumMod val="50000"/>
                </a:schemeClr>
              </a:solidFill>
            </a:endParaRPr>
          </a:p>
          <a:p>
            <a:pPr marL="0" indent="0">
              <a:spcBef>
                <a:spcPts val="600"/>
              </a:spcBef>
              <a:buNone/>
            </a:pPr>
            <a:endParaRPr lang="en-GB" sz="1500" b="1" dirty="0" smtClean="0">
              <a:solidFill>
                <a:schemeClr val="accent1">
                  <a:lumMod val="50000"/>
                </a:schemeClr>
              </a:solidFill>
            </a:endParaRPr>
          </a:p>
          <a:p>
            <a:pPr marL="0" indent="0">
              <a:spcBef>
                <a:spcPts val="600"/>
              </a:spcBef>
              <a:buNone/>
            </a:pPr>
            <a:endParaRPr lang="en-GB" sz="1500" b="1" i="1" dirty="0" smtClean="0">
              <a:solidFill>
                <a:schemeClr val="accent1">
                  <a:lumMod val="50000"/>
                </a:schemeClr>
              </a:solidFill>
            </a:endParaRPr>
          </a:p>
          <a:p>
            <a:pPr marL="455613" lvl="1" indent="-455613">
              <a:buNone/>
            </a:pPr>
            <a:r>
              <a:rPr lang="en-GB" sz="1500" i="1" dirty="0" smtClean="0"/>
              <a:t>All GP practices in PCN to continue to meet both elements (same as 2023-24 MMES) (5% of the award)</a:t>
            </a:r>
          </a:p>
          <a:p>
            <a:pPr marL="855663" lvl="2" indent="-400050">
              <a:buAutoNum type="romanLcParenR"/>
            </a:pPr>
            <a:r>
              <a:rPr lang="en-GB" sz="1500" i="1" dirty="0" smtClean="0"/>
              <a:t>reduction in the </a:t>
            </a:r>
            <a:r>
              <a:rPr lang="en-GB" sz="1500" b="1" i="1" dirty="0" smtClean="0"/>
              <a:t>number of antibiotics prescribed in primary care per STAR PU – 0.871 –</a:t>
            </a:r>
            <a:r>
              <a:rPr lang="en-GB" sz="1500" b="1" i="1" baseline="0" dirty="0" smtClean="0"/>
              <a:t> national target</a:t>
            </a:r>
            <a:endParaRPr lang="en-GB" sz="1500" b="1" i="1" dirty="0" smtClean="0"/>
          </a:p>
          <a:p>
            <a:pPr marL="455613" lvl="2" indent="0">
              <a:buNone/>
            </a:pPr>
            <a:r>
              <a:rPr lang="en-GB" sz="1500" b="1" i="1" dirty="0" smtClean="0"/>
              <a:t>and</a:t>
            </a:r>
          </a:p>
          <a:p>
            <a:pPr marL="455613" lvl="2" indent="0">
              <a:buNone/>
            </a:pPr>
            <a:r>
              <a:rPr lang="en-GB" sz="1500" i="1" dirty="0" smtClean="0"/>
              <a:t>ii)     reduce the </a:t>
            </a:r>
            <a:r>
              <a:rPr lang="en-GB" sz="1500" b="1" i="1" dirty="0" smtClean="0"/>
              <a:t>number of co-</a:t>
            </a:r>
            <a:r>
              <a:rPr lang="en-GB" sz="1500" b="1" i="1" dirty="0" err="1" smtClean="0"/>
              <a:t>amoxiclav</a:t>
            </a:r>
            <a:r>
              <a:rPr lang="en-GB" sz="1500" b="1" i="1" dirty="0" smtClean="0"/>
              <a:t>, </a:t>
            </a:r>
            <a:r>
              <a:rPr lang="en-GB" sz="1500" b="1" i="1" dirty="0" err="1" smtClean="0"/>
              <a:t>cephalosporins</a:t>
            </a:r>
            <a:r>
              <a:rPr lang="en-GB" sz="1500" b="1" i="1" dirty="0" smtClean="0"/>
              <a:t> and quinolones</a:t>
            </a:r>
            <a:r>
              <a:rPr lang="en-GB" sz="1500" i="1" dirty="0" smtClean="0"/>
              <a:t> as a % of the total number of selected antibiotics prescribed – 10% - national target</a:t>
            </a:r>
          </a:p>
          <a:p>
            <a:pPr marL="455613" lvl="1" indent="-455613">
              <a:buNone/>
            </a:pPr>
            <a:endParaRPr lang="en-GB" sz="1500" b="1" i="1" dirty="0" smtClean="0">
              <a:solidFill>
                <a:schemeClr val="accent1">
                  <a:lumMod val="50000"/>
                </a:schemeClr>
              </a:solidFill>
            </a:endParaRPr>
          </a:p>
          <a:p>
            <a:pPr marL="455613" lvl="1" indent="-455613">
              <a:buNone/>
            </a:pPr>
            <a:r>
              <a:rPr lang="en-GB" sz="1500" b="1" i="1" dirty="0" smtClean="0">
                <a:solidFill>
                  <a:schemeClr val="accent1">
                    <a:lumMod val="50000"/>
                  </a:schemeClr>
                </a:solidFill>
              </a:rPr>
              <a:t>Some practice already achieving and paid</a:t>
            </a:r>
            <a:r>
              <a:rPr lang="en-GB" sz="1500" b="1" i="1" baseline="0" dirty="0" smtClean="0">
                <a:solidFill>
                  <a:schemeClr val="accent1">
                    <a:lumMod val="50000"/>
                  </a:schemeClr>
                </a:solidFill>
              </a:rPr>
              <a:t> to continue</a:t>
            </a:r>
            <a:endParaRPr lang="en-GB" sz="1500" b="1" i="1" dirty="0" smtClean="0">
              <a:solidFill>
                <a:schemeClr val="accent1">
                  <a:lumMod val="50000"/>
                </a:schemeClr>
              </a:solidFill>
            </a:endParaRPr>
          </a:p>
          <a:p>
            <a:pPr marL="455613" lvl="1" indent="-455613">
              <a:buNone/>
            </a:pPr>
            <a:endParaRPr lang="en-GB" sz="1500" b="1" i="1" dirty="0" smtClean="0">
              <a:solidFill>
                <a:schemeClr val="accent1">
                  <a:lumMod val="50000"/>
                </a:schemeClr>
              </a:solidFill>
            </a:endParaRPr>
          </a:p>
          <a:p>
            <a:pPr marL="455613" lvl="1" indent="-455613">
              <a:buNone/>
            </a:pPr>
            <a:r>
              <a:rPr lang="en-GB" sz="1500" b="1" i="1" dirty="0" smtClean="0">
                <a:solidFill>
                  <a:schemeClr val="accent1">
                    <a:lumMod val="50000"/>
                  </a:schemeClr>
                </a:solidFill>
              </a:rPr>
              <a:t>Measurement</a:t>
            </a:r>
            <a:endParaRPr lang="en-GB" sz="1500" b="1" i="1" dirty="0" smtClean="0"/>
          </a:p>
          <a:p>
            <a:pPr marL="455613" lvl="1" indent="-455613">
              <a:buNone/>
            </a:pPr>
            <a:r>
              <a:rPr lang="en-GB" sz="1500" i="1" dirty="0" smtClean="0"/>
              <a:t>NHSBSA ePACT2 data</a:t>
            </a:r>
          </a:p>
          <a:p>
            <a:pPr marL="455613" lvl="1" indent="-455613">
              <a:buNone/>
            </a:pPr>
            <a:r>
              <a:rPr lang="en-GB" sz="1500" b="1" i="1" dirty="0" smtClean="0"/>
              <a:t>Target ≤ 0.871 items per STAR-PU and target ≤10% for broad spectrum antibiotics</a:t>
            </a:r>
          </a:p>
          <a:p>
            <a:endParaRPr lang="en-GB" i="1" dirty="0"/>
          </a:p>
        </p:txBody>
      </p:sp>
      <p:sp>
        <p:nvSpPr>
          <p:cNvPr id="4" name="Slide Number Placeholder 3"/>
          <p:cNvSpPr>
            <a:spLocks noGrp="1"/>
          </p:cNvSpPr>
          <p:nvPr>
            <p:ph type="sldNum" sz="quarter" idx="10"/>
          </p:nvPr>
        </p:nvSpPr>
        <p:spPr/>
        <p:txBody>
          <a:bodyPr/>
          <a:lstStyle/>
          <a:p>
            <a:fld id="{73BD2CB2-BBBF-4505-BB0A-F6BB45720F16}" type="slidenum">
              <a:rPr lang="en-GB" smtClean="0"/>
              <a:t>3</a:t>
            </a:fld>
            <a:endParaRPr lang="en-GB" dirty="0"/>
          </a:p>
        </p:txBody>
      </p:sp>
    </p:spTree>
    <p:extLst>
      <p:ext uri="{BB962C8B-B14F-4D97-AF65-F5344CB8AC3E}">
        <p14:creationId xmlns:p14="http://schemas.microsoft.com/office/powerpoint/2010/main" val="37035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Greenwell – there have</a:t>
            </a:r>
            <a:r>
              <a:rPr lang="en-GB" baseline="0" dirty="0" smtClean="0"/>
              <a:t> been improvements made in last year for both total number of </a:t>
            </a:r>
            <a:r>
              <a:rPr lang="en-GB" baseline="0" dirty="0" err="1" smtClean="0"/>
              <a:t>abx</a:t>
            </a:r>
            <a:r>
              <a:rPr lang="en-GB" baseline="0" dirty="0" smtClean="0"/>
              <a:t> prescribed and broad spec prescribing. But to achieve for this year there still needs to be a bit of push in a few of the practices to achieve the thresholds for both parts of this indicator and get the award. </a:t>
            </a:r>
          </a:p>
          <a:p>
            <a:endParaRPr lang="en-GB" baseline="0" dirty="0" smtClean="0"/>
          </a:p>
          <a:p>
            <a:r>
              <a:rPr lang="en-GB" baseline="0" dirty="0" smtClean="0"/>
              <a:t>To note here Elmbank is red for both indicators, so a bit of targeted audit work here could help to try and see what is keeping both total number and broad spec prescribing high.  Particular patients? prescribing not in line with guidelines ? New/Locum prescribers not familiar with NWL guidelines</a:t>
            </a:r>
          </a:p>
          <a:p>
            <a:endParaRPr lang="en-GB" baseline="0" dirty="0" smtClean="0"/>
          </a:p>
        </p:txBody>
      </p:sp>
      <p:sp>
        <p:nvSpPr>
          <p:cNvPr id="4" name="Slide Number Placeholder 3"/>
          <p:cNvSpPr>
            <a:spLocks noGrp="1"/>
          </p:cNvSpPr>
          <p:nvPr>
            <p:ph type="sldNum" sz="quarter" idx="10"/>
          </p:nvPr>
        </p:nvSpPr>
        <p:spPr/>
        <p:txBody>
          <a:bodyPr/>
          <a:lstStyle/>
          <a:p>
            <a:fld id="{73BD2CB2-BBBF-4505-BB0A-F6BB45720F16}" type="slidenum">
              <a:rPr lang="en-GB" smtClean="0"/>
              <a:t>5</a:t>
            </a:fld>
            <a:endParaRPr lang="en-GB" dirty="0"/>
          </a:p>
        </p:txBody>
      </p:sp>
    </p:spTree>
    <p:extLst>
      <p:ext uri="{BB962C8B-B14F-4D97-AF65-F5344CB8AC3E}">
        <p14:creationId xmlns:p14="http://schemas.microsoft.com/office/powerpoint/2010/main" val="77451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GB" sz="1200" b="1" dirty="0" smtClean="0">
                <a:solidFill>
                  <a:schemeClr val="accent1">
                    <a:lumMod val="50000"/>
                  </a:schemeClr>
                </a:solidFill>
              </a:rPr>
              <a:t>Indicator 2.1b for amoxicillin 500mg course length</a:t>
            </a:r>
            <a:r>
              <a:rPr lang="en-GB" sz="1200" b="1" baseline="0" dirty="0" smtClean="0">
                <a:solidFill>
                  <a:schemeClr val="accent1">
                    <a:lumMod val="50000"/>
                  </a:schemeClr>
                </a:solidFill>
              </a:rPr>
              <a:t> </a:t>
            </a:r>
            <a:r>
              <a:rPr lang="en-GB" sz="1200" b="1" dirty="0" smtClean="0">
                <a:solidFill>
                  <a:schemeClr val="accent1">
                    <a:lumMod val="50000"/>
                  </a:schemeClr>
                </a:solidFill>
              </a:rPr>
              <a:t>is the same as last year but with increased threshold – last year the target</a:t>
            </a:r>
            <a:r>
              <a:rPr lang="en-GB" sz="1200" b="1" baseline="0" dirty="0" smtClean="0">
                <a:solidFill>
                  <a:schemeClr val="accent1">
                    <a:lumMod val="50000"/>
                  </a:schemeClr>
                </a:solidFill>
              </a:rPr>
              <a:t> was for 37% of all the </a:t>
            </a:r>
            <a:r>
              <a:rPr lang="en-GB" sz="1200" b="1" baseline="0" dirty="0" err="1" smtClean="0">
                <a:solidFill>
                  <a:schemeClr val="accent1">
                    <a:lumMod val="50000"/>
                  </a:schemeClr>
                </a:solidFill>
              </a:rPr>
              <a:t>amox</a:t>
            </a:r>
            <a:r>
              <a:rPr lang="en-GB" sz="1200" b="1" baseline="0" dirty="0" smtClean="0">
                <a:solidFill>
                  <a:schemeClr val="accent1">
                    <a:lumMod val="50000"/>
                  </a:schemeClr>
                </a:solidFill>
              </a:rPr>
              <a:t> 500mg capsule prescriptions to be as a 5 day course. This year pushing it further up to 55% to try and encourage further engagement with this initiative. </a:t>
            </a:r>
            <a:r>
              <a:rPr lang="en-GB" sz="1200" b="0" baseline="0" dirty="0" smtClean="0">
                <a:solidFill>
                  <a:schemeClr val="accent1">
                    <a:lumMod val="50000"/>
                  </a:schemeClr>
                </a:solidFill>
              </a:rPr>
              <a:t>As can see last year all practice achieved the 37% targets and 4 practices already achieving the higher target. With the other 3 close by so shouldn’t need much more work for this.</a:t>
            </a:r>
            <a:endParaRPr lang="en-GB" sz="1200" b="1" baseline="0" dirty="0" smtClean="0">
              <a:solidFill>
                <a:schemeClr val="accent1">
                  <a:lumMod val="50000"/>
                </a:schemeClr>
              </a:solidFill>
            </a:endParaRPr>
          </a:p>
          <a:p>
            <a:pPr marL="0" indent="0">
              <a:spcBef>
                <a:spcPts val="600"/>
              </a:spcBef>
              <a:buNone/>
            </a:pPr>
            <a:endParaRPr lang="en-GB" sz="1200" b="1" baseline="0" dirty="0" smtClean="0">
              <a:solidFill>
                <a:schemeClr val="accent1">
                  <a:lumMod val="50000"/>
                </a:schemeClr>
              </a:solidFill>
            </a:endParaRPr>
          </a:p>
          <a:p>
            <a:pPr>
              <a:spcBef>
                <a:spcPts val="600"/>
              </a:spcBef>
            </a:pPr>
            <a:r>
              <a:rPr lang="en-GB" sz="1200" b="1" baseline="0" dirty="0" smtClean="0">
                <a:solidFill>
                  <a:schemeClr val="accent1">
                    <a:lumMod val="50000"/>
                  </a:schemeClr>
                </a:solidFill>
              </a:rPr>
              <a:t>And a new indicator this year is monitoring of doxycycline 100mg caps &amp; </a:t>
            </a:r>
            <a:r>
              <a:rPr lang="en-GB" sz="1200" b="1" baseline="0" dirty="0" err="1" smtClean="0">
                <a:solidFill>
                  <a:schemeClr val="accent1">
                    <a:lumMod val="50000"/>
                  </a:schemeClr>
                </a:solidFill>
              </a:rPr>
              <a:t>disp</a:t>
            </a:r>
            <a:r>
              <a:rPr lang="en-GB" sz="1200" b="1" baseline="0" dirty="0" smtClean="0">
                <a:solidFill>
                  <a:schemeClr val="accent1">
                    <a:lumMod val="50000"/>
                  </a:schemeClr>
                </a:solidFill>
              </a:rPr>
              <a:t> tablets – again monitoring prescribing as 5 day courses.  Target is lower than for </a:t>
            </a:r>
            <a:r>
              <a:rPr lang="en-GB" sz="1200" b="1" baseline="0" dirty="0" err="1" smtClean="0">
                <a:solidFill>
                  <a:schemeClr val="accent1">
                    <a:lumMod val="50000"/>
                  </a:schemeClr>
                </a:solidFill>
              </a:rPr>
              <a:t>amox</a:t>
            </a:r>
            <a:r>
              <a:rPr lang="en-GB" sz="1200" b="1" baseline="0" dirty="0" smtClean="0">
                <a:solidFill>
                  <a:schemeClr val="accent1">
                    <a:lumMod val="50000"/>
                  </a:schemeClr>
                </a:solidFill>
              </a:rPr>
              <a:t> and at 18%. </a:t>
            </a:r>
            <a:r>
              <a:rPr lang="en-GB" sz="1200" dirty="0" smtClean="0"/>
              <a:t>doxy has a range of indications other than respiratory hence the reason why the target for the metric is much less ambitious and so it doesn’t unfairly impact prescribing</a:t>
            </a:r>
          </a:p>
          <a:p>
            <a:pPr>
              <a:spcBef>
                <a:spcPts val="600"/>
              </a:spcBef>
            </a:pPr>
            <a:endParaRPr lang="en-GB" sz="1200" b="1" dirty="0" smtClean="0"/>
          </a:p>
          <a:p>
            <a:pPr marL="0" indent="0">
              <a:spcBef>
                <a:spcPts val="600"/>
              </a:spcBef>
              <a:buNone/>
            </a:pPr>
            <a:endParaRPr lang="en-GB" sz="1200" b="1" dirty="0" smtClean="0">
              <a:solidFill>
                <a:schemeClr val="accent1">
                  <a:lumMod val="50000"/>
                </a:schemeClr>
              </a:solidFill>
            </a:endParaRPr>
          </a:p>
          <a:p>
            <a:pPr marL="0" indent="0">
              <a:spcBef>
                <a:spcPts val="600"/>
              </a:spcBef>
              <a:buNone/>
            </a:pPr>
            <a:endParaRPr lang="en-GB" sz="1200" b="1" dirty="0" smtClean="0">
              <a:solidFill>
                <a:schemeClr val="accent1">
                  <a:lumMod val="50000"/>
                </a:schemeClr>
              </a:solidFill>
            </a:endParaRPr>
          </a:p>
          <a:p>
            <a:pPr marL="0" indent="0">
              <a:spcBef>
                <a:spcPts val="600"/>
              </a:spcBef>
              <a:buNone/>
            </a:pPr>
            <a:r>
              <a:rPr lang="en-GB" sz="1200" b="1" dirty="0" smtClean="0">
                <a:solidFill>
                  <a:schemeClr val="accent1">
                    <a:lumMod val="50000"/>
                  </a:schemeClr>
                </a:solidFill>
              </a:rPr>
              <a:t>Indicator </a:t>
            </a:r>
          </a:p>
          <a:p>
            <a:pPr marL="0" indent="0">
              <a:spcBef>
                <a:spcPts val="600"/>
              </a:spcBef>
              <a:buNone/>
            </a:pPr>
            <a:r>
              <a:rPr lang="en-GB" sz="1200" dirty="0" smtClean="0"/>
              <a:t>Increase the proportion of</a:t>
            </a:r>
          </a:p>
          <a:p>
            <a:pPr marL="0" indent="0">
              <a:spcBef>
                <a:spcPts val="600"/>
              </a:spcBef>
              <a:buNone/>
            </a:pPr>
            <a:r>
              <a:rPr lang="en-GB" sz="1200" dirty="0" smtClean="0"/>
              <a:t>2.1b) </a:t>
            </a:r>
            <a:r>
              <a:rPr lang="en-GB" sz="1200" b="1" dirty="0" smtClean="0"/>
              <a:t>amoxicillin 500mg capsules prescribed as a 5-day course</a:t>
            </a:r>
            <a:r>
              <a:rPr lang="en-GB" sz="1200" dirty="0" smtClean="0"/>
              <a:t> (5% of the award) </a:t>
            </a:r>
            <a:endParaRPr lang="en-GB" sz="1200" b="1" dirty="0" smtClean="0"/>
          </a:p>
          <a:p>
            <a:pPr marL="0" indent="0">
              <a:spcBef>
                <a:spcPts val="600"/>
              </a:spcBef>
              <a:buNone/>
            </a:pPr>
            <a:r>
              <a:rPr lang="en-GB" sz="1200" dirty="0" smtClean="0"/>
              <a:t>2.1c) </a:t>
            </a:r>
            <a:r>
              <a:rPr lang="en-GB" sz="1200" b="1" dirty="0" smtClean="0"/>
              <a:t>doxycycline 200mg first day then 100mg once a day prescribed as a 5-day course </a:t>
            </a:r>
            <a:r>
              <a:rPr lang="en-GB" sz="1200" dirty="0" smtClean="0"/>
              <a:t>(5% of the award)</a:t>
            </a:r>
          </a:p>
          <a:p>
            <a:pPr marL="0" indent="0">
              <a:spcBef>
                <a:spcPts val="600"/>
              </a:spcBef>
              <a:buNone/>
            </a:pPr>
            <a:endParaRPr lang="en-GB" sz="1200" b="1" dirty="0" smtClean="0">
              <a:solidFill>
                <a:schemeClr val="accent1">
                  <a:lumMod val="50000"/>
                </a:schemeClr>
              </a:solidFill>
            </a:endParaRPr>
          </a:p>
          <a:p>
            <a:pPr marL="0" indent="0">
              <a:spcBef>
                <a:spcPts val="600"/>
              </a:spcBef>
              <a:buNone/>
            </a:pPr>
            <a:r>
              <a:rPr lang="en-GB" sz="1200" b="1" dirty="0" smtClean="0">
                <a:solidFill>
                  <a:schemeClr val="accent1">
                    <a:lumMod val="50000"/>
                  </a:schemeClr>
                </a:solidFill>
              </a:rPr>
              <a:t>Measurement</a:t>
            </a:r>
          </a:p>
          <a:p>
            <a:pPr>
              <a:spcBef>
                <a:spcPts val="600"/>
              </a:spcBef>
            </a:pPr>
            <a:r>
              <a:rPr lang="en-GB" sz="1200" dirty="0" smtClean="0"/>
              <a:t>ePACT2. Practices will be updated via the monthly dashboard</a:t>
            </a:r>
          </a:p>
          <a:p>
            <a:pPr>
              <a:spcBef>
                <a:spcPts val="600"/>
              </a:spcBef>
            </a:pPr>
            <a:r>
              <a:rPr lang="en-GB" sz="1200" b="1" dirty="0" smtClean="0"/>
              <a:t>Target 2.1b) ≥ 55% - increased slightly from 37%</a:t>
            </a:r>
          </a:p>
          <a:p>
            <a:pPr>
              <a:spcBef>
                <a:spcPts val="600"/>
              </a:spcBef>
            </a:pPr>
            <a:r>
              <a:rPr lang="en-GB" sz="1200" b="1" dirty="0" smtClean="0"/>
              <a:t>Target 2.1c) ≥ 18% </a:t>
            </a:r>
            <a:endParaRPr lang="en-GB" sz="1200" dirty="0" smtClean="0"/>
          </a:p>
          <a:p>
            <a:pPr marL="0" indent="0">
              <a:spcBef>
                <a:spcPts val="600"/>
              </a:spcBef>
              <a:buNone/>
            </a:pPr>
            <a:endParaRPr lang="en-GB" sz="1200" b="1" dirty="0" smtClean="0">
              <a:solidFill>
                <a:schemeClr val="accent1">
                  <a:lumMod val="50000"/>
                </a:schemeClr>
              </a:solidFill>
            </a:endParaRPr>
          </a:p>
          <a:p>
            <a:pPr marL="0" indent="0">
              <a:buNone/>
            </a:pPr>
            <a:r>
              <a:rPr lang="en-GB" sz="1200" b="1" dirty="0" smtClean="0">
                <a:solidFill>
                  <a:schemeClr val="accent1">
                    <a:lumMod val="50000"/>
                  </a:schemeClr>
                </a:solidFill>
                <a:ea typeface="Calibri" panose="020F0502020204030204" pitchFamily="34" charset="0"/>
              </a:rPr>
              <a:t>Relevant Data (12 months rolling October 2023)</a:t>
            </a:r>
          </a:p>
          <a:p>
            <a:pPr>
              <a:spcBef>
                <a:spcPts val="600"/>
              </a:spcBef>
            </a:pPr>
            <a:r>
              <a:rPr lang="en-GB" sz="1200" dirty="0" smtClean="0"/>
              <a:t>Amoxicillin 5-day prescribing: 40.88% for NW London.  The national medicines optimisation opportunities recommends ≥ 75%. – we feel</a:t>
            </a:r>
            <a:r>
              <a:rPr lang="en-GB" sz="1200" baseline="0" dirty="0" smtClean="0"/>
              <a:t> 55% target is reasonable and achievable. Not appropriate for all patients so that’s why not 100%</a:t>
            </a:r>
            <a:endParaRPr lang="en-GB" sz="1200" dirty="0" smtClean="0"/>
          </a:p>
          <a:p>
            <a:pPr>
              <a:spcBef>
                <a:spcPts val="600"/>
              </a:spcBef>
            </a:pPr>
            <a:endParaRPr lang="en-GB" sz="1200" dirty="0" smtClean="0"/>
          </a:p>
          <a:p>
            <a:pPr>
              <a:spcBef>
                <a:spcPts val="600"/>
              </a:spcBef>
            </a:pPr>
            <a:r>
              <a:rPr lang="en-GB" sz="1200" dirty="0" smtClean="0"/>
              <a:t>Doxycycline 5-day prescribing: 9.54% for NW London. The national average is 18.21%.   - doxy has a range of indications other than respiratory hence the reason why the target for the metric is much less ambitious and so it doesn’t unfairly impact prescribing</a:t>
            </a:r>
          </a:p>
          <a:p>
            <a:pPr>
              <a:spcBef>
                <a:spcPts val="600"/>
              </a:spcBef>
            </a:pPr>
            <a:endParaRPr lang="en-GB" sz="1200" b="1" dirty="0" smtClean="0"/>
          </a:p>
          <a:p>
            <a:pPr>
              <a:spcBef>
                <a:spcPts val="600"/>
              </a:spcBef>
            </a:pPr>
            <a:r>
              <a:rPr lang="en-GB" sz="1200" b="1" dirty="0" smtClean="0"/>
              <a:t>Potential</a:t>
            </a:r>
            <a:r>
              <a:rPr lang="en-GB" sz="1200" b="1" baseline="0" dirty="0" smtClean="0"/>
              <a:t> Questions</a:t>
            </a:r>
            <a:endParaRPr lang="en-GB" sz="1200" b="1" dirty="0" smtClean="0"/>
          </a:p>
          <a:p>
            <a:pPr>
              <a:spcBef>
                <a:spcPts val="600"/>
              </a:spcBef>
            </a:pPr>
            <a:r>
              <a:rPr lang="en-GB" sz="1200" b="1" dirty="0" smtClean="0"/>
              <a:t>epact data: monitors quantities </a:t>
            </a:r>
            <a:r>
              <a:rPr lang="en-GB" sz="1200" dirty="0" smtClean="0"/>
              <a:t>– no</a:t>
            </a:r>
            <a:r>
              <a:rPr lang="en-GB" sz="1200" baseline="0" dirty="0" smtClean="0"/>
              <a:t> coding accounted for so clinical condition not considered in the data. Therefore some of the data will be for indications other than RTIs – deem that the proportion of non-RTI prescriptions will be small and shouldn’t impact overall performance of GPs towards this metric</a:t>
            </a:r>
            <a:endParaRPr lang="en-GB" sz="1200" dirty="0" smtClean="0"/>
          </a:p>
          <a:p>
            <a:pPr>
              <a:spcBef>
                <a:spcPts val="600"/>
              </a:spcBef>
            </a:pPr>
            <a:r>
              <a:rPr lang="en-GB" sz="1200" dirty="0" smtClean="0"/>
              <a:t>We are aware that some conditions need longer durations of treatment </a:t>
            </a:r>
          </a:p>
          <a:p>
            <a:endParaRPr lang="en-GB" b="1" dirty="0" smtClean="0"/>
          </a:p>
          <a:p>
            <a:r>
              <a:rPr lang="en-GB" b="1" dirty="0" smtClean="0"/>
              <a:t>What other strategies can follow? </a:t>
            </a:r>
          </a:p>
          <a:p>
            <a:pPr marL="171450" indent="-171450">
              <a:buFontTx/>
              <a:buChar char="-"/>
            </a:pPr>
            <a:r>
              <a:rPr lang="en-GB" b="0" baseline="0" dirty="0" smtClean="0"/>
              <a:t>Review patients with COPD </a:t>
            </a:r>
            <a:r>
              <a:rPr lang="en-GB" b="0" baseline="0" dirty="0" err="1" smtClean="0"/>
              <a:t>abx</a:t>
            </a:r>
            <a:r>
              <a:rPr lang="en-GB" b="0" baseline="0" dirty="0" smtClean="0"/>
              <a:t> rescue pack. Antibiotic choices for COPD rescue packs (according to NWL guidelines: </a:t>
            </a:r>
            <a:r>
              <a:rPr lang="en-GB" b="0" baseline="0" dirty="0" err="1" smtClean="0"/>
              <a:t>amox</a:t>
            </a:r>
            <a:r>
              <a:rPr lang="en-GB" b="0" baseline="0" dirty="0" smtClean="0"/>
              <a:t> 500mg </a:t>
            </a:r>
            <a:r>
              <a:rPr lang="en-GB" b="0" baseline="0" dirty="0" err="1" smtClean="0"/>
              <a:t>tds</a:t>
            </a:r>
            <a:r>
              <a:rPr lang="en-GB" b="0" baseline="0" dirty="0" smtClean="0"/>
              <a:t> days or doxy 200mg day 1, 100mg od 4 days – total 5 days)</a:t>
            </a:r>
          </a:p>
          <a:p>
            <a:pPr marL="171450" indent="-171450">
              <a:buFontTx/>
              <a:buChar char="-"/>
            </a:pPr>
            <a:endParaRPr lang="en-GB" b="0" baseline="0" dirty="0" smtClean="0"/>
          </a:p>
          <a:p>
            <a:pPr marL="0" indent="0">
              <a:buFontTx/>
              <a:buNone/>
            </a:pPr>
            <a:r>
              <a:rPr lang="en-GB" b="1" baseline="0" dirty="0" smtClean="0"/>
              <a:t>Is it for children?</a:t>
            </a:r>
          </a:p>
          <a:p>
            <a:pPr marL="0" indent="0">
              <a:buFontTx/>
              <a:buNone/>
            </a:pPr>
            <a:r>
              <a:rPr lang="en-GB" b="0" baseline="0" dirty="0" smtClean="0"/>
              <a:t>Monitoring </a:t>
            </a:r>
            <a:r>
              <a:rPr lang="en-GB" b="0" baseline="0" dirty="0" err="1" smtClean="0"/>
              <a:t>Amox</a:t>
            </a:r>
            <a:r>
              <a:rPr lang="en-GB" b="0" baseline="0" dirty="0" smtClean="0"/>
              <a:t> – 500mg and doxy 100mg. Therefore takes into account patients able to swallow caps, prescribed dispersible tablets (i.e. adults and older children)</a:t>
            </a:r>
          </a:p>
          <a:p>
            <a:pPr marL="171450" indent="-171450">
              <a:buFontTx/>
              <a:buChar char="-"/>
            </a:pPr>
            <a:r>
              <a:rPr lang="en-GB" b="0" baseline="0" dirty="0" smtClean="0"/>
              <a:t>Reason for indicator is to optimise course duration – </a:t>
            </a:r>
            <a:r>
              <a:rPr lang="en-GB" b="0" baseline="0" dirty="0" err="1" smtClean="0"/>
              <a:t>abx</a:t>
            </a:r>
            <a:r>
              <a:rPr lang="en-GB" b="0" baseline="0" dirty="0" smtClean="0"/>
              <a:t> duration </a:t>
            </a:r>
            <a:r>
              <a:rPr lang="en-GB" b="0" baseline="0" dirty="0" err="1" smtClean="0"/>
              <a:t>fo</a:t>
            </a:r>
            <a:r>
              <a:rPr lang="en-GB" b="0" baseline="0" dirty="0" smtClean="0"/>
              <a:t> children is also 5 days….however children most likely prescribed 250mg suspension. </a:t>
            </a:r>
          </a:p>
          <a:p>
            <a:pPr marL="171450" indent="-171450">
              <a:buFontTx/>
              <a:buChar char="-"/>
            </a:pPr>
            <a:r>
              <a:rPr lang="en-GB" b="0" baseline="0" dirty="0" smtClean="0"/>
              <a:t>Doxy not used for under 12s….cohort is only for 12-17 year olds who most likely would receive dispersible tabs</a:t>
            </a:r>
          </a:p>
          <a:p>
            <a:pPr marL="171450" indent="-171450">
              <a:buFontTx/>
              <a:buChar char="-"/>
            </a:pPr>
            <a:r>
              <a:rPr lang="en-GB" b="0" baseline="0" dirty="0" smtClean="0"/>
              <a:t>Data in NWL shows very low % of dispersible tabs prescribed vs caps</a:t>
            </a:r>
          </a:p>
          <a:p>
            <a:pPr marL="171450" indent="-171450">
              <a:buFontTx/>
              <a:buChar char="-"/>
            </a:pPr>
            <a:endParaRPr lang="en-GB" b="0" baseline="0" dirty="0" smtClean="0"/>
          </a:p>
          <a:p>
            <a:pPr marL="0" indent="0">
              <a:buFontTx/>
              <a:buNone/>
            </a:pPr>
            <a:r>
              <a:rPr lang="en-GB" b="1" baseline="0" dirty="0" err="1" smtClean="0"/>
              <a:t>OptimiseRx</a:t>
            </a:r>
            <a:r>
              <a:rPr lang="en-GB" b="1" baseline="0" dirty="0" smtClean="0"/>
              <a:t> messages for quantity if Rx 7 days courses: </a:t>
            </a:r>
            <a:r>
              <a:rPr lang="en-GB" b="0" baseline="0" dirty="0" smtClean="0"/>
              <a:t>can’t be triggered for quantity – confirmed previously but does trigger for conditions e.g. pneumonia.  For both </a:t>
            </a:r>
            <a:r>
              <a:rPr lang="en-GB" b="0" baseline="0" dirty="0" err="1" smtClean="0"/>
              <a:t>amox</a:t>
            </a:r>
            <a:r>
              <a:rPr lang="en-GB" b="0" baseline="0" dirty="0" smtClean="0"/>
              <a:t> and doxy – info in </a:t>
            </a:r>
            <a:r>
              <a:rPr lang="en-GB" b="0" baseline="0" dirty="0" err="1" smtClean="0"/>
              <a:t>optimiseRx</a:t>
            </a:r>
            <a:r>
              <a:rPr lang="en-GB" b="0" baseline="0" dirty="0" smtClean="0"/>
              <a:t> message promotes 5 day courses </a:t>
            </a:r>
          </a:p>
          <a:p>
            <a:pPr marL="0" indent="0">
              <a:buFontTx/>
              <a:buNone/>
            </a:pPr>
            <a:endParaRPr lang="en-GB" b="0" baseline="0" dirty="0" smtClean="0"/>
          </a:p>
          <a:p>
            <a:pPr marL="0" indent="0">
              <a:buFontTx/>
              <a:buNone/>
            </a:pPr>
            <a:r>
              <a:rPr lang="en-GB" b="1" baseline="0" dirty="0" smtClean="0"/>
              <a:t>Can </a:t>
            </a:r>
            <a:r>
              <a:rPr lang="en-GB" b="1" baseline="0" dirty="0" err="1" smtClean="0"/>
              <a:t>amox</a:t>
            </a:r>
            <a:r>
              <a:rPr lang="en-GB" b="1" baseline="0" dirty="0" smtClean="0"/>
              <a:t> and doxy 5 day courses be added to </a:t>
            </a:r>
            <a:r>
              <a:rPr lang="en-GB" b="1" baseline="0" dirty="0" err="1" smtClean="0"/>
              <a:t>SystmOne</a:t>
            </a:r>
            <a:r>
              <a:rPr lang="en-GB" b="1" baseline="0" dirty="0" smtClean="0"/>
              <a:t> formulary to support implementation</a:t>
            </a:r>
          </a:p>
          <a:p>
            <a:pPr marL="0" indent="0">
              <a:buFontTx/>
              <a:buNone/>
            </a:pPr>
            <a:r>
              <a:rPr lang="en-GB" b="1" baseline="0" dirty="0" smtClean="0"/>
              <a:t> - not possible in EMIS therefore not equitable, therefore can’t have. </a:t>
            </a:r>
          </a:p>
          <a:p>
            <a:pPr marL="0" indent="0">
              <a:buFontTx/>
              <a:buNone/>
            </a:pPr>
            <a:r>
              <a:rPr lang="en-GB" b="1" baseline="0" dirty="0" smtClean="0"/>
              <a:t>- For both </a:t>
            </a:r>
            <a:r>
              <a:rPr lang="en-GB" b="1" baseline="0" dirty="0" err="1" smtClean="0"/>
              <a:t>amox</a:t>
            </a:r>
            <a:r>
              <a:rPr lang="en-GB" b="1" baseline="0" dirty="0" smtClean="0"/>
              <a:t> and doxy – </a:t>
            </a:r>
            <a:r>
              <a:rPr lang="en-GB" b="1" baseline="0" dirty="0" err="1" smtClean="0"/>
              <a:t>systm</a:t>
            </a:r>
            <a:r>
              <a:rPr lang="en-GB" b="1" baseline="0" dirty="0" smtClean="0"/>
              <a:t> one formulary tab selection box shows the </a:t>
            </a:r>
            <a:r>
              <a:rPr lang="en-GB" b="1" baseline="0" dirty="0" err="1" smtClean="0"/>
              <a:t>amox</a:t>
            </a:r>
            <a:r>
              <a:rPr lang="en-GB" b="1" baseline="0" dirty="0" smtClean="0"/>
              <a:t> TDS 15 caps option higher up on selection, as does doxy course</a:t>
            </a:r>
            <a:endParaRPr lang="en-GB" b="1" dirty="0"/>
          </a:p>
        </p:txBody>
      </p:sp>
      <p:sp>
        <p:nvSpPr>
          <p:cNvPr id="4" name="Slide Number Placeholder 3"/>
          <p:cNvSpPr>
            <a:spLocks noGrp="1"/>
          </p:cNvSpPr>
          <p:nvPr>
            <p:ph type="sldNum" sz="quarter" idx="10"/>
          </p:nvPr>
        </p:nvSpPr>
        <p:spPr/>
        <p:txBody>
          <a:bodyPr/>
          <a:lstStyle/>
          <a:p>
            <a:fld id="{B72C707E-7DC2-4E52-87E4-23FF2D141437}" type="slidenum">
              <a:rPr lang="en-GB" smtClean="0"/>
              <a:t>6</a:t>
            </a:fld>
            <a:endParaRPr lang="en-GB" dirty="0"/>
          </a:p>
        </p:txBody>
      </p:sp>
    </p:spTree>
    <p:extLst>
      <p:ext uri="{BB962C8B-B14F-4D97-AF65-F5344CB8AC3E}">
        <p14:creationId xmlns:p14="http://schemas.microsoft.com/office/powerpoint/2010/main" val="97151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 role in influencing</a:t>
            </a:r>
            <a:r>
              <a:rPr lang="en-GB" baseline="0" dirty="0" smtClean="0"/>
              <a:t> prescribing, signposting to available guidelines &amp; resources such as leaflets, sharing practice specific data from dashboards &amp; audits. At clinical meetings</a:t>
            </a:r>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9</a:t>
            </a:fld>
            <a:endParaRPr lang="en-GB" dirty="0"/>
          </a:p>
        </p:txBody>
      </p:sp>
    </p:spTree>
    <p:extLst>
      <p:ext uri="{BB962C8B-B14F-4D97-AF65-F5344CB8AC3E}">
        <p14:creationId xmlns:p14="http://schemas.microsoft.com/office/powerpoint/2010/main" val="11590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12</a:t>
            </a:fld>
            <a:endParaRPr lang="en-GB" dirty="0"/>
          </a:p>
        </p:txBody>
      </p:sp>
    </p:spTree>
    <p:extLst>
      <p:ext uri="{BB962C8B-B14F-4D97-AF65-F5344CB8AC3E}">
        <p14:creationId xmlns:p14="http://schemas.microsoft.com/office/powerpoint/2010/main" val="216361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new restrictions state that fluoroquinolone antibiotics must only be prescribed when other antibiotics that are commonly recommended for the infection are inappropriate. This applies to all indications listed below. Situations where other antibiotics are considered to be inappropriate are where:</a:t>
            </a:r>
          </a:p>
          <a:p>
            <a:pPr lvl="1"/>
            <a:r>
              <a:rPr lang="en-GB" sz="1200" b="0" i="0" kern="1200" dirty="0" smtClean="0">
                <a:solidFill>
                  <a:schemeClr val="tx1"/>
                </a:solidFill>
                <a:effectLst/>
                <a:latin typeface="+mn-lt"/>
                <a:ea typeface="+mn-ea"/>
                <a:cs typeface="+mn-cs"/>
              </a:rPr>
              <a:t>there is resistance to other first-line antibiotics recommended for the infection;</a:t>
            </a:r>
          </a:p>
          <a:p>
            <a:pPr lvl="1"/>
            <a:r>
              <a:rPr lang="en-GB" sz="1200" b="0" i="0" kern="1200" dirty="0" smtClean="0">
                <a:solidFill>
                  <a:schemeClr val="tx1"/>
                </a:solidFill>
                <a:effectLst/>
                <a:latin typeface="+mn-lt"/>
                <a:ea typeface="+mn-ea"/>
                <a:cs typeface="+mn-cs"/>
              </a:rPr>
              <a:t>other first-line antibiotics are contraindicated in an individual patient;</a:t>
            </a:r>
          </a:p>
          <a:p>
            <a:pPr lvl="1"/>
            <a:r>
              <a:rPr lang="en-GB" sz="1200" b="0" i="0" kern="1200" dirty="0" smtClean="0">
                <a:solidFill>
                  <a:schemeClr val="tx1"/>
                </a:solidFill>
                <a:effectLst/>
                <a:latin typeface="+mn-lt"/>
                <a:ea typeface="+mn-ea"/>
                <a:cs typeface="+mn-cs"/>
              </a:rPr>
              <a:t>other first-line antibiotics have caused side effects requiring treatment to be stopped;</a:t>
            </a:r>
          </a:p>
          <a:p>
            <a:pPr lvl="1"/>
            <a:r>
              <a:rPr lang="en-GB" sz="1200" b="0" i="0" kern="1200" dirty="0" smtClean="0">
                <a:solidFill>
                  <a:schemeClr val="tx1"/>
                </a:solidFill>
                <a:effectLst/>
                <a:latin typeface="+mn-lt"/>
                <a:ea typeface="+mn-ea"/>
                <a:cs typeface="+mn-cs"/>
              </a:rPr>
              <a:t>treatment with other first-line antibiotics has failed.</a:t>
            </a:r>
          </a:p>
          <a:p>
            <a:r>
              <a:rPr lang="en-GB" sz="1200" b="0" i="0" kern="1200" dirty="0" smtClean="0">
                <a:solidFill>
                  <a:schemeClr val="tx1"/>
                </a:solidFill>
                <a:effectLst/>
                <a:latin typeface="+mn-lt"/>
                <a:ea typeface="+mn-ea"/>
                <a:cs typeface="+mn-cs"/>
              </a:rPr>
              <a:t>Serious adverse reactions to fluoroquinolone antibiotics include tendinitis or tendon rupture, muscle pain, muscle weakness, joint pain, joint swelling, peripheral neuropathy and central nervous system effects. A list of potential side effects is provided in the summary of product characteristics (</a:t>
            </a:r>
            <a:r>
              <a:rPr lang="en-GB" sz="1200" b="0" i="0" kern="1200" dirty="0" err="1" smtClean="0">
                <a:solidFill>
                  <a:schemeClr val="tx1"/>
                </a:solidFill>
                <a:effectLst/>
                <a:latin typeface="+mn-lt"/>
                <a:ea typeface="+mn-ea"/>
                <a:cs typeface="+mn-cs"/>
              </a:rPr>
              <a:t>SmPC</a:t>
            </a:r>
            <a:r>
              <a:rPr lang="en-GB" sz="1200" b="0" i="0" kern="1200" dirty="0" smtClean="0">
                <a:solidFill>
                  <a:schemeClr val="tx1"/>
                </a:solidFill>
                <a:effectLst/>
                <a:latin typeface="+mn-lt"/>
                <a:ea typeface="+mn-ea"/>
                <a:cs typeface="+mn-cs"/>
              </a:rPr>
              <a:t>) and patient information leaflet (PIL) for these medicines.</a:t>
            </a:r>
          </a:p>
          <a:p>
            <a:r>
              <a:rPr lang="en-GB" sz="1200" b="0" i="0" kern="1200" dirty="0" smtClean="0">
                <a:solidFill>
                  <a:schemeClr val="tx1"/>
                </a:solidFill>
                <a:effectLst/>
                <a:latin typeface="+mn-lt"/>
                <a:ea typeface="+mn-ea"/>
                <a:cs typeface="+mn-cs"/>
              </a:rPr>
              <a:t>When reporting to the Yellow Card scheme, please provide as much information as possible, including information about batch numbers, medical history, any concomitant medication, onset timing, treatment dates and product brand name.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14</a:t>
            </a:fld>
            <a:endParaRPr lang="en-GB" dirty="0"/>
          </a:p>
        </p:txBody>
      </p:sp>
    </p:spTree>
    <p:extLst>
      <p:ext uri="{BB962C8B-B14F-4D97-AF65-F5344CB8AC3E}">
        <p14:creationId xmlns:p14="http://schemas.microsoft.com/office/powerpoint/2010/main" val="325207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S1 searches – available to pull out</a:t>
            </a:r>
            <a:r>
              <a:rPr lang="en-GB" baseline="0" dirty="0" smtClean="0"/>
              <a:t> prescribing that has already taken place so won’t be able to amend prescribing for what has already taken place, but aim is to pull out prescribing patterns in practices where prescribing is perhaps higher than targets and to explore what is influence it</a:t>
            </a:r>
          </a:p>
          <a:p>
            <a:pPr marL="171450" indent="-171450">
              <a:buFontTx/>
              <a:buChar char="-"/>
            </a:pPr>
            <a:r>
              <a:rPr lang="en-GB" baseline="0" dirty="0" smtClean="0"/>
              <a:t>e.g. particular patients under secondary care with diabetes foot ulcers, or on long term prophylactic </a:t>
            </a:r>
            <a:r>
              <a:rPr lang="en-GB" baseline="0" dirty="0" err="1" smtClean="0"/>
              <a:t>abx</a:t>
            </a:r>
            <a:r>
              <a:rPr lang="en-GB" baseline="0" dirty="0" smtClean="0"/>
              <a:t> – might not be able  to do much about these. But where repeated prescribing of co-</a:t>
            </a:r>
            <a:r>
              <a:rPr lang="en-GB" baseline="0" dirty="0" err="1" smtClean="0"/>
              <a:t>amox</a:t>
            </a:r>
            <a:r>
              <a:rPr lang="en-GB" baseline="0" dirty="0" smtClean="0"/>
              <a:t> 1</a:t>
            </a:r>
            <a:r>
              <a:rPr lang="en-GB" baseline="30000" dirty="0" smtClean="0"/>
              <a:t>st</a:t>
            </a:r>
            <a:r>
              <a:rPr lang="en-GB" baseline="0" dirty="0" smtClean="0"/>
              <a:t> for RTI, or if prescribing of </a:t>
            </a:r>
            <a:r>
              <a:rPr lang="en-GB" baseline="0" dirty="0" err="1" smtClean="0"/>
              <a:t>abx</a:t>
            </a:r>
            <a:r>
              <a:rPr lang="en-GB" baseline="0" dirty="0" smtClean="0"/>
              <a:t> where symptoms actually indicated possible viral infection that didn’t need </a:t>
            </a:r>
            <a:r>
              <a:rPr lang="en-GB" baseline="0" dirty="0" err="1" smtClean="0"/>
              <a:t>abx</a:t>
            </a:r>
            <a:r>
              <a:rPr lang="en-GB" baseline="0" dirty="0" smtClean="0"/>
              <a:t>….possible to take results to clinical meetings with other clinicians to discuss, share learning, share guideline recommendations and these things can help influence prescribing patterns.  </a:t>
            </a:r>
          </a:p>
          <a:p>
            <a:pPr marL="171450" indent="-171450">
              <a:buFontTx/>
              <a:buChar char="-"/>
            </a:pPr>
            <a:endParaRPr lang="en-GB" baseline="0" dirty="0" smtClean="0"/>
          </a:p>
          <a:p>
            <a:pPr marL="171450" indent="-171450">
              <a:buFontTx/>
              <a:buChar char="-"/>
            </a:pPr>
            <a:r>
              <a:rPr lang="en-GB" baseline="0" dirty="0" smtClean="0"/>
              <a:t>E.g. in one of my practice that offer a particular service they feel is affecting their </a:t>
            </a:r>
            <a:r>
              <a:rPr lang="en-GB" baseline="0" dirty="0" err="1" smtClean="0"/>
              <a:t>abx</a:t>
            </a:r>
            <a:r>
              <a:rPr lang="en-GB" baseline="0" dirty="0" smtClean="0"/>
              <a:t> prescribing figures – without an audit to see if this is the case it’s hard to see if they need to appeal or whether actually there is additional improvements in general prescribing that is actually the cause.</a:t>
            </a:r>
            <a:endParaRPr lang="en-GB" dirty="0" smtClean="0"/>
          </a:p>
          <a:p>
            <a:endParaRPr lang="en-GB" dirty="0" smtClean="0"/>
          </a:p>
          <a:p>
            <a:r>
              <a:rPr lang="en-GB" dirty="0" smtClean="0"/>
              <a:t>S1</a:t>
            </a:r>
            <a:r>
              <a:rPr lang="en-GB" baseline="0" dirty="0" smtClean="0"/>
              <a:t> searches for doxy and </a:t>
            </a:r>
            <a:r>
              <a:rPr lang="en-GB" baseline="0" dirty="0" err="1" smtClean="0"/>
              <a:t>amox</a:t>
            </a:r>
            <a:r>
              <a:rPr lang="en-GB" baseline="0" dirty="0" smtClean="0"/>
              <a:t> can help to bring up any prescribing that is &gt;5 day to do a </a:t>
            </a:r>
            <a:r>
              <a:rPr lang="en-GB" baseline="0" dirty="0" err="1" smtClean="0"/>
              <a:t>restrospective</a:t>
            </a:r>
            <a:r>
              <a:rPr lang="en-GB" baseline="0" dirty="0" smtClean="0"/>
              <a:t> audit and see if perhaps there particular patients for whom repeated long durations are indicated/need for review of the patients in hand, is there a pattern of recommendation from other services for prescribing of &gt;5 days…..is so let us know and we can try and work with other providers.  Also, are particular prescribers in your practice that are prescribing repeatedly for &gt;5 days and maybe don’t realise that guidelines are now for 5 days</a:t>
            </a:r>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16</a:t>
            </a:fld>
            <a:endParaRPr lang="en-GB" dirty="0"/>
          </a:p>
        </p:txBody>
      </p:sp>
    </p:spTree>
    <p:extLst>
      <p:ext uri="{BB962C8B-B14F-4D97-AF65-F5344CB8AC3E}">
        <p14:creationId xmlns:p14="http://schemas.microsoft.com/office/powerpoint/2010/main" val="585915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GB" dirty="0"/>
          </a:p>
        </p:txBody>
      </p:sp>
      <p:pic>
        <p:nvPicPr>
          <p:cNvPr id="33" name="Picture 3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68408" y="219066"/>
            <a:ext cx="2233639" cy="687273"/>
          </a:xfrm>
          <a:prstGeom prst="rect">
            <a:avLst/>
          </a:prstGeom>
          <a:noFill/>
          <a:ln>
            <a:noFill/>
          </a:ln>
        </p:spPr>
      </p:pic>
    </p:spTree>
    <p:extLst>
      <p:ext uri="{BB962C8B-B14F-4D97-AF65-F5344CB8AC3E}">
        <p14:creationId xmlns:p14="http://schemas.microsoft.com/office/powerpoint/2010/main" val="22420595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smtClean="0"/>
              <a:t>Click to edit title</a:t>
            </a:r>
            <a:endParaRPr lang="en-GB" dirty="0"/>
          </a:p>
        </p:txBody>
      </p:sp>
    </p:spTree>
    <p:extLst>
      <p:ext uri="{BB962C8B-B14F-4D97-AF65-F5344CB8AC3E}">
        <p14:creationId xmlns:p14="http://schemas.microsoft.com/office/powerpoint/2010/main" val="3439721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smtClean="0"/>
              <a:t>Click to add sub-heading</a:t>
            </a:r>
            <a:endParaRPr lang="en-GB" dirty="0"/>
          </a:p>
        </p:txBody>
      </p:sp>
    </p:spTree>
    <p:extLst>
      <p:ext uri="{BB962C8B-B14F-4D97-AF65-F5344CB8AC3E}">
        <p14:creationId xmlns:p14="http://schemas.microsoft.com/office/powerpoint/2010/main" val="3146012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dirty="0"/>
          </a:p>
        </p:txBody>
      </p:sp>
      <p:pic>
        <p:nvPicPr>
          <p:cNvPr id="8" name="Picture 7"/>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0200456" y="6178552"/>
            <a:ext cx="1784228" cy="548992"/>
          </a:xfrm>
          <a:prstGeom prst="rect">
            <a:avLst/>
          </a:prstGeom>
          <a:noFill/>
          <a:ln>
            <a:noFill/>
          </a:ln>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openprescribing.net/measure/fluoroquinolones_list/practice/E85088/" TargetMode="External"/><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openprescribing.net/practice/" TargetMode="Externa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gov.uk/drug-safety-update/fluoroquinolone-antibiotics-must-now-only-be-prescribed-when-other-commonly-recommended-antibiotics-are-inappropriate"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prescqipp.info/our-resources/bulletins/bulletin-313-antimicrobial-stewardship/"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cgp.org.uk/course/view.php?id=553#section-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learning.rcgp.org.uk/course/view.php?id=55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nwlondonicb.nhs.uk/professionals/referral-guidelines-and-clinical-documents/antimicrobial" TargetMode="External"/><Relationship Id="rId4" Type="http://schemas.openxmlformats.org/officeDocument/2006/relationships/hyperlink" Target="https://www.cqc.org.uk/sites/default/files/20191217_gpinsight_indicators_and_methodology_guidance.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wlondonics.nhs.uk/professionals/referral-guidelines-and-clinical-documents/antimicrobial" TargetMode="External"/><Relationship Id="rId4" Type="http://schemas.openxmlformats.org/officeDocument/2006/relationships/hyperlink" Target="https://www.england.nhs.uk/long-read/national-medicines-optimisation-opportunities-2023-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708920"/>
            <a:ext cx="9144000" cy="1584176"/>
          </a:xfrm>
        </p:spPr>
        <p:txBody>
          <a:bodyPr>
            <a:normAutofit fontScale="90000"/>
          </a:bodyPr>
          <a:lstStyle/>
          <a:p>
            <a:r>
              <a:rPr lang="en-GB" sz="4000" dirty="0" smtClean="0"/>
              <a:t>Pharmacy Forum </a:t>
            </a:r>
            <a:br>
              <a:rPr lang="en-GB" sz="4000" dirty="0" smtClean="0"/>
            </a:br>
            <a:r>
              <a:rPr lang="en-GB" sz="4000" dirty="0" smtClean="0"/>
              <a:t/>
            </a:r>
            <a:br>
              <a:rPr lang="en-GB" sz="4000" dirty="0" smtClean="0"/>
            </a:br>
            <a:r>
              <a:rPr lang="en-GB" sz="4000" dirty="0" smtClean="0"/>
              <a:t>Antimicrobial Stewardship</a:t>
            </a:r>
            <a:endParaRPr lang="en-GB" sz="4000" dirty="0"/>
          </a:p>
        </p:txBody>
      </p:sp>
      <p:sp>
        <p:nvSpPr>
          <p:cNvPr id="3" name="Subtitle 2"/>
          <p:cNvSpPr txBox="1">
            <a:spLocks/>
          </p:cNvSpPr>
          <p:nvPr/>
        </p:nvSpPr>
        <p:spPr>
          <a:xfrm>
            <a:off x="1343472" y="5085184"/>
            <a:ext cx="9144000" cy="1224136"/>
          </a:xfrm>
          <a:prstGeom prst="rect">
            <a:avLst/>
          </a:prstGeom>
        </p:spPr>
        <p:txBody>
          <a:bodyPr vert="horz" lIns="91440" tIns="45720" rIns="91440" bIns="45720" rtlCol="0">
            <a:normAutofit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t>North West London ICB Medicines Management Team</a:t>
            </a:r>
          </a:p>
          <a:p>
            <a:pPr algn="l"/>
            <a:r>
              <a:rPr lang="en-GB" dirty="0" smtClean="0"/>
              <a:t>Ealing Borough Team</a:t>
            </a:r>
          </a:p>
          <a:p>
            <a:pPr algn="l"/>
            <a:r>
              <a:rPr lang="en-GB" dirty="0" smtClean="0"/>
              <a:t>April 2024</a:t>
            </a:r>
            <a:endParaRPr lang="en-GB" dirty="0"/>
          </a:p>
        </p:txBody>
      </p:sp>
    </p:spTree>
    <p:extLst>
      <p:ext uri="{BB962C8B-B14F-4D97-AF65-F5344CB8AC3E}">
        <p14:creationId xmlns:p14="http://schemas.microsoft.com/office/powerpoint/2010/main" val="1160780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10</a:t>
            </a:fld>
            <a:endParaRPr lang="en-GB" dirty="0"/>
          </a:p>
        </p:txBody>
      </p:sp>
      <p:sp>
        <p:nvSpPr>
          <p:cNvPr id="4" name="Title 3"/>
          <p:cNvSpPr>
            <a:spLocks noGrp="1"/>
          </p:cNvSpPr>
          <p:nvPr>
            <p:ph type="title"/>
          </p:nvPr>
        </p:nvSpPr>
        <p:spPr/>
        <p:txBody>
          <a:bodyPr>
            <a:normAutofit fontScale="90000"/>
          </a:bodyPr>
          <a:lstStyle/>
          <a:p>
            <a:endParaRPr lang="en-GB"/>
          </a:p>
        </p:txBody>
      </p:sp>
      <p:pic>
        <p:nvPicPr>
          <p:cNvPr id="5" name="Picture 4"/>
          <p:cNvPicPr>
            <a:picLocks noChangeAspect="1"/>
          </p:cNvPicPr>
          <p:nvPr/>
        </p:nvPicPr>
        <p:blipFill>
          <a:blip r:embed="rId2"/>
          <a:stretch>
            <a:fillRect/>
          </a:stretch>
        </p:blipFill>
        <p:spPr>
          <a:xfrm>
            <a:off x="105833" y="577058"/>
            <a:ext cx="3673675" cy="3011706"/>
          </a:xfrm>
          <a:prstGeom prst="rect">
            <a:avLst/>
          </a:prstGeom>
          <a:ln>
            <a:solidFill>
              <a:srgbClr val="0070C0"/>
            </a:solidFill>
          </a:ln>
        </p:spPr>
      </p:pic>
      <p:pic>
        <p:nvPicPr>
          <p:cNvPr id="7" name="Picture 6"/>
          <p:cNvPicPr>
            <a:picLocks noChangeAspect="1"/>
          </p:cNvPicPr>
          <p:nvPr/>
        </p:nvPicPr>
        <p:blipFill>
          <a:blip r:embed="rId3"/>
          <a:stretch>
            <a:fillRect/>
          </a:stretch>
        </p:blipFill>
        <p:spPr>
          <a:xfrm>
            <a:off x="4209198" y="404664"/>
            <a:ext cx="6496863" cy="6192688"/>
          </a:xfrm>
          <a:prstGeom prst="rect">
            <a:avLst/>
          </a:prstGeom>
        </p:spPr>
      </p:pic>
      <p:sp>
        <p:nvSpPr>
          <p:cNvPr id="8" name="TextBox 7"/>
          <p:cNvSpPr txBox="1"/>
          <p:nvPr/>
        </p:nvSpPr>
        <p:spPr>
          <a:xfrm>
            <a:off x="47328" y="107340"/>
            <a:ext cx="6840760" cy="369332"/>
          </a:xfrm>
          <a:prstGeom prst="rect">
            <a:avLst/>
          </a:prstGeom>
          <a:solidFill>
            <a:srgbClr val="0070C0"/>
          </a:solidFill>
        </p:spPr>
        <p:txBody>
          <a:bodyPr wrap="square" rtlCol="0">
            <a:spAutoFit/>
          </a:bodyPr>
          <a:lstStyle/>
          <a:p>
            <a:r>
              <a:rPr lang="en-GB" dirty="0" err="1" smtClean="0">
                <a:solidFill>
                  <a:schemeClr val="bg1"/>
                </a:solidFill>
              </a:rPr>
              <a:t>SystmOne</a:t>
            </a:r>
            <a:r>
              <a:rPr lang="en-GB" dirty="0" smtClean="0">
                <a:solidFill>
                  <a:schemeClr val="bg1"/>
                </a:solidFill>
              </a:rPr>
              <a:t> Auto-consultation: NWL Antibiotic Prescribing Resource</a:t>
            </a:r>
            <a:endParaRPr lang="en-GB" dirty="0">
              <a:solidFill>
                <a:schemeClr val="bg1"/>
              </a:solidFill>
            </a:endParaRPr>
          </a:p>
        </p:txBody>
      </p:sp>
      <p:sp>
        <p:nvSpPr>
          <p:cNvPr id="9" name="Oval 8"/>
          <p:cNvSpPr/>
          <p:nvPr/>
        </p:nvSpPr>
        <p:spPr>
          <a:xfrm>
            <a:off x="752814" y="1437382"/>
            <a:ext cx="3096344" cy="158417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757229" y="2049579"/>
            <a:ext cx="432048" cy="359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295800" y="2780928"/>
            <a:ext cx="5976664" cy="345638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363435" y="2276872"/>
            <a:ext cx="5976664" cy="43204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428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11</a:t>
            </a:fld>
            <a:endParaRPr lang="en-GB" dirty="0"/>
          </a:p>
        </p:txBody>
      </p:sp>
      <p:sp>
        <p:nvSpPr>
          <p:cNvPr id="5" name="Title 4"/>
          <p:cNvSpPr>
            <a:spLocks noGrp="1"/>
          </p:cNvSpPr>
          <p:nvPr>
            <p:ph type="title"/>
          </p:nvPr>
        </p:nvSpPr>
        <p:spPr>
          <a:xfrm>
            <a:off x="335360" y="1916832"/>
            <a:ext cx="11377264" cy="1329606"/>
          </a:xfrm>
        </p:spPr>
        <p:txBody>
          <a:bodyPr/>
          <a:lstStyle/>
          <a:p>
            <a:r>
              <a:rPr lang="en-GB" dirty="0" smtClean="0"/>
              <a:t>Dashboards </a:t>
            </a:r>
            <a:r>
              <a:rPr lang="en-GB" dirty="0" smtClean="0"/>
              <a:t>Available to view Practice and PCN prescribing data</a:t>
            </a:r>
            <a:endParaRPr lang="en-GB" dirty="0"/>
          </a:p>
        </p:txBody>
      </p:sp>
    </p:spTree>
    <p:extLst>
      <p:ext uri="{BB962C8B-B14F-4D97-AF65-F5344CB8AC3E}">
        <p14:creationId xmlns:p14="http://schemas.microsoft.com/office/powerpoint/2010/main" val="145916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12</a:t>
            </a:fld>
            <a:endParaRPr lang="en-GB" dirty="0"/>
          </a:p>
        </p:txBody>
      </p:sp>
      <p:sp>
        <p:nvSpPr>
          <p:cNvPr id="7" name="Title 3"/>
          <p:cNvSpPr>
            <a:spLocks noGrp="1"/>
          </p:cNvSpPr>
          <p:nvPr>
            <p:ph type="title"/>
          </p:nvPr>
        </p:nvSpPr>
        <p:spPr>
          <a:xfrm>
            <a:off x="119336" y="101570"/>
            <a:ext cx="11377264" cy="543595"/>
          </a:xfrm>
          <a:solidFill>
            <a:srgbClr val="0070C0"/>
          </a:solidFill>
        </p:spPr>
        <p:txBody>
          <a:bodyPr>
            <a:noAutofit/>
          </a:bodyPr>
          <a:lstStyle/>
          <a:p>
            <a:r>
              <a:rPr lang="en-GB" sz="2000" b="1" dirty="0" err="1" smtClean="0"/>
              <a:t>ePACT</a:t>
            </a:r>
            <a:r>
              <a:rPr lang="en-GB" sz="2000" b="1" dirty="0" smtClean="0"/>
              <a:t> Dashboard – Antimicrobial Stewardship: Data available at PCN and Practice </a:t>
            </a:r>
            <a:r>
              <a:rPr lang="en-GB" sz="2000" b="1" dirty="0" err="1" smtClean="0"/>
              <a:t>leve</a:t>
            </a:r>
            <a:endParaRPr lang="en-GB" sz="2000" dirty="0"/>
          </a:p>
        </p:txBody>
      </p:sp>
      <p:pic>
        <p:nvPicPr>
          <p:cNvPr id="2" name="Picture 1"/>
          <p:cNvPicPr>
            <a:picLocks noChangeAspect="1"/>
          </p:cNvPicPr>
          <p:nvPr/>
        </p:nvPicPr>
        <p:blipFill>
          <a:blip r:embed="rId3"/>
          <a:stretch>
            <a:fillRect/>
          </a:stretch>
        </p:blipFill>
        <p:spPr>
          <a:xfrm>
            <a:off x="291344" y="2811557"/>
            <a:ext cx="5151709" cy="3739715"/>
          </a:xfrm>
          <a:prstGeom prst="rect">
            <a:avLst/>
          </a:prstGeom>
        </p:spPr>
      </p:pic>
      <p:pic>
        <p:nvPicPr>
          <p:cNvPr id="16" name="Picture 15"/>
          <p:cNvPicPr>
            <a:picLocks noChangeAspect="1"/>
          </p:cNvPicPr>
          <p:nvPr/>
        </p:nvPicPr>
        <p:blipFill>
          <a:blip r:embed="rId4"/>
          <a:stretch>
            <a:fillRect/>
          </a:stretch>
        </p:blipFill>
        <p:spPr>
          <a:xfrm>
            <a:off x="2495600" y="839105"/>
            <a:ext cx="8019934" cy="1867421"/>
          </a:xfrm>
          <a:prstGeom prst="rect">
            <a:avLst/>
          </a:prstGeom>
        </p:spPr>
      </p:pic>
      <p:pic>
        <p:nvPicPr>
          <p:cNvPr id="17" name="Picture 16"/>
          <p:cNvPicPr>
            <a:picLocks noChangeAspect="1"/>
          </p:cNvPicPr>
          <p:nvPr/>
        </p:nvPicPr>
        <p:blipFill>
          <a:blip r:embed="rId5"/>
          <a:stretch>
            <a:fillRect/>
          </a:stretch>
        </p:blipFill>
        <p:spPr>
          <a:xfrm>
            <a:off x="6627550" y="4094559"/>
            <a:ext cx="4452937" cy="2585107"/>
          </a:xfrm>
          <a:prstGeom prst="rect">
            <a:avLst/>
          </a:prstGeom>
        </p:spPr>
      </p:pic>
      <p:sp>
        <p:nvSpPr>
          <p:cNvPr id="18" name="Title 3"/>
          <p:cNvSpPr txBox="1">
            <a:spLocks/>
          </p:cNvSpPr>
          <p:nvPr/>
        </p:nvSpPr>
        <p:spPr>
          <a:xfrm>
            <a:off x="6627550" y="3585848"/>
            <a:ext cx="4240088" cy="432048"/>
          </a:xfrm>
          <a:prstGeom prst="rect">
            <a:avLst/>
          </a:prstGeom>
          <a:solidFill>
            <a:srgbClr val="0070C0"/>
          </a:solid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1200" dirty="0" smtClean="0"/>
              <a:t>Practice level – BNF chemical substance breakdown for broad spec </a:t>
            </a:r>
            <a:r>
              <a:rPr lang="en-GB" sz="1200" dirty="0" err="1" smtClean="0"/>
              <a:t>abx</a:t>
            </a:r>
            <a:endParaRPr lang="en-GB" sz="1200" dirty="0"/>
          </a:p>
        </p:txBody>
      </p:sp>
      <p:sp>
        <p:nvSpPr>
          <p:cNvPr id="20" name="Rounded Rectangle 19"/>
          <p:cNvSpPr/>
          <p:nvPr/>
        </p:nvSpPr>
        <p:spPr>
          <a:xfrm>
            <a:off x="6627550" y="4247886"/>
            <a:ext cx="864096" cy="720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9480376" y="1572466"/>
            <a:ext cx="432048" cy="951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5314183" y="1591222"/>
            <a:ext cx="432048" cy="951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p:cNvSpPr txBox="1">
            <a:spLocks/>
          </p:cNvSpPr>
          <p:nvPr/>
        </p:nvSpPr>
        <p:spPr>
          <a:xfrm>
            <a:off x="198375" y="839488"/>
            <a:ext cx="1872208" cy="1218649"/>
          </a:xfrm>
          <a:prstGeom prst="rect">
            <a:avLst/>
          </a:prstGeom>
          <a:solidFill>
            <a:srgbClr val="0070C0"/>
          </a:solid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1200" dirty="0" smtClean="0"/>
              <a:t>PCN Level dashboards available showing trends over times and snapshot of latest month data</a:t>
            </a:r>
            <a:endParaRPr lang="en-GB" sz="1200" dirty="0"/>
          </a:p>
        </p:txBody>
      </p:sp>
      <p:sp>
        <p:nvSpPr>
          <p:cNvPr id="4" name="Right Arrow 3"/>
          <p:cNvSpPr/>
          <p:nvPr/>
        </p:nvSpPr>
        <p:spPr>
          <a:xfrm>
            <a:off x="2084094" y="1448812"/>
            <a:ext cx="576064" cy="27371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1559496" y="2140585"/>
            <a:ext cx="288032" cy="565941"/>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0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13</a:t>
            </a:fld>
            <a:endParaRPr lang="en-GB" dirty="0"/>
          </a:p>
        </p:txBody>
      </p:sp>
      <p:sp>
        <p:nvSpPr>
          <p:cNvPr id="4" name="Title 3"/>
          <p:cNvSpPr>
            <a:spLocks noGrp="1"/>
          </p:cNvSpPr>
          <p:nvPr>
            <p:ph type="title"/>
          </p:nvPr>
        </p:nvSpPr>
        <p:spPr/>
        <p:txBody>
          <a:bodyPr>
            <a:normAutofit fontScale="90000"/>
          </a:bodyPr>
          <a:lstStyle/>
          <a:p>
            <a:r>
              <a:rPr lang="en-GB" dirty="0" smtClean="0"/>
              <a:t>Open prescribing data reports</a:t>
            </a:r>
            <a:endParaRPr lang="en-GB" dirty="0"/>
          </a:p>
        </p:txBody>
      </p:sp>
      <p:pic>
        <p:nvPicPr>
          <p:cNvPr id="5" name="Picture 4"/>
          <p:cNvPicPr>
            <a:picLocks noChangeAspect="1"/>
          </p:cNvPicPr>
          <p:nvPr/>
        </p:nvPicPr>
        <p:blipFill rotWithShape="1">
          <a:blip r:embed="rId2"/>
          <a:srcRect r="49568"/>
          <a:stretch/>
        </p:blipFill>
        <p:spPr>
          <a:xfrm>
            <a:off x="119336" y="1772816"/>
            <a:ext cx="3478278" cy="2667958"/>
          </a:xfrm>
          <a:prstGeom prst="rect">
            <a:avLst/>
          </a:prstGeom>
        </p:spPr>
      </p:pic>
      <p:sp>
        <p:nvSpPr>
          <p:cNvPr id="6" name="Rectangle 5"/>
          <p:cNvSpPr/>
          <p:nvPr/>
        </p:nvSpPr>
        <p:spPr>
          <a:xfrm>
            <a:off x="335360" y="1223754"/>
            <a:ext cx="8208912" cy="477054"/>
          </a:xfrm>
          <a:prstGeom prst="rect">
            <a:avLst/>
          </a:prstGeom>
          <a:ln>
            <a:solidFill>
              <a:srgbClr val="0070C0"/>
            </a:solidFill>
          </a:ln>
        </p:spPr>
        <p:txBody>
          <a:bodyPr wrap="square">
            <a:spAutoFit/>
          </a:bodyPr>
          <a:lstStyle/>
          <a:p>
            <a:r>
              <a:rPr lang="en-GB" sz="1400" b="1" dirty="0" smtClean="0"/>
              <a:t>Open Prescribing displays reports for these indicators:</a:t>
            </a:r>
            <a:endParaRPr lang="en-GB" sz="1400" b="1" dirty="0" smtClean="0">
              <a:hlinkClick r:id="rId3"/>
            </a:endParaRPr>
          </a:p>
          <a:p>
            <a:r>
              <a:rPr lang="en-GB" sz="1100" dirty="0">
                <a:hlinkClick r:id="rId4"/>
              </a:rPr>
              <a:t>https://openprescribing.net/practice</a:t>
            </a:r>
            <a:r>
              <a:rPr lang="en-GB" sz="1100" dirty="0" smtClean="0">
                <a:hlinkClick r:id="rId4"/>
              </a:rPr>
              <a:t>/</a:t>
            </a:r>
            <a:r>
              <a:rPr lang="en-GB" sz="1100" dirty="0" smtClean="0"/>
              <a:t> - once in your practice select antimicrobial </a:t>
            </a:r>
            <a:r>
              <a:rPr lang="en-GB" sz="1100" dirty="0" smtClean="0"/>
              <a:t>stewardship measure to bring up all antimicrobial reports</a:t>
            </a:r>
            <a:endParaRPr lang="en-GB" sz="1100" dirty="0"/>
          </a:p>
        </p:txBody>
      </p:sp>
      <p:pic>
        <p:nvPicPr>
          <p:cNvPr id="7" name="Picture 6"/>
          <p:cNvPicPr>
            <a:picLocks noChangeAspect="1"/>
          </p:cNvPicPr>
          <p:nvPr/>
        </p:nvPicPr>
        <p:blipFill rotWithShape="1">
          <a:blip r:embed="rId5"/>
          <a:srcRect r="49829"/>
          <a:stretch/>
        </p:blipFill>
        <p:spPr>
          <a:xfrm>
            <a:off x="3715472" y="1772816"/>
            <a:ext cx="3296157" cy="2559730"/>
          </a:xfrm>
          <a:prstGeom prst="rect">
            <a:avLst/>
          </a:prstGeom>
        </p:spPr>
      </p:pic>
      <p:pic>
        <p:nvPicPr>
          <p:cNvPr id="8" name="Picture 7"/>
          <p:cNvPicPr>
            <a:picLocks noChangeAspect="1"/>
          </p:cNvPicPr>
          <p:nvPr/>
        </p:nvPicPr>
        <p:blipFill>
          <a:blip r:embed="rId6"/>
          <a:stretch>
            <a:fillRect/>
          </a:stretch>
        </p:blipFill>
        <p:spPr>
          <a:xfrm>
            <a:off x="7176120" y="1766938"/>
            <a:ext cx="4320480" cy="1972447"/>
          </a:xfrm>
          <a:prstGeom prst="rect">
            <a:avLst/>
          </a:prstGeom>
        </p:spPr>
      </p:pic>
      <p:pic>
        <p:nvPicPr>
          <p:cNvPr id="9" name="Picture 8"/>
          <p:cNvPicPr>
            <a:picLocks noChangeAspect="1"/>
          </p:cNvPicPr>
          <p:nvPr/>
        </p:nvPicPr>
        <p:blipFill rotWithShape="1">
          <a:blip r:embed="rId7"/>
          <a:srcRect b="19453"/>
          <a:stretch/>
        </p:blipFill>
        <p:spPr>
          <a:xfrm>
            <a:off x="335360" y="4437368"/>
            <a:ext cx="3164088" cy="2376264"/>
          </a:xfrm>
          <a:prstGeom prst="rect">
            <a:avLst/>
          </a:prstGeom>
        </p:spPr>
      </p:pic>
      <p:pic>
        <p:nvPicPr>
          <p:cNvPr id="10" name="Picture 9"/>
          <p:cNvPicPr>
            <a:picLocks noChangeAspect="1"/>
          </p:cNvPicPr>
          <p:nvPr/>
        </p:nvPicPr>
        <p:blipFill rotWithShape="1">
          <a:blip r:embed="rId8"/>
          <a:srcRect b="11695"/>
          <a:stretch/>
        </p:blipFill>
        <p:spPr>
          <a:xfrm>
            <a:off x="3791744" y="4509120"/>
            <a:ext cx="3047044" cy="2232760"/>
          </a:xfrm>
          <a:prstGeom prst="rect">
            <a:avLst/>
          </a:prstGeom>
        </p:spPr>
      </p:pic>
      <p:pic>
        <p:nvPicPr>
          <p:cNvPr id="11" name="Picture 10"/>
          <p:cNvPicPr>
            <a:picLocks noChangeAspect="1"/>
          </p:cNvPicPr>
          <p:nvPr/>
        </p:nvPicPr>
        <p:blipFill>
          <a:blip r:embed="rId9"/>
          <a:stretch>
            <a:fillRect/>
          </a:stretch>
        </p:blipFill>
        <p:spPr>
          <a:xfrm>
            <a:off x="7032104" y="4509120"/>
            <a:ext cx="3069372" cy="2202421"/>
          </a:xfrm>
          <a:prstGeom prst="rect">
            <a:avLst/>
          </a:prstGeom>
        </p:spPr>
      </p:pic>
    </p:spTree>
    <p:extLst>
      <p:ext uri="{BB962C8B-B14F-4D97-AF65-F5344CB8AC3E}">
        <p14:creationId xmlns:p14="http://schemas.microsoft.com/office/powerpoint/2010/main" val="704108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14</a:t>
            </a:fld>
            <a:endParaRPr lang="en-GB" dirty="0"/>
          </a:p>
        </p:txBody>
      </p:sp>
      <p:sp>
        <p:nvSpPr>
          <p:cNvPr id="4" name="Title 3"/>
          <p:cNvSpPr>
            <a:spLocks noGrp="1"/>
          </p:cNvSpPr>
          <p:nvPr>
            <p:ph type="title"/>
          </p:nvPr>
        </p:nvSpPr>
        <p:spPr/>
        <p:txBody>
          <a:bodyPr>
            <a:normAutofit fontScale="90000"/>
          </a:bodyPr>
          <a:lstStyle/>
          <a:p>
            <a:endParaRPr lang="en-GB"/>
          </a:p>
        </p:txBody>
      </p:sp>
      <p:pic>
        <p:nvPicPr>
          <p:cNvPr id="6" name="Picture 5"/>
          <p:cNvPicPr>
            <a:picLocks noChangeAspect="1"/>
          </p:cNvPicPr>
          <p:nvPr/>
        </p:nvPicPr>
        <p:blipFill>
          <a:blip r:embed="rId3"/>
          <a:stretch>
            <a:fillRect/>
          </a:stretch>
        </p:blipFill>
        <p:spPr>
          <a:xfrm>
            <a:off x="1775520" y="3905664"/>
            <a:ext cx="8158476" cy="2763696"/>
          </a:xfrm>
          <a:prstGeom prst="rect">
            <a:avLst/>
          </a:prstGeom>
          <a:ln>
            <a:noFill/>
          </a:ln>
        </p:spPr>
      </p:pic>
      <p:sp>
        <p:nvSpPr>
          <p:cNvPr id="7" name="TextBox 6"/>
          <p:cNvSpPr txBox="1"/>
          <p:nvPr/>
        </p:nvSpPr>
        <p:spPr>
          <a:xfrm>
            <a:off x="372277" y="235767"/>
            <a:ext cx="11377264" cy="646331"/>
          </a:xfrm>
          <a:prstGeom prst="rect">
            <a:avLst/>
          </a:prstGeom>
          <a:solidFill>
            <a:srgbClr val="0070C0"/>
          </a:solidFill>
        </p:spPr>
        <p:txBody>
          <a:bodyPr wrap="square" rtlCol="0">
            <a:spAutoFit/>
          </a:bodyPr>
          <a:lstStyle/>
          <a:p>
            <a:r>
              <a:rPr lang="en-GB" b="1" dirty="0" smtClean="0">
                <a:solidFill>
                  <a:schemeClr val="bg1"/>
                </a:solidFill>
              </a:rPr>
              <a:t>MHRA update – Jan 24: Fluoroquinolone antibiotics</a:t>
            </a:r>
            <a:r>
              <a:rPr lang="en-GB" b="1" dirty="0">
                <a:solidFill>
                  <a:schemeClr val="bg1"/>
                </a:solidFill>
              </a:rPr>
              <a:t>: must now only be prescribed when other commonly recommended antibiotics are </a:t>
            </a:r>
            <a:r>
              <a:rPr lang="en-GB" b="1" dirty="0" smtClean="0">
                <a:solidFill>
                  <a:schemeClr val="bg1"/>
                </a:solidFill>
              </a:rPr>
              <a:t>inappropriate</a:t>
            </a:r>
            <a:endParaRPr lang="en-GB" b="1" dirty="0">
              <a:solidFill>
                <a:schemeClr val="bg1"/>
              </a:solidFill>
            </a:endParaRPr>
          </a:p>
        </p:txBody>
      </p:sp>
      <p:pic>
        <p:nvPicPr>
          <p:cNvPr id="8" name="Picture 7"/>
          <p:cNvPicPr>
            <a:picLocks noChangeAspect="1"/>
          </p:cNvPicPr>
          <p:nvPr/>
        </p:nvPicPr>
        <p:blipFill rotWithShape="1">
          <a:blip r:embed="rId4"/>
          <a:srcRect b="38022"/>
          <a:stretch/>
        </p:blipFill>
        <p:spPr>
          <a:xfrm>
            <a:off x="2495600" y="1089761"/>
            <a:ext cx="3599254" cy="2267231"/>
          </a:xfrm>
          <a:prstGeom prst="rect">
            <a:avLst/>
          </a:prstGeom>
        </p:spPr>
      </p:pic>
      <p:sp>
        <p:nvSpPr>
          <p:cNvPr id="9" name="TextBox 8"/>
          <p:cNvSpPr txBox="1"/>
          <p:nvPr/>
        </p:nvSpPr>
        <p:spPr>
          <a:xfrm>
            <a:off x="425268" y="1052736"/>
            <a:ext cx="7326916" cy="523220"/>
          </a:xfrm>
          <a:prstGeom prst="rect">
            <a:avLst/>
          </a:prstGeom>
          <a:noFill/>
        </p:spPr>
        <p:txBody>
          <a:bodyPr wrap="square" rtlCol="0">
            <a:spAutoFit/>
          </a:bodyPr>
          <a:lstStyle/>
          <a:p>
            <a:r>
              <a:rPr lang="en-GB" sz="1400" dirty="0" smtClean="0">
                <a:solidFill>
                  <a:schemeClr val="bg1"/>
                </a:solidFill>
                <a:hlinkClick r:id="rId5"/>
              </a:rPr>
              <a:t>MHRA guidance Link</a:t>
            </a:r>
            <a:endParaRPr lang="en-GB" sz="1400" dirty="0">
              <a:solidFill>
                <a:schemeClr val="bg1"/>
              </a:solidFill>
            </a:endParaRPr>
          </a:p>
          <a:p>
            <a:endParaRPr lang="en-GB" sz="1400" dirty="0"/>
          </a:p>
        </p:txBody>
      </p:sp>
      <p:sp>
        <p:nvSpPr>
          <p:cNvPr id="10" name="TextBox 9"/>
          <p:cNvSpPr txBox="1"/>
          <p:nvPr/>
        </p:nvSpPr>
        <p:spPr>
          <a:xfrm>
            <a:off x="335359" y="3460358"/>
            <a:ext cx="11414181" cy="369332"/>
          </a:xfrm>
          <a:prstGeom prst="rect">
            <a:avLst/>
          </a:prstGeom>
          <a:solidFill>
            <a:srgbClr val="0070C0"/>
          </a:solidFill>
        </p:spPr>
        <p:txBody>
          <a:bodyPr wrap="square" rtlCol="0">
            <a:spAutoFit/>
          </a:bodyPr>
          <a:lstStyle/>
          <a:p>
            <a:r>
              <a:rPr lang="en-GB" dirty="0" smtClean="0">
                <a:solidFill>
                  <a:schemeClr val="bg1"/>
                </a:solidFill>
              </a:rPr>
              <a:t>Open Prescribing data: Elmbank: </a:t>
            </a:r>
            <a:endParaRPr lang="en-GB" dirty="0">
              <a:solidFill>
                <a:schemeClr val="bg1"/>
              </a:solidFill>
            </a:endParaRPr>
          </a:p>
        </p:txBody>
      </p:sp>
      <p:sp>
        <p:nvSpPr>
          <p:cNvPr id="13" name="Rectangle 12"/>
          <p:cNvSpPr/>
          <p:nvPr/>
        </p:nvSpPr>
        <p:spPr>
          <a:xfrm>
            <a:off x="7032104" y="1013717"/>
            <a:ext cx="4320480" cy="2303100"/>
          </a:xfrm>
          <a:prstGeom prst="rect">
            <a:avLst/>
          </a:prstGeom>
          <a:solidFill>
            <a:schemeClr val="accent4">
              <a:lumMod val="20000"/>
              <a:lumOff val="80000"/>
            </a:schemeClr>
          </a:solidFill>
        </p:spPr>
        <p:txBody>
          <a:bodyPr wrap="square">
            <a:spAutoFit/>
          </a:bodyPr>
          <a:lstStyle/>
          <a:p>
            <a:r>
              <a:rPr lang="en-GB" sz="1600" b="1" dirty="0" smtClean="0"/>
              <a:t>fluoroquinolones are a class of antibiotics </a:t>
            </a:r>
            <a:r>
              <a:rPr lang="en-GB" sz="1600" dirty="0" smtClean="0"/>
              <a:t>that: </a:t>
            </a:r>
          </a:p>
          <a:p>
            <a:pPr marL="285750" indent="-285750">
              <a:buFont typeface="Arial" panose="020B0604020202020204" pitchFamily="34" charset="0"/>
              <a:buChar char="•"/>
            </a:pPr>
            <a:r>
              <a:rPr lang="en-GB" sz="1600" dirty="0" smtClean="0"/>
              <a:t>include </a:t>
            </a:r>
            <a:r>
              <a:rPr lang="en-GB" sz="1600" dirty="0"/>
              <a:t>ciprofloxacin, </a:t>
            </a:r>
            <a:r>
              <a:rPr lang="en-GB" sz="1600" dirty="0" err="1"/>
              <a:t>delafloxacin</a:t>
            </a:r>
            <a:r>
              <a:rPr lang="en-GB" sz="1600" dirty="0"/>
              <a:t>, </a:t>
            </a:r>
            <a:r>
              <a:rPr lang="en-GB" sz="1600" dirty="0" smtClean="0"/>
              <a:t>levofloxacin</a:t>
            </a:r>
            <a:r>
              <a:rPr lang="en-GB" sz="1600" dirty="0"/>
              <a:t>, </a:t>
            </a:r>
            <a:r>
              <a:rPr lang="en-GB" sz="1600" dirty="0" err="1"/>
              <a:t>moxifloxacin</a:t>
            </a:r>
            <a:r>
              <a:rPr lang="en-GB" sz="1600" dirty="0"/>
              <a:t>, and </a:t>
            </a:r>
            <a:r>
              <a:rPr lang="en-GB" sz="1600" dirty="0" err="1"/>
              <a:t>ofloxacin</a:t>
            </a:r>
            <a:r>
              <a:rPr lang="en-GB" sz="1600" dirty="0"/>
              <a:t> </a:t>
            </a: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i="1" dirty="0" smtClean="0"/>
              <a:t>have </a:t>
            </a:r>
            <a:r>
              <a:rPr lang="en-GB" sz="1600" b="1" i="1" dirty="0"/>
              <a:t>been reported to cause serious side </a:t>
            </a:r>
            <a:r>
              <a:rPr lang="en-GB" sz="1600" dirty="0"/>
              <a:t>effects involving tendons, muscles, joints, nerves, or mental health – in some patients, these side effects have caused long-lasting or permanent disability</a:t>
            </a:r>
            <a:endParaRPr lang="en-GB" sz="1600" dirty="0" smtClean="0"/>
          </a:p>
        </p:txBody>
      </p:sp>
    </p:spTree>
    <p:extLst>
      <p:ext uri="{BB962C8B-B14F-4D97-AF65-F5344CB8AC3E}">
        <p14:creationId xmlns:p14="http://schemas.microsoft.com/office/powerpoint/2010/main" val="1773673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15</a:t>
            </a:fld>
            <a:endParaRPr lang="en-GB" dirty="0"/>
          </a:p>
        </p:txBody>
      </p:sp>
      <p:sp>
        <p:nvSpPr>
          <p:cNvPr id="5" name="Title 4"/>
          <p:cNvSpPr>
            <a:spLocks noGrp="1"/>
          </p:cNvSpPr>
          <p:nvPr>
            <p:ph type="title"/>
          </p:nvPr>
        </p:nvSpPr>
        <p:spPr>
          <a:xfrm>
            <a:off x="335360" y="1916832"/>
            <a:ext cx="11377264" cy="1329606"/>
          </a:xfrm>
        </p:spPr>
        <p:txBody>
          <a:bodyPr/>
          <a:lstStyle/>
          <a:p>
            <a:r>
              <a:rPr lang="en-GB" dirty="0" smtClean="0"/>
              <a:t>Available tools and Audits</a:t>
            </a:r>
            <a:endParaRPr lang="en-GB" dirty="0"/>
          </a:p>
        </p:txBody>
      </p:sp>
    </p:spTree>
    <p:extLst>
      <p:ext uri="{BB962C8B-B14F-4D97-AF65-F5344CB8AC3E}">
        <p14:creationId xmlns:p14="http://schemas.microsoft.com/office/powerpoint/2010/main" val="60975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16</a:t>
            </a:fld>
            <a:endParaRPr lang="en-GB" dirty="0"/>
          </a:p>
        </p:txBody>
      </p:sp>
      <p:sp>
        <p:nvSpPr>
          <p:cNvPr id="4" name="Title 3"/>
          <p:cNvSpPr>
            <a:spLocks noGrp="1"/>
          </p:cNvSpPr>
          <p:nvPr>
            <p:ph type="title"/>
          </p:nvPr>
        </p:nvSpPr>
        <p:spPr/>
        <p:txBody>
          <a:bodyPr>
            <a:noAutofit/>
          </a:bodyPr>
          <a:lstStyle/>
          <a:p>
            <a:r>
              <a:rPr lang="en-GB" sz="2800" b="1" dirty="0" smtClean="0"/>
              <a:t>Antimicrobial Searches – </a:t>
            </a:r>
            <a:r>
              <a:rPr lang="en-GB" sz="2800" b="1" dirty="0" err="1" smtClean="0"/>
              <a:t>SystmOne</a:t>
            </a:r>
            <a:r>
              <a:rPr lang="en-GB" sz="2800" b="1" dirty="0" smtClean="0"/>
              <a:t> GP prescribing system</a:t>
            </a:r>
            <a:endParaRPr lang="en-GB" sz="2800" dirty="0"/>
          </a:p>
        </p:txBody>
      </p:sp>
      <p:pic>
        <p:nvPicPr>
          <p:cNvPr id="6" name="Content Placeholder 5"/>
          <p:cNvPicPr>
            <a:picLocks noChangeAspect="1"/>
          </p:cNvPicPr>
          <p:nvPr/>
        </p:nvPicPr>
        <p:blipFill>
          <a:blip r:embed="rId3"/>
          <a:stretch>
            <a:fillRect/>
          </a:stretch>
        </p:blipFill>
        <p:spPr>
          <a:xfrm>
            <a:off x="162065" y="2060848"/>
            <a:ext cx="11622567" cy="3888432"/>
          </a:xfrm>
          <a:prstGeom prst="rect">
            <a:avLst/>
          </a:prstGeom>
        </p:spPr>
      </p:pic>
      <p:sp>
        <p:nvSpPr>
          <p:cNvPr id="7" name="TextBox 6"/>
          <p:cNvSpPr txBox="1"/>
          <p:nvPr/>
        </p:nvSpPr>
        <p:spPr>
          <a:xfrm>
            <a:off x="162065" y="1376351"/>
            <a:ext cx="11729394" cy="553998"/>
          </a:xfrm>
          <a:prstGeom prst="rect">
            <a:avLst/>
          </a:prstGeom>
          <a:noFill/>
        </p:spPr>
        <p:txBody>
          <a:bodyPr wrap="square" rtlCol="0">
            <a:spAutoFit/>
          </a:bodyPr>
          <a:lstStyle/>
          <a:p>
            <a:r>
              <a:rPr lang="en-GB" dirty="0" smtClean="0"/>
              <a:t>S1 </a:t>
            </a:r>
            <a:r>
              <a:rPr lang="en-GB" dirty="0" smtClean="0"/>
              <a:t>searches currently </a:t>
            </a:r>
            <a:r>
              <a:rPr lang="en-GB" dirty="0" smtClean="0"/>
              <a:t>available to enable retrospective audit to be carried out if deemed </a:t>
            </a:r>
            <a:r>
              <a:rPr lang="en-GB" dirty="0" smtClean="0"/>
              <a:t>necessary at practices (optional):</a:t>
            </a:r>
          </a:p>
          <a:p>
            <a:r>
              <a:rPr lang="en-GB" sz="1200" dirty="0" smtClean="0">
                <a:solidFill>
                  <a:srgbClr val="0070C0"/>
                </a:solidFill>
              </a:rPr>
              <a:t>*please note searches are due for a review and may appear in different location/with amended reports in near future. We will send out communication with any updates</a:t>
            </a:r>
            <a:endParaRPr lang="en-GB" sz="1200" dirty="0">
              <a:solidFill>
                <a:srgbClr val="0070C0"/>
              </a:solidFill>
            </a:endParaRPr>
          </a:p>
        </p:txBody>
      </p:sp>
    </p:spTree>
    <p:extLst>
      <p:ext uri="{BB962C8B-B14F-4D97-AF65-F5344CB8AC3E}">
        <p14:creationId xmlns:p14="http://schemas.microsoft.com/office/powerpoint/2010/main" val="2489250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352" y="822549"/>
            <a:ext cx="3811421" cy="1203968"/>
          </a:xfrm>
          <a:solidFill>
            <a:schemeClr val="accent6">
              <a:lumMod val="20000"/>
              <a:lumOff val="80000"/>
            </a:schemeClr>
          </a:solidFill>
          <a:ln>
            <a:noFill/>
          </a:ln>
        </p:spPr>
        <p:txBody>
          <a:bodyPr>
            <a:normAutofit/>
          </a:bodyPr>
          <a:lstStyle/>
          <a:p>
            <a:pPr marL="0" indent="0">
              <a:buNone/>
            </a:pPr>
            <a:r>
              <a:rPr lang="en-GB" sz="1400" dirty="0" smtClean="0"/>
              <a:t>Link to PrescQIPP Bulletin:</a:t>
            </a:r>
            <a:endParaRPr lang="en-GB" sz="1400" dirty="0">
              <a:hlinkClick r:id="rId2"/>
            </a:endParaRPr>
          </a:p>
          <a:p>
            <a:pPr marL="0" indent="0">
              <a:buNone/>
            </a:pPr>
            <a:endParaRPr lang="en-GB" sz="800" dirty="0" smtClean="0">
              <a:hlinkClick r:id="rId2"/>
            </a:endParaRPr>
          </a:p>
          <a:p>
            <a:pPr marL="0" indent="0">
              <a:buNone/>
            </a:pPr>
            <a:r>
              <a:rPr lang="en-GB" sz="1400" dirty="0" smtClean="0">
                <a:hlinkClick r:id="rId2"/>
              </a:rPr>
              <a:t>Bulletin </a:t>
            </a:r>
            <a:r>
              <a:rPr lang="en-GB" sz="1400" dirty="0">
                <a:hlinkClick r:id="rId2"/>
              </a:rPr>
              <a:t>313: Antimicrobial stewardship | PrescQIPP C.I.C</a:t>
            </a:r>
            <a:endParaRPr lang="en-GB" sz="1400" dirty="0"/>
          </a:p>
        </p:txBody>
      </p:sp>
      <p:sp>
        <p:nvSpPr>
          <p:cNvPr id="3" name="Slide Number Placeholder 2"/>
          <p:cNvSpPr>
            <a:spLocks noGrp="1"/>
          </p:cNvSpPr>
          <p:nvPr>
            <p:ph type="sldNum" sz="quarter" idx="12"/>
          </p:nvPr>
        </p:nvSpPr>
        <p:spPr/>
        <p:txBody>
          <a:bodyPr/>
          <a:lstStyle/>
          <a:p>
            <a:fld id="{E76F84FA-B8EB-462F-97BA-032CB76B4E3A}" type="slidenum">
              <a:rPr lang="en-GB" smtClean="0"/>
              <a:t>17</a:t>
            </a:fld>
            <a:endParaRPr lang="en-GB" dirty="0"/>
          </a:p>
        </p:txBody>
      </p:sp>
      <p:sp>
        <p:nvSpPr>
          <p:cNvPr id="4" name="Title 3"/>
          <p:cNvSpPr>
            <a:spLocks noGrp="1"/>
          </p:cNvSpPr>
          <p:nvPr>
            <p:ph type="title"/>
          </p:nvPr>
        </p:nvSpPr>
        <p:spPr>
          <a:xfrm>
            <a:off x="263352" y="77093"/>
            <a:ext cx="11377264" cy="543595"/>
          </a:xfrm>
          <a:solidFill>
            <a:srgbClr val="0070C0"/>
          </a:solidFill>
        </p:spPr>
        <p:txBody>
          <a:bodyPr>
            <a:noAutofit/>
          </a:bodyPr>
          <a:lstStyle/>
          <a:p>
            <a:r>
              <a:rPr lang="en-GB" sz="2800" dirty="0" smtClean="0"/>
              <a:t>PrescQIPP Antimicrobial Stewardship Bulletin – Audit spreadsheet</a:t>
            </a:r>
            <a:endParaRPr lang="en-GB" sz="2800" dirty="0"/>
          </a:p>
        </p:txBody>
      </p:sp>
      <p:pic>
        <p:nvPicPr>
          <p:cNvPr id="8" name="Picture 7"/>
          <p:cNvPicPr>
            <a:picLocks noChangeAspect="1"/>
          </p:cNvPicPr>
          <p:nvPr/>
        </p:nvPicPr>
        <p:blipFill>
          <a:blip r:embed="rId3"/>
          <a:stretch>
            <a:fillRect/>
          </a:stretch>
        </p:blipFill>
        <p:spPr>
          <a:xfrm>
            <a:off x="4081534" y="567654"/>
            <a:ext cx="3446441" cy="2917726"/>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7248128" y="1034097"/>
            <a:ext cx="3238291" cy="3131465"/>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266935" y="3559982"/>
            <a:ext cx="11396393" cy="3181386"/>
          </a:xfrm>
          <a:prstGeom prst="rect">
            <a:avLst/>
          </a:prstGeom>
          <a:ln>
            <a:solidFill>
              <a:schemeClr val="accent1"/>
            </a:solidFill>
          </a:ln>
        </p:spPr>
      </p:pic>
    </p:spTree>
    <p:extLst>
      <p:ext uri="{BB962C8B-B14F-4D97-AF65-F5344CB8AC3E}">
        <p14:creationId xmlns:p14="http://schemas.microsoft.com/office/powerpoint/2010/main" val="180528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18</a:t>
            </a:fld>
            <a:endParaRPr lang="en-GB" dirty="0"/>
          </a:p>
        </p:txBody>
      </p:sp>
      <p:pic>
        <p:nvPicPr>
          <p:cNvPr id="5" name="Picture 4"/>
          <p:cNvPicPr>
            <a:picLocks noChangeAspect="1"/>
          </p:cNvPicPr>
          <p:nvPr/>
        </p:nvPicPr>
        <p:blipFill>
          <a:blip r:embed="rId2"/>
          <a:stretch>
            <a:fillRect/>
          </a:stretch>
        </p:blipFill>
        <p:spPr>
          <a:xfrm>
            <a:off x="23564" y="471506"/>
            <a:ext cx="4464496" cy="3415286"/>
          </a:xfrm>
          <a:prstGeom prst="rect">
            <a:avLst/>
          </a:prstGeom>
          <a:ln>
            <a:solidFill>
              <a:srgbClr val="0070C0"/>
            </a:solidFill>
          </a:ln>
        </p:spPr>
      </p:pic>
      <p:pic>
        <p:nvPicPr>
          <p:cNvPr id="6" name="Picture 5"/>
          <p:cNvPicPr>
            <a:picLocks noChangeAspect="1"/>
          </p:cNvPicPr>
          <p:nvPr/>
        </p:nvPicPr>
        <p:blipFill>
          <a:blip r:embed="rId3"/>
          <a:stretch>
            <a:fillRect/>
          </a:stretch>
        </p:blipFill>
        <p:spPr>
          <a:xfrm>
            <a:off x="4372215" y="807150"/>
            <a:ext cx="3668581" cy="2685027"/>
          </a:xfrm>
          <a:prstGeom prst="rect">
            <a:avLst/>
          </a:prstGeom>
          <a:ln>
            <a:solidFill>
              <a:srgbClr val="0070C0"/>
            </a:solidFill>
          </a:ln>
        </p:spPr>
      </p:pic>
      <p:pic>
        <p:nvPicPr>
          <p:cNvPr id="7" name="Picture 6"/>
          <p:cNvPicPr>
            <a:picLocks noChangeAspect="1"/>
          </p:cNvPicPr>
          <p:nvPr/>
        </p:nvPicPr>
        <p:blipFill>
          <a:blip r:embed="rId4"/>
          <a:stretch>
            <a:fillRect/>
          </a:stretch>
        </p:blipFill>
        <p:spPr>
          <a:xfrm>
            <a:off x="7936831" y="492533"/>
            <a:ext cx="4161672" cy="3154486"/>
          </a:xfrm>
          <a:prstGeom prst="rect">
            <a:avLst/>
          </a:prstGeom>
          <a:ln>
            <a:solidFill>
              <a:srgbClr val="0070C0"/>
            </a:solidFill>
          </a:ln>
        </p:spPr>
      </p:pic>
      <p:pic>
        <p:nvPicPr>
          <p:cNvPr id="8" name="Picture 7"/>
          <p:cNvPicPr>
            <a:picLocks noChangeAspect="1"/>
          </p:cNvPicPr>
          <p:nvPr/>
        </p:nvPicPr>
        <p:blipFill>
          <a:blip r:embed="rId5"/>
          <a:stretch>
            <a:fillRect/>
          </a:stretch>
        </p:blipFill>
        <p:spPr>
          <a:xfrm>
            <a:off x="4079776" y="4031716"/>
            <a:ext cx="3857055" cy="2795780"/>
          </a:xfrm>
          <a:prstGeom prst="rect">
            <a:avLst/>
          </a:prstGeom>
          <a:ln>
            <a:solidFill>
              <a:srgbClr val="0070C0"/>
            </a:solidFill>
          </a:ln>
        </p:spPr>
      </p:pic>
      <p:sp>
        <p:nvSpPr>
          <p:cNvPr id="9" name="Title 3"/>
          <p:cNvSpPr>
            <a:spLocks noGrp="1"/>
          </p:cNvSpPr>
          <p:nvPr>
            <p:ph type="title"/>
          </p:nvPr>
        </p:nvSpPr>
        <p:spPr>
          <a:xfrm>
            <a:off x="347600" y="70680"/>
            <a:ext cx="11076992" cy="421853"/>
          </a:xfrm>
          <a:solidFill>
            <a:srgbClr val="0070C0"/>
          </a:solidFill>
        </p:spPr>
        <p:txBody>
          <a:bodyPr>
            <a:noAutofit/>
          </a:bodyPr>
          <a:lstStyle/>
          <a:p>
            <a:r>
              <a:rPr lang="en-GB" sz="2400" dirty="0" smtClean="0"/>
              <a:t>PrescQIPP Antimicrobial Stewardship Bulletin – Presentation slides</a:t>
            </a:r>
            <a:endParaRPr lang="en-GB" sz="2400" dirty="0"/>
          </a:p>
        </p:txBody>
      </p:sp>
    </p:spTree>
    <p:extLst>
      <p:ext uri="{BB962C8B-B14F-4D97-AF65-F5344CB8AC3E}">
        <p14:creationId xmlns:p14="http://schemas.microsoft.com/office/powerpoint/2010/main" val="320099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2060848"/>
            <a:ext cx="8712968" cy="2522661"/>
          </a:xfrm>
        </p:spPr>
        <p:txBody>
          <a:bodyPr>
            <a:noAutofit/>
          </a:bodyPr>
          <a:lstStyle/>
          <a:p>
            <a:r>
              <a:rPr lang="en-GB" sz="4400" dirty="0"/>
              <a:t>TARGET antibiotics toolkit</a:t>
            </a:r>
            <a:r>
              <a:rPr lang="en-GB" sz="1800" dirty="0"/>
              <a:t/>
            </a:r>
            <a:br>
              <a:rPr lang="en-GB" sz="1800" dirty="0"/>
            </a:br>
            <a:r>
              <a:rPr lang="en-GB" sz="3600" dirty="0"/>
              <a:t/>
            </a:r>
            <a:br>
              <a:rPr lang="en-GB" sz="3600" dirty="0"/>
            </a:br>
            <a:endParaRPr lang="en-GB" sz="4800" dirty="0"/>
          </a:p>
        </p:txBody>
      </p:sp>
      <p:sp>
        <p:nvSpPr>
          <p:cNvPr id="3" name="Subtitle 2"/>
          <p:cNvSpPr>
            <a:spLocks noGrp="1"/>
          </p:cNvSpPr>
          <p:nvPr>
            <p:ph type="subTitle" idx="1"/>
          </p:nvPr>
        </p:nvSpPr>
        <p:spPr>
          <a:xfrm>
            <a:off x="1487488" y="5229200"/>
            <a:ext cx="9144000" cy="1080120"/>
          </a:xfrm>
        </p:spPr>
        <p:txBody>
          <a:bodyPr>
            <a:noAutofit/>
          </a:bodyPr>
          <a:lstStyle/>
          <a:p>
            <a:r>
              <a:rPr lang="en-GB" sz="1600" dirty="0"/>
              <a:t>NW London Medicines Optimisation Team</a:t>
            </a:r>
          </a:p>
          <a:p>
            <a:r>
              <a:rPr lang="en-GB" sz="1600" dirty="0"/>
              <a:t>18</a:t>
            </a:r>
            <a:r>
              <a:rPr lang="en-GB" sz="1600" baseline="30000" dirty="0"/>
              <a:t>th</a:t>
            </a:r>
            <a:r>
              <a:rPr lang="en-GB" sz="1600" dirty="0"/>
              <a:t> April 2024</a:t>
            </a:r>
          </a:p>
        </p:txBody>
      </p:sp>
      <p:pic>
        <p:nvPicPr>
          <p:cNvPr id="4" name="Picture 3"/>
          <p:cNvPicPr>
            <a:picLocks noChangeAspect="1"/>
          </p:cNvPicPr>
          <p:nvPr/>
        </p:nvPicPr>
        <p:blipFill>
          <a:blip r:embed="rId3"/>
          <a:stretch>
            <a:fillRect/>
          </a:stretch>
        </p:blipFill>
        <p:spPr>
          <a:xfrm>
            <a:off x="5195392" y="3322178"/>
            <a:ext cx="1728192" cy="1915024"/>
          </a:xfrm>
          <a:prstGeom prst="rect">
            <a:avLst/>
          </a:prstGeom>
        </p:spPr>
      </p:pic>
    </p:spTree>
    <p:extLst>
      <p:ext uri="{BB962C8B-B14F-4D97-AF65-F5344CB8AC3E}">
        <p14:creationId xmlns:p14="http://schemas.microsoft.com/office/powerpoint/2010/main" val="256606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Really important to prevent rise and spread of antibiotic resistance in NW London</a:t>
            </a:r>
          </a:p>
          <a:p>
            <a:pPr lvl="1"/>
            <a:r>
              <a:rPr lang="en-GB" dirty="0" smtClean="0"/>
              <a:t>One of top 10 global public health challenges</a:t>
            </a:r>
          </a:p>
          <a:p>
            <a:pPr lvl="1"/>
            <a:endParaRPr lang="en-GB" dirty="0" smtClean="0"/>
          </a:p>
          <a:p>
            <a:r>
              <a:rPr lang="en-GB" dirty="0" smtClean="0"/>
              <a:t>What is the goal?</a:t>
            </a:r>
          </a:p>
          <a:p>
            <a:pPr lvl="1"/>
            <a:r>
              <a:rPr lang="en-GB" dirty="0" smtClean="0"/>
              <a:t>Improve awareness</a:t>
            </a:r>
          </a:p>
          <a:p>
            <a:pPr lvl="1"/>
            <a:r>
              <a:rPr lang="en-GB" dirty="0" smtClean="0"/>
              <a:t>Raise standards of best practice</a:t>
            </a:r>
          </a:p>
          <a:p>
            <a:pPr lvl="1"/>
            <a:endParaRPr lang="en-GB" dirty="0" smtClean="0"/>
          </a:p>
          <a:p>
            <a:r>
              <a:rPr lang="en-GB" dirty="0" smtClean="0"/>
              <a:t>Focus of 5 year national action plan</a:t>
            </a:r>
          </a:p>
          <a:p>
            <a:pPr lvl="1"/>
            <a:r>
              <a:rPr lang="en-GB" dirty="0" smtClean="0"/>
              <a:t>Reduce the need for and unintentional exposure to antimicrobials</a:t>
            </a:r>
          </a:p>
          <a:p>
            <a:pPr lvl="2"/>
            <a:r>
              <a:rPr lang="en-GB" dirty="0" smtClean="0"/>
              <a:t>Reduce total number – consider if a viral infection &amp; no </a:t>
            </a:r>
            <a:r>
              <a:rPr lang="en-GB" dirty="0" err="1" smtClean="0"/>
              <a:t>abx</a:t>
            </a:r>
            <a:r>
              <a:rPr lang="en-GB" dirty="0" smtClean="0"/>
              <a:t> needed</a:t>
            </a:r>
          </a:p>
          <a:p>
            <a:pPr lvl="2"/>
            <a:r>
              <a:rPr lang="en-GB" dirty="0" smtClean="0"/>
              <a:t>Reduce course length – many RTI only need 5 day. Historical 7 day prescribing habits</a:t>
            </a:r>
          </a:p>
          <a:p>
            <a:pPr lvl="1"/>
            <a:endParaRPr lang="en-GB" dirty="0" smtClean="0"/>
          </a:p>
          <a:p>
            <a:pPr lvl="1"/>
            <a:r>
              <a:rPr lang="en-GB" dirty="0" smtClean="0"/>
              <a:t>Optimise use of antimicrobials</a:t>
            </a:r>
          </a:p>
          <a:p>
            <a:pPr lvl="2"/>
            <a:r>
              <a:rPr lang="en-GB" dirty="0" smtClean="0"/>
              <a:t>Narrow spec </a:t>
            </a:r>
            <a:r>
              <a:rPr lang="en-GB" dirty="0" err="1" smtClean="0"/>
              <a:t>abx</a:t>
            </a:r>
            <a:r>
              <a:rPr lang="en-GB" dirty="0" smtClean="0"/>
              <a:t> first and move to broad spec with if ineffective or with cultures</a:t>
            </a: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a:t>
            </a:fld>
            <a:endParaRPr lang="en-GB" dirty="0"/>
          </a:p>
        </p:txBody>
      </p:sp>
      <p:sp>
        <p:nvSpPr>
          <p:cNvPr id="4" name="Title 3"/>
          <p:cNvSpPr>
            <a:spLocks noGrp="1"/>
          </p:cNvSpPr>
          <p:nvPr>
            <p:ph type="title"/>
          </p:nvPr>
        </p:nvSpPr>
        <p:spPr/>
        <p:txBody>
          <a:bodyPr>
            <a:normAutofit fontScale="90000"/>
          </a:bodyPr>
          <a:lstStyle/>
          <a:p>
            <a:r>
              <a:rPr lang="en-GB" dirty="0" smtClean="0"/>
              <a:t>Why Antimicrobial Stewardship?</a:t>
            </a:r>
            <a:endParaRPr lang="en-GB" dirty="0"/>
          </a:p>
        </p:txBody>
      </p:sp>
    </p:spTree>
    <p:extLst>
      <p:ext uri="{BB962C8B-B14F-4D97-AF65-F5344CB8AC3E}">
        <p14:creationId xmlns:p14="http://schemas.microsoft.com/office/powerpoint/2010/main" val="114257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20</a:t>
            </a:fld>
            <a:endParaRPr lang="en-GB"/>
          </a:p>
        </p:txBody>
      </p:sp>
      <p:sp>
        <p:nvSpPr>
          <p:cNvPr id="3" name="Title 2"/>
          <p:cNvSpPr>
            <a:spLocks noGrp="1"/>
          </p:cNvSpPr>
          <p:nvPr>
            <p:ph type="title"/>
          </p:nvPr>
        </p:nvSpPr>
        <p:spPr>
          <a:xfrm>
            <a:off x="407368" y="1523326"/>
            <a:ext cx="11377264" cy="3993905"/>
          </a:xfrm>
        </p:spPr>
        <p:txBody>
          <a:bodyPr>
            <a:normAutofit fontScale="90000"/>
          </a:bodyPr>
          <a:lstStyle/>
          <a:p>
            <a:r>
              <a:rPr lang="en-GB" dirty="0"/>
              <a:t>Introduction to TARGET</a:t>
            </a:r>
            <a:br>
              <a:rPr lang="en-GB" dirty="0"/>
            </a:br>
            <a:r>
              <a:rPr lang="en-GB" dirty="0"/>
              <a:t>What is included within the toolkit?</a:t>
            </a:r>
            <a:br>
              <a:rPr lang="en-GB" dirty="0"/>
            </a:br>
            <a:r>
              <a:rPr lang="en-GB" dirty="0"/>
              <a:t>How can we improve implementation and utilisation in NWL?</a:t>
            </a:r>
            <a:br>
              <a:rPr lang="en-GB" dirty="0"/>
            </a:b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43880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438214"/>
            <a:ext cx="11386643" cy="4480034"/>
          </a:xfrm>
        </p:spPr>
        <p:txBody>
          <a:bodyPr/>
          <a:lstStyle/>
          <a:p>
            <a:pPr lvl="1"/>
            <a:r>
              <a:rPr lang="en-GB" dirty="0"/>
              <a:t>Treat Antibiotics Responsibly, Guidance, Education and Tools</a:t>
            </a:r>
          </a:p>
          <a:p>
            <a:pPr lvl="1"/>
            <a:r>
              <a:rPr lang="en-GB" dirty="0"/>
              <a:t>Designed to support primary care clinicians to champion and implement antimicrobial stewardship activities</a:t>
            </a:r>
          </a:p>
          <a:p>
            <a:pPr lvl="1"/>
            <a:r>
              <a:rPr lang="en-GB" dirty="0"/>
              <a:t>Resources can also be used to support CPD and revalidation requirements</a:t>
            </a:r>
          </a:p>
          <a:p>
            <a:pPr lvl="1"/>
            <a:r>
              <a:rPr lang="en-GB" dirty="0"/>
              <a:t>Developed by UK Health Security Agency, Royal College of General Practitioners (RCGP)  and the Antimicrobial Stewardship in Primary Care (ASPIC) Group</a:t>
            </a:r>
          </a:p>
          <a:p>
            <a:pPr lvl="1"/>
            <a:r>
              <a:rPr lang="en-GB" dirty="0"/>
              <a:t>Based on the Theory of Planned Behaviour</a:t>
            </a:r>
          </a:p>
          <a:p>
            <a:pPr lvl="1"/>
            <a:r>
              <a:rPr lang="en-GB" dirty="0"/>
              <a:t>Available at: </a:t>
            </a:r>
            <a:r>
              <a:rPr lang="en-GB" dirty="0">
                <a:hlinkClick r:id="rId3"/>
              </a:rPr>
              <a:t>https://elearning.rcgp.org.uk/course/view.php?id=553#section-0</a:t>
            </a:r>
            <a:r>
              <a:rPr lang="en-GB" dirty="0"/>
              <a:t> </a:t>
            </a:r>
          </a:p>
          <a:p>
            <a:pPr lvl="1"/>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21</a:t>
            </a:fld>
            <a:endParaRPr lang="en-GB"/>
          </a:p>
        </p:txBody>
      </p:sp>
      <p:sp>
        <p:nvSpPr>
          <p:cNvPr id="4" name="Title 3"/>
          <p:cNvSpPr>
            <a:spLocks noGrp="1"/>
          </p:cNvSpPr>
          <p:nvPr>
            <p:ph type="title"/>
          </p:nvPr>
        </p:nvSpPr>
        <p:spPr/>
        <p:txBody>
          <a:bodyPr>
            <a:normAutofit fontScale="90000"/>
          </a:bodyPr>
          <a:lstStyle/>
          <a:p>
            <a:r>
              <a:rPr lang="en-GB" dirty="0"/>
              <a:t>Introduction to TARGET</a:t>
            </a:r>
          </a:p>
        </p:txBody>
      </p:sp>
    </p:spTree>
    <p:extLst>
      <p:ext uri="{BB962C8B-B14F-4D97-AF65-F5344CB8AC3E}">
        <p14:creationId xmlns:p14="http://schemas.microsoft.com/office/powerpoint/2010/main" val="343024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22</a:t>
            </a:fld>
            <a:endParaRPr lang="en-GB"/>
          </a:p>
        </p:txBody>
      </p:sp>
      <p:sp>
        <p:nvSpPr>
          <p:cNvPr id="4" name="Title 3"/>
          <p:cNvSpPr>
            <a:spLocks noGrp="1"/>
          </p:cNvSpPr>
          <p:nvPr>
            <p:ph type="title"/>
          </p:nvPr>
        </p:nvSpPr>
        <p:spPr/>
        <p:txBody>
          <a:bodyPr>
            <a:normAutofit fontScale="90000"/>
          </a:bodyPr>
          <a:lstStyle/>
          <a:p>
            <a:r>
              <a:rPr lang="en-GB" dirty="0"/>
              <a:t>What is included within the toolkit?</a:t>
            </a:r>
          </a:p>
        </p:txBody>
      </p:sp>
      <p:pic>
        <p:nvPicPr>
          <p:cNvPr id="5" name="Picture 4"/>
          <p:cNvPicPr/>
          <p:nvPr/>
        </p:nvPicPr>
        <p:blipFill>
          <a:blip r:embed="rId3"/>
          <a:stretch>
            <a:fillRect/>
          </a:stretch>
        </p:blipFill>
        <p:spPr>
          <a:xfrm>
            <a:off x="1734826" y="1294194"/>
            <a:ext cx="8033582" cy="5192092"/>
          </a:xfrm>
          <a:prstGeom prst="rect">
            <a:avLst/>
          </a:prstGeom>
        </p:spPr>
      </p:pic>
    </p:spTree>
    <p:extLst>
      <p:ext uri="{BB962C8B-B14F-4D97-AF65-F5344CB8AC3E}">
        <p14:creationId xmlns:p14="http://schemas.microsoft.com/office/powerpoint/2010/main" val="68596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412776"/>
            <a:ext cx="11386643" cy="4480034"/>
          </a:xfrm>
        </p:spPr>
        <p:txBody>
          <a:bodyPr/>
          <a:lstStyle/>
          <a:p>
            <a:r>
              <a:rPr lang="en-GB" dirty="0" smtClean="0"/>
              <a:t>Useful audit tools:  </a:t>
            </a:r>
            <a:r>
              <a:rPr lang="en-GB" sz="1800" dirty="0" smtClean="0">
                <a:hlinkClick r:id="rId3"/>
              </a:rPr>
              <a:t>Course</a:t>
            </a:r>
            <a:r>
              <a:rPr lang="en-GB" sz="1800" dirty="0">
                <a:hlinkClick r:id="rId3"/>
              </a:rPr>
              <a:t>: TARGET antibiotics toolkit hub | RCGP Learning</a:t>
            </a:r>
            <a:endParaRPr lang="en-GB" sz="1400" dirty="0"/>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23</a:t>
            </a:fld>
            <a:endParaRPr lang="en-GB" dirty="0"/>
          </a:p>
        </p:txBody>
      </p:sp>
      <p:sp>
        <p:nvSpPr>
          <p:cNvPr id="4" name="Title 3"/>
          <p:cNvSpPr>
            <a:spLocks noGrp="1"/>
          </p:cNvSpPr>
          <p:nvPr>
            <p:ph type="title"/>
          </p:nvPr>
        </p:nvSpPr>
        <p:spPr/>
        <p:txBody>
          <a:bodyPr>
            <a:noAutofit/>
          </a:bodyPr>
          <a:lstStyle/>
          <a:p>
            <a:r>
              <a:rPr lang="en-GB" sz="2800" dirty="0" smtClean="0"/>
              <a:t>TARGET Website – Antibiotic Toolkit</a:t>
            </a:r>
            <a:endParaRPr lang="en-GB" sz="2800" dirty="0"/>
          </a:p>
        </p:txBody>
      </p:sp>
      <p:pic>
        <p:nvPicPr>
          <p:cNvPr id="5" name="Picture 4"/>
          <p:cNvPicPr>
            <a:picLocks noChangeAspect="1"/>
          </p:cNvPicPr>
          <p:nvPr/>
        </p:nvPicPr>
        <p:blipFill>
          <a:blip r:embed="rId4"/>
          <a:stretch>
            <a:fillRect/>
          </a:stretch>
        </p:blipFill>
        <p:spPr>
          <a:xfrm>
            <a:off x="191344" y="1844824"/>
            <a:ext cx="5050858" cy="4320480"/>
          </a:xfrm>
          <a:prstGeom prst="rect">
            <a:avLst/>
          </a:prstGeom>
          <a:ln>
            <a:solidFill>
              <a:schemeClr val="accent1"/>
            </a:solidFill>
          </a:ln>
        </p:spPr>
      </p:pic>
      <p:pic>
        <p:nvPicPr>
          <p:cNvPr id="6" name="Picture 5"/>
          <p:cNvPicPr>
            <a:picLocks noChangeAspect="1"/>
          </p:cNvPicPr>
          <p:nvPr/>
        </p:nvPicPr>
        <p:blipFill rotWithShape="1">
          <a:blip r:embed="rId5"/>
          <a:srcRect b="13611"/>
          <a:stretch/>
        </p:blipFill>
        <p:spPr>
          <a:xfrm>
            <a:off x="5448847" y="1810851"/>
            <a:ext cx="6090527" cy="4354453"/>
          </a:xfrm>
          <a:prstGeom prst="rect">
            <a:avLst/>
          </a:prstGeom>
          <a:ln>
            <a:solidFill>
              <a:schemeClr val="accent1"/>
            </a:solidFill>
          </a:ln>
        </p:spPr>
      </p:pic>
    </p:spTree>
    <p:extLst>
      <p:ext uri="{BB962C8B-B14F-4D97-AF65-F5344CB8AC3E}">
        <p14:creationId xmlns:p14="http://schemas.microsoft.com/office/powerpoint/2010/main" val="3480653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19336" y="1340768"/>
            <a:ext cx="6267638" cy="4479925"/>
          </a:xfrm>
          <a:prstGeom prst="rect">
            <a:avLst/>
          </a:prstGeom>
        </p:spPr>
      </p:pic>
      <p:sp>
        <p:nvSpPr>
          <p:cNvPr id="3" name="Slide Number Placeholder 2"/>
          <p:cNvSpPr>
            <a:spLocks noGrp="1"/>
          </p:cNvSpPr>
          <p:nvPr>
            <p:ph type="sldNum" sz="quarter" idx="12"/>
          </p:nvPr>
        </p:nvSpPr>
        <p:spPr/>
        <p:txBody>
          <a:bodyPr/>
          <a:lstStyle/>
          <a:p>
            <a:fld id="{E76F84FA-B8EB-462F-97BA-032CB76B4E3A}" type="slidenum">
              <a:rPr lang="en-GB" smtClean="0"/>
              <a:t>24</a:t>
            </a:fld>
            <a:endParaRPr lang="en-GB" dirty="0"/>
          </a:p>
        </p:txBody>
      </p:sp>
      <p:sp>
        <p:nvSpPr>
          <p:cNvPr id="4" name="Title 3"/>
          <p:cNvSpPr>
            <a:spLocks noGrp="1"/>
          </p:cNvSpPr>
          <p:nvPr>
            <p:ph type="title"/>
          </p:nvPr>
        </p:nvSpPr>
        <p:spPr/>
        <p:txBody>
          <a:bodyPr>
            <a:normAutofit fontScale="90000"/>
          </a:bodyPr>
          <a:lstStyle/>
          <a:p>
            <a:r>
              <a:rPr lang="en-GB" dirty="0" smtClean="0"/>
              <a:t>Target Leaflets</a:t>
            </a:r>
            <a:endParaRPr lang="en-GB" dirty="0"/>
          </a:p>
        </p:txBody>
      </p:sp>
      <p:pic>
        <p:nvPicPr>
          <p:cNvPr id="6" name="Picture 5"/>
          <p:cNvPicPr>
            <a:picLocks noChangeAspect="1"/>
          </p:cNvPicPr>
          <p:nvPr/>
        </p:nvPicPr>
        <p:blipFill rotWithShape="1">
          <a:blip r:embed="rId4"/>
          <a:srcRect b="3557"/>
          <a:stretch/>
        </p:blipFill>
        <p:spPr>
          <a:xfrm>
            <a:off x="6672064" y="7722"/>
            <a:ext cx="5184576" cy="6875252"/>
          </a:xfrm>
          <a:prstGeom prst="rect">
            <a:avLst/>
          </a:prstGeom>
        </p:spPr>
      </p:pic>
    </p:spTree>
    <p:extLst>
      <p:ext uri="{BB962C8B-B14F-4D97-AF65-F5344CB8AC3E}">
        <p14:creationId xmlns:p14="http://schemas.microsoft.com/office/powerpoint/2010/main" val="2698049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641" y="1549110"/>
            <a:ext cx="11386643" cy="4480034"/>
          </a:xfrm>
        </p:spPr>
        <p:txBody>
          <a:bodyPr>
            <a:normAutofit fontScale="85000" lnSpcReduction="20000"/>
          </a:bodyPr>
          <a:lstStyle/>
          <a:p>
            <a:pPr marL="0" indent="0">
              <a:buNone/>
            </a:pPr>
            <a:r>
              <a:rPr lang="en-GB" dirty="0"/>
              <a:t>What has been done to date:</a:t>
            </a:r>
          </a:p>
          <a:p>
            <a:r>
              <a:rPr lang="en-GB" dirty="0"/>
              <a:t>TARGET ‘Treating your Infection’ leaflets</a:t>
            </a:r>
          </a:p>
          <a:p>
            <a:pPr lvl="1">
              <a:buFont typeface="Wingdings" panose="05000000000000000000" pitchFamily="2" charset="2"/>
              <a:buChar char="Ø"/>
            </a:pPr>
            <a:r>
              <a:rPr lang="en-GB" dirty="0"/>
              <a:t>Clinical systems ‘NWL ICS Antibiotic Resource’</a:t>
            </a:r>
          </a:p>
          <a:p>
            <a:pPr lvl="1">
              <a:buFont typeface="Wingdings" panose="05000000000000000000" pitchFamily="2" charset="2"/>
              <a:buChar char="Ø"/>
            </a:pPr>
            <a:r>
              <a:rPr lang="en-GB" dirty="0"/>
              <a:t>Antimicrobial clinical section on website</a:t>
            </a:r>
          </a:p>
          <a:p>
            <a:r>
              <a:rPr lang="en-GB" dirty="0"/>
              <a:t>Back up/ delayed antibiotic prescribing for minor infections resource pack </a:t>
            </a:r>
          </a:p>
          <a:p>
            <a:endParaRPr lang="en-GB" dirty="0"/>
          </a:p>
          <a:p>
            <a:r>
              <a:rPr lang="en-GB" dirty="0"/>
              <a:t>Next steps:</a:t>
            </a:r>
          </a:p>
          <a:p>
            <a:pPr lvl="1">
              <a:buFont typeface="Wingdings" panose="05000000000000000000" pitchFamily="2" charset="2"/>
              <a:buChar char="Ø"/>
            </a:pPr>
            <a:r>
              <a:rPr lang="en-GB" dirty="0"/>
              <a:t>NWL Medicines Optimisation Webinar </a:t>
            </a:r>
          </a:p>
          <a:p>
            <a:pPr lvl="1">
              <a:buFont typeface="Wingdings" panose="05000000000000000000" pitchFamily="2" charset="2"/>
              <a:buChar char="Ø"/>
            </a:pPr>
            <a:r>
              <a:rPr lang="en-GB" dirty="0"/>
              <a:t>Link TARGET toolkit into the NWL Antimicrobial guidelines for primary care</a:t>
            </a:r>
          </a:p>
          <a:p>
            <a:pPr marL="457189" lvl="1" indent="0">
              <a:buNone/>
            </a:pPr>
            <a:endParaRPr lang="en-GB" dirty="0"/>
          </a:p>
          <a:p>
            <a:pPr marL="0" indent="0">
              <a:buNone/>
            </a:pPr>
            <a:r>
              <a:rPr lang="en-GB" dirty="0"/>
              <a:t>Suggestions? </a:t>
            </a:r>
          </a:p>
          <a:p>
            <a:pPr marL="457189" lvl="1" indent="0">
              <a:buNone/>
            </a:pPr>
            <a:r>
              <a:rPr lang="en-GB" dirty="0"/>
              <a:t>TARGET workshops with groups of practices</a:t>
            </a:r>
          </a:p>
          <a:p>
            <a:pPr marL="457189" lvl="1" indent="0">
              <a:buNone/>
            </a:pPr>
            <a:r>
              <a:rPr lang="en-GB" dirty="0"/>
              <a:t>Antimicrobial champions at each practice/ PCN</a:t>
            </a:r>
          </a:p>
          <a:p>
            <a:pPr marL="457189" lvl="1" indent="0">
              <a:buNone/>
            </a:pPr>
            <a:r>
              <a:rPr lang="en-GB" dirty="0"/>
              <a:t>Completion of online TARGET Antibiotic Resistance in Primary Care </a:t>
            </a:r>
            <a:r>
              <a:rPr lang="en-GB" dirty="0" err="1"/>
              <a:t>eModule</a:t>
            </a:r>
            <a:r>
              <a:rPr lang="en-GB" dirty="0"/>
              <a:t> by primary care clinicians followed by discussion with all staff in practice meeting</a:t>
            </a:r>
          </a:p>
          <a:p>
            <a:pPr marL="457189" lvl="1" indent="0">
              <a:buNone/>
            </a:pPr>
            <a:r>
              <a:rPr lang="en-GB" dirty="0"/>
              <a:t>PCN/ practice action plan</a:t>
            </a:r>
          </a:p>
          <a:p>
            <a:endParaRPr lang="en-GB" dirty="0"/>
          </a:p>
          <a:p>
            <a:endParaRPr lang="en-GB" dirty="0"/>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25</a:t>
            </a:fld>
            <a:endParaRPr lang="en-GB"/>
          </a:p>
        </p:txBody>
      </p:sp>
      <p:sp>
        <p:nvSpPr>
          <p:cNvPr id="4" name="Title 3"/>
          <p:cNvSpPr>
            <a:spLocks noGrp="1"/>
          </p:cNvSpPr>
          <p:nvPr>
            <p:ph type="title"/>
          </p:nvPr>
        </p:nvSpPr>
        <p:spPr>
          <a:xfrm>
            <a:off x="376083" y="549136"/>
            <a:ext cx="11377264" cy="543595"/>
          </a:xfrm>
        </p:spPr>
        <p:txBody>
          <a:bodyPr>
            <a:normAutofit fontScale="90000"/>
          </a:bodyPr>
          <a:lstStyle/>
          <a:p>
            <a:r>
              <a:rPr lang="en-GB" dirty="0"/>
              <a:t>How can we improve implementation and utilisation in NWL?</a:t>
            </a:r>
            <a:r>
              <a:rPr lang="en-GB" b="1" dirty="0"/>
              <a:t/>
            </a:r>
            <a:br>
              <a:rPr lang="en-GB" b="1" dirty="0"/>
            </a:br>
            <a:endParaRPr lang="en-GB" dirty="0"/>
          </a:p>
        </p:txBody>
      </p:sp>
    </p:spTree>
    <p:extLst>
      <p:ext uri="{BB962C8B-B14F-4D97-AF65-F5344CB8AC3E}">
        <p14:creationId xmlns:p14="http://schemas.microsoft.com/office/powerpoint/2010/main" val="316168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a:t>
            </a:fld>
            <a:endParaRPr lang="en-GB" dirty="0"/>
          </a:p>
        </p:txBody>
      </p:sp>
      <p:sp>
        <p:nvSpPr>
          <p:cNvPr id="4" name="Title 3"/>
          <p:cNvSpPr>
            <a:spLocks noGrp="1"/>
          </p:cNvSpPr>
          <p:nvPr>
            <p:ph type="title"/>
          </p:nvPr>
        </p:nvSpPr>
        <p:spPr>
          <a:xfrm>
            <a:off x="166780" y="332656"/>
            <a:ext cx="11617852" cy="537521"/>
          </a:xfrm>
        </p:spPr>
        <p:txBody>
          <a:bodyPr>
            <a:noAutofit/>
          </a:bodyPr>
          <a:lstStyle/>
          <a:p>
            <a:r>
              <a:rPr lang="en-GB" sz="2400" b="1" dirty="0" smtClean="0"/>
              <a:t>2.1ai &amp; ii </a:t>
            </a:r>
            <a:r>
              <a:rPr lang="en-GB" sz="2400" b="1" dirty="0"/>
              <a:t>Antimicrobial </a:t>
            </a:r>
            <a:r>
              <a:rPr lang="en-GB" sz="2400" b="1" dirty="0" smtClean="0"/>
              <a:t>Stewardship: Total </a:t>
            </a:r>
            <a:r>
              <a:rPr lang="en-GB" sz="2400" b="1" dirty="0"/>
              <a:t>antimicrobial prescribing (STAR PU) and broad spectrum prescribing</a:t>
            </a:r>
            <a:endParaRPr lang="en-GB" sz="2400" dirty="0"/>
          </a:p>
        </p:txBody>
      </p:sp>
      <p:pic>
        <p:nvPicPr>
          <p:cNvPr id="8" name="Picture 7"/>
          <p:cNvPicPr>
            <a:picLocks noChangeAspect="1"/>
          </p:cNvPicPr>
          <p:nvPr/>
        </p:nvPicPr>
        <p:blipFill rotWithShape="1">
          <a:blip r:embed="rId3"/>
          <a:srcRect l="334" t="170" r="10488" b="56686"/>
          <a:stretch/>
        </p:blipFill>
        <p:spPr>
          <a:xfrm>
            <a:off x="335360" y="1518703"/>
            <a:ext cx="11737304" cy="1512168"/>
          </a:xfrm>
          <a:prstGeom prst="rect">
            <a:avLst/>
          </a:prstGeom>
        </p:spPr>
      </p:pic>
      <p:sp>
        <p:nvSpPr>
          <p:cNvPr id="9" name="TextBox 8"/>
          <p:cNvSpPr txBox="1"/>
          <p:nvPr/>
        </p:nvSpPr>
        <p:spPr>
          <a:xfrm>
            <a:off x="9879309" y="2395391"/>
            <a:ext cx="1872207" cy="553998"/>
          </a:xfrm>
          <a:prstGeom prst="rect">
            <a:avLst/>
          </a:prstGeom>
          <a:solidFill>
            <a:schemeClr val="accent6">
              <a:lumMod val="20000"/>
              <a:lumOff val="80000"/>
            </a:schemeClr>
          </a:solidFill>
        </p:spPr>
        <p:txBody>
          <a:bodyPr wrap="square" rtlCol="0">
            <a:spAutoFit/>
          </a:bodyPr>
          <a:lstStyle/>
          <a:p>
            <a:r>
              <a:rPr lang="en-GB" sz="1600" dirty="0" smtClean="0">
                <a:ln w="0"/>
                <a:solidFill>
                  <a:schemeClr val="accent1"/>
                </a:solidFill>
                <a:effectLst>
                  <a:outerShdw blurRad="38100" dist="25400" dir="5400000" algn="ctr" rotWithShape="0">
                    <a:srgbClr val="6E747A">
                      <a:alpha val="43000"/>
                    </a:srgbClr>
                  </a:outerShdw>
                </a:effectLst>
              </a:rPr>
              <a:t>5% value </a:t>
            </a:r>
            <a:r>
              <a:rPr lang="en-GB" sz="1400" dirty="0" smtClean="0">
                <a:ln w="0"/>
                <a:solidFill>
                  <a:schemeClr val="accent1"/>
                </a:solidFill>
                <a:effectLst>
                  <a:outerShdw blurRad="38100" dist="25400" dir="5400000" algn="ctr" rotWithShape="0">
                    <a:srgbClr val="6E747A">
                      <a:alpha val="43000"/>
                    </a:srgbClr>
                  </a:outerShdw>
                </a:effectLst>
              </a:rPr>
              <a:t>if achieve BOTH</a:t>
            </a:r>
            <a:endParaRPr lang="en-GB" sz="140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227348" y="3421905"/>
            <a:ext cx="6300700" cy="2877711"/>
          </a:xfrm>
          <a:prstGeom prst="rect">
            <a:avLst/>
          </a:prstGeom>
          <a:solidFill>
            <a:schemeClr val="accent6">
              <a:lumMod val="20000"/>
              <a:lumOff val="80000"/>
            </a:schemeClr>
          </a:solidFill>
          <a:ln>
            <a:solidFill>
              <a:schemeClr val="tx1"/>
            </a:solidFill>
          </a:ln>
        </p:spPr>
        <p:txBody>
          <a:bodyPr wrap="square">
            <a:spAutoFit/>
          </a:bodyPr>
          <a:lstStyle/>
          <a:p>
            <a:pPr>
              <a:spcBef>
                <a:spcPts val="600"/>
              </a:spcBef>
            </a:pPr>
            <a:r>
              <a:rPr lang="en-GB" sz="1600" b="1" dirty="0">
                <a:solidFill>
                  <a:schemeClr val="accent1">
                    <a:lumMod val="50000"/>
                  </a:schemeClr>
                </a:solidFill>
              </a:rPr>
              <a:t>Rationale for Inclusion</a:t>
            </a:r>
          </a:p>
          <a:p>
            <a:pPr marL="285750" indent="-285750">
              <a:buFont typeface="Arial" panose="020B0604020202020204" pitchFamily="34" charset="0"/>
              <a:buChar char="•"/>
            </a:pPr>
            <a:r>
              <a:rPr lang="en-GB" sz="1500" dirty="0" smtClean="0"/>
              <a:t>2.1a &amp; 2.1b are both part of National </a:t>
            </a:r>
            <a:r>
              <a:rPr lang="en-GB" sz="1500" dirty="0"/>
              <a:t>Oversight Framework (NOF) metrics </a:t>
            </a:r>
            <a:r>
              <a:rPr lang="en-GB" sz="1500" dirty="0" smtClean="0"/>
              <a:t>that are monitored by </a:t>
            </a:r>
            <a:r>
              <a:rPr lang="en-GB" sz="1500" dirty="0"/>
              <a:t>NHSE </a:t>
            </a:r>
            <a:r>
              <a:rPr lang="en-GB" sz="1500" dirty="0" smtClean="0"/>
              <a:t>at </a:t>
            </a:r>
            <a:r>
              <a:rPr lang="en-GB" sz="1500" dirty="0"/>
              <a:t>ICB level</a:t>
            </a:r>
          </a:p>
          <a:p>
            <a:pPr marL="285750" indent="-285750">
              <a:buFont typeface="Arial" panose="020B0604020202020204" pitchFamily="34" charset="0"/>
              <a:buChar char="•"/>
            </a:pPr>
            <a:r>
              <a:rPr lang="en-GB" sz="1500" dirty="0"/>
              <a:t>Encourage practices to improve or maintain position on NOF targets (</a:t>
            </a:r>
            <a:r>
              <a:rPr lang="en-GB" sz="1500" dirty="0">
                <a:hlinkClick r:id="rId4"/>
              </a:rPr>
              <a:t>CQC indicator</a:t>
            </a:r>
            <a:r>
              <a:rPr lang="en-GB" sz="1500" dirty="0"/>
              <a:t>)</a:t>
            </a:r>
          </a:p>
          <a:p>
            <a:pPr marL="285750" indent="-285750">
              <a:buFont typeface="Arial" panose="020B0604020202020204" pitchFamily="34" charset="0"/>
              <a:buChar char="•"/>
            </a:pPr>
            <a:r>
              <a:rPr lang="en-GB" sz="1500" dirty="0" smtClean="0"/>
              <a:t>Supports </a:t>
            </a:r>
            <a:r>
              <a:rPr lang="en-GB" sz="1500" dirty="0"/>
              <a:t>delivery of UK 5-year action plan for AMR 2019-2024</a:t>
            </a:r>
          </a:p>
          <a:p>
            <a:pPr lvl="0"/>
            <a:endParaRPr lang="en-GB" sz="1500" dirty="0"/>
          </a:p>
          <a:p>
            <a:pPr marL="285750" lvl="0" indent="-285750">
              <a:buFont typeface="Arial" panose="020B0604020202020204" pitchFamily="34" charset="0"/>
              <a:buChar char="•"/>
            </a:pPr>
            <a:r>
              <a:rPr lang="en-GB" sz="1500" b="1" dirty="0" smtClean="0"/>
              <a:t>Addressing overprescribing </a:t>
            </a:r>
            <a:r>
              <a:rPr lang="en-GB" sz="1500" b="1" dirty="0"/>
              <a:t>of </a:t>
            </a:r>
            <a:r>
              <a:rPr lang="en-GB" sz="1500" b="1" dirty="0" smtClean="0"/>
              <a:t>antibiotics:</a:t>
            </a:r>
          </a:p>
          <a:p>
            <a:pPr marL="742950" lvl="1" indent="-285750">
              <a:buFont typeface="Arial" panose="020B0604020202020204" pitchFamily="34" charset="0"/>
              <a:buChar char="•"/>
            </a:pPr>
            <a:r>
              <a:rPr lang="en-GB" sz="1500" dirty="0" smtClean="0"/>
              <a:t>reduce risk </a:t>
            </a:r>
            <a:r>
              <a:rPr lang="en-GB" sz="1500" dirty="0"/>
              <a:t>of resistant infections, patient harm from adverse effects, disruption to normal flora (microbiota) and reduce avoidable waste.</a:t>
            </a:r>
          </a:p>
          <a:p>
            <a:pPr marL="285750" lvl="0" indent="-285750">
              <a:buFont typeface="Arial" panose="020B0604020202020204" pitchFamily="34" charset="0"/>
              <a:buChar char="•"/>
            </a:pPr>
            <a:r>
              <a:rPr lang="en-GB" sz="1500" dirty="0" smtClean="0"/>
              <a:t>Broad-spectrum </a:t>
            </a:r>
            <a:r>
              <a:rPr lang="en-GB" sz="1500" dirty="0"/>
              <a:t>antibiotics </a:t>
            </a:r>
            <a:r>
              <a:rPr lang="en-GB" sz="1500" dirty="0" smtClean="0"/>
              <a:t>increase the </a:t>
            </a:r>
            <a:r>
              <a:rPr lang="en-GB" sz="1500" dirty="0"/>
              <a:t>risk of MRSA, Clostridium difficile and antibiotic-resistant </a:t>
            </a:r>
            <a:r>
              <a:rPr lang="en-GB" sz="1500" dirty="0" smtClean="0"/>
              <a:t>UTIs</a:t>
            </a:r>
            <a:endParaRPr lang="en-GB" sz="1500" dirty="0"/>
          </a:p>
        </p:txBody>
      </p:sp>
      <p:sp>
        <p:nvSpPr>
          <p:cNvPr id="7" name="Text Box 2"/>
          <p:cNvSpPr txBox="1">
            <a:spLocks noChangeArrowheads="1"/>
          </p:cNvSpPr>
          <p:nvPr/>
        </p:nvSpPr>
        <p:spPr bwMode="auto">
          <a:xfrm>
            <a:off x="6744072" y="3421905"/>
            <a:ext cx="5220580" cy="287771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GB"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NW London ICS Antibiotic Prescribing Resource</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en-GB" sz="1600" dirty="0" smtClean="0">
                <a:effectLst/>
                <a:latin typeface="Calibri" panose="020F0502020204030204" pitchFamily="34" charset="0"/>
                <a:ea typeface="Times New Roman" panose="02020603050405020304" pitchFamily="18" charset="0"/>
                <a:cs typeface="Calibri" panose="020F0502020204030204" pitchFamily="34" charset="0"/>
              </a:rPr>
              <a:t>This </a:t>
            </a:r>
            <a:r>
              <a:rPr lang="en-GB" sz="1600" dirty="0">
                <a:effectLst/>
                <a:latin typeface="Calibri" panose="020F0502020204030204" pitchFamily="34" charset="0"/>
                <a:ea typeface="Times New Roman" panose="02020603050405020304" pitchFamily="18" charset="0"/>
                <a:cs typeface="Calibri" panose="020F0502020204030204" pitchFamily="34" charset="0"/>
              </a:rPr>
              <a:t>tool has: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600" dirty="0">
                <a:effectLst/>
                <a:latin typeface="Calibri" panose="020F0502020204030204" pitchFamily="34" charset="0"/>
                <a:ea typeface="Times New Roman" panose="02020603050405020304" pitchFamily="18" charset="0"/>
                <a:cs typeface="Calibri" panose="020F0502020204030204" pitchFamily="34" charset="0"/>
              </a:rPr>
              <a:t>Latest</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NWL Guidelines for Antimicrobial Prescribing in General Practice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Patient leaflets for common infections and self-care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180340" algn="l"/>
              </a:tabLst>
            </a:pPr>
            <a:endParaRPr lang="en-GB" sz="1600" b="1" dirty="0" smtClean="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tabLst>
                <a:tab pos="180340" algn="l"/>
              </a:tabLst>
            </a:pPr>
            <a:r>
              <a:rPr lang="en-GB" sz="1600" b="1" dirty="0" err="1" smtClean="0">
                <a:effectLst/>
                <a:latin typeface="Calibri" panose="020F0502020204030204" pitchFamily="34" charset="0"/>
                <a:ea typeface="Calibri" panose="020F0502020204030204" pitchFamily="34" charset="0"/>
                <a:cs typeface="Calibri" panose="020F0502020204030204" pitchFamily="34" charset="0"/>
              </a:rPr>
              <a:t>SystmOne</a:t>
            </a:r>
            <a:r>
              <a:rPr lang="en-GB" sz="1600" b="1" dirty="0" smtClean="0">
                <a:effectLst/>
                <a:latin typeface="Calibri" panose="020F0502020204030204" pitchFamily="34" charset="0"/>
                <a:ea typeface="Calibri" panose="020F0502020204030204" pitchFamily="34" charset="0"/>
                <a:cs typeface="Calibri" panose="020F0502020204030204" pitchFamily="34" charset="0"/>
              </a:rPr>
              <a:t> </a:t>
            </a:r>
            <a:r>
              <a:rPr lang="en-GB" sz="1600" b="1" dirty="0">
                <a:effectLst/>
                <a:latin typeface="Calibri" panose="020F0502020204030204" pitchFamily="34" charset="0"/>
                <a:ea typeface="Calibri" panose="020F0502020204030204" pitchFamily="34" charset="0"/>
                <a:cs typeface="Calibri" panose="020F0502020204030204" pitchFamily="34" charset="0"/>
              </a:rPr>
              <a:t>location: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i="1" dirty="0">
                <a:effectLst/>
                <a:latin typeface="Calibri" panose="020F0502020204030204" pitchFamily="34" charset="0"/>
                <a:ea typeface="Calibri" panose="020F0502020204030204" pitchFamily="34" charset="0"/>
                <a:cs typeface="Calibri" panose="020F0502020204030204" pitchFamily="34" charset="0"/>
              </a:rPr>
              <a:t>auto-consultation menu/ 09. Medicines Management/ NWL ICS Antibiotic Prescribing </a:t>
            </a:r>
            <a:r>
              <a:rPr lang="en-GB" sz="1600" i="1" dirty="0" smtClean="0">
                <a:effectLst/>
                <a:latin typeface="Calibri" panose="020F0502020204030204" pitchFamily="34" charset="0"/>
                <a:ea typeface="Calibri" panose="020F0502020204030204" pitchFamily="34" charset="0"/>
                <a:cs typeface="Calibri" panose="020F0502020204030204" pitchFamily="34" charset="0"/>
              </a:rPr>
              <a:t>Resource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5735960" y="718292"/>
            <a:ext cx="6048672" cy="369332"/>
          </a:xfrm>
          <a:prstGeom prst="rect">
            <a:avLst/>
          </a:prstGeom>
          <a:solidFill>
            <a:schemeClr val="accent2">
              <a:lumMod val="20000"/>
              <a:lumOff val="80000"/>
            </a:schemeClr>
          </a:solidFill>
        </p:spPr>
        <p:txBody>
          <a:bodyPr wrap="square" rtlCol="0">
            <a:spAutoFit/>
          </a:bodyPr>
          <a:lstStyle/>
          <a:p>
            <a:r>
              <a:rPr lang="en-GB" b="1" dirty="0" smtClean="0"/>
              <a:t>SAME INDICATOR AS 2023/24 – </a:t>
            </a:r>
            <a:r>
              <a:rPr lang="en-GB" b="1" dirty="0" smtClean="0">
                <a:solidFill>
                  <a:srgbClr val="0070C0"/>
                </a:solidFill>
              </a:rPr>
              <a:t>targets and value the same</a:t>
            </a:r>
            <a:endParaRPr lang="en-GB" b="1" dirty="0">
              <a:solidFill>
                <a:srgbClr val="0070C0"/>
              </a:solidFill>
            </a:endParaRPr>
          </a:p>
        </p:txBody>
      </p:sp>
      <p:sp>
        <p:nvSpPr>
          <p:cNvPr id="11" name="Oval 10"/>
          <p:cNvSpPr/>
          <p:nvPr/>
        </p:nvSpPr>
        <p:spPr>
          <a:xfrm>
            <a:off x="4799856" y="1988841"/>
            <a:ext cx="4176464" cy="72008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714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4</a:t>
            </a:fld>
            <a:endParaRPr lang="en-GB" dirty="0"/>
          </a:p>
        </p:txBody>
      </p:sp>
      <p:pic>
        <p:nvPicPr>
          <p:cNvPr id="5" name="Picture 4"/>
          <p:cNvPicPr>
            <a:picLocks noChangeAspect="1"/>
          </p:cNvPicPr>
          <p:nvPr/>
        </p:nvPicPr>
        <p:blipFill>
          <a:blip r:embed="rId2"/>
          <a:stretch>
            <a:fillRect/>
          </a:stretch>
        </p:blipFill>
        <p:spPr>
          <a:xfrm>
            <a:off x="2855640" y="437851"/>
            <a:ext cx="8176717" cy="6413559"/>
          </a:xfrm>
          <a:prstGeom prst="rect">
            <a:avLst/>
          </a:prstGeom>
        </p:spPr>
      </p:pic>
      <p:sp>
        <p:nvSpPr>
          <p:cNvPr id="6" name="Rectangle 5"/>
          <p:cNvSpPr/>
          <p:nvPr/>
        </p:nvSpPr>
        <p:spPr>
          <a:xfrm>
            <a:off x="335360" y="44624"/>
            <a:ext cx="11809312" cy="369332"/>
          </a:xfrm>
          <a:prstGeom prst="rect">
            <a:avLst/>
          </a:prstGeom>
          <a:solidFill>
            <a:srgbClr val="0070C0"/>
          </a:solidFill>
        </p:spPr>
        <p:txBody>
          <a:bodyPr wrap="square">
            <a:spAutoFit/>
          </a:bodyPr>
          <a:lstStyle/>
          <a:p>
            <a:r>
              <a:rPr lang="en-GB" b="1" dirty="0">
                <a:solidFill>
                  <a:schemeClr val="bg1"/>
                </a:solidFill>
              </a:rPr>
              <a:t>2.1 </a:t>
            </a:r>
            <a:r>
              <a:rPr lang="en-GB" b="1" dirty="0" err="1">
                <a:solidFill>
                  <a:schemeClr val="bg1"/>
                </a:solidFill>
              </a:rPr>
              <a:t>ai</a:t>
            </a:r>
            <a:r>
              <a:rPr lang="en-GB" b="1" dirty="0">
                <a:solidFill>
                  <a:schemeClr val="bg1"/>
                </a:solidFill>
              </a:rPr>
              <a:t>. Number of antibiotics prescribed in primary care per STAR PU (ePACT2) </a:t>
            </a:r>
          </a:p>
        </p:txBody>
      </p:sp>
    </p:spTree>
    <p:extLst>
      <p:ext uri="{BB962C8B-B14F-4D97-AF65-F5344CB8AC3E}">
        <p14:creationId xmlns:p14="http://schemas.microsoft.com/office/powerpoint/2010/main" val="96362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5</a:t>
            </a:fld>
            <a:endParaRPr lang="en-GB" dirty="0"/>
          </a:p>
        </p:txBody>
      </p:sp>
      <p:sp>
        <p:nvSpPr>
          <p:cNvPr id="8" name="Rectangle 7"/>
          <p:cNvSpPr/>
          <p:nvPr/>
        </p:nvSpPr>
        <p:spPr>
          <a:xfrm>
            <a:off x="263352" y="44624"/>
            <a:ext cx="11809312" cy="369332"/>
          </a:xfrm>
          <a:prstGeom prst="rect">
            <a:avLst/>
          </a:prstGeom>
          <a:solidFill>
            <a:srgbClr val="0070C0"/>
          </a:solidFill>
        </p:spPr>
        <p:txBody>
          <a:bodyPr wrap="square">
            <a:spAutoFit/>
          </a:bodyPr>
          <a:lstStyle/>
          <a:p>
            <a:r>
              <a:rPr lang="en-GB" b="1" dirty="0">
                <a:solidFill>
                  <a:schemeClr val="bg1"/>
                </a:solidFill>
              </a:rPr>
              <a:t>2.1 </a:t>
            </a:r>
            <a:r>
              <a:rPr lang="en-GB" b="1" dirty="0" err="1">
                <a:solidFill>
                  <a:schemeClr val="bg1"/>
                </a:solidFill>
              </a:rPr>
              <a:t>ai</a:t>
            </a:r>
            <a:r>
              <a:rPr lang="en-GB" b="1" dirty="0">
                <a:solidFill>
                  <a:schemeClr val="bg1"/>
                </a:solidFill>
              </a:rPr>
              <a:t>. </a:t>
            </a:r>
            <a:r>
              <a:rPr lang="en-GB" b="1" dirty="0" smtClean="0">
                <a:solidFill>
                  <a:schemeClr val="bg1"/>
                </a:solidFill>
              </a:rPr>
              <a:t>Proportion of broad spectrum antibiotics prescribing in primary care (</a:t>
            </a:r>
            <a:r>
              <a:rPr lang="en-GB" b="1" dirty="0" err="1" smtClean="0">
                <a:solidFill>
                  <a:schemeClr val="bg1"/>
                </a:solidFill>
              </a:rPr>
              <a:t>ePACT</a:t>
            </a:r>
            <a:r>
              <a:rPr lang="en-GB" b="1" dirty="0" smtClean="0">
                <a:solidFill>
                  <a:schemeClr val="bg1"/>
                </a:solidFill>
              </a:rPr>
              <a:t>)</a:t>
            </a:r>
            <a:endParaRPr lang="en-GB" b="1" dirty="0">
              <a:solidFill>
                <a:schemeClr val="bg1"/>
              </a:solidFill>
            </a:endParaRPr>
          </a:p>
        </p:txBody>
      </p:sp>
      <p:pic>
        <p:nvPicPr>
          <p:cNvPr id="4" name="Picture 3"/>
          <p:cNvPicPr>
            <a:picLocks noChangeAspect="1"/>
          </p:cNvPicPr>
          <p:nvPr/>
        </p:nvPicPr>
        <p:blipFill>
          <a:blip r:embed="rId3"/>
          <a:stretch>
            <a:fillRect/>
          </a:stretch>
        </p:blipFill>
        <p:spPr>
          <a:xfrm>
            <a:off x="1631504" y="410125"/>
            <a:ext cx="7920880" cy="6410387"/>
          </a:xfrm>
          <a:prstGeom prst="rect">
            <a:avLst/>
          </a:prstGeom>
        </p:spPr>
      </p:pic>
    </p:spTree>
    <p:extLst>
      <p:ext uri="{BB962C8B-B14F-4D97-AF65-F5344CB8AC3E}">
        <p14:creationId xmlns:p14="http://schemas.microsoft.com/office/powerpoint/2010/main" val="209456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67" y="87213"/>
            <a:ext cx="10515600" cy="1109539"/>
          </a:xfrm>
        </p:spPr>
        <p:txBody>
          <a:bodyPr>
            <a:normAutofit/>
          </a:bodyPr>
          <a:lstStyle/>
          <a:p>
            <a:r>
              <a:rPr lang="en-GB" sz="2400" b="1" dirty="0" smtClean="0"/>
              <a:t>2.1b &amp; 2.1c Optimising antibiotic treatment course lengths for Respiratory Tract Infections (RTIs) – Amoxicillin and </a:t>
            </a:r>
            <a:r>
              <a:rPr lang="en-GB" sz="2400" b="1" dirty="0" err="1" smtClean="0"/>
              <a:t>doxcycline</a:t>
            </a:r>
            <a:endParaRPr lang="en-GB" dirty="0"/>
          </a:p>
        </p:txBody>
      </p:sp>
      <p:pic>
        <p:nvPicPr>
          <p:cNvPr id="5" name="Picture 4"/>
          <p:cNvPicPr>
            <a:picLocks noChangeAspect="1"/>
          </p:cNvPicPr>
          <p:nvPr/>
        </p:nvPicPr>
        <p:blipFill rotWithShape="1">
          <a:blip r:embed="rId3"/>
          <a:srcRect l="334" t="41675" r="10488" b="-1255"/>
          <a:stretch/>
        </p:blipFill>
        <p:spPr>
          <a:xfrm>
            <a:off x="1337195" y="1507341"/>
            <a:ext cx="10447436" cy="2115125"/>
          </a:xfrm>
          <a:prstGeom prst="rect">
            <a:avLst/>
          </a:prstGeom>
        </p:spPr>
      </p:pic>
      <p:sp>
        <p:nvSpPr>
          <p:cNvPr id="8" name="TextBox 7"/>
          <p:cNvSpPr txBox="1"/>
          <p:nvPr/>
        </p:nvSpPr>
        <p:spPr>
          <a:xfrm>
            <a:off x="9976113" y="2019370"/>
            <a:ext cx="1762406" cy="338554"/>
          </a:xfrm>
          <a:prstGeom prst="rect">
            <a:avLst/>
          </a:prstGeom>
          <a:solidFill>
            <a:schemeClr val="accent6">
              <a:lumMod val="20000"/>
              <a:lumOff val="80000"/>
            </a:schemeClr>
          </a:solidFill>
        </p:spPr>
        <p:txBody>
          <a:bodyPr wrap="none" rtlCol="0">
            <a:spAutoFit/>
          </a:bodyPr>
          <a:lstStyle/>
          <a:p>
            <a:r>
              <a:rPr lang="en-GB" sz="1600" dirty="0" smtClean="0">
                <a:ln w="0"/>
                <a:solidFill>
                  <a:schemeClr val="accent1"/>
                </a:solidFill>
                <a:effectLst>
                  <a:outerShdw blurRad="38100" dist="25400" dir="5400000" algn="ctr" rotWithShape="0">
                    <a:srgbClr val="6E747A">
                      <a:alpha val="43000"/>
                    </a:srgbClr>
                  </a:outerShdw>
                </a:effectLst>
              </a:rPr>
              <a:t>5% value if achieve</a:t>
            </a: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9" name="TextBox 8"/>
          <p:cNvSpPr txBox="1"/>
          <p:nvPr/>
        </p:nvSpPr>
        <p:spPr>
          <a:xfrm>
            <a:off x="9976113" y="3002299"/>
            <a:ext cx="1762406" cy="338554"/>
          </a:xfrm>
          <a:prstGeom prst="rect">
            <a:avLst/>
          </a:prstGeom>
          <a:solidFill>
            <a:schemeClr val="accent6">
              <a:lumMod val="20000"/>
              <a:lumOff val="80000"/>
            </a:schemeClr>
          </a:solidFill>
        </p:spPr>
        <p:txBody>
          <a:bodyPr wrap="none" rtlCol="0">
            <a:spAutoFit/>
          </a:bodyPr>
          <a:lstStyle/>
          <a:p>
            <a:r>
              <a:rPr lang="en-GB" sz="1600" dirty="0" smtClean="0">
                <a:ln w="0"/>
                <a:solidFill>
                  <a:schemeClr val="accent1"/>
                </a:solidFill>
                <a:effectLst>
                  <a:outerShdw blurRad="38100" dist="25400" dir="5400000" algn="ctr" rotWithShape="0">
                    <a:srgbClr val="6E747A">
                      <a:alpha val="43000"/>
                    </a:srgbClr>
                  </a:outerShdw>
                </a:effectLst>
              </a:rPr>
              <a:t>5% value if achieve</a:t>
            </a: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0" name="TextBox 9"/>
          <p:cNvSpPr txBox="1"/>
          <p:nvPr/>
        </p:nvSpPr>
        <p:spPr>
          <a:xfrm>
            <a:off x="114604" y="1543630"/>
            <a:ext cx="1080120" cy="1015663"/>
          </a:xfrm>
          <a:prstGeom prst="rect">
            <a:avLst/>
          </a:prstGeom>
          <a:solidFill>
            <a:schemeClr val="accent2">
              <a:lumMod val="20000"/>
              <a:lumOff val="80000"/>
            </a:schemeClr>
          </a:solidFill>
        </p:spPr>
        <p:txBody>
          <a:bodyPr wrap="square" rtlCol="0">
            <a:spAutoFit/>
          </a:bodyPr>
          <a:lstStyle/>
          <a:p>
            <a:r>
              <a:rPr lang="en-GB" sz="1200" b="1" dirty="0" smtClean="0"/>
              <a:t>SAME INDICATOR AS 2023/24 – </a:t>
            </a:r>
            <a:r>
              <a:rPr lang="en-GB" sz="1200" b="1" dirty="0" smtClean="0">
                <a:solidFill>
                  <a:srgbClr val="0070C0"/>
                </a:solidFill>
              </a:rPr>
              <a:t>increased threshold</a:t>
            </a:r>
            <a:endParaRPr lang="en-GB" sz="1200" b="1" dirty="0">
              <a:solidFill>
                <a:srgbClr val="0070C0"/>
              </a:solidFill>
            </a:endParaRPr>
          </a:p>
        </p:txBody>
      </p:sp>
      <p:sp>
        <p:nvSpPr>
          <p:cNvPr id="11" name="TextBox 10"/>
          <p:cNvSpPr txBox="1"/>
          <p:nvPr/>
        </p:nvSpPr>
        <p:spPr>
          <a:xfrm>
            <a:off x="119336" y="2770470"/>
            <a:ext cx="1075388" cy="584775"/>
          </a:xfrm>
          <a:prstGeom prst="rect">
            <a:avLst/>
          </a:prstGeom>
          <a:solidFill>
            <a:schemeClr val="accent2">
              <a:lumMod val="20000"/>
              <a:lumOff val="80000"/>
            </a:schemeClr>
          </a:solidFill>
        </p:spPr>
        <p:txBody>
          <a:bodyPr wrap="square" rtlCol="0">
            <a:spAutoFit/>
          </a:bodyPr>
          <a:lstStyle/>
          <a:p>
            <a:r>
              <a:rPr lang="en-GB" sz="1600" b="1" dirty="0" smtClean="0"/>
              <a:t>NEW 2024/25</a:t>
            </a:r>
            <a:endParaRPr lang="en-GB" sz="1600" b="1" dirty="0"/>
          </a:p>
        </p:txBody>
      </p:sp>
      <p:sp>
        <p:nvSpPr>
          <p:cNvPr id="4" name="Oval 3"/>
          <p:cNvSpPr/>
          <p:nvPr/>
        </p:nvSpPr>
        <p:spPr>
          <a:xfrm>
            <a:off x="8921895" y="2046815"/>
            <a:ext cx="720080" cy="36004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913444" y="3026365"/>
            <a:ext cx="720080" cy="36004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5"/>
          <p:cNvSpPr txBox="1">
            <a:spLocks noGrp="1"/>
          </p:cNvSpPr>
          <p:nvPr>
            <p:ph idx="1"/>
          </p:nvPr>
        </p:nvSpPr>
        <p:spPr>
          <a:xfrm>
            <a:off x="267966" y="3720488"/>
            <a:ext cx="7628234" cy="2732847"/>
          </a:xfrm>
          <a:prstGeom prst="rect">
            <a:avLst/>
          </a:prstGeom>
          <a:solidFill>
            <a:schemeClr val="accent6">
              <a:lumMod val="20000"/>
              <a:lumOff val="80000"/>
            </a:schemeClr>
          </a:solidFill>
          <a:ln>
            <a:solidFill>
              <a:srgbClr val="000000"/>
            </a:solidFill>
          </a:ln>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600" b="1" dirty="0">
                <a:solidFill>
                  <a:schemeClr val="accent1">
                    <a:lumMod val="50000"/>
                  </a:schemeClr>
                </a:solidFill>
                <a:latin typeface="+mn-lt"/>
              </a:rPr>
              <a:t>Rationale for </a:t>
            </a:r>
            <a:r>
              <a:rPr lang="en-GB" sz="1600" b="1" dirty="0" smtClean="0">
                <a:solidFill>
                  <a:schemeClr val="accent1">
                    <a:lumMod val="50000"/>
                  </a:schemeClr>
                </a:solidFill>
                <a:latin typeface="+mn-lt"/>
              </a:rPr>
              <a:t>Inclusion</a:t>
            </a:r>
          </a:p>
          <a:p>
            <a:pPr lvl="0"/>
            <a:r>
              <a:rPr lang="en-GB" sz="1600" b="1" dirty="0">
                <a:latin typeface="+mn-lt"/>
              </a:rPr>
              <a:t>Reducing the course length of antibiotic prescribing</a:t>
            </a:r>
            <a:r>
              <a:rPr lang="en-GB" sz="1600" dirty="0">
                <a:latin typeface="+mn-lt"/>
              </a:rPr>
              <a:t> </a:t>
            </a:r>
            <a:r>
              <a:rPr lang="en-GB" sz="1600" dirty="0" smtClean="0">
                <a:latin typeface="+mn-lt"/>
              </a:rPr>
              <a:t>– an NHSE </a:t>
            </a:r>
            <a:r>
              <a:rPr lang="en-GB" sz="1600" u="sng" dirty="0" smtClean="0">
                <a:latin typeface="+mn-lt"/>
                <a:hlinkClick r:id="rId4"/>
              </a:rPr>
              <a:t>National </a:t>
            </a:r>
            <a:r>
              <a:rPr lang="en-GB" sz="1600" u="sng" dirty="0">
                <a:latin typeface="+mn-lt"/>
                <a:hlinkClick r:id="rId4"/>
              </a:rPr>
              <a:t>Medicines Optimisation Opportunities</a:t>
            </a:r>
            <a:r>
              <a:rPr lang="en-GB" sz="1600" dirty="0">
                <a:latin typeface="+mn-lt"/>
              </a:rPr>
              <a:t> for 23/24.</a:t>
            </a:r>
          </a:p>
          <a:p>
            <a:pPr lvl="0"/>
            <a:r>
              <a:rPr lang="en-GB" sz="1600" dirty="0">
                <a:latin typeface="+mn-lt"/>
              </a:rPr>
              <a:t>Optimising the duration of </a:t>
            </a:r>
            <a:r>
              <a:rPr lang="en-GB" sz="1600" dirty="0" smtClean="0">
                <a:latin typeface="+mn-lt"/>
              </a:rPr>
              <a:t>these antibiotics, in RTIs, </a:t>
            </a:r>
            <a:r>
              <a:rPr lang="en-GB" sz="1600" dirty="0">
                <a:latin typeface="+mn-lt"/>
              </a:rPr>
              <a:t>from 7 to 5-day </a:t>
            </a:r>
            <a:r>
              <a:rPr lang="en-GB" sz="1600" dirty="0" smtClean="0">
                <a:latin typeface="+mn-lt"/>
              </a:rPr>
              <a:t>courses </a:t>
            </a:r>
            <a:r>
              <a:rPr lang="en-GB" sz="1600" dirty="0">
                <a:latin typeface="+mn-lt"/>
              </a:rPr>
              <a:t>have </a:t>
            </a:r>
            <a:r>
              <a:rPr lang="en-GB" sz="1600" b="1" dirty="0" smtClean="0">
                <a:latin typeface="+mn-lt"/>
              </a:rPr>
              <a:t>equivalent clinical outcomes</a:t>
            </a:r>
            <a:r>
              <a:rPr lang="en-GB" sz="1600" dirty="0" smtClean="0">
                <a:latin typeface="+mn-lt"/>
              </a:rPr>
              <a:t> &amp; contribute to a reduction in antibiotic consumption - UK AMR National Action Plan goal, antibiotic exposure/resistance and adverse effects associated with antibiotic use.</a:t>
            </a:r>
          </a:p>
          <a:p>
            <a:r>
              <a:rPr lang="en-GB" sz="1600" b="1" u="sng" dirty="0" smtClean="0">
                <a:latin typeface="+mn-lt"/>
                <a:hlinkClick r:id="rId5"/>
              </a:rPr>
              <a:t>NW </a:t>
            </a:r>
            <a:r>
              <a:rPr lang="en-GB" sz="1600" b="1" u="sng" dirty="0">
                <a:latin typeface="+mn-lt"/>
                <a:hlinkClick r:id="rId5"/>
              </a:rPr>
              <a:t>London Guidelines for Antimicrobial Prescribing in General Practice</a:t>
            </a:r>
            <a:r>
              <a:rPr lang="en-GB" sz="1600" dirty="0">
                <a:latin typeface="+mn-lt"/>
              </a:rPr>
              <a:t> recommends a 5-day amoxicillin course for most </a:t>
            </a:r>
            <a:r>
              <a:rPr lang="en-GB" sz="1600" dirty="0" smtClean="0">
                <a:latin typeface="+mn-lt"/>
              </a:rPr>
              <a:t>RTIs, in </a:t>
            </a:r>
            <a:r>
              <a:rPr lang="en-GB" sz="1600" dirty="0">
                <a:latin typeface="+mn-lt"/>
              </a:rPr>
              <a:t>line with NICE/PHE antimicrobial guidance</a:t>
            </a:r>
          </a:p>
          <a:p>
            <a:pPr lvl="1"/>
            <a:r>
              <a:rPr lang="en-GB" sz="1400" dirty="0" smtClean="0">
                <a:latin typeface="+mn-lt"/>
              </a:rPr>
              <a:t>Exception: acute </a:t>
            </a:r>
            <a:r>
              <a:rPr lang="en-GB" sz="1400" dirty="0">
                <a:latin typeface="+mn-lt"/>
              </a:rPr>
              <a:t>exacerbation of bronchiectasis, which needs a 7 - 14 day </a:t>
            </a:r>
            <a:r>
              <a:rPr lang="en-GB" sz="1400" dirty="0" smtClean="0">
                <a:latin typeface="+mn-lt"/>
              </a:rPr>
              <a:t>course</a:t>
            </a:r>
            <a:endParaRPr lang="en-GB" sz="1400" dirty="0">
              <a:latin typeface="+mn-lt"/>
            </a:endParaRPr>
          </a:p>
        </p:txBody>
      </p:sp>
      <p:sp>
        <p:nvSpPr>
          <p:cNvPr id="21" name="TextBox 20"/>
          <p:cNvSpPr txBox="1"/>
          <p:nvPr/>
        </p:nvSpPr>
        <p:spPr>
          <a:xfrm>
            <a:off x="8064535" y="3794249"/>
            <a:ext cx="3744415" cy="2585323"/>
          </a:xfrm>
          <a:prstGeom prst="rect">
            <a:avLst/>
          </a:prstGeom>
          <a:solidFill>
            <a:schemeClr val="accent4">
              <a:lumMod val="20000"/>
              <a:lumOff val="80000"/>
            </a:schemeClr>
          </a:solidFill>
          <a:ln>
            <a:solidFill>
              <a:srgbClr val="000000"/>
            </a:solidFill>
          </a:ln>
        </p:spPr>
        <p:txBody>
          <a:bodyPr wrap="square" rtlCol="0">
            <a:spAutoFit/>
          </a:bodyPr>
          <a:lstStyle/>
          <a:p>
            <a:r>
              <a:rPr lang="en-GB" sz="1400" b="1" dirty="0" smtClean="0">
                <a:solidFill>
                  <a:schemeClr val="accent1">
                    <a:lumMod val="50000"/>
                  </a:schemeClr>
                </a:solidFill>
                <a:ea typeface="Calibri" panose="020F0502020204030204" pitchFamily="34" charset="0"/>
              </a:rPr>
              <a:t>Relevant </a:t>
            </a:r>
            <a:r>
              <a:rPr lang="en-GB" sz="1400" b="1" dirty="0">
                <a:solidFill>
                  <a:schemeClr val="accent1">
                    <a:lumMod val="50000"/>
                  </a:schemeClr>
                </a:solidFill>
                <a:ea typeface="Calibri" panose="020F0502020204030204" pitchFamily="34" charset="0"/>
              </a:rPr>
              <a:t>Data (12 months rolling October 2023)</a:t>
            </a:r>
          </a:p>
          <a:p>
            <a:pPr>
              <a:spcBef>
                <a:spcPts val="600"/>
              </a:spcBef>
            </a:pPr>
            <a:r>
              <a:rPr lang="en-GB" sz="1400" b="1" dirty="0"/>
              <a:t>Amoxicillin 5-day prescribing: </a:t>
            </a:r>
            <a:endParaRPr lang="en-GB" sz="1400" b="1" dirty="0" smtClean="0"/>
          </a:p>
          <a:p>
            <a:pPr marL="285750" indent="-285750">
              <a:spcBef>
                <a:spcPts val="600"/>
              </a:spcBef>
              <a:buFont typeface="Arial" panose="020B0604020202020204" pitchFamily="34" charset="0"/>
              <a:buChar char="•"/>
            </a:pPr>
            <a:r>
              <a:rPr lang="en-GB" sz="1400" dirty="0" smtClean="0"/>
              <a:t>40.88</a:t>
            </a:r>
            <a:r>
              <a:rPr lang="en-GB" sz="1400" dirty="0"/>
              <a:t>% for NW London.  The national medicines optimisation opportunities recommends ≥ 75</a:t>
            </a:r>
            <a:r>
              <a:rPr lang="en-GB" sz="1400" dirty="0" smtClean="0"/>
              <a:t>%.</a:t>
            </a:r>
          </a:p>
          <a:p>
            <a:pPr marL="285750" indent="-285750">
              <a:spcBef>
                <a:spcPts val="600"/>
              </a:spcBef>
              <a:buFont typeface="Arial" panose="020B0604020202020204" pitchFamily="34" charset="0"/>
              <a:buChar char="•"/>
            </a:pPr>
            <a:endParaRPr lang="en-GB" sz="600" dirty="0"/>
          </a:p>
          <a:p>
            <a:pPr>
              <a:spcBef>
                <a:spcPts val="600"/>
              </a:spcBef>
            </a:pPr>
            <a:r>
              <a:rPr lang="en-GB" sz="1400" b="1" dirty="0"/>
              <a:t>Doxycycline 5-day prescribing: </a:t>
            </a:r>
            <a:endParaRPr lang="en-GB" sz="1400" b="1" dirty="0" smtClean="0"/>
          </a:p>
          <a:p>
            <a:pPr marL="285750" indent="-285750">
              <a:spcBef>
                <a:spcPts val="600"/>
              </a:spcBef>
              <a:buFont typeface="Arial" panose="020B0604020202020204" pitchFamily="34" charset="0"/>
              <a:buChar char="•"/>
            </a:pPr>
            <a:r>
              <a:rPr lang="en-GB" sz="1400" dirty="0" smtClean="0"/>
              <a:t>9.54</a:t>
            </a:r>
            <a:r>
              <a:rPr lang="en-GB" sz="1400" dirty="0"/>
              <a:t>% for NW London. The national average is 18.21</a:t>
            </a:r>
            <a:r>
              <a:rPr lang="en-GB" sz="1400" dirty="0" smtClean="0"/>
              <a:t>%.</a:t>
            </a:r>
          </a:p>
          <a:p>
            <a:pPr marL="285750" indent="-285750">
              <a:spcBef>
                <a:spcPts val="600"/>
              </a:spcBef>
              <a:buFont typeface="Arial" panose="020B0604020202020204" pitchFamily="34" charset="0"/>
              <a:buChar char="•"/>
            </a:pPr>
            <a:endParaRPr lang="en-GB" sz="1400" dirty="0" smtClean="0"/>
          </a:p>
        </p:txBody>
      </p:sp>
    </p:spTree>
    <p:extLst>
      <p:ext uri="{BB962C8B-B14F-4D97-AF65-F5344CB8AC3E}">
        <p14:creationId xmlns:p14="http://schemas.microsoft.com/office/powerpoint/2010/main" val="1471837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7</a:t>
            </a:fld>
            <a:endParaRPr lang="en-GB" dirty="0"/>
          </a:p>
        </p:txBody>
      </p:sp>
      <p:sp>
        <p:nvSpPr>
          <p:cNvPr id="5" name="Rectangle 4"/>
          <p:cNvSpPr/>
          <p:nvPr/>
        </p:nvSpPr>
        <p:spPr>
          <a:xfrm>
            <a:off x="263352" y="44624"/>
            <a:ext cx="11809312" cy="369332"/>
          </a:xfrm>
          <a:prstGeom prst="rect">
            <a:avLst/>
          </a:prstGeom>
          <a:solidFill>
            <a:srgbClr val="0070C0"/>
          </a:solidFill>
        </p:spPr>
        <p:txBody>
          <a:bodyPr wrap="square">
            <a:spAutoFit/>
          </a:bodyPr>
          <a:lstStyle/>
          <a:p>
            <a:r>
              <a:rPr lang="en-GB" b="1" dirty="0">
                <a:solidFill>
                  <a:schemeClr val="bg1"/>
                </a:solidFill>
              </a:rPr>
              <a:t>2.1 </a:t>
            </a:r>
            <a:r>
              <a:rPr lang="en-GB" b="1" dirty="0" err="1">
                <a:solidFill>
                  <a:schemeClr val="bg1"/>
                </a:solidFill>
              </a:rPr>
              <a:t>b.Proportion</a:t>
            </a:r>
            <a:r>
              <a:rPr lang="en-GB" b="1" dirty="0">
                <a:solidFill>
                  <a:schemeClr val="bg1"/>
                </a:solidFill>
              </a:rPr>
              <a:t> of amoxicillin 500mg capsules prescribed as a 5-day course (ePACT2) </a:t>
            </a:r>
            <a:endParaRPr lang="en-GB" b="1" dirty="0">
              <a:solidFill>
                <a:schemeClr val="bg1"/>
              </a:solidFill>
            </a:endParaRPr>
          </a:p>
        </p:txBody>
      </p:sp>
      <p:pic>
        <p:nvPicPr>
          <p:cNvPr id="8" name="Picture 7"/>
          <p:cNvPicPr>
            <a:picLocks noChangeAspect="1"/>
          </p:cNvPicPr>
          <p:nvPr/>
        </p:nvPicPr>
        <p:blipFill>
          <a:blip r:embed="rId2"/>
          <a:stretch>
            <a:fillRect/>
          </a:stretch>
        </p:blipFill>
        <p:spPr>
          <a:xfrm>
            <a:off x="119336" y="413956"/>
            <a:ext cx="6912767" cy="6501557"/>
          </a:xfrm>
          <a:prstGeom prst="rect">
            <a:avLst/>
          </a:prstGeom>
        </p:spPr>
      </p:pic>
      <p:pic>
        <p:nvPicPr>
          <p:cNvPr id="9" name="Picture 8"/>
          <p:cNvPicPr>
            <a:picLocks noChangeAspect="1"/>
          </p:cNvPicPr>
          <p:nvPr/>
        </p:nvPicPr>
        <p:blipFill rotWithShape="1">
          <a:blip r:embed="rId3"/>
          <a:srcRect b="1892"/>
          <a:stretch/>
        </p:blipFill>
        <p:spPr>
          <a:xfrm>
            <a:off x="7608168" y="439703"/>
            <a:ext cx="4110900" cy="6373674"/>
          </a:xfrm>
          <a:prstGeom prst="rect">
            <a:avLst/>
          </a:prstGeom>
        </p:spPr>
      </p:pic>
      <p:sp>
        <p:nvSpPr>
          <p:cNvPr id="10" name="TextBox 9"/>
          <p:cNvSpPr txBox="1"/>
          <p:nvPr/>
        </p:nvSpPr>
        <p:spPr>
          <a:xfrm>
            <a:off x="1703511" y="2701903"/>
            <a:ext cx="1872208" cy="923330"/>
          </a:xfrm>
          <a:prstGeom prst="rect">
            <a:avLst/>
          </a:prstGeom>
          <a:solidFill>
            <a:srgbClr val="FFFF00"/>
          </a:solidFill>
        </p:spPr>
        <p:txBody>
          <a:bodyPr wrap="square" rtlCol="0">
            <a:spAutoFit/>
          </a:bodyPr>
          <a:lstStyle/>
          <a:p>
            <a:r>
              <a:rPr lang="en-GB" dirty="0" smtClean="0"/>
              <a:t>2023/24 Dashboard – 37% target</a:t>
            </a:r>
            <a:endParaRPr lang="en-GB" dirty="0"/>
          </a:p>
        </p:txBody>
      </p:sp>
      <p:sp>
        <p:nvSpPr>
          <p:cNvPr id="11" name="TextBox 10"/>
          <p:cNvSpPr txBox="1"/>
          <p:nvPr/>
        </p:nvSpPr>
        <p:spPr>
          <a:xfrm>
            <a:off x="8184232" y="2526791"/>
            <a:ext cx="1872208" cy="923330"/>
          </a:xfrm>
          <a:prstGeom prst="rect">
            <a:avLst/>
          </a:prstGeom>
          <a:solidFill>
            <a:srgbClr val="FFFF00"/>
          </a:solidFill>
        </p:spPr>
        <p:txBody>
          <a:bodyPr wrap="square" rtlCol="0">
            <a:spAutoFit/>
          </a:bodyPr>
          <a:lstStyle/>
          <a:p>
            <a:r>
              <a:rPr lang="en-GB" dirty="0" smtClean="0"/>
              <a:t>2024/25 Dashboard – 55% target</a:t>
            </a:r>
            <a:endParaRPr lang="en-GB" dirty="0"/>
          </a:p>
        </p:txBody>
      </p:sp>
    </p:spTree>
    <p:extLst>
      <p:ext uri="{BB962C8B-B14F-4D97-AF65-F5344CB8AC3E}">
        <p14:creationId xmlns:p14="http://schemas.microsoft.com/office/powerpoint/2010/main" val="274030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8</a:t>
            </a:fld>
            <a:endParaRPr lang="en-GB" dirty="0"/>
          </a:p>
        </p:txBody>
      </p:sp>
      <p:sp>
        <p:nvSpPr>
          <p:cNvPr id="5" name="Rectangle 4"/>
          <p:cNvSpPr/>
          <p:nvPr/>
        </p:nvSpPr>
        <p:spPr>
          <a:xfrm>
            <a:off x="119336" y="116632"/>
            <a:ext cx="11449272" cy="307777"/>
          </a:xfrm>
          <a:prstGeom prst="rect">
            <a:avLst/>
          </a:prstGeom>
          <a:solidFill>
            <a:srgbClr val="0070C0"/>
          </a:solidFill>
        </p:spPr>
        <p:txBody>
          <a:bodyPr wrap="square">
            <a:spAutoFit/>
          </a:bodyPr>
          <a:lstStyle/>
          <a:p>
            <a:r>
              <a:rPr lang="en-GB" sz="1400" b="1" dirty="0" smtClean="0">
                <a:solidFill>
                  <a:schemeClr val="bg1"/>
                </a:solidFill>
              </a:rPr>
              <a:t>2.1 c. Proportion of doxycycline 200mg prescribed on the first day then 100mg once daily prescribed as a 5-day course (ePACT2) </a:t>
            </a:r>
            <a:endParaRPr lang="en-GB" sz="1400" b="1" dirty="0">
              <a:solidFill>
                <a:schemeClr val="bg1"/>
              </a:solidFill>
            </a:endParaRPr>
          </a:p>
        </p:txBody>
      </p:sp>
      <p:pic>
        <p:nvPicPr>
          <p:cNvPr id="6" name="Picture 5"/>
          <p:cNvPicPr>
            <a:picLocks noChangeAspect="1"/>
          </p:cNvPicPr>
          <p:nvPr/>
        </p:nvPicPr>
        <p:blipFill>
          <a:blip r:embed="rId2"/>
          <a:stretch>
            <a:fillRect/>
          </a:stretch>
        </p:blipFill>
        <p:spPr>
          <a:xfrm>
            <a:off x="3935760" y="364712"/>
            <a:ext cx="4392488" cy="6517426"/>
          </a:xfrm>
          <a:prstGeom prst="rect">
            <a:avLst/>
          </a:prstGeom>
        </p:spPr>
      </p:pic>
      <p:sp>
        <p:nvSpPr>
          <p:cNvPr id="7" name="TextBox 6"/>
          <p:cNvSpPr txBox="1"/>
          <p:nvPr/>
        </p:nvSpPr>
        <p:spPr>
          <a:xfrm>
            <a:off x="5087888" y="2636912"/>
            <a:ext cx="1872208" cy="923330"/>
          </a:xfrm>
          <a:prstGeom prst="rect">
            <a:avLst/>
          </a:prstGeom>
          <a:solidFill>
            <a:srgbClr val="FFFF00"/>
          </a:solidFill>
        </p:spPr>
        <p:txBody>
          <a:bodyPr wrap="square" rtlCol="0">
            <a:spAutoFit/>
          </a:bodyPr>
          <a:lstStyle/>
          <a:p>
            <a:r>
              <a:rPr lang="en-GB" dirty="0" smtClean="0"/>
              <a:t>2024/25 Dashboard – 18% target</a:t>
            </a:r>
            <a:endParaRPr lang="en-GB" dirty="0"/>
          </a:p>
        </p:txBody>
      </p:sp>
    </p:spTree>
    <p:extLst>
      <p:ext uri="{BB962C8B-B14F-4D97-AF65-F5344CB8AC3E}">
        <p14:creationId xmlns:p14="http://schemas.microsoft.com/office/powerpoint/2010/main" val="1912263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9</a:t>
            </a:fld>
            <a:endParaRPr lang="en-GB" dirty="0"/>
          </a:p>
        </p:txBody>
      </p:sp>
      <p:sp>
        <p:nvSpPr>
          <p:cNvPr id="5" name="Title 4"/>
          <p:cNvSpPr>
            <a:spLocks noGrp="1"/>
          </p:cNvSpPr>
          <p:nvPr>
            <p:ph type="title"/>
          </p:nvPr>
        </p:nvSpPr>
        <p:spPr/>
        <p:txBody>
          <a:bodyPr/>
          <a:lstStyle/>
          <a:p>
            <a:r>
              <a:rPr lang="en-GB" dirty="0" smtClean="0"/>
              <a:t>How can Practice Pharmacists promote Antimicrobial Stewardship?</a:t>
            </a:r>
            <a:endParaRPr lang="en-GB" dirty="0"/>
          </a:p>
        </p:txBody>
      </p:sp>
    </p:spTree>
    <p:extLst>
      <p:ext uri="{BB962C8B-B14F-4D97-AF65-F5344CB8AC3E}">
        <p14:creationId xmlns:p14="http://schemas.microsoft.com/office/powerpoint/2010/main" val="250377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14188</TotalTime>
  <Words>2748</Words>
  <Application>Microsoft Office PowerPoint</Application>
  <PresentationFormat>Widescreen</PresentationFormat>
  <Paragraphs>233</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Pharmacy Forum   Antimicrobial Stewardship</vt:lpstr>
      <vt:lpstr>Why Antimicrobial Stewardship?</vt:lpstr>
      <vt:lpstr>2.1ai &amp; ii Antimicrobial Stewardship: Total antimicrobial prescribing (STAR PU) and broad spectrum prescribing</vt:lpstr>
      <vt:lpstr>PowerPoint Presentation</vt:lpstr>
      <vt:lpstr>PowerPoint Presentation</vt:lpstr>
      <vt:lpstr>2.1b &amp; 2.1c Optimising antibiotic treatment course lengths for Respiratory Tract Infections (RTIs) – Amoxicillin and doxcycline</vt:lpstr>
      <vt:lpstr>PowerPoint Presentation</vt:lpstr>
      <vt:lpstr>PowerPoint Presentation</vt:lpstr>
      <vt:lpstr>How can Practice Pharmacists promote Antimicrobial Stewardship?</vt:lpstr>
      <vt:lpstr>PowerPoint Presentation</vt:lpstr>
      <vt:lpstr>Dashboards Available to view Practice and PCN prescribing data</vt:lpstr>
      <vt:lpstr>ePACT Dashboard – Antimicrobial Stewardship: Data available at PCN and Practice leve</vt:lpstr>
      <vt:lpstr>Open prescribing data reports</vt:lpstr>
      <vt:lpstr>PowerPoint Presentation</vt:lpstr>
      <vt:lpstr>Available tools and Audits</vt:lpstr>
      <vt:lpstr>Antimicrobial Searches – SystmOne GP prescribing system</vt:lpstr>
      <vt:lpstr>PrescQIPP Antimicrobial Stewardship Bulletin – Audit spreadsheet</vt:lpstr>
      <vt:lpstr>PrescQIPP Antimicrobial Stewardship Bulletin – Presentation slides</vt:lpstr>
      <vt:lpstr>TARGET antibiotics toolkit  </vt:lpstr>
      <vt:lpstr>Introduction to TARGET What is included within the toolkit? How can we improve implementation and utilisation in NWL?   </vt:lpstr>
      <vt:lpstr>Introduction to TARGET</vt:lpstr>
      <vt:lpstr>What is included within the toolkit?</vt:lpstr>
      <vt:lpstr>TARGET Website – Antibiotic Toolkit</vt:lpstr>
      <vt:lpstr>Target Leaflets</vt:lpstr>
      <vt:lpstr>How can we improve implementation and utilisation in NWL? </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Sara Izadi</cp:lastModifiedBy>
  <cp:revision>705</cp:revision>
  <cp:lastPrinted>2024-01-17T10:05:29Z</cp:lastPrinted>
  <dcterms:created xsi:type="dcterms:W3CDTF">2021-05-11T15:23:49Z</dcterms:created>
  <dcterms:modified xsi:type="dcterms:W3CDTF">2024-05-02T10:06:50Z</dcterms:modified>
</cp:coreProperties>
</file>