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828" r:id="rId4"/>
  </p:sldMasterIdLst>
  <p:notesMasterIdLst>
    <p:notesMasterId r:id="rId19"/>
  </p:notesMasterIdLst>
  <p:sldIdLst>
    <p:sldId id="256" r:id="rId5"/>
    <p:sldId id="257" r:id="rId6"/>
    <p:sldId id="283" r:id="rId7"/>
    <p:sldId id="280" r:id="rId8"/>
    <p:sldId id="267" r:id="rId9"/>
    <p:sldId id="279" r:id="rId10"/>
    <p:sldId id="281" r:id="rId11"/>
    <p:sldId id="270" r:id="rId12"/>
    <p:sldId id="275" r:id="rId13"/>
    <p:sldId id="286" r:id="rId14"/>
    <p:sldId id="263" r:id="rId15"/>
    <p:sldId id="274" r:id="rId16"/>
    <p:sldId id="287" r:id="rId17"/>
    <p:sldId id="285" r:id="rId18"/>
  </p:sldIdLst>
  <p:sldSz cx="12192000" cy="6858000"/>
  <p:notesSz cx="6858000" cy="9144000"/>
  <p:embeddedFontLst>
    <p:embeddedFont>
      <p:font typeface="Arial Nova" panose="020B0504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524"/>
    <a:srgbClr val="00185E"/>
    <a:srgbClr val="D83DA1"/>
    <a:srgbClr val="E3F0FB"/>
    <a:srgbClr val="7DBEE9"/>
    <a:srgbClr val="B8DEE8"/>
    <a:srgbClr val="DBEAE9"/>
    <a:srgbClr val="060235"/>
    <a:srgbClr val="F8F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4"/>
    <p:restoredTop sz="94477" autoAdjust="0"/>
  </p:normalViewPr>
  <p:slideViewPr>
    <p:cSldViewPr snapToGrid="0">
      <p:cViewPr varScale="1">
        <p:scale>
          <a:sx n="62" d="100"/>
          <a:sy n="62" d="100"/>
        </p:scale>
        <p:origin x="9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CE684-1518-F046-8239-F80F9FBB14DD}"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8E76A-8FBE-C242-8A95-20902FE64AD7}" type="slidenum">
              <a:rPr lang="en-US" smtClean="0"/>
              <a:t>‹#›</a:t>
            </a:fld>
            <a:endParaRPr lang="en-US"/>
          </a:p>
        </p:txBody>
      </p:sp>
    </p:spTree>
    <p:extLst>
      <p:ext uri="{BB962C8B-B14F-4D97-AF65-F5344CB8AC3E}">
        <p14:creationId xmlns:p14="http://schemas.microsoft.com/office/powerpoint/2010/main" val="270236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28E76A-8FBE-C242-8A95-20902FE64AD7}" type="slidenum">
              <a:rPr lang="en-US" smtClean="0"/>
              <a:t>6</a:t>
            </a:fld>
            <a:endParaRPr lang="en-US"/>
          </a:p>
        </p:txBody>
      </p:sp>
    </p:spTree>
    <p:extLst>
      <p:ext uri="{BB962C8B-B14F-4D97-AF65-F5344CB8AC3E}">
        <p14:creationId xmlns:p14="http://schemas.microsoft.com/office/powerpoint/2010/main" val="262818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28E76A-8FBE-C242-8A95-20902FE64AD7}" type="slidenum">
              <a:rPr lang="en-US" smtClean="0"/>
              <a:t>7</a:t>
            </a:fld>
            <a:endParaRPr lang="en-US"/>
          </a:p>
        </p:txBody>
      </p:sp>
    </p:spTree>
    <p:extLst>
      <p:ext uri="{BB962C8B-B14F-4D97-AF65-F5344CB8AC3E}">
        <p14:creationId xmlns:p14="http://schemas.microsoft.com/office/powerpoint/2010/main" val="83872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28E76A-8FBE-C242-8A95-20902FE64AD7}" type="slidenum">
              <a:rPr lang="en-US" smtClean="0"/>
              <a:t>13</a:t>
            </a:fld>
            <a:endParaRPr lang="en-US"/>
          </a:p>
        </p:txBody>
      </p:sp>
    </p:spTree>
    <p:extLst>
      <p:ext uri="{BB962C8B-B14F-4D97-AF65-F5344CB8AC3E}">
        <p14:creationId xmlns:p14="http://schemas.microsoft.com/office/powerpoint/2010/main" val="65654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4198-3D28-EE87-F467-5351C44A9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CC8F1E-29E7-7EC6-D58C-3FFD4E3EA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3F2891-3774-CD7D-7002-2BFC3455C053}"/>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F756F090-DB0F-659A-7D6E-620934F4F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0DDF4-4C4D-F07D-F615-B247AEE6425D}"/>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52779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738D-C12B-79F6-37D3-74F0D2F0F9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ED50D1-F572-FA1F-55FF-CEE25A0E7C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1FE58-BA94-DAD6-1C34-90E5CA119AED}"/>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1556E776-5A02-1C5D-B62A-581279299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6B9F4-BB32-69ED-A941-4D9C1AC8EEA1}"/>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300083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A4D8A-D669-2747-1EC7-73E491804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BEF68-823B-B4E8-6C70-88B3DD8909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8D697-E297-BDCF-E66E-48AD3A42998F}"/>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F4FCB6C9-830A-6718-111D-232393457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9F68B-3DEF-53A4-2900-AAEFE0B0D064}"/>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352806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30F2-8EE4-3BCD-ED95-CA90B7B50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77CA3-4A73-E5C9-CBF0-81382666F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D0EA8D-FB60-EFA7-4E17-F5861D506DF5}"/>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D93BCBA9-4E0B-5663-4FAD-9F53DEFD7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BE73C-67E1-7E8C-256D-534692788A22}"/>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385150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11DE-795A-FE85-9152-1680AEC932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133FB6-73C3-2CB7-9C14-9A63675AC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83A6B-72A4-6871-F0B1-AB30721EA118}"/>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0E12539D-0D50-E5BD-3166-5D5AF03CE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C10BB-3B3D-B4BC-E077-B78109502B39}"/>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172956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CF1C-7625-1CE6-211D-334B3895AE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253E9A-2FEC-3C06-071A-35AD541855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6E142D-A504-04C4-2D02-DDB451DCB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0676A0-19A3-B930-0B85-DEFBA7441FA1}"/>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6" name="Footer Placeholder 5">
            <a:extLst>
              <a:ext uri="{FF2B5EF4-FFF2-40B4-BE49-F238E27FC236}">
                <a16:creationId xmlns:a16="http://schemas.microsoft.com/office/drawing/2014/main" id="{28D2E2D6-1A8F-A019-8B9E-7FD9DA49E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4C0C5-6F2E-9DD8-7633-59882C5E1EE8}"/>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99467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E97F-92E1-7F9F-ADCC-5BDA5B360F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2718C5-9914-6E67-98EF-8D30BBFB1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46F8-1F7C-27A4-6D18-48AA939895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FD1824-ED82-47E2-634E-D68955F7F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9E7FAA-7939-A0DB-AEE4-4073B1321E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496FF0-E6A5-C5AE-EA51-CC4FCE799DCD}"/>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8" name="Footer Placeholder 7">
            <a:extLst>
              <a:ext uri="{FF2B5EF4-FFF2-40B4-BE49-F238E27FC236}">
                <a16:creationId xmlns:a16="http://schemas.microsoft.com/office/drawing/2014/main" id="{792571B5-4E3F-901B-495E-9F758B3FBC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3F67BE-EDD8-FC58-8F61-9102F58910BC}"/>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249820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E1E8-02CE-9CBC-7341-054D2585F2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01EB79-5D05-3B16-968C-E5DFDFE712A0}"/>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4" name="Footer Placeholder 3">
            <a:extLst>
              <a:ext uri="{FF2B5EF4-FFF2-40B4-BE49-F238E27FC236}">
                <a16:creationId xmlns:a16="http://schemas.microsoft.com/office/drawing/2014/main" id="{DC2D18A1-9515-B7D2-4ED1-B03ABBD9DC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373EC-734B-B0F9-2AB7-AC7A1C928949}"/>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102657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4A06A-896C-E1BB-623C-FCF4112CB7A2}"/>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3" name="Footer Placeholder 2">
            <a:extLst>
              <a:ext uri="{FF2B5EF4-FFF2-40B4-BE49-F238E27FC236}">
                <a16:creationId xmlns:a16="http://schemas.microsoft.com/office/drawing/2014/main" id="{63316FDE-BAF5-8B75-2979-AEB3C7BBF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EADF26-B128-17DE-3FD9-3056E7AB86D4}"/>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325715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DFE3-255E-CE54-A405-1F2C78A88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F67811-F11E-83F6-38B2-67292E541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FF6505-FA99-A63D-04EB-8CEA07CDA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2C04E-CAB5-7A62-71B3-0B2105B13675}"/>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6" name="Footer Placeholder 5">
            <a:extLst>
              <a:ext uri="{FF2B5EF4-FFF2-40B4-BE49-F238E27FC236}">
                <a16:creationId xmlns:a16="http://schemas.microsoft.com/office/drawing/2014/main" id="{E97176DB-119E-348A-2890-8451AD39C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E274B-0913-A8B5-933D-41D841852EC8}"/>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72326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6EC9-D13C-C2D2-50F7-8E7603A7D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B1DE18-8F7F-F915-9201-E4D2D958A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F2D7AE-859A-2F1E-C1EE-BA5E77361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2FDF0-41FC-1D6A-1A20-40DF993C1653}"/>
              </a:ext>
            </a:extLst>
          </p:cNvPr>
          <p:cNvSpPr>
            <a:spLocks noGrp="1"/>
          </p:cNvSpPr>
          <p:nvPr>
            <p:ph type="dt" sz="half" idx="10"/>
          </p:nvPr>
        </p:nvSpPr>
        <p:spPr/>
        <p:txBody>
          <a:bodyPr/>
          <a:lstStyle/>
          <a:p>
            <a:fld id="{96816A8D-B880-6641-8E14-0F9D63BCA9E8}" type="datetimeFigureOut">
              <a:rPr lang="en-US" smtClean="0"/>
              <a:t>11/13/2023</a:t>
            </a:fld>
            <a:endParaRPr lang="en-US"/>
          </a:p>
        </p:txBody>
      </p:sp>
      <p:sp>
        <p:nvSpPr>
          <p:cNvPr id="6" name="Footer Placeholder 5">
            <a:extLst>
              <a:ext uri="{FF2B5EF4-FFF2-40B4-BE49-F238E27FC236}">
                <a16:creationId xmlns:a16="http://schemas.microsoft.com/office/drawing/2014/main" id="{AC7198EF-91B4-7435-31BA-A7E67F415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E8202-7410-E7A3-7C37-F8D877E1767B}"/>
              </a:ext>
            </a:extLst>
          </p:cNvPr>
          <p:cNvSpPr>
            <a:spLocks noGrp="1"/>
          </p:cNvSpPr>
          <p:nvPr>
            <p:ph type="sldNum" sz="quarter" idx="12"/>
          </p:nvPr>
        </p:nvSpPr>
        <p:spPr/>
        <p:txBody>
          <a:bodyPr/>
          <a:lstStyle/>
          <a:p>
            <a:fld id="{C72D80BF-01C2-CD47-A2B4-1635C22D3F8A}" type="slidenum">
              <a:rPr lang="en-US" smtClean="0"/>
              <a:t>‹#›</a:t>
            </a:fld>
            <a:endParaRPr lang="en-US"/>
          </a:p>
        </p:txBody>
      </p:sp>
    </p:spTree>
    <p:extLst>
      <p:ext uri="{BB962C8B-B14F-4D97-AF65-F5344CB8AC3E}">
        <p14:creationId xmlns:p14="http://schemas.microsoft.com/office/powerpoint/2010/main" val="378887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98A79F-04F4-7DC0-57C5-DC00D0F84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0FDC1E-E219-A846-2226-62923013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C19658-1830-AD6A-40CD-1757EF851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6A8D-B880-6641-8E14-0F9D63BCA9E8}" type="datetimeFigureOut">
              <a:rPr lang="en-US" smtClean="0"/>
              <a:t>11/13/2023</a:t>
            </a:fld>
            <a:endParaRPr lang="en-US"/>
          </a:p>
        </p:txBody>
      </p:sp>
      <p:sp>
        <p:nvSpPr>
          <p:cNvPr id="5" name="Footer Placeholder 4">
            <a:extLst>
              <a:ext uri="{FF2B5EF4-FFF2-40B4-BE49-F238E27FC236}">
                <a16:creationId xmlns:a16="http://schemas.microsoft.com/office/drawing/2014/main" id="{EE51085A-7A84-E022-8A7C-EBCE697A9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95D2D-D75D-8A98-49F6-0A166F236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D80BF-01C2-CD47-A2B4-1635C22D3F8A}" type="slidenum">
              <a:rPr lang="en-US" smtClean="0"/>
              <a:t>‹#›</a:t>
            </a:fld>
            <a:endParaRPr lang="en-US"/>
          </a:p>
        </p:txBody>
      </p:sp>
    </p:spTree>
    <p:extLst>
      <p:ext uri="{BB962C8B-B14F-4D97-AF65-F5344CB8AC3E}">
        <p14:creationId xmlns:p14="http://schemas.microsoft.com/office/powerpoint/2010/main" val="39336648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awtrust.org.uk/west-london-works/" TargetMode="External"/><Relationship Id="rId2" Type="http://schemas.openxmlformats.org/officeDocument/2006/relationships/hyperlink" Target="mailto:westlondonworks@shaw-trust.org.uk"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ann-marie.millington@shaw-trust.org.uk"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hyperlink" Target="mailto:julian.casey@shaw-trust.org.uk" TargetMode="External"/><Relationship Id="rId4" Type="http://schemas.openxmlformats.org/officeDocument/2006/relationships/hyperlink" Target="mailto:Jacqueline.Redhead@shaw-trust.org.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de/service-empfang-beamter-gesch%C3%A4ft-1028805/"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help-hand-isolated-charity-sticker-2655258/"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5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1CEB1-0199-CB2B-3D56-91717D729E9F}"/>
              </a:ext>
            </a:extLst>
          </p:cNvPr>
          <p:cNvSpPr txBox="1"/>
          <p:nvPr/>
        </p:nvSpPr>
        <p:spPr>
          <a:xfrm>
            <a:off x="309183" y="625716"/>
            <a:ext cx="6094674" cy="769441"/>
          </a:xfrm>
          <a:prstGeom prst="rect">
            <a:avLst/>
          </a:prstGeom>
          <a:noFill/>
        </p:spPr>
        <p:txBody>
          <a:bodyPr wrap="square">
            <a:spAutoFit/>
          </a:bodyPr>
          <a:lstStyle/>
          <a:p>
            <a:r>
              <a:rPr lang="en-GB" sz="4400" dirty="0">
                <a:solidFill>
                  <a:schemeClr val="bg1"/>
                </a:solidFill>
                <a:latin typeface="Arial" panose="020B0604020202020204" pitchFamily="34" charset="0"/>
                <a:ea typeface="Arial"/>
                <a:cs typeface="Arial" panose="020B0604020202020204" pitchFamily="34" charset="0"/>
                <a:sym typeface="Arial"/>
              </a:rPr>
              <a:t>IPSPC Service</a:t>
            </a:r>
            <a:endParaRPr lang="en-US" sz="4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3836E04-B7AC-9F49-06D4-F3BBA38E65A9}"/>
              </a:ext>
            </a:extLst>
          </p:cNvPr>
          <p:cNvSpPr/>
          <p:nvPr/>
        </p:nvSpPr>
        <p:spPr>
          <a:xfrm>
            <a:off x="0" y="5788550"/>
            <a:ext cx="12192000" cy="106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B6982CF-2FCD-5532-2D29-AE606EA7F970}"/>
              </a:ext>
            </a:extLst>
          </p:cNvPr>
          <p:cNvGrpSpPr/>
          <p:nvPr/>
        </p:nvGrpSpPr>
        <p:grpSpPr>
          <a:xfrm>
            <a:off x="2209800" y="6090314"/>
            <a:ext cx="8011212" cy="634099"/>
            <a:chOff x="2209800" y="6090314"/>
            <a:chExt cx="8011212" cy="634099"/>
          </a:xfrm>
        </p:grpSpPr>
        <p:pic>
          <p:nvPicPr>
            <p:cNvPr id="4" name="Picture 3">
              <a:extLst>
                <a:ext uri="{FF2B5EF4-FFF2-40B4-BE49-F238E27FC236}">
                  <a16:creationId xmlns:a16="http://schemas.microsoft.com/office/drawing/2014/main" id="{AB6492FA-B5CA-8BF9-4EB6-3EC95ABDEDEA}"/>
                </a:ext>
              </a:extLst>
            </p:cNvPr>
            <p:cNvPicPr>
              <a:picLocks noChangeAspect="1"/>
            </p:cNvPicPr>
            <p:nvPr/>
          </p:nvPicPr>
          <p:blipFill rotWithShape="1">
            <a:blip r:embed="rId2"/>
            <a:srcRect t="12860" r="45084"/>
            <a:stretch/>
          </p:blipFill>
          <p:spPr>
            <a:xfrm>
              <a:off x="2209800" y="6090314"/>
              <a:ext cx="4268275" cy="634099"/>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9FA21F95-B71C-8706-59D5-BA8969959D0A}"/>
                </a:ext>
              </a:extLst>
            </p:cNvPr>
            <p:cNvPicPr>
              <a:picLocks noChangeAspect="1"/>
            </p:cNvPicPr>
            <p:nvPr/>
          </p:nvPicPr>
          <p:blipFill>
            <a:blip r:embed="rId3"/>
            <a:stretch>
              <a:fillRect/>
            </a:stretch>
          </p:blipFill>
          <p:spPr>
            <a:xfrm>
              <a:off x="8449063" y="6090314"/>
              <a:ext cx="1771949" cy="590650"/>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611A8516-15B2-F52C-E71C-EF34A1D7807F}"/>
                </a:ext>
              </a:extLst>
            </p:cNvPr>
            <p:cNvPicPr>
              <a:picLocks noChangeAspect="1"/>
            </p:cNvPicPr>
            <p:nvPr/>
          </p:nvPicPr>
          <p:blipFill>
            <a:blip r:embed="rId4"/>
            <a:stretch>
              <a:fillRect/>
            </a:stretch>
          </p:blipFill>
          <p:spPr>
            <a:xfrm>
              <a:off x="6479410" y="6103411"/>
              <a:ext cx="1604312" cy="577553"/>
            </a:xfrm>
            <a:prstGeom prst="rect">
              <a:avLst/>
            </a:prstGeom>
          </p:spPr>
        </p:pic>
      </p:grpSp>
      <p:pic>
        <p:nvPicPr>
          <p:cNvPr id="2" name="Picture 1">
            <a:extLst>
              <a:ext uri="{FF2B5EF4-FFF2-40B4-BE49-F238E27FC236}">
                <a16:creationId xmlns:a16="http://schemas.microsoft.com/office/drawing/2014/main" id="{4B7AA0B0-36AC-77E9-9268-FFAD21EC13F2}"/>
              </a:ext>
            </a:extLst>
          </p:cNvPr>
          <p:cNvPicPr>
            <a:picLocks noChangeAspect="1"/>
          </p:cNvPicPr>
          <p:nvPr/>
        </p:nvPicPr>
        <p:blipFill>
          <a:blip r:embed="rId5"/>
          <a:stretch>
            <a:fillRect/>
          </a:stretch>
        </p:blipFill>
        <p:spPr>
          <a:xfrm>
            <a:off x="3245691" y="2511516"/>
            <a:ext cx="5512165" cy="1006189"/>
          </a:xfrm>
          <a:prstGeom prst="rect">
            <a:avLst/>
          </a:prstGeom>
        </p:spPr>
      </p:pic>
    </p:spTree>
    <p:extLst>
      <p:ext uri="{BB962C8B-B14F-4D97-AF65-F5344CB8AC3E}">
        <p14:creationId xmlns:p14="http://schemas.microsoft.com/office/powerpoint/2010/main" val="250255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60DBF-5C89-F248-B3E7-579924374D2B}"/>
              </a:ext>
            </a:extLst>
          </p:cNvPr>
          <p:cNvSpPr>
            <a:spLocks noGrp="1"/>
          </p:cNvSpPr>
          <p:nvPr>
            <p:ph type="title"/>
          </p:nvPr>
        </p:nvSpPr>
        <p:spPr>
          <a:xfrm>
            <a:off x="838200" y="365125"/>
            <a:ext cx="10515600" cy="1325563"/>
          </a:xfrm>
        </p:spPr>
        <p:txBody>
          <a:bodyPr>
            <a:normAutofit/>
          </a:bodyPr>
          <a:lstStyle/>
          <a:p>
            <a:r>
              <a:rPr lang="en-US" sz="5400" b="1" u="sng"/>
              <a:t>WLW Eligibility Check-list</a:t>
            </a:r>
            <a:endParaRPr lang="en-GB" sz="5400" b="1" u="sng"/>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0E96EF-9683-91AC-CC01-29672CA8E0FF}"/>
              </a:ext>
            </a:extLst>
          </p:cNvPr>
          <p:cNvSpPr>
            <a:spLocks noGrp="1"/>
          </p:cNvSpPr>
          <p:nvPr>
            <p:ph idx="1"/>
          </p:nvPr>
        </p:nvSpPr>
        <p:spPr>
          <a:xfrm>
            <a:off x="838200" y="1929384"/>
            <a:ext cx="10515600" cy="4251960"/>
          </a:xfrm>
        </p:spPr>
        <p:txBody>
          <a:bodyPr>
            <a:normAutofit lnSpcReduction="10000"/>
          </a:bodyPr>
          <a:lstStyle/>
          <a:p>
            <a:endParaRPr lang="en-US" sz="1500" dirty="0">
              <a:latin typeface="Arial Nova" panose="020F0502020204030204" pitchFamily="34" charset="0"/>
            </a:endParaRPr>
          </a:p>
          <a:p>
            <a:r>
              <a:rPr lang="en-US" sz="1600" dirty="0">
                <a:latin typeface="Arial Nova" panose="020F0502020204030204" pitchFamily="34" charset="0"/>
                <a:cs typeface="Arial" panose="020B0604020202020204" pitchFamily="34" charset="0"/>
              </a:rPr>
              <a:t>Clients must:</a:t>
            </a:r>
          </a:p>
          <a:p>
            <a:r>
              <a:rPr lang="en-US" sz="1600" dirty="0">
                <a:latin typeface="Arial Nova" panose="020F0502020204030204" pitchFamily="34" charset="0"/>
                <a:cs typeface="Arial" panose="020B0604020202020204" pitchFamily="34" charset="0"/>
              </a:rPr>
              <a:t>Be aged 18 or over</a:t>
            </a:r>
          </a:p>
          <a:p>
            <a:r>
              <a:rPr lang="en-US" sz="1600" dirty="0">
                <a:latin typeface="Arial Nova" panose="020F0502020204030204" pitchFamily="34" charset="0"/>
                <a:cs typeface="Arial" panose="020B0604020202020204" pitchFamily="34" charset="0"/>
              </a:rPr>
              <a:t>Have a physical or mental health condition and/or disability that they believe impacts their ability to gain or retain work. </a:t>
            </a:r>
          </a:p>
          <a:p>
            <a:r>
              <a:rPr lang="en-US" sz="1600" dirty="0">
                <a:latin typeface="Arial Nova" panose="020F0502020204030204" pitchFamily="34" charset="0"/>
                <a:cs typeface="Arial" panose="020B0604020202020204" pitchFamily="34" charset="0"/>
              </a:rPr>
              <a:t>Be living in  or registered with a GP within Barnet, Brent, </a:t>
            </a:r>
            <a:r>
              <a:rPr lang="en-US" sz="1600" dirty="0" err="1">
                <a:latin typeface="Arial Nova" panose="020F0502020204030204" pitchFamily="34" charset="0"/>
                <a:cs typeface="Arial" panose="020B0604020202020204" pitchFamily="34" charset="0"/>
              </a:rPr>
              <a:t>Ealing</a:t>
            </a:r>
            <a:r>
              <a:rPr lang="en-US" sz="1600" dirty="0">
                <a:latin typeface="Arial Nova" panose="020F0502020204030204" pitchFamily="34" charset="0"/>
                <a:cs typeface="Arial" panose="020B0604020202020204" pitchFamily="34" charset="0"/>
              </a:rPr>
              <a:t>, Hammersmith &amp; Fulham, Harrow, </a:t>
            </a:r>
            <a:r>
              <a:rPr lang="en-US" sz="1600" dirty="0" err="1">
                <a:latin typeface="Arial Nova" panose="020F0502020204030204" pitchFamily="34" charset="0"/>
                <a:cs typeface="Arial" panose="020B0604020202020204" pitchFamily="34" charset="0"/>
              </a:rPr>
              <a:t>Hillingdon</a:t>
            </a:r>
            <a:r>
              <a:rPr lang="en-US" sz="1600" dirty="0">
                <a:latin typeface="Arial Nova" panose="020F0502020204030204" pitchFamily="34" charset="0"/>
                <a:cs typeface="Arial" panose="020B0604020202020204" pitchFamily="34" charset="0"/>
              </a:rPr>
              <a:t> and Hounslow. </a:t>
            </a:r>
          </a:p>
          <a:p>
            <a:r>
              <a:rPr lang="en-US" sz="1600" dirty="0">
                <a:latin typeface="Arial Nova" panose="020F0502020204030204" pitchFamily="34" charset="0"/>
                <a:cs typeface="Arial" panose="020B0604020202020204" pitchFamily="34" charset="0"/>
              </a:rPr>
              <a:t>Be motivated to find or retain meaningful employment. </a:t>
            </a:r>
          </a:p>
          <a:p>
            <a:r>
              <a:rPr lang="en-US" sz="1600" dirty="0">
                <a:latin typeface="Arial Nova" panose="020F0502020204030204" pitchFamily="34" charset="0"/>
                <a:cs typeface="Arial" panose="020B0604020202020204" pitchFamily="34" charset="0"/>
              </a:rPr>
              <a:t>Not be on another DWP (Work &amp; Health / Restart), government department, charitable trust, or third party contracted employment programme or provision including ESF, other than support from Jobcentre Plus. </a:t>
            </a:r>
          </a:p>
          <a:p>
            <a:r>
              <a:rPr lang="en-US" sz="1600" dirty="0">
                <a:latin typeface="Arial Nova" panose="020F0502020204030204" pitchFamily="34" charset="0"/>
                <a:cs typeface="Arial" panose="020B0604020202020204" pitchFamily="34" charset="0"/>
              </a:rPr>
              <a:t>Have a right to work (and can evidence this with appropriate documentation) and be entitled to public funds.</a:t>
            </a:r>
          </a:p>
          <a:p>
            <a:r>
              <a:rPr lang="en-US" sz="1600" dirty="0">
                <a:latin typeface="Arial Nova" panose="020F0502020204030204" pitchFamily="34" charset="0"/>
                <a:cs typeface="Arial" panose="020B0604020202020204" pitchFamily="34" charset="0"/>
              </a:rPr>
              <a:t>Have been employed for at least 6 months before starting WLW and be working a minimum of 7 hours per week, if they are already in work. </a:t>
            </a:r>
          </a:p>
          <a:p>
            <a:r>
              <a:rPr lang="en-US" sz="1600" dirty="0">
                <a:latin typeface="Arial Nova" panose="020F0502020204030204" pitchFamily="34" charset="0"/>
                <a:cs typeface="Arial" panose="020B0604020202020204" pitchFamily="34" charset="0"/>
              </a:rPr>
              <a:t>May or may not be claiming DWP benefits</a:t>
            </a:r>
          </a:p>
          <a:p>
            <a:endParaRPr lang="en-US" sz="1500" dirty="0">
              <a:latin typeface="Arial" panose="020B0604020202020204" pitchFamily="34" charset="0"/>
              <a:cs typeface="Arial" panose="020B0604020202020204" pitchFamily="34" charset="0"/>
            </a:endParaRPr>
          </a:p>
          <a:p>
            <a:endParaRPr lang="en-GB" sz="1500" dirty="0"/>
          </a:p>
        </p:txBody>
      </p:sp>
      <p:pic>
        <p:nvPicPr>
          <p:cNvPr id="8" name="Picture 7">
            <a:extLst>
              <a:ext uri="{FF2B5EF4-FFF2-40B4-BE49-F238E27FC236}">
                <a16:creationId xmlns:a16="http://schemas.microsoft.com/office/drawing/2014/main" id="{0224C29B-3A96-41F4-CA83-85D77BA6F55B}"/>
              </a:ext>
            </a:extLst>
          </p:cNvPr>
          <p:cNvPicPr>
            <a:picLocks noChangeAspect="1"/>
          </p:cNvPicPr>
          <p:nvPr/>
        </p:nvPicPr>
        <p:blipFill>
          <a:blip r:embed="rId2"/>
          <a:stretch>
            <a:fillRect/>
          </a:stretch>
        </p:blipFill>
        <p:spPr>
          <a:xfrm>
            <a:off x="9679147" y="70643"/>
            <a:ext cx="2390775" cy="1914525"/>
          </a:xfrm>
          <a:prstGeom prst="rect">
            <a:avLst/>
          </a:prstGeom>
        </p:spPr>
      </p:pic>
      <p:sp>
        <p:nvSpPr>
          <p:cNvPr id="9" name="TextBox 8">
            <a:extLst>
              <a:ext uri="{FF2B5EF4-FFF2-40B4-BE49-F238E27FC236}">
                <a16:creationId xmlns:a16="http://schemas.microsoft.com/office/drawing/2014/main" id="{948407EF-E0A1-5F65-7FBE-A5A8BE1CB00D}"/>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3BFF3F3-6CF7-7C14-2D31-3CA2E73AAB76}"/>
              </a:ext>
            </a:extLst>
          </p:cNvPr>
          <p:cNvPicPr>
            <a:picLocks noChangeAspect="1"/>
          </p:cNvPicPr>
          <p:nvPr/>
        </p:nvPicPr>
        <p:blipFill>
          <a:blip r:embed="rId3"/>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93194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5B82-8E84-7E38-9BF9-2B1060EA93B5}"/>
              </a:ext>
            </a:extLst>
          </p:cNvPr>
          <p:cNvSpPr txBox="1"/>
          <p:nvPr/>
        </p:nvSpPr>
        <p:spPr>
          <a:xfrm>
            <a:off x="660640" y="1929014"/>
            <a:ext cx="6981601" cy="4279826"/>
          </a:xfrm>
          <a:prstGeom prst="rect">
            <a:avLst/>
          </a:prstGeom>
          <a:noFill/>
        </p:spPr>
        <p:txBody>
          <a:bodyPr wrap="square">
            <a:spAutoFit/>
          </a:bodyPr>
          <a:lstStyle/>
          <a:p>
            <a:r>
              <a:rPr lang="en-US" sz="2000" dirty="0">
                <a:effectLst/>
                <a:latin typeface="Arial" panose="020B0604020202020204" pitchFamily="34" charset="0"/>
                <a:ea typeface="Calibri" panose="020F0502020204030204" pitchFamily="34" charset="0"/>
                <a:cs typeface="Arial" panose="020B0604020202020204" pitchFamily="34" charset="0"/>
              </a:rPr>
              <a:t>If our programme is right for your participants, you can fill out our referral form on the link below or </a:t>
            </a:r>
            <a:r>
              <a:rPr lang="en-US" sz="2000" b="1" dirty="0">
                <a:effectLst/>
                <a:latin typeface="Arial" panose="020B0604020202020204" pitchFamily="34" charset="0"/>
                <a:ea typeface="Calibri" panose="020F0502020204030204" pitchFamily="34" charset="0"/>
                <a:cs typeface="Arial" panose="020B0604020202020204" pitchFamily="34" charset="0"/>
              </a:rPr>
              <a:t>contact our team @</a:t>
            </a:r>
          </a:p>
          <a:p>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westlondonworks@shaw-trust.org.uk</a:t>
            </a:r>
            <a:endParaRPr lang="en-US" sz="2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br>
              <a:rPr lang="en-US" sz="2000" b="1" dirty="0">
                <a:effectLst/>
                <a:latin typeface="Arial" panose="020B0604020202020204" pitchFamily="34" charset="0"/>
                <a:ea typeface="Calibri" panose="020F0502020204030204" pitchFamily="34" charset="0"/>
                <a:cs typeface="Arial" panose="020B0604020202020204" pitchFamily="34" charset="0"/>
              </a:rPr>
            </a:b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West London Works - Shaw Trust Main</a:t>
            </a:r>
            <a:endPar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endPar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Or </a:t>
            </a:r>
          </a:p>
          <a:p>
            <a:pPr>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The team can book the customer to meet the ES on a booking day using the booking system or you can refer your client directly via email to the ES/Team Lead once they have checked the eligibility criteria.</a:t>
            </a:r>
          </a:p>
        </p:txBody>
      </p:sp>
      <p:sp>
        <p:nvSpPr>
          <p:cNvPr id="6" name="TextBox 5">
            <a:extLst>
              <a:ext uri="{FF2B5EF4-FFF2-40B4-BE49-F238E27FC236}">
                <a16:creationId xmlns:a16="http://schemas.microsoft.com/office/drawing/2014/main" id="{542D81BF-897F-6511-580A-4EAFC1111F4F}"/>
              </a:ext>
            </a:extLst>
          </p:cNvPr>
          <p:cNvSpPr txBox="1"/>
          <p:nvPr/>
        </p:nvSpPr>
        <p:spPr>
          <a:xfrm>
            <a:off x="787525" y="988410"/>
            <a:ext cx="6094674" cy="584775"/>
          </a:xfrm>
          <a:prstGeom prst="rect">
            <a:avLst/>
          </a:prstGeom>
          <a:noFill/>
        </p:spPr>
        <p:txBody>
          <a:bodyPr wrap="square">
            <a:spAutoFit/>
          </a:bodyPr>
          <a:lstStyle/>
          <a:p>
            <a:r>
              <a:rPr lang="en-GB" sz="3200" b="1" dirty="0">
                <a:solidFill>
                  <a:srgbClr val="00185E"/>
                </a:solidFill>
                <a:latin typeface="FS Albert" panose="02000503040000020004" pitchFamily="2" charset="77"/>
                <a:ea typeface="Arial"/>
                <a:cs typeface="Arial"/>
                <a:sym typeface="Arial"/>
              </a:rPr>
              <a:t>How you refer?</a:t>
            </a:r>
            <a:endParaRPr lang="en-US" sz="3200" b="1" dirty="0">
              <a:solidFill>
                <a:srgbClr val="00185E"/>
              </a:solidFill>
              <a:latin typeface="FS Albert" panose="02000503040000020004" pitchFamily="2" charset="77"/>
            </a:endParaRPr>
          </a:p>
        </p:txBody>
      </p:sp>
      <p:pic>
        <p:nvPicPr>
          <p:cNvPr id="7" name="Picture 6">
            <a:extLst>
              <a:ext uri="{FF2B5EF4-FFF2-40B4-BE49-F238E27FC236}">
                <a16:creationId xmlns:a16="http://schemas.microsoft.com/office/drawing/2014/main" id="{75E138C6-F031-971C-0FC8-8A369DEB250D}"/>
              </a:ext>
            </a:extLst>
          </p:cNvPr>
          <p:cNvPicPr>
            <a:picLocks noChangeAspect="1"/>
          </p:cNvPicPr>
          <p:nvPr/>
        </p:nvPicPr>
        <p:blipFill>
          <a:blip r:embed="rId4"/>
          <a:stretch>
            <a:fillRect/>
          </a:stretch>
        </p:blipFill>
        <p:spPr>
          <a:xfrm>
            <a:off x="292933" y="271799"/>
            <a:ext cx="1513382" cy="272249"/>
          </a:xfrm>
          <a:prstGeom prst="rect">
            <a:avLst/>
          </a:prstGeom>
        </p:spPr>
      </p:pic>
      <p:sp>
        <p:nvSpPr>
          <p:cNvPr id="8" name="TextBox 7">
            <a:extLst>
              <a:ext uri="{FF2B5EF4-FFF2-40B4-BE49-F238E27FC236}">
                <a16:creationId xmlns:a16="http://schemas.microsoft.com/office/drawing/2014/main" id="{49A7C9F4-8E10-19B6-597E-C61097D74C31}"/>
              </a:ext>
            </a:extLst>
          </p:cNvPr>
          <p:cNvSpPr txBox="1"/>
          <p:nvPr/>
        </p:nvSpPr>
        <p:spPr>
          <a:xfrm>
            <a:off x="226738" y="6462412"/>
            <a:ext cx="6094674" cy="276999"/>
          </a:xfrm>
          <a:prstGeom prst="rect">
            <a:avLst/>
          </a:prstGeom>
          <a:noFill/>
        </p:spPr>
        <p:txBody>
          <a:bodyPr wrap="square">
            <a:spAutoFit/>
          </a:bodyPr>
          <a:lstStyle/>
          <a:p>
            <a:r>
              <a:rPr lang="en-GB" sz="1200">
                <a:solidFill>
                  <a:srgbClr val="00185E"/>
                </a:solidFill>
                <a:latin typeface="FS Albert Light" panose="02000503040000020004" pitchFamily="2" charset="77"/>
                <a:ea typeface="Arial"/>
                <a:cs typeface="Arial"/>
                <a:sym typeface="Arial"/>
              </a:rPr>
              <a:t>IPSPC Service</a:t>
            </a:r>
            <a:endParaRPr lang="en-US" sz="1200">
              <a:solidFill>
                <a:srgbClr val="00185E"/>
              </a:solidFill>
              <a:latin typeface="FS Albert Light" panose="02000503040000020004" pitchFamily="2" charset="77"/>
            </a:endParaRPr>
          </a:p>
        </p:txBody>
      </p:sp>
      <p:sp>
        <p:nvSpPr>
          <p:cNvPr id="25" name="TextBox 24">
            <a:extLst>
              <a:ext uri="{FF2B5EF4-FFF2-40B4-BE49-F238E27FC236}">
                <a16:creationId xmlns:a16="http://schemas.microsoft.com/office/drawing/2014/main" id="{5CDF16D7-6DD0-B201-9A38-7C877946F862}"/>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11</a:t>
            </a:fld>
            <a:endParaRPr lang="en-US">
              <a:solidFill>
                <a:srgbClr val="00185E"/>
              </a:solidFill>
              <a:latin typeface="FS Albert Light" panose="02000503040000020004" pitchFamily="2" charset="77"/>
            </a:endParaRPr>
          </a:p>
        </p:txBody>
      </p:sp>
      <p:pic>
        <p:nvPicPr>
          <p:cNvPr id="2" name="Picture 1">
            <a:extLst>
              <a:ext uri="{FF2B5EF4-FFF2-40B4-BE49-F238E27FC236}">
                <a16:creationId xmlns:a16="http://schemas.microsoft.com/office/drawing/2014/main" id="{DAEF6762-CB1C-3350-77C6-F026512CFEE7}"/>
              </a:ext>
            </a:extLst>
          </p:cNvPr>
          <p:cNvPicPr>
            <a:picLocks noChangeAspect="1"/>
          </p:cNvPicPr>
          <p:nvPr/>
        </p:nvPicPr>
        <p:blipFill>
          <a:blip r:embed="rId5"/>
          <a:stretch>
            <a:fillRect/>
          </a:stretch>
        </p:blipFill>
        <p:spPr>
          <a:xfrm>
            <a:off x="7851508" y="2686058"/>
            <a:ext cx="2571750" cy="1781175"/>
          </a:xfrm>
          <a:prstGeom prst="rect">
            <a:avLst/>
          </a:prstGeom>
        </p:spPr>
      </p:pic>
    </p:spTree>
    <p:extLst>
      <p:ext uri="{BB962C8B-B14F-4D97-AF65-F5344CB8AC3E}">
        <p14:creationId xmlns:p14="http://schemas.microsoft.com/office/powerpoint/2010/main" val="153528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0A3E9-077B-D6EF-4FCC-2BE746D350D0}"/>
              </a:ext>
            </a:extLst>
          </p:cNvPr>
          <p:cNvSpPr txBox="1"/>
          <p:nvPr/>
        </p:nvSpPr>
        <p:spPr>
          <a:xfrm>
            <a:off x="507534" y="864471"/>
            <a:ext cx="6094674" cy="584775"/>
          </a:xfrm>
          <a:prstGeom prst="rect">
            <a:avLst/>
          </a:prstGeom>
          <a:noFill/>
        </p:spPr>
        <p:txBody>
          <a:bodyPr wrap="square">
            <a:spAutoFit/>
          </a:bodyPr>
          <a:lstStyle/>
          <a:p>
            <a:r>
              <a:rPr lang="en-GB" sz="3200" b="1" dirty="0">
                <a:solidFill>
                  <a:srgbClr val="00185E"/>
                </a:solidFill>
                <a:latin typeface="Arial" panose="020B0604020202020204" pitchFamily="34" charset="0"/>
                <a:ea typeface="Arial"/>
                <a:cs typeface="Arial" panose="020B0604020202020204" pitchFamily="34" charset="0"/>
                <a:sym typeface="Arial"/>
              </a:rPr>
              <a:t>Work with the ES:</a:t>
            </a:r>
            <a:endParaRPr lang="en-US" sz="3200" b="1" dirty="0">
              <a:solidFill>
                <a:srgbClr val="0018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AE9EF8-EC94-5EB0-631F-DCD47486FFC6}"/>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E4AEAFB-B44B-5131-D791-C3774FDE286A}"/>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12</a:t>
            </a:fld>
            <a:endParaRPr lang="en-US" dirty="0">
              <a:solidFill>
                <a:srgbClr val="00185E"/>
              </a:solidFill>
              <a:latin typeface="FS Albert Light" panose="02000503040000020004" pitchFamily="2" charset="77"/>
            </a:endParaRPr>
          </a:p>
        </p:txBody>
      </p:sp>
      <p:sp>
        <p:nvSpPr>
          <p:cNvPr id="4" name="TextBox 3">
            <a:extLst>
              <a:ext uri="{FF2B5EF4-FFF2-40B4-BE49-F238E27FC236}">
                <a16:creationId xmlns:a16="http://schemas.microsoft.com/office/drawing/2014/main" id="{D82D9D47-DD27-6C69-1D90-8579DF355329}"/>
              </a:ext>
            </a:extLst>
          </p:cNvPr>
          <p:cNvSpPr txBox="1"/>
          <p:nvPr/>
        </p:nvSpPr>
        <p:spPr>
          <a:xfrm>
            <a:off x="469442" y="1468509"/>
            <a:ext cx="6400800" cy="4829592"/>
          </a:xfrm>
          <a:prstGeom prst="rect">
            <a:avLst/>
          </a:prstGeom>
          <a:noFill/>
        </p:spPr>
        <p:txBody>
          <a:bodyPr wrap="square">
            <a:spAutoFit/>
          </a:bodyPr>
          <a:lstStyle/>
          <a:p>
            <a:pPr>
              <a:lnSpc>
                <a:spcPct val="107000"/>
              </a:lnSpc>
              <a:spcAft>
                <a:spcPts val="800"/>
              </a:spcAft>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The Process</a:t>
            </a: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When a referral has been made, an initial meeting is arranged with the IPS Employment Specialist (ES)</a:t>
            </a: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Who will </a:t>
            </a:r>
            <a:r>
              <a:rPr lang="en-GB" sz="2000" dirty="0">
                <a:effectLst/>
                <a:latin typeface="Arial" panose="020B0604020202020204" pitchFamily="34" charset="0"/>
                <a:ea typeface="Calibri" panose="020F0502020204030204" pitchFamily="34" charset="0"/>
                <a:cs typeface="Arial" panose="020B0604020202020204" pitchFamily="34" charset="0"/>
              </a:rPr>
              <a:t>check the eligibility of participant ,if eligible for the programme</a:t>
            </a:r>
            <a:r>
              <a:rPr lang="en-GB" sz="2000" dirty="0">
                <a:latin typeface="Arial" panose="020B0604020202020204" pitchFamily="34" charset="0"/>
                <a:ea typeface="Calibri" panose="020F0502020204030204" pitchFamily="34" charset="0"/>
                <a:cs typeface="Arial" panose="020B0604020202020204" pitchFamily="34" charset="0"/>
              </a:rPr>
              <a:t> they will then start the Vocational Profiling and Action Plan with the participants input.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Ongoing support is then tailored to the participants needs and requirements and the employment specialist will then feedback to the referrer so they are kept informed and the referrer can also contact the ES at any point for an update. </a:t>
            </a:r>
          </a:p>
        </p:txBody>
      </p:sp>
      <p:pic>
        <p:nvPicPr>
          <p:cNvPr id="3" name="Picture 2">
            <a:extLst>
              <a:ext uri="{FF2B5EF4-FFF2-40B4-BE49-F238E27FC236}">
                <a16:creationId xmlns:a16="http://schemas.microsoft.com/office/drawing/2014/main" id="{93EFC17D-B7B9-96A9-B1BA-4231C56420E5}"/>
              </a:ext>
            </a:extLst>
          </p:cNvPr>
          <p:cNvPicPr>
            <a:picLocks noChangeAspect="1"/>
          </p:cNvPicPr>
          <p:nvPr/>
        </p:nvPicPr>
        <p:blipFill>
          <a:blip r:embed="rId2"/>
          <a:stretch>
            <a:fillRect/>
          </a:stretch>
        </p:blipFill>
        <p:spPr>
          <a:xfrm>
            <a:off x="292933" y="271799"/>
            <a:ext cx="1498852" cy="273600"/>
          </a:xfrm>
          <a:prstGeom prst="rect">
            <a:avLst/>
          </a:prstGeom>
        </p:spPr>
      </p:pic>
      <p:pic>
        <p:nvPicPr>
          <p:cNvPr id="16" name="Picture 15">
            <a:extLst>
              <a:ext uri="{FF2B5EF4-FFF2-40B4-BE49-F238E27FC236}">
                <a16:creationId xmlns:a16="http://schemas.microsoft.com/office/drawing/2014/main" id="{0279E731-C12D-E33D-B7C7-3E7CCAD3F791}"/>
              </a:ext>
            </a:extLst>
          </p:cNvPr>
          <p:cNvPicPr>
            <a:picLocks noChangeAspect="1"/>
          </p:cNvPicPr>
          <p:nvPr/>
        </p:nvPicPr>
        <p:blipFill>
          <a:blip r:embed="rId3"/>
          <a:stretch>
            <a:fillRect/>
          </a:stretch>
        </p:blipFill>
        <p:spPr>
          <a:xfrm>
            <a:off x="8119814" y="864471"/>
            <a:ext cx="2847975" cy="1600200"/>
          </a:xfrm>
          <a:prstGeom prst="rect">
            <a:avLst/>
          </a:prstGeom>
        </p:spPr>
      </p:pic>
      <p:pic>
        <p:nvPicPr>
          <p:cNvPr id="17" name="Picture 16">
            <a:extLst>
              <a:ext uri="{FF2B5EF4-FFF2-40B4-BE49-F238E27FC236}">
                <a16:creationId xmlns:a16="http://schemas.microsoft.com/office/drawing/2014/main" id="{7A2118B4-BCFE-0E71-2816-066D9D4409F7}"/>
              </a:ext>
            </a:extLst>
          </p:cNvPr>
          <p:cNvPicPr>
            <a:picLocks noChangeAspect="1"/>
          </p:cNvPicPr>
          <p:nvPr/>
        </p:nvPicPr>
        <p:blipFill>
          <a:blip r:embed="rId4"/>
          <a:stretch>
            <a:fillRect/>
          </a:stretch>
        </p:blipFill>
        <p:spPr>
          <a:xfrm>
            <a:off x="292933" y="271799"/>
            <a:ext cx="1513382" cy="272249"/>
          </a:xfrm>
          <a:prstGeom prst="rect">
            <a:avLst/>
          </a:prstGeom>
        </p:spPr>
      </p:pic>
    </p:spTree>
    <p:extLst>
      <p:ext uri="{BB962C8B-B14F-4D97-AF65-F5344CB8AC3E}">
        <p14:creationId xmlns:p14="http://schemas.microsoft.com/office/powerpoint/2010/main" val="12279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29197C7E-B9E1-6D27-75B2-76491A4ED915}"/>
              </a:ext>
            </a:extLst>
          </p:cNvPr>
          <p:cNvSpPr/>
          <p:nvPr/>
        </p:nvSpPr>
        <p:spPr>
          <a:xfrm>
            <a:off x="410518" y="722656"/>
            <a:ext cx="10906592" cy="5593307"/>
          </a:xfrm>
          <a:prstGeom prst="roundRect">
            <a:avLst>
              <a:gd name="adj" fmla="val 3248"/>
            </a:avLst>
          </a:prstGeom>
          <a:solidFill>
            <a:srgbClr val="E3F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60235"/>
              </a:solidFill>
            </a:endParaRPr>
          </a:p>
          <a:p>
            <a:pPr algn="ctr"/>
            <a:endParaRPr lang="en-US" sz="1050" dirty="0">
              <a:solidFill>
                <a:srgbClr val="060235"/>
              </a:solidFill>
            </a:endParaRPr>
          </a:p>
          <a:p>
            <a:pPr algn="ctr"/>
            <a:endParaRPr lang="en-US" sz="1050" dirty="0">
              <a:solidFill>
                <a:srgbClr val="060235"/>
              </a:solidFill>
            </a:endParaRPr>
          </a:p>
          <a:p>
            <a:pPr algn="ctr"/>
            <a:endParaRPr lang="en-US" sz="1050" dirty="0">
              <a:solidFill>
                <a:srgbClr val="060235"/>
              </a:solidFill>
            </a:endParaRPr>
          </a:p>
          <a:p>
            <a:pPr algn="ctr"/>
            <a:endParaRPr lang="en-US" sz="1050" dirty="0">
              <a:solidFill>
                <a:srgbClr val="060235"/>
              </a:solidFill>
            </a:endParaRPr>
          </a:p>
          <a:p>
            <a:pPr algn="ctr"/>
            <a:endParaRPr lang="en-US" sz="1050" dirty="0">
              <a:solidFill>
                <a:srgbClr val="060235"/>
              </a:solidFill>
            </a:endParaRPr>
          </a:p>
          <a:p>
            <a:pPr algn="ctr"/>
            <a:endParaRPr lang="en-US" sz="1200" dirty="0">
              <a:solidFill>
                <a:srgbClr val="060235"/>
              </a:solidFill>
            </a:endParaRPr>
          </a:p>
          <a:p>
            <a:pPr algn="ctr"/>
            <a:r>
              <a:rPr lang="en-US" sz="2000" dirty="0">
                <a:solidFill>
                  <a:srgbClr val="00185E"/>
                </a:solidFill>
                <a:latin typeface="FS Albert Light" panose="02000503040000020004" pitchFamily="2" charset="77"/>
              </a:rPr>
              <a:t>Ann-Marie Millington</a:t>
            </a:r>
          </a:p>
          <a:p>
            <a:pPr algn="ctr"/>
            <a:r>
              <a:rPr lang="en-US" sz="2000" dirty="0">
                <a:solidFill>
                  <a:srgbClr val="00185E"/>
                </a:solidFill>
                <a:latin typeface="FS Albert Light" panose="02000503040000020004" pitchFamily="2" charset="77"/>
              </a:rPr>
              <a:t>Team Leader- WLW Shaw Trust </a:t>
            </a:r>
            <a:br>
              <a:rPr lang="en-US" sz="2000" dirty="0">
                <a:solidFill>
                  <a:srgbClr val="00185E"/>
                </a:solidFill>
                <a:latin typeface="FS Albert Light" panose="02000503040000020004" pitchFamily="2" charset="77"/>
              </a:rPr>
            </a:br>
            <a:r>
              <a:rPr lang="en-US" sz="2000" b="1" dirty="0">
                <a:solidFill>
                  <a:schemeClr val="tx1"/>
                </a:solidFill>
                <a:latin typeface="FS Albert Light" panose="02000503040000020004" pitchFamily="2" charset="77"/>
              </a:rPr>
              <a:t>Shaw Trust </a:t>
            </a:r>
          </a:p>
          <a:p>
            <a:pPr algn="ctr"/>
            <a:r>
              <a:rPr lang="en-US" sz="2000" dirty="0">
                <a:solidFill>
                  <a:srgbClr val="00185E"/>
                </a:solidFill>
                <a:latin typeface="FS Albert Light" panose="02000503040000020004" pitchFamily="2" charset="77"/>
              </a:rPr>
              <a:t>T: 07970173470 </a:t>
            </a:r>
            <a:endParaRPr lang="en-US" sz="2000" dirty="0">
              <a:solidFill>
                <a:srgbClr val="060235"/>
              </a:solidFill>
            </a:endParaRPr>
          </a:p>
          <a:p>
            <a:pPr algn="ct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ann-marie.millington@shaw-trust.org.uk</a:t>
            </a:r>
            <a:endParaRPr lang="en-US" dirty="0">
              <a:solidFill>
                <a:srgbClr val="060235"/>
              </a:solidFill>
              <a:latin typeface="Arial" panose="020B0604020202020204" pitchFamily="34" charset="0"/>
              <a:cs typeface="Arial" panose="020B0604020202020204" pitchFamily="34" charset="0"/>
            </a:endParaRPr>
          </a:p>
          <a:p>
            <a:pPr algn="ctr"/>
            <a:endParaRPr lang="en-US" sz="1200" dirty="0">
              <a:solidFill>
                <a:srgbClr val="060235"/>
              </a:solidFill>
            </a:endParaRPr>
          </a:p>
          <a:p>
            <a:pPr algn="ctr"/>
            <a:r>
              <a:rPr lang="en-GB" sz="1800" b="1" dirty="0">
                <a:solidFill>
                  <a:srgbClr val="000000"/>
                </a:solidFill>
                <a:effectLst/>
                <a:latin typeface="Arial" panose="020B0604020202020204" pitchFamily="34" charset="0"/>
                <a:ea typeface="Calibri" panose="020F0502020204030204" pitchFamily="34" charset="0"/>
              </a:rPr>
              <a:t>Jacqueline Redhead</a:t>
            </a:r>
            <a:endParaRPr lang="en-GB" sz="1800" dirty="0">
              <a:effectLst/>
              <a:latin typeface="Calibri" panose="020F0502020204030204" pitchFamily="34" charset="0"/>
              <a:ea typeface="Calibri" panose="020F0502020204030204" pitchFamily="34" charset="0"/>
            </a:endParaRPr>
          </a:p>
          <a:p>
            <a:pPr algn="ctr"/>
            <a:r>
              <a:rPr lang="en-GB" sz="1800" dirty="0">
                <a:solidFill>
                  <a:srgbClr val="000000"/>
                </a:solidFill>
                <a:effectLst/>
                <a:latin typeface="Arial" panose="020B0604020202020204" pitchFamily="34" charset="0"/>
                <a:ea typeface="Calibri" panose="020F0502020204030204" pitchFamily="34" charset="0"/>
              </a:rPr>
              <a:t>West London Works IPS Employment Specialist</a:t>
            </a:r>
            <a:endParaRPr lang="en-GB" sz="1800" dirty="0">
              <a:effectLst/>
              <a:latin typeface="Calibri" panose="020F0502020204030204" pitchFamily="34" charset="0"/>
              <a:ea typeface="Calibri" panose="020F0502020204030204" pitchFamily="34" charset="0"/>
            </a:endParaRPr>
          </a:p>
          <a:p>
            <a:pPr algn="ctr"/>
            <a:r>
              <a:rPr lang="en-GB" sz="1800" b="1" dirty="0">
                <a:solidFill>
                  <a:srgbClr val="000000"/>
                </a:solidFill>
                <a:effectLst/>
                <a:latin typeface="Arial" panose="020B0604020202020204" pitchFamily="34" charset="0"/>
                <a:ea typeface="Calibri" panose="020F0502020204030204" pitchFamily="34" charset="0"/>
              </a:rPr>
              <a:t>Shaw Trust</a:t>
            </a:r>
            <a:endParaRPr lang="en-GB" sz="1800" dirty="0">
              <a:effectLst/>
              <a:latin typeface="Calibri" panose="020F0502020204030204" pitchFamily="34" charset="0"/>
              <a:ea typeface="Calibri" panose="020F0502020204030204" pitchFamily="34" charset="0"/>
            </a:endParaRPr>
          </a:p>
          <a:p>
            <a:pPr algn="ctr"/>
            <a:r>
              <a:rPr lang="en-GB" sz="1800" dirty="0">
                <a:solidFill>
                  <a:srgbClr val="000000"/>
                </a:solidFill>
                <a:effectLst/>
                <a:latin typeface="Arial" panose="020B0604020202020204" pitchFamily="34" charset="0"/>
                <a:ea typeface="Calibri" panose="020F0502020204030204" pitchFamily="34" charset="0"/>
              </a:rPr>
              <a:t>M: 07840 717631</a:t>
            </a:r>
            <a:endParaRPr lang="en-GB" sz="1800" dirty="0">
              <a:effectLst/>
              <a:latin typeface="Calibri" panose="020F0502020204030204" pitchFamily="34" charset="0"/>
              <a:ea typeface="Calibri" panose="020F0502020204030204" pitchFamily="34" charset="0"/>
            </a:endParaRPr>
          </a:p>
          <a:p>
            <a:pPr algn="ctr"/>
            <a:r>
              <a:rPr lang="en-GB" sz="1800" dirty="0">
                <a:solidFill>
                  <a:srgbClr val="000000"/>
                </a:solidFill>
                <a:effectLst/>
                <a:latin typeface="Arial" panose="020B0604020202020204" pitchFamily="34" charset="0"/>
                <a:ea typeface="Calibri" panose="020F0502020204030204" pitchFamily="34" charset="0"/>
              </a:rPr>
              <a:t>T: </a:t>
            </a:r>
            <a:r>
              <a:rPr lang="en-GB" sz="1800" dirty="0">
                <a:solidFill>
                  <a:srgbClr val="242424"/>
                </a:solidFill>
                <a:effectLst/>
                <a:latin typeface="Segoe UI" panose="020B0502040204020203" pitchFamily="34" charset="0"/>
                <a:ea typeface="Calibri" panose="020F0502020204030204" pitchFamily="34" charset="0"/>
              </a:rPr>
              <a:t>0121 827 4461</a:t>
            </a:r>
            <a:endParaRPr lang="en-GB" sz="1800" dirty="0">
              <a:effectLst/>
              <a:latin typeface="Calibri" panose="020F0502020204030204" pitchFamily="34" charset="0"/>
              <a:ea typeface="Calibri" panose="020F0502020204030204" pitchFamily="34" charset="0"/>
            </a:endParaRPr>
          </a:p>
          <a:p>
            <a:pPr algn="ctr"/>
            <a:r>
              <a:rPr lang="en-GB" sz="1800" dirty="0">
                <a:solidFill>
                  <a:srgbClr val="000000"/>
                </a:solidFill>
                <a:effectLst/>
                <a:latin typeface="Arial" panose="020B0604020202020204" pitchFamily="34" charset="0"/>
                <a:ea typeface="Calibri" panose="020F0502020204030204" pitchFamily="34" charset="0"/>
              </a:rPr>
              <a:t>E: </a:t>
            </a:r>
            <a:r>
              <a:rPr lang="fr-FR" sz="1800" u="sng" dirty="0">
                <a:solidFill>
                  <a:srgbClr val="000000"/>
                </a:solidFill>
                <a:effectLst/>
                <a:latin typeface="Arial" panose="020B0604020202020204" pitchFamily="34" charset="0"/>
                <a:ea typeface="Calibri" panose="020F0502020204030204" pitchFamily="34" charset="0"/>
                <a:hlinkClick r:id="rId4"/>
              </a:rPr>
              <a:t>Jacqueline.Redhead@shaw-trust.org.uk</a:t>
            </a:r>
            <a:endParaRPr lang="en-US" sz="1200" dirty="0">
              <a:solidFill>
                <a:srgbClr val="060235"/>
              </a:solidFill>
            </a:endParaRPr>
          </a:p>
          <a:p>
            <a:pPr algn="ctr"/>
            <a:endParaRPr lang="en-US" sz="1200" dirty="0">
              <a:solidFill>
                <a:srgbClr val="060235"/>
              </a:solidFill>
            </a:endParaRPr>
          </a:p>
          <a:p>
            <a:pPr algn="ctr"/>
            <a:endParaRPr lang="en-US" sz="1200" dirty="0">
              <a:solidFill>
                <a:srgbClr val="060235"/>
              </a:solidFill>
            </a:endParaRPr>
          </a:p>
          <a:p>
            <a:pPr algn="ctr"/>
            <a:r>
              <a:rPr lang="en-US" sz="1800" b="1" dirty="0">
                <a:solidFill>
                  <a:srgbClr val="000000"/>
                </a:solidFill>
                <a:effectLst/>
                <a:latin typeface="Arial" panose="020B0604020202020204" pitchFamily="34" charset="0"/>
                <a:ea typeface="Calibri" panose="020F0502020204030204" pitchFamily="34" charset="0"/>
              </a:rPr>
              <a:t>Julian Casey</a:t>
            </a:r>
            <a:endParaRPr lang="en-GB" sz="1800" dirty="0">
              <a:effectLst/>
              <a:latin typeface="Calibri" panose="020F0502020204030204" pitchFamily="34" charset="0"/>
              <a:ea typeface="Calibri" panose="020F0502020204030204" pitchFamily="34" charset="0"/>
            </a:endParaRPr>
          </a:p>
          <a:p>
            <a:pPr algn="ctr"/>
            <a:r>
              <a:rPr lang="en-GB" sz="1800" dirty="0">
                <a:solidFill>
                  <a:srgbClr val="000000"/>
                </a:solidFill>
                <a:effectLst/>
                <a:latin typeface="Arial" panose="020B0604020202020204" pitchFamily="34" charset="0"/>
                <a:ea typeface="Calibri" panose="020F0502020204030204" pitchFamily="34" charset="0"/>
              </a:rPr>
              <a:t>West London Works IPS Employment Specialist</a:t>
            </a:r>
            <a:endParaRPr lang="en-GB" sz="1800" dirty="0">
              <a:effectLst/>
              <a:latin typeface="Calibri" panose="020F0502020204030204" pitchFamily="34" charset="0"/>
              <a:ea typeface="Calibri" panose="020F0502020204030204" pitchFamily="34" charset="0"/>
            </a:endParaRPr>
          </a:p>
          <a:p>
            <a:pPr algn="ctr"/>
            <a:r>
              <a:rPr lang="en-US" sz="1800" b="1" dirty="0">
                <a:solidFill>
                  <a:srgbClr val="000000"/>
                </a:solidFill>
                <a:effectLst/>
                <a:latin typeface="Arial" panose="020B0604020202020204" pitchFamily="34" charset="0"/>
                <a:ea typeface="Calibri" panose="020F0502020204030204" pitchFamily="34" charset="0"/>
              </a:rPr>
              <a:t> Shaw Trust</a:t>
            </a:r>
            <a:endParaRPr lang="en-GB" sz="1800" dirty="0">
              <a:effectLst/>
              <a:latin typeface="Calibri" panose="020F0502020204030204" pitchFamily="34" charset="0"/>
              <a:ea typeface="Calibri" panose="020F0502020204030204" pitchFamily="34" charset="0"/>
            </a:endParaRPr>
          </a:p>
          <a:p>
            <a:pPr algn="ctr"/>
            <a:r>
              <a:rPr lang="en-US" sz="1800" dirty="0">
                <a:solidFill>
                  <a:srgbClr val="000000"/>
                </a:solidFill>
                <a:effectLst/>
                <a:latin typeface="Arial" panose="020B0604020202020204" pitchFamily="34" charset="0"/>
                <a:ea typeface="Calibri" panose="020F0502020204030204" pitchFamily="34" charset="0"/>
              </a:rPr>
              <a:t>T: 07355 033229</a:t>
            </a:r>
            <a:endParaRPr lang="en-GB" sz="1800" dirty="0">
              <a:effectLst/>
              <a:latin typeface="Calibri" panose="020F0502020204030204" pitchFamily="34" charset="0"/>
              <a:ea typeface="Calibri" panose="020F0502020204030204" pitchFamily="34" charset="0"/>
            </a:endParaRPr>
          </a:p>
          <a:p>
            <a:pPr algn="ctr"/>
            <a:r>
              <a:rPr lang="en-US" sz="1800" dirty="0">
                <a:solidFill>
                  <a:srgbClr val="000000"/>
                </a:solidFill>
                <a:effectLst/>
                <a:latin typeface="Arial" panose="020B0604020202020204" pitchFamily="34" charset="0"/>
                <a:ea typeface="Calibri" panose="020F0502020204030204" pitchFamily="34" charset="0"/>
              </a:rPr>
              <a:t>E: </a:t>
            </a:r>
            <a:r>
              <a:rPr lang="en-US" sz="1800" u="sng" dirty="0">
                <a:solidFill>
                  <a:srgbClr val="0000FF"/>
                </a:solidFill>
                <a:effectLst/>
                <a:latin typeface="Arial" panose="020B0604020202020204" pitchFamily="34" charset="0"/>
                <a:ea typeface="Calibri" panose="020F0502020204030204" pitchFamily="34" charset="0"/>
                <a:hlinkClick r:id="rId5"/>
              </a:rPr>
              <a:t>julian.casey@shaw-trust.org.uk</a:t>
            </a:r>
            <a:r>
              <a:rPr lang="en-US"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ctr"/>
            <a:endParaRPr lang="en-US" sz="1200" dirty="0">
              <a:solidFill>
                <a:srgbClr val="060235"/>
              </a:solidFill>
            </a:endParaRPr>
          </a:p>
          <a:p>
            <a:pPr algn="ctr"/>
            <a:endParaRPr lang="en-US" sz="1200" dirty="0">
              <a:solidFill>
                <a:srgbClr val="060235"/>
              </a:solidFill>
            </a:endParaRPr>
          </a:p>
          <a:p>
            <a:pPr algn="ctr"/>
            <a:endParaRPr lang="en-US" dirty="0">
              <a:solidFill>
                <a:srgbClr val="060235"/>
              </a:solidFill>
            </a:endParaRPr>
          </a:p>
        </p:txBody>
      </p:sp>
      <p:sp>
        <p:nvSpPr>
          <p:cNvPr id="3" name="TextBox 2">
            <a:extLst>
              <a:ext uri="{FF2B5EF4-FFF2-40B4-BE49-F238E27FC236}">
                <a16:creationId xmlns:a16="http://schemas.microsoft.com/office/drawing/2014/main" id="{B2F79549-E3FD-EF96-5E43-F12E5349DBCC}"/>
              </a:ext>
            </a:extLst>
          </p:cNvPr>
          <p:cNvSpPr txBox="1"/>
          <p:nvPr/>
        </p:nvSpPr>
        <p:spPr>
          <a:xfrm>
            <a:off x="1791785" y="401389"/>
            <a:ext cx="8303648" cy="707886"/>
          </a:xfrm>
          <a:prstGeom prst="rect">
            <a:avLst/>
          </a:prstGeom>
          <a:noFill/>
        </p:spPr>
        <p:txBody>
          <a:bodyPr wrap="square" rtlCol="0">
            <a:spAutoFit/>
          </a:bodyPr>
          <a:lstStyle/>
          <a:p>
            <a:pPr algn="ctr"/>
            <a:r>
              <a:rPr lang="en-GB" sz="4000" b="1" dirty="0">
                <a:solidFill>
                  <a:srgbClr val="00185E"/>
                </a:solidFill>
                <a:latin typeface="FS Albert" panose="02000503040000020004" pitchFamily="2" charset="77"/>
              </a:rPr>
              <a:t>West London Works – Ealing Team</a:t>
            </a:r>
            <a:endParaRPr lang="en-US" sz="4000" b="1" dirty="0">
              <a:solidFill>
                <a:srgbClr val="00185E"/>
              </a:solidFill>
              <a:latin typeface="FS Albert" panose="02000503040000020004" pitchFamily="2" charset="77"/>
            </a:endParaRPr>
          </a:p>
        </p:txBody>
      </p:sp>
      <p:pic>
        <p:nvPicPr>
          <p:cNvPr id="37" name="Picture 36">
            <a:extLst>
              <a:ext uri="{FF2B5EF4-FFF2-40B4-BE49-F238E27FC236}">
                <a16:creationId xmlns:a16="http://schemas.microsoft.com/office/drawing/2014/main" id="{608CC080-212C-09EB-2E12-65D778437AD3}"/>
              </a:ext>
            </a:extLst>
          </p:cNvPr>
          <p:cNvPicPr>
            <a:picLocks noChangeAspect="1"/>
          </p:cNvPicPr>
          <p:nvPr/>
        </p:nvPicPr>
        <p:blipFill>
          <a:blip r:embed="rId6"/>
          <a:stretch>
            <a:fillRect/>
          </a:stretch>
        </p:blipFill>
        <p:spPr>
          <a:xfrm>
            <a:off x="292933" y="271799"/>
            <a:ext cx="1498852" cy="273600"/>
          </a:xfrm>
          <a:prstGeom prst="rect">
            <a:avLst/>
          </a:prstGeom>
        </p:spPr>
      </p:pic>
      <p:sp>
        <p:nvSpPr>
          <p:cNvPr id="38" name="TextBox 37">
            <a:extLst>
              <a:ext uri="{FF2B5EF4-FFF2-40B4-BE49-F238E27FC236}">
                <a16:creationId xmlns:a16="http://schemas.microsoft.com/office/drawing/2014/main" id="{9A68994A-C0CA-C0B0-62BA-6D55CA43F1E2}"/>
              </a:ext>
            </a:extLst>
          </p:cNvPr>
          <p:cNvSpPr txBox="1"/>
          <p:nvPr/>
        </p:nvSpPr>
        <p:spPr>
          <a:xfrm>
            <a:off x="226738" y="6462412"/>
            <a:ext cx="6094674" cy="276999"/>
          </a:xfrm>
          <a:prstGeom prst="rect">
            <a:avLst/>
          </a:prstGeom>
          <a:noFill/>
        </p:spPr>
        <p:txBody>
          <a:bodyPr wrap="square">
            <a:spAutoFit/>
          </a:bodyPr>
          <a:lstStyle/>
          <a:p>
            <a:r>
              <a:rPr lang="en-GB" sz="1200" dirty="0">
                <a:solidFill>
                  <a:schemeClr val="bg1"/>
                </a:solidFill>
                <a:latin typeface="FS Albert Light" panose="02000503040000020004" pitchFamily="2" charset="77"/>
                <a:ea typeface="Arial"/>
                <a:cs typeface="Arial"/>
                <a:sym typeface="Arial"/>
              </a:rPr>
              <a:t>IPSPC Service</a:t>
            </a:r>
            <a:endParaRPr lang="en-US" sz="1200" dirty="0">
              <a:solidFill>
                <a:schemeClr val="bg1"/>
              </a:solidFill>
              <a:latin typeface="FS Albert Light" panose="02000503040000020004" pitchFamily="2" charset="77"/>
            </a:endParaRPr>
          </a:p>
        </p:txBody>
      </p:sp>
      <p:sp>
        <p:nvSpPr>
          <p:cNvPr id="43" name="TextBox 42">
            <a:extLst>
              <a:ext uri="{FF2B5EF4-FFF2-40B4-BE49-F238E27FC236}">
                <a16:creationId xmlns:a16="http://schemas.microsoft.com/office/drawing/2014/main" id="{E22A5FE6-E938-238F-5CD3-A81262290DE2}"/>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chemeClr val="bg1"/>
                </a:solidFill>
                <a:latin typeface="FS Albert Light" panose="02000503040000020004" pitchFamily="2" charset="77"/>
              </a:rPr>
              <a:pPr algn="r"/>
              <a:t>13</a:t>
            </a:fld>
            <a:endParaRPr lang="en-US">
              <a:solidFill>
                <a:schemeClr val="bg1"/>
              </a:solidFill>
              <a:latin typeface="FS Albert Light" panose="02000503040000020004" pitchFamily="2" charset="77"/>
            </a:endParaRPr>
          </a:p>
        </p:txBody>
      </p:sp>
      <p:pic>
        <p:nvPicPr>
          <p:cNvPr id="2" name="Picture 1">
            <a:extLst>
              <a:ext uri="{FF2B5EF4-FFF2-40B4-BE49-F238E27FC236}">
                <a16:creationId xmlns:a16="http://schemas.microsoft.com/office/drawing/2014/main" id="{2A4AB9D0-E92E-DC25-56E1-792BF8D9C4CD}"/>
              </a:ext>
            </a:extLst>
          </p:cNvPr>
          <p:cNvPicPr>
            <a:picLocks noChangeAspect="1"/>
          </p:cNvPicPr>
          <p:nvPr/>
        </p:nvPicPr>
        <p:blipFill>
          <a:blip r:embed="rId7"/>
          <a:stretch>
            <a:fillRect/>
          </a:stretch>
        </p:blipFill>
        <p:spPr>
          <a:xfrm>
            <a:off x="592213" y="6331114"/>
            <a:ext cx="6096528" cy="323116"/>
          </a:xfrm>
          <a:prstGeom prst="rect">
            <a:avLst/>
          </a:prstGeom>
        </p:spPr>
      </p:pic>
      <p:pic>
        <p:nvPicPr>
          <p:cNvPr id="4" name="Picture 3">
            <a:extLst>
              <a:ext uri="{FF2B5EF4-FFF2-40B4-BE49-F238E27FC236}">
                <a16:creationId xmlns:a16="http://schemas.microsoft.com/office/drawing/2014/main" id="{EE35C7DC-6F04-9468-032C-F5A37FF6A9D8}"/>
              </a:ext>
            </a:extLst>
          </p:cNvPr>
          <p:cNvPicPr>
            <a:picLocks noChangeAspect="1"/>
          </p:cNvPicPr>
          <p:nvPr/>
        </p:nvPicPr>
        <p:blipFill>
          <a:blip r:embed="rId8"/>
          <a:stretch>
            <a:fillRect/>
          </a:stretch>
        </p:blipFill>
        <p:spPr>
          <a:xfrm>
            <a:off x="8554860" y="1672012"/>
            <a:ext cx="2762250" cy="1657350"/>
          </a:xfrm>
          <a:prstGeom prst="rect">
            <a:avLst/>
          </a:prstGeom>
        </p:spPr>
      </p:pic>
    </p:spTree>
    <p:extLst>
      <p:ext uri="{BB962C8B-B14F-4D97-AF65-F5344CB8AC3E}">
        <p14:creationId xmlns:p14="http://schemas.microsoft.com/office/powerpoint/2010/main" val="18912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C36C3-7F8D-EA39-4C48-808BDC166349}"/>
              </a:ext>
            </a:extLst>
          </p:cNvPr>
          <p:cNvSpPr txBox="1"/>
          <p:nvPr/>
        </p:nvSpPr>
        <p:spPr>
          <a:xfrm>
            <a:off x="609601" y="2979174"/>
            <a:ext cx="10923638" cy="2308083"/>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500" spc="-120" dirty="0">
                <a:solidFill>
                  <a:srgbClr val="FFFFFF"/>
                </a:solidFill>
                <a:latin typeface="+mj-lt"/>
                <a:ea typeface="+mj-ea"/>
                <a:cs typeface="+mj-cs"/>
              </a:rPr>
              <a:t> </a:t>
            </a:r>
          </a:p>
          <a:p>
            <a:pPr defTabSz="914400">
              <a:lnSpc>
                <a:spcPct val="80000"/>
              </a:lnSpc>
              <a:spcBef>
                <a:spcPct val="0"/>
              </a:spcBef>
              <a:spcAft>
                <a:spcPts val="600"/>
              </a:spcAft>
            </a:pPr>
            <a:r>
              <a:rPr lang="en-US" sz="5500" b="1" spc="-120" dirty="0">
                <a:solidFill>
                  <a:srgbClr val="FFFFFF"/>
                </a:solidFill>
                <a:latin typeface="+mj-lt"/>
                <a:ea typeface="+mj-ea"/>
                <a:cs typeface="+mj-cs"/>
              </a:rPr>
              <a:t>          Thank you and any questions? </a:t>
            </a:r>
          </a:p>
        </p:txBody>
      </p:sp>
      <p:pic>
        <p:nvPicPr>
          <p:cNvPr id="3" name="Picture 2">
            <a:extLst>
              <a:ext uri="{FF2B5EF4-FFF2-40B4-BE49-F238E27FC236}">
                <a16:creationId xmlns:a16="http://schemas.microsoft.com/office/drawing/2014/main" id="{58F32D35-68A3-8660-777C-933E7E609A10}"/>
              </a:ext>
            </a:extLst>
          </p:cNvPr>
          <p:cNvPicPr>
            <a:picLocks noChangeAspect="1"/>
          </p:cNvPicPr>
          <p:nvPr/>
        </p:nvPicPr>
        <p:blipFill>
          <a:blip r:embed="rId2"/>
          <a:stretch>
            <a:fillRect/>
          </a:stretch>
        </p:blipFill>
        <p:spPr>
          <a:xfrm>
            <a:off x="635457" y="638640"/>
            <a:ext cx="10916463" cy="1975359"/>
          </a:xfrm>
          <a:prstGeom prst="rect">
            <a:avLst/>
          </a:prstGeom>
        </p:spPr>
      </p:pic>
    </p:spTree>
    <p:extLst>
      <p:ext uri="{BB962C8B-B14F-4D97-AF65-F5344CB8AC3E}">
        <p14:creationId xmlns:p14="http://schemas.microsoft.com/office/powerpoint/2010/main" val="27052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844A0-9C03-3B01-FDF4-C6BB349799AF}"/>
              </a:ext>
            </a:extLst>
          </p:cNvPr>
          <p:cNvSpPr txBox="1"/>
          <p:nvPr/>
        </p:nvSpPr>
        <p:spPr>
          <a:xfrm>
            <a:off x="669897" y="1620000"/>
            <a:ext cx="7122923" cy="4501489"/>
          </a:xfrm>
          <a:prstGeom prst="rect">
            <a:avLst/>
          </a:prstGeom>
          <a:noFill/>
        </p:spPr>
        <p:txBody>
          <a:bodyPr wrap="square" lIns="91440" tIns="45720" rIns="91440" bIns="45720" anchor="t">
            <a:spAutoFit/>
          </a:bodyPr>
          <a:lstStyle/>
          <a:p>
            <a:pPr marL="323850" lvl="0" indent="-285750" algn="l" rtl="0">
              <a:lnSpc>
                <a:spcPct val="150000"/>
              </a:lnSpc>
              <a:spcBef>
                <a:spcPts val="1000"/>
              </a:spcBef>
              <a:spcAft>
                <a:spcPts val="0"/>
              </a:spcAft>
              <a:buClr>
                <a:srgbClr val="060235"/>
              </a:buClr>
              <a:buSzPts val="1800"/>
              <a:buFont typeface="Arial" panose="020B0604020202020204" pitchFamily="34" charset="0"/>
              <a:buChar char="•"/>
            </a:pPr>
            <a:r>
              <a:rPr lang="en-GB" sz="2000" dirty="0">
                <a:solidFill>
                  <a:srgbClr val="002060"/>
                </a:solidFill>
                <a:latin typeface="Arial" panose="020B0604020202020204" pitchFamily="34" charset="0"/>
                <a:ea typeface="Arial"/>
                <a:cs typeface="Arial" panose="020B0604020202020204" pitchFamily="34" charset="0"/>
                <a:sym typeface="Arial"/>
              </a:rPr>
              <a:t>West London Alliance (WLA) had developed an IPS Service in Primary Care and Talking Therapies in West London.</a:t>
            </a:r>
          </a:p>
          <a:p>
            <a:pPr marL="323850" indent="-285750">
              <a:lnSpc>
                <a:spcPct val="150000"/>
              </a:lnSpc>
              <a:spcBef>
                <a:spcPts val="1000"/>
              </a:spcBef>
              <a:buClr>
                <a:srgbClr val="060235"/>
              </a:buClr>
              <a:buSzPts val="1800"/>
              <a:buFont typeface="Arial" panose="020B0604020202020204" pitchFamily="34" charset="0"/>
              <a:buChar char="•"/>
            </a:pPr>
            <a:r>
              <a:rPr lang="en-GB" sz="2000" dirty="0">
                <a:solidFill>
                  <a:srgbClr val="002060"/>
                </a:solidFill>
                <a:latin typeface="Arial" panose="020B0604020202020204" pitchFamily="34" charset="0"/>
                <a:ea typeface="Arial"/>
                <a:cs typeface="Arial" panose="020B0604020202020204" pitchFamily="34" charset="0"/>
                <a:sym typeface="Arial"/>
              </a:rPr>
              <a:t>Shaw Trust and Twining Enterprises are collaborating as one West London Works IPS in Primary Care service</a:t>
            </a:r>
          </a:p>
          <a:p>
            <a:pPr marL="323850" indent="-285750">
              <a:lnSpc>
                <a:spcPct val="150000"/>
              </a:lnSpc>
              <a:spcBef>
                <a:spcPts val="1000"/>
              </a:spcBef>
              <a:buClr>
                <a:srgbClr val="060235"/>
              </a:buClr>
              <a:buSzPts val="1800"/>
              <a:buFont typeface="Arial" panose="020B0604020202020204" pitchFamily="34" charset="0"/>
              <a:buChar char="•"/>
            </a:pPr>
            <a:r>
              <a:rPr lang="en-GB" sz="2000" dirty="0">
                <a:solidFill>
                  <a:srgbClr val="002060"/>
                </a:solidFill>
                <a:latin typeface="Arial" panose="020B0604020202020204" pitchFamily="34" charset="0"/>
                <a:ea typeface="Arial"/>
                <a:cs typeface="Arial" panose="020B0604020202020204" pitchFamily="34" charset="0"/>
                <a:sym typeface="Arial"/>
              </a:rPr>
              <a:t>It is available for registered patients with  </a:t>
            </a: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mental health and physical health conditions a</a:t>
            </a:r>
            <a:r>
              <a:rPr lang="en-GB" sz="2000" dirty="0">
                <a:solidFill>
                  <a:srgbClr val="002060"/>
                </a:solidFill>
                <a:latin typeface="Arial" panose="020B0604020202020204" pitchFamily="34" charset="0"/>
                <a:ea typeface="Arial"/>
                <a:cs typeface="Arial" panose="020B0604020202020204" pitchFamily="34" charset="0"/>
                <a:sym typeface="Arial"/>
              </a:rPr>
              <a:t>nd unemployed or signed off sick from work. </a:t>
            </a:r>
            <a:endParaRPr lang="en-GB" sz="2000" dirty="0">
              <a:solidFill>
                <a:srgbClr val="002060"/>
              </a:solidFill>
              <a:latin typeface="Arial" panose="020B0604020202020204" pitchFamily="34" charset="0"/>
              <a:ea typeface="Arial"/>
              <a:cs typeface="Arial" panose="020B0604020202020204" pitchFamily="34" charset="0"/>
            </a:endParaRPr>
          </a:p>
          <a:p>
            <a:pPr marL="323850" indent="-285750">
              <a:lnSpc>
                <a:spcPct val="150000"/>
              </a:lnSpc>
              <a:spcBef>
                <a:spcPts val="1000"/>
              </a:spcBef>
              <a:buClr>
                <a:srgbClr val="060235"/>
              </a:buClr>
              <a:buSzPts val="1800"/>
              <a:buFont typeface="Arial" panose="020B0604020202020204" pitchFamily="34" charset="0"/>
              <a:buChar char="•"/>
            </a:pPr>
            <a:endParaRPr lang="en-GB" sz="1600" dirty="0">
              <a:solidFill>
                <a:srgbClr val="00185E"/>
              </a:solidFill>
              <a:latin typeface="FS Albert Light" panose="02000503040000020004" pitchFamily="2" charset="77"/>
              <a:ea typeface="Arial"/>
              <a:cs typeface="Arial"/>
            </a:endParaRPr>
          </a:p>
        </p:txBody>
      </p:sp>
      <p:sp>
        <p:nvSpPr>
          <p:cNvPr id="6" name="TextBox 5">
            <a:extLst>
              <a:ext uri="{FF2B5EF4-FFF2-40B4-BE49-F238E27FC236}">
                <a16:creationId xmlns:a16="http://schemas.microsoft.com/office/drawing/2014/main" id="{8D80837E-4F0E-A434-550C-71F1C247BD58}"/>
              </a:ext>
            </a:extLst>
          </p:cNvPr>
          <p:cNvSpPr txBox="1"/>
          <p:nvPr/>
        </p:nvSpPr>
        <p:spPr>
          <a:xfrm>
            <a:off x="787341" y="886322"/>
            <a:ext cx="6094674" cy="584775"/>
          </a:xfrm>
          <a:prstGeom prst="rect">
            <a:avLst/>
          </a:prstGeom>
          <a:noFill/>
        </p:spPr>
        <p:txBody>
          <a:bodyPr wrap="square">
            <a:spAutoFit/>
          </a:bodyPr>
          <a:lstStyle/>
          <a:p>
            <a:r>
              <a:rPr lang="en-GB" sz="3200" b="1" dirty="0">
                <a:solidFill>
                  <a:srgbClr val="00185E"/>
                </a:solidFill>
                <a:latin typeface="Arial" panose="020B0604020202020204" pitchFamily="34" charset="0"/>
                <a:ea typeface="Arial"/>
                <a:cs typeface="Arial" panose="020B0604020202020204" pitchFamily="34" charset="0"/>
                <a:sym typeface="Arial"/>
              </a:rPr>
              <a:t>Introduction</a:t>
            </a:r>
            <a:endParaRPr lang="en-US" sz="3200" b="1" dirty="0">
              <a:solidFill>
                <a:srgbClr val="00185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7A80487-7005-03B4-46D0-B8E139FBD163}"/>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C96EC32-974E-1EAD-6BA4-1BBC837A5C6D}"/>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latin typeface="FS Albert Light" panose="02000503040000020004" pitchFamily="2" charset="77"/>
              </a:rPr>
              <a:pPr algn="r"/>
              <a:t>2</a:t>
            </a:fld>
            <a:endParaRPr lang="en-US" dirty="0">
              <a:latin typeface="FS Albert Light" panose="02000503040000020004" pitchFamily="2" charset="77"/>
            </a:endParaRPr>
          </a:p>
        </p:txBody>
      </p:sp>
      <p:pic>
        <p:nvPicPr>
          <p:cNvPr id="8" name="Picture 7">
            <a:extLst>
              <a:ext uri="{FF2B5EF4-FFF2-40B4-BE49-F238E27FC236}">
                <a16:creationId xmlns:a16="http://schemas.microsoft.com/office/drawing/2014/main" id="{A8B0A5B0-C548-24D4-4632-68C029EA966A}"/>
              </a:ext>
            </a:extLst>
          </p:cNvPr>
          <p:cNvPicPr>
            <a:picLocks noChangeAspect="1"/>
          </p:cNvPicPr>
          <p:nvPr/>
        </p:nvPicPr>
        <p:blipFill>
          <a:blip r:embed="rId2"/>
          <a:stretch>
            <a:fillRect/>
          </a:stretch>
        </p:blipFill>
        <p:spPr>
          <a:xfrm>
            <a:off x="292933" y="271799"/>
            <a:ext cx="1498852" cy="273600"/>
          </a:xfrm>
          <a:prstGeom prst="rect">
            <a:avLst/>
          </a:prstGeom>
        </p:spPr>
      </p:pic>
      <p:pic>
        <p:nvPicPr>
          <p:cNvPr id="13" name="Picture 12">
            <a:extLst>
              <a:ext uri="{FF2B5EF4-FFF2-40B4-BE49-F238E27FC236}">
                <a16:creationId xmlns:a16="http://schemas.microsoft.com/office/drawing/2014/main" id="{E4D419ED-666F-EAAE-0B01-72FC6942DCDF}"/>
              </a:ext>
            </a:extLst>
          </p:cNvPr>
          <p:cNvPicPr>
            <a:picLocks noChangeAspect="1"/>
          </p:cNvPicPr>
          <p:nvPr/>
        </p:nvPicPr>
        <p:blipFill>
          <a:blip r:embed="rId3"/>
          <a:stretch>
            <a:fillRect/>
          </a:stretch>
        </p:blipFill>
        <p:spPr>
          <a:xfrm>
            <a:off x="8247706" y="886322"/>
            <a:ext cx="2514600" cy="1819275"/>
          </a:xfrm>
          <a:prstGeom prst="rect">
            <a:avLst/>
          </a:prstGeom>
          <a:ln>
            <a:solidFill>
              <a:srgbClr val="7030A0"/>
            </a:solidFill>
          </a:ln>
          <a:effectLst>
            <a:outerShdw blurRad="50800" dist="38100" dir="5400000" algn="t" rotWithShape="0">
              <a:prstClr val="black">
                <a:alpha val="40000"/>
              </a:prstClr>
            </a:outerShdw>
          </a:effectLst>
        </p:spPr>
      </p:pic>
      <p:pic>
        <p:nvPicPr>
          <p:cNvPr id="25" name="Picture 24">
            <a:extLst>
              <a:ext uri="{FF2B5EF4-FFF2-40B4-BE49-F238E27FC236}">
                <a16:creationId xmlns:a16="http://schemas.microsoft.com/office/drawing/2014/main" id="{93651C58-45DB-C718-F4FF-D673538BB0DB}"/>
              </a:ext>
            </a:extLst>
          </p:cNvPr>
          <p:cNvPicPr>
            <a:picLocks noChangeAspect="1"/>
          </p:cNvPicPr>
          <p:nvPr/>
        </p:nvPicPr>
        <p:blipFill>
          <a:blip r:embed="rId4"/>
          <a:stretch>
            <a:fillRect/>
          </a:stretch>
        </p:blipFill>
        <p:spPr>
          <a:xfrm>
            <a:off x="292933" y="282073"/>
            <a:ext cx="1513382" cy="272249"/>
          </a:xfrm>
          <a:prstGeom prst="rect">
            <a:avLst/>
          </a:prstGeom>
        </p:spPr>
      </p:pic>
    </p:spTree>
    <p:extLst>
      <p:ext uri="{BB962C8B-B14F-4D97-AF65-F5344CB8AC3E}">
        <p14:creationId xmlns:p14="http://schemas.microsoft.com/office/powerpoint/2010/main" val="13904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740D5-1E5C-9C7D-DC11-3EC6479E5526}"/>
              </a:ext>
            </a:extLst>
          </p:cNvPr>
          <p:cNvSpPr txBox="1"/>
          <p:nvPr/>
        </p:nvSpPr>
        <p:spPr>
          <a:xfrm>
            <a:off x="232775" y="1878459"/>
            <a:ext cx="7568875" cy="4716227"/>
          </a:xfrm>
          <a:prstGeom prst="rect">
            <a:avLst/>
          </a:prstGeom>
          <a:noFill/>
        </p:spPr>
        <p:txBody>
          <a:bodyPr wrap="square" lIns="91440" tIns="45720" rIns="91440" bIns="45720" anchor="t">
            <a:spAutoFit/>
          </a:bodyPr>
          <a:lstStyle/>
          <a:p>
            <a:pPr>
              <a:lnSpc>
                <a:spcPct val="107000"/>
              </a:lnSpc>
              <a:spcAft>
                <a:spcPts val="800"/>
              </a:spcAft>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Individual Placement Support Model (IPS) –</a:t>
            </a:r>
            <a:r>
              <a:rPr lang="en-GB" sz="2000" b="0" i="0" dirty="0">
                <a:solidFill>
                  <a:srgbClr val="002060"/>
                </a:solidFill>
                <a:effectLst/>
                <a:latin typeface="Arial" panose="020B0604020202020204" pitchFamily="34" charset="0"/>
                <a:cs typeface="Arial" panose="020B0604020202020204" pitchFamily="34" charset="0"/>
              </a:rPr>
              <a:t>an employment support service integrated within community mental health teams for people who experience common or severe mental health conditions etc.</a:t>
            </a:r>
          </a:p>
          <a:p>
            <a:pPr>
              <a:lnSpc>
                <a:spcPct val="107000"/>
              </a:lnSpc>
              <a:spcAft>
                <a:spcPts val="800"/>
              </a:spcAft>
            </a:pPr>
            <a:endParaRPr lang="en-GB" sz="2000" dirty="0">
              <a:solidFill>
                <a:srgbClr val="002060"/>
              </a:solidFill>
              <a:latin typeface="Arial" panose="020B0604020202020204" pitchFamily="34" charset="0"/>
              <a:cs typeface="Arial" panose="020B0604020202020204" pitchFamily="34" charset="0"/>
            </a:endParaRPr>
          </a:p>
          <a:p>
            <a:pPr>
              <a:lnSpc>
                <a:spcPct val="107000"/>
              </a:lnSpc>
              <a:spcAft>
                <a:spcPts val="800"/>
              </a:spcAft>
            </a:pPr>
            <a:r>
              <a:rPr lang="en-GB" sz="2000" b="0" i="0" dirty="0">
                <a:solidFill>
                  <a:srgbClr val="002060"/>
                </a:solidFill>
                <a:effectLst/>
                <a:latin typeface="Arial" panose="020B0604020202020204" pitchFamily="34" charset="0"/>
                <a:cs typeface="Arial" panose="020B0604020202020204" pitchFamily="34" charset="0"/>
              </a:rPr>
              <a:t>It is an evidence-based programme that aims to help people find and retain employment</a:t>
            </a:r>
          </a:p>
          <a:p>
            <a:pPr>
              <a:lnSpc>
                <a:spcPct val="107000"/>
              </a:lnSpc>
              <a:spcAft>
                <a:spcPts val="800"/>
              </a:spcAft>
            </a:pPr>
            <a:endParaRPr lang="en-GB"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Its place and then train</a:t>
            </a:r>
          </a:p>
          <a:p>
            <a:pPr>
              <a:lnSpc>
                <a:spcPct val="107000"/>
              </a:lnSpc>
              <a:spcAft>
                <a:spcPts val="800"/>
              </a:spcAft>
            </a:pPr>
            <a:endParaRPr lang="en-GB" sz="20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4E0A3E9-077B-D6EF-4FCC-2BE746D350D0}"/>
              </a:ext>
            </a:extLst>
          </p:cNvPr>
          <p:cNvSpPr txBox="1"/>
          <p:nvPr/>
        </p:nvSpPr>
        <p:spPr>
          <a:xfrm>
            <a:off x="653995" y="916775"/>
            <a:ext cx="6094674" cy="584775"/>
          </a:xfrm>
          <a:prstGeom prst="rect">
            <a:avLst/>
          </a:prstGeom>
          <a:noFill/>
        </p:spPr>
        <p:txBody>
          <a:bodyPr wrap="square">
            <a:spAutoFit/>
          </a:bodyPr>
          <a:lstStyle/>
          <a:p>
            <a:r>
              <a:rPr lang="en-GB" sz="3200" b="1" dirty="0">
                <a:solidFill>
                  <a:srgbClr val="00185E"/>
                </a:solidFill>
                <a:latin typeface="Arial" panose="020B0604020202020204" pitchFamily="34" charset="0"/>
                <a:cs typeface="Arial" panose="020B0604020202020204" pitchFamily="34" charset="0"/>
                <a:sym typeface="Arial"/>
              </a:rPr>
              <a:t>The IPS Model </a:t>
            </a:r>
            <a:endParaRPr lang="en-US" sz="3200" b="1" dirty="0">
              <a:solidFill>
                <a:srgbClr val="0018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AE9EF8-EC94-5EB0-631F-DCD47486FFC6}"/>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E4AEAFB-B44B-5131-D791-C3774FDE286A}"/>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3</a:t>
            </a:fld>
            <a:endParaRPr lang="en-US" dirty="0">
              <a:solidFill>
                <a:srgbClr val="00185E"/>
              </a:solidFill>
              <a:latin typeface="FS Albert Light" panose="02000503040000020004" pitchFamily="2" charset="77"/>
            </a:endParaRPr>
          </a:p>
        </p:txBody>
      </p:sp>
      <p:pic>
        <p:nvPicPr>
          <p:cNvPr id="3" name="Picture 2">
            <a:extLst>
              <a:ext uri="{FF2B5EF4-FFF2-40B4-BE49-F238E27FC236}">
                <a16:creationId xmlns:a16="http://schemas.microsoft.com/office/drawing/2014/main" id="{AC43F7F0-7218-39A9-A030-1C58A37D9776}"/>
              </a:ext>
            </a:extLst>
          </p:cNvPr>
          <p:cNvPicPr>
            <a:picLocks noChangeAspect="1"/>
          </p:cNvPicPr>
          <p:nvPr/>
        </p:nvPicPr>
        <p:blipFill>
          <a:blip r:embed="rId2"/>
          <a:stretch>
            <a:fillRect/>
          </a:stretch>
        </p:blipFill>
        <p:spPr>
          <a:xfrm>
            <a:off x="292933" y="271799"/>
            <a:ext cx="1498852" cy="273600"/>
          </a:xfrm>
          <a:prstGeom prst="rect">
            <a:avLst/>
          </a:prstGeom>
        </p:spPr>
      </p:pic>
      <p:pic>
        <p:nvPicPr>
          <p:cNvPr id="4" name="Picture 3">
            <a:extLst>
              <a:ext uri="{FF2B5EF4-FFF2-40B4-BE49-F238E27FC236}">
                <a16:creationId xmlns:a16="http://schemas.microsoft.com/office/drawing/2014/main" id="{EBFF43A0-4A85-5B3B-1101-3740624979FD}"/>
              </a:ext>
            </a:extLst>
          </p:cNvPr>
          <p:cNvPicPr>
            <a:picLocks noChangeAspect="1"/>
          </p:cNvPicPr>
          <p:nvPr/>
        </p:nvPicPr>
        <p:blipFill>
          <a:blip r:embed="rId3"/>
          <a:stretch>
            <a:fillRect/>
          </a:stretch>
        </p:blipFill>
        <p:spPr>
          <a:xfrm>
            <a:off x="7801651" y="1501550"/>
            <a:ext cx="3838970" cy="3984850"/>
          </a:xfrm>
          <a:prstGeom prst="rect">
            <a:avLst/>
          </a:prstGeom>
        </p:spPr>
      </p:pic>
      <p:pic>
        <p:nvPicPr>
          <p:cNvPr id="12" name="Picture 11">
            <a:extLst>
              <a:ext uri="{FF2B5EF4-FFF2-40B4-BE49-F238E27FC236}">
                <a16:creationId xmlns:a16="http://schemas.microsoft.com/office/drawing/2014/main" id="{6B000697-1195-FD41-9B7F-D76DAB7EF5AC}"/>
              </a:ext>
            </a:extLst>
          </p:cNvPr>
          <p:cNvPicPr>
            <a:picLocks noChangeAspect="1"/>
          </p:cNvPicPr>
          <p:nvPr/>
        </p:nvPicPr>
        <p:blipFill>
          <a:blip r:embed="rId4"/>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9272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0A3E9-077B-D6EF-4FCC-2BE746D350D0}"/>
              </a:ext>
            </a:extLst>
          </p:cNvPr>
          <p:cNvSpPr txBox="1"/>
          <p:nvPr/>
        </p:nvSpPr>
        <p:spPr>
          <a:xfrm>
            <a:off x="590216" y="864471"/>
            <a:ext cx="6094674" cy="584775"/>
          </a:xfrm>
          <a:prstGeom prst="rect">
            <a:avLst/>
          </a:prstGeom>
          <a:noFill/>
        </p:spPr>
        <p:txBody>
          <a:bodyPr wrap="square">
            <a:spAutoFit/>
          </a:bodyPr>
          <a:lstStyle/>
          <a:p>
            <a:r>
              <a:rPr lang="en-GB" sz="3200" b="1" dirty="0">
                <a:solidFill>
                  <a:srgbClr val="00185E"/>
                </a:solidFill>
                <a:latin typeface="Arial" panose="020B0604020202020204" pitchFamily="34" charset="0"/>
                <a:cs typeface="Arial" panose="020B0604020202020204" pitchFamily="34" charset="0"/>
                <a:sym typeface="Arial"/>
              </a:rPr>
              <a:t>To be eligible:</a:t>
            </a:r>
            <a:endParaRPr lang="en-US" sz="3200" b="1" dirty="0">
              <a:solidFill>
                <a:srgbClr val="0018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AE9EF8-EC94-5EB0-631F-DCD47486FFC6}"/>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E4AEAFB-B44B-5131-D791-C3774FDE286A}"/>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4</a:t>
            </a:fld>
            <a:endParaRPr lang="en-US" dirty="0">
              <a:solidFill>
                <a:srgbClr val="00185E"/>
              </a:solidFill>
              <a:latin typeface="FS Albert Light" panose="02000503040000020004" pitchFamily="2" charset="77"/>
            </a:endParaRPr>
          </a:p>
        </p:txBody>
      </p:sp>
      <p:sp>
        <p:nvSpPr>
          <p:cNvPr id="4" name="TextBox 3">
            <a:extLst>
              <a:ext uri="{FF2B5EF4-FFF2-40B4-BE49-F238E27FC236}">
                <a16:creationId xmlns:a16="http://schemas.microsoft.com/office/drawing/2014/main" id="{D82D9D47-DD27-6C69-1D90-8579DF355329}"/>
              </a:ext>
            </a:extLst>
          </p:cNvPr>
          <p:cNvSpPr txBox="1"/>
          <p:nvPr/>
        </p:nvSpPr>
        <p:spPr>
          <a:xfrm>
            <a:off x="616506" y="2115372"/>
            <a:ext cx="6992335" cy="4401205"/>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This is a free and voluntary service aimed to support patients with mental health and physical health conditions that want to work, or get back to work or retain work, and sustain paid employment. </a:t>
            </a:r>
          </a:p>
          <a:p>
            <a:endParaRPr lang="en-GB" sz="2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2000" b="0" i="0" u="none" strike="noStrike" baseline="0" dirty="0">
                <a:solidFill>
                  <a:srgbClr val="000000"/>
                </a:solidFill>
                <a:latin typeface="Arial" panose="020B0604020202020204" pitchFamily="34" charset="0"/>
                <a:cs typeface="Arial" panose="020B0604020202020204" pitchFamily="34" charset="0"/>
              </a:rPr>
              <a:t>To be eligible for the programme, you must be:</a:t>
            </a:r>
          </a:p>
          <a:p>
            <a:r>
              <a:rPr lang="en-GB" sz="2000" b="0" i="0" u="none" strike="noStrike" baseline="0" dirty="0">
                <a:solidFill>
                  <a:srgbClr val="000000"/>
                </a:solidFill>
                <a:latin typeface="Arial" panose="020B0604020202020204" pitchFamily="34" charset="0"/>
                <a:cs typeface="Arial" panose="020B0604020202020204" pitchFamily="34" charset="0"/>
              </a:rPr>
              <a:t>Over 18 years old </a:t>
            </a:r>
          </a:p>
          <a:p>
            <a:endParaRPr lang="en-GB" sz="2000" b="0" i="0" u="none" strike="noStrike" baseline="0" dirty="0">
              <a:solidFill>
                <a:srgbClr val="000000"/>
              </a:solidFill>
              <a:latin typeface="Arial" panose="020B0604020202020204" pitchFamily="34" charset="0"/>
              <a:cs typeface="Arial" panose="020B0604020202020204" pitchFamily="34" charset="0"/>
            </a:endParaRPr>
          </a:p>
          <a:p>
            <a:r>
              <a:rPr lang="en-GB" sz="2000" b="0" i="0" u="none" strike="noStrike" baseline="0" dirty="0">
                <a:solidFill>
                  <a:srgbClr val="000000"/>
                </a:solidFill>
                <a:latin typeface="Arial" panose="020B0604020202020204" pitchFamily="34" charset="0"/>
                <a:cs typeface="Arial" panose="020B0604020202020204" pitchFamily="34" charset="0"/>
              </a:rPr>
              <a:t>Registered with a GP within 8 boroughs - Barnet, Brent, Ealing, Hammersmith &amp; Fulham, Harrow, Hillingdon and Hounslow. </a:t>
            </a:r>
          </a:p>
          <a:p>
            <a:endParaRPr lang="en-GB" sz="2000" b="0" i="0" u="none" strike="noStrike" baseline="0" dirty="0">
              <a:solidFill>
                <a:srgbClr val="000000"/>
              </a:solidFill>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They</a:t>
            </a:r>
            <a:r>
              <a:rPr lang="en-GB" sz="2000" b="0" i="0" u="none" strike="noStrike" baseline="0" dirty="0">
                <a:solidFill>
                  <a:srgbClr val="000000"/>
                </a:solidFill>
                <a:latin typeface="Arial" panose="020B0604020202020204" pitchFamily="34" charset="0"/>
                <a:cs typeface="Arial" panose="020B0604020202020204" pitchFamily="34" charset="0"/>
              </a:rPr>
              <a:t> can opt out of the service at any time, if you feel it is not right for you</a:t>
            </a:r>
          </a:p>
        </p:txBody>
      </p:sp>
      <p:pic>
        <p:nvPicPr>
          <p:cNvPr id="3" name="Picture 2">
            <a:extLst>
              <a:ext uri="{FF2B5EF4-FFF2-40B4-BE49-F238E27FC236}">
                <a16:creationId xmlns:a16="http://schemas.microsoft.com/office/drawing/2014/main" id="{733C1288-D56A-462D-91D0-8D5AB4E468E3}"/>
              </a:ext>
            </a:extLst>
          </p:cNvPr>
          <p:cNvPicPr>
            <a:picLocks noChangeAspect="1"/>
          </p:cNvPicPr>
          <p:nvPr/>
        </p:nvPicPr>
        <p:blipFill rotWithShape="1">
          <a:blip r:embed="rId2"/>
          <a:srcRect l="7262" t="5620" r="14315" b="10718"/>
          <a:stretch/>
        </p:blipFill>
        <p:spPr>
          <a:xfrm>
            <a:off x="7575106" y="1077277"/>
            <a:ext cx="4616894" cy="4703445"/>
          </a:xfrm>
          <a:prstGeom prst="ellipse">
            <a:avLst/>
          </a:prstGeom>
          <a:ln>
            <a:noFill/>
          </a:ln>
          <a:effectLst>
            <a:softEdge rad="112500"/>
          </a:effectLst>
        </p:spPr>
      </p:pic>
      <p:pic>
        <p:nvPicPr>
          <p:cNvPr id="5" name="Picture 4">
            <a:extLst>
              <a:ext uri="{FF2B5EF4-FFF2-40B4-BE49-F238E27FC236}">
                <a16:creationId xmlns:a16="http://schemas.microsoft.com/office/drawing/2014/main" id="{9F39312E-2FBB-979A-BE2F-2991B53492D3}"/>
              </a:ext>
            </a:extLst>
          </p:cNvPr>
          <p:cNvPicPr>
            <a:picLocks noChangeAspect="1"/>
          </p:cNvPicPr>
          <p:nvPr/>
        </p:nvPicPr>
        <p:blipFill>
          <a:blip r:embed="rId3"/>
          <a:stretch>
            <a:fillRect/>
          </a:stretch>
        </p:blipFill>
        <p:spPr>
          <a:xfrm>
            <a:off x="292933" y="271799"/>
            <a:ext cx="1498852" cy="273600"/>
          </a:xfrm>
          <a:prstGeom prst="rect">
            <a:avLst/>
          </a:prstGeom>
        </p:spPr>
      </p:pic>
      <p:pic>
        <p:nvPicPr>
          <p:cNvPr id="7" name="Picture 6">
            <a:extLst>
              <a:ext uri="{FF2B5EF4-FFF2-40B4-BE49-F238E27FC236}">
                <a16:creationId xmlns:a16="http://schemas.microsoft.com/office/drawing/2014/main" id="{1F0BA0BF-E512-D4F6-6C87-3D2F075DDF98}"/>
              </a:ext>
            </a:extLst>
          </p:cNvPr>
          <p:cNvPicPr>
            <a:picLocks noChangeAspect="1"/>
          </p:cNvPicPr>
          <p:nvPr/>
        </p:nvPicPr>
        <p:blipFill>
          <a:blip r:embed="rId4"/>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96533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740D5-1E5C-9C7D-DC11-3EC6479E5526}"/>
              </a:ext>
            </a:extLst>
          </p:cNvPr>
          <p:cNvSpPr txBox="1"/>
          <p:nvPr/>
        </p:nvSpPr>
        <p:spPr>
          <a:xfrm>
            <a:off x="653995" y="1620000"/>
            <a:ext cx="6819144" cy="4900509"/>
          </a:xfrm>
          <a:prstGeom prst="rect">
            <a:avLst/>
          </a:prstGeom>
          <a:noFill/>
        </p:spPr>
        <p:txBody>
          <a:bodyPr wrap="square" lIns="91440" tIns="45720" rIns="91440" bIns="45720" anchor="t">
            <a:spAutoFit/>
          </a:bodyPr>
          <a:lstStyle/>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We offer a bespoke service to the needs of the individual by using the IPS model.</a:t>
            </a:r>
          </a:p>
          <a:p>
            <a:pPr>
              <a:lnSpc>
                <a:spcPct val="107000"/>
              </a:lnSpc>
              <a:spcAft>
                <a:spcPts val="80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lvl="0"/>
            <a:r>
              <a:rPr lang="en-GB" sz="2000" dirty="0">
                <a:latin typeface="Arial" panose="020B0604020202020204" pitchFamily="34" charset="0"/>
                <a:ea typeface="Tahoma" panose="020B0604030504040204" pitchFamily="34" charset="0"/>
                <a:cs typeface="Arial" panose="020B0604020202020204" pitchFamily="34" charset="0"/>
              </a:rPr>
              <a:t>ES have a small caseload up to 25, and also focus on wellbeing. </a:t>
            </a:r>
            <a:endParaRPr lang="en-GB" sz="2000" dirty="0">
              <a:effectLst/>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endParaRPr lang="en-GB" sz="2000" dirty="0">
              <a:latin typeface="Arial" panose="020B0604020202020204" pitchFamily="34" charset="0"/>
              <a:ea typeface="Tahoma" panose="020B0604030504040204" pitchFamily="34" charset="0"/>
              <a:cs typeface="Arial" panose="020B0604020202020204" pitchFamily="34" charset="0"/>
            </a:endParaRP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We work alongside the patient, health and care professionals to create an Action Plan (AP) and build a Vocational Profile (VP).</a:t>
            </a: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We help with CV writing, interview skills, confidence</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building and keeping motivated whilst trying to find work.</a:t>
            </a:r>
          </a:p>
        </p:txBody>
      </p:sp>
      <p:sp>
        <p:nvSpPr>
          <p:cNvPr id="2" name="TextBox 1">
            <a:extLst>
              <a:ext uri="{FF2B5EF4-FFF2-40B4-BE49-F238E27FC236}">
                <a16:creationId xmlns:a16="http://schemas.microsoft.com/office/drawing/2014/main" id="{B4E0A3E9-077B-D6EF-4FCC-2BE746D350D0}"/>
              </a:ext>
            </a:extLst>
          </p:cNvPr>
          <p:cNvSpPr txBox="1"/>
          <p:nvPr/>
        </p:nvSpPr>
        <p:spPr>
          <a:xfrm>
            <a:off x="653995" y="916775"/>
            <a:ext cx="6094674" cy="584775"/>
          </a:xfrm>
          <a:prstGeom prst="rect">
            <a:avLst/>
          </a:prstGeom>
          <a:noFill/>
        </p:spPr>
        <p:txBody>
          <a:bodyPr wrap="square">
            <a:spAutoFit/>
          </a:bodyPr>
          <a:lstStyle/>
          <a:p>
            <a:r>
              <a:rPr lang="en-GB" sz="3200" b="1" dirty="0">
                <a:solidFill>
                  <a:srgbClr val="00185E"/>
                </a:solidFill>
                <a:latin typeface="Arial" panose="020B0604020202020204" pitchFamily="34" charset="0"/>
                <a:cs typeface="Arial" panose="020B0604020202020204" pitchFamily="34" charset="0"/>
                <a:sym typeface="Arial"/>
              </a:rPr>
              <a:t>Service Offer:</a:t>
            </a:r>
            <a:endParaRPr lang="en-US" sz="3200" b="1" dirty="0">
              <a:solidFill>
                <a:srgbClr val="0018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AE9EF8-EC94-5EB0-631F-DCD47486FFC6}"/>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E4AEAFB-B44B-5131-D791-C3774FDE286A}"/>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5</a:t>
            </a:fld>
            <a:endParaRPr lang="en-US" dirty="0">
              <a:solidFill>
                <a:srgbClr val="00185E"/>
              </a:solidFill>
              <a:latin typeface="FS Albert Light" panose="02000503040000020004" pitchFamily="2" charset="77"/>
            </a:endParaRPr>
          </a:p>
        </p:txBody>
      </p:sp>
      <p:pic>
        <p:nvPicPr>
          <p:cNvPr id="4" name="Picture 3" descr="A picture containing LEGO&#10;&#10;Description automatically generated with medium confidence">
            <a:extLst>
              <a:ext uri="{FF2B5EF4-FFF2-40B4-BE49-F238E27FC236}">
                <a16:creationId xmlns:a16="http://schemas.microsoft.com/office/drawing/2014/main" id="{6B57EC63-BEE7-5C69-E7A7-330A489E6F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58757" y="1252150"/>
            <a:ext cx="4568391" cy="43537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79D5A6B2-B6F7-60CD-5FDD-3DCD79961BDC}"/>
              </a:ext>
            </a:extLst>
          </p:cNvPr>
          <p:cNvPicPr>
            <a:picLocks noChangeAspect="1"/>
          </p:cNvPicPr>
          <p:nvPr/>
        </p:nvPicPr>
        <p:blipFill>
          <a:blip r:embed="rId4"/>
          <a:stretch>
            <a:fillRect/>
          </a:stretch>
        </p:blipFill>
        <p:spPr>
          <a:xfrm>
            <a:off x="292933" y="271799"/>
            <a:ext cx="1498852" cy="273600"/>
          </a:xfrm>
          <a:prstGeom prst="rect">
            <a:avLst/>
          </a:prstGeom>
        </p:spPr>
      </p:pic>
      <p:pic>
        <p:nvPicPr>
          <p:cNvPr id="13" name="Picture 12">
            <a:extLst>
              <a:ext uri="{FF2B5EF4-FFF2-40B4-BE49-F238E27FC236}">
                <a16:creationId xmlns:a16="http://schemas.microsoft.com/office/drawing/2014/main" id="{5D9676A3-7C85-E377-2699-5F7400C1E68E}"/>
              </a:ext>
            </a:extLst>
          </p:cNvPr>
          <p:cNvPicPr>
            <a:picLocks noChangeAspect="1"/>
          </p:cNvPicPr>
          <p:nvPr/>
        </p:nvPicPr>
        <p:blipFill>
          <a:blip r:embed="rId5"/>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61975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F0F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740D5-1E5C-9C7D-DC11-3EC6479E5526}"/>
              </a:ext>
            </a:extLst>
          </p:cNvPr>
          <p:cNvSpPr txBox="1"/>
          <p:nvPr/>
        </p:nvSpPr>
        <p:spPr>
          <a:xfrm>
            <a:off x="469273" y="974979"/>
            <a:ext cx="6094674" cy="416011"/>
          </a:xfrm>
          <a:prstGeom prst="rect">
            <a:avLst/>
          </a:prstGeom>
          <a:noFill/>
        </p:spPr>
        <p:txBody>
          <a:bodyPr wrap="square" lIns="91440" tIns="45720" rIns="91440" bIns="45720" anchor="t">
            <a:spAutoFit/>
          </a:bodyPr>
          <a:lstStyle/>
          <a:p>
            <a:pPr marL="342900" indent="-304800">
              <a:lnSpc>
                <a:spcPct val="150000"/>
              </a:lnSpc>
              <a:buClr>
                <a:srgbClr val="060235"/>
              </a:buClr>
              <a:buSzPts val="1800"/>
              <a:buFont typeface="Arial" panose="020B0604020202020204" pitchFamily="34" charset="0"/>
              <a:buChar char="•"/>
            </a:pPr>
            <a:endParaRPr lang="en-GB" sz="1600" dirty="0">
              <a:solidFill>
                <a:srgbClr val="060235"/>
              </a:solidFill>
              <a:latin typeface="Arial" panose="020B0604020202020204" pitchFamily="34" charset="0"/>
              <a:ea typeface="Arial"/>
              <a:cs typeface="Arial" panose="020B0604020202020204" pitchFamily="34" charset="0"/>
            </a:endParaRPr>
          </a:p>
        </p:txBody>
      </p:sp>
      <p:sp>
        <p:nvSpPr>
          <p:cNvPr id="2" name="TextBox 1">
            <a:extLst>
              <a:ext uri="{FF2B5EF4-FFF2-40B4-BE49-F238E27FC236}">
                <a16:creationId xmlns:a16="http://schemas.microsoft.com/office/drawing/2014/main" id="{C69C16EB-AFFC-07C2-7CD1-54FAAAFE9487}"/>
              </a:ext>
            </a:extLst>
          </p:cNvPr>
          <p:cNvSpPr txBox="1"/>
          <p:nvPr/>
        </p:nvSpPr>
        <p:spPr>
          <a:xfrm>
            <a:off x="653995" y="900000"/>
            <a:ext cx="6094674" cy="584775"/>
          </a:xfrm>
          <a:prstGeom prst="rect">
            <a:avLst/>
          </a:prstGeom>
          <a:noFill/>
        </p:spPr>
        <p:txBody>
          <a:bodyPr wrap="square">
            <a:spAutoFit/>
          </a:bodyPr>
          <a:lstStyle/>
          <a:p>
            <a:r>
              <a:rPr lang="en-GB" sz="3200" b="1">
                <a:effectLst/>
                <a:latin typeface="Arial" panose="020B0604020202020204" pitchFamily="34" charset="0"/>
                <a:ea typeface="Tahoma" panose="020B0604030504040204" pitchFamily="34" charset="0"/>
                <a:cs typeface="Arial" panose="020B0604020202020204" pitchFamily="34" charset="0"/>
              </a:rPr>
              <a:t>Out-of-Work Participants</a:t>
            </a:r>
            <a:endParaRPr lang="en-US" sz="3200" b="1" dirty="0">
              <a:solidFill>
                <a:srgbClr val="00185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26BE77-3248-C09A-B986-AB6974FCF488}"/>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83F06075-2481-EE58-491E-494C6474F4EC}"/>
              </a:ext>
            </a:extLst>
          </p:cNvPr>
          <p:cNvSpPr/>
          <p:nvPr/>
        </p:nvSpPr>
        <p:spPr>
          <a:xfrm>
            <a:off x="7797960" y="1169891"/>
            <a:ext cx="3740045" cy="3740045"/>
          </a:xfrm>
          <a:prstGeom prst="ellipse">
            <a:avLst/>
          </a:prstGeom>
          <a:blipFill>
            <a:blip r:embed="rId3"/>
            <a:stretch>
              <a:fillRect l="-5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85FB265-93DE-0805-8086-52ED8C381FD4}"/>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6</a:t>
            </a:fld>
            <a:endParaRPr lang="en-US" dirty="0">
              <a:solidFill>
                <a:srgbClr val="00185E"/>
              </a:solidFill>
              <a:latin typeface="FS Albert Light" panose="02000503040000020004" pitchFamily="2" charset="77"/>
            </a:endParaRPr>
          </a:p>
        </p:txBody>
      </p:sp>
      <p:sp>
        <p:nvSpPr>
          <p:cNvPr id="7" name="TextBox 6">
            <a:extLst>
              <a:ext uri="{FF2B5EF4-FFF2-40B4-BE49-F238E27FC236}">
                <a16:creationId xmlns:a16="http://schemas.microsoft.com/office/drawing/2014/main" id="{FF3F4E5F-51FA-1433-4987-68C3BC657886}"/>
              </a:ext>
            </a:extLst>
          </p:cNvPr>
          <p:cNvSpPr txBox="1"/>
          <p:nvPr/>
        </p:nvSpPr>
        <p:spPr>
          <a:xfrm>
            <a:off x="731684" y="2047614"/>
            <a:ext cx="6856414" cy="2862322"/>
          </a:xfrm>
          <a:prstGeom prst="rect">
            <a:avLst/>
          </a:prstGeom>
          <a:noFill/>
        </p:spPr>
        <p:txBody>
          <a:bodyPr wrap="square">
            <a:spAutoFit/>
          </a:bodyPr>
          <a:lstStyle/>
          <a:p>
            <a:pPr marL="342900" lvl="0" indent="-342900">
              <a:buFont typeface="+mj-lt"/>
              <a:buAutoNum type="alphaUcPeriod"/>
            </a:pPr>
            <a:endParaRPr lang="en-GB" sz="2000" b="1" dirty="0">
              <a:latin typeface="Arial" panose="020B0604020202020204" pitchFamily="34" charset="0"/>
              <a:ea typeface="Tahoma" panose="020B0604030504040204" pitchFamily="34" charset="0"/>
              <a:cs typeface="Arial" panose="020B0604020202020204" pitchFamily="34" charset="0"/>
            </a:endParaRPr>
          </a:p>
          <a:p>
            <a:pPr lvl="0"/>
            <a:r>
              <a:rPr lang="en-GB" sz="2000" dirty="0">
                <a:latin typeface="Arial" panose="020B0604020202020204" pitchFamily="34" charset="0"/>
                <a:ea typeface="Tahoma" panose="020B0604030504040204" pitchFamily="34" charset="0"/>
                <a:cs typeface="Arial" panose="020B0604020202020204" pitchFamily="34" charset="0"/>
              </a:rPr>
              <a:t>Pe</a:t>
            </a:r>
            <a:r>
              <a:rPr lang="en-GB" sz="2000" dirty="0">
                <a:effectLst/>
                <a:latin typeface="Arial" panose="020B0604020202020204" pitchFamily="34" charset="0"/>
                <a:ea typeface="Tahoma" panose="020B0604030504040204" pitchFamily="34" charset="0"/>
                <a:cs typeface="Arial" panose="020B0604020202020204" pitchFamily="34" charset="0"/>
              </a:rPr>
              <a:t>ople who are not in employment at the time of enrolment and who require support to move into sustainable employment. </a:t>
            </a:r>
          </a:p>
          <a:p>
            <a:pPr lvl="0"/>
            <a:endParaRPr lang="en-GB" sz="2000" dirty="0">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endParaRPr lang="en-GB" sz="2000" dirty="0">
              <a:effectLst/>
              <a:latin typeface="Arial" panose="020B0604020202020204" pitchFamily="34" charset="0"/>
              <a:ea typeface="Tahoma" panose="020B0604030504040204" pitchFamily="34" charset="0"/>
              <a:cs typeface="Arial" panose="020B0604020202020204" pitchFamily="34" charset="0"/>
            </a:endParaRPr>
          </a:p>
          <a:p>
            <a:pPr lvl="0"/>
            <a:r>
              <a:rPr lang="en-GB" sz="2000" dirty="0">
                <a:effectLst/>
                <a:latin typeface="Arial" panose="020B0604020202020204" pitchFamily="34" charset="0"/>
                <a:ea typeface="Tahoma" panose="020B0604030504040204" pitchFamily="34" charset="0"/>
                <a:cs typeface="Arial" panose="020B0604020202020204" pitchFamily="34" charset="0"/>
              </a:rPr>
              <a:t>Participants are entitled to a</a:t>
            </a:r>
            <a:r>
              <a:rPr lang="en-GB" sz="2000" b="1" dirty="0">
                <a:effectLst/>
                <a:latin typeface="Arial" panose="020B0604020202020204" pitchFamily="34" charset="0"/>
                <a:ea typeface="Tahoma" panose="020B0604030504040204" pitchFamily="34" charset="0"/>
                <a:cs typeface="Arial" panose="020B0604020202020204" pitchFamily="34" charset="0"/>
              </a:rPr>
              <a:t> maximum of 8 months support </a:t>
            </a:r>
            <a:r>
              <a:rPr lang="en-GB" sz="2000" dirty="0">
                <a:effectLst/>
                <a:latin typeface="Arial" panose="020B0604020202020204" pitchFamily="34" charset="0"/>
                <a:ea typeface="Tahoma" panose="020B0604030504040204" pitchFamily="34" charset="0"/>
                <a:cs typeface="Arial" panose="020B0604020202020204" pitchFamily="34" charset="0"/>
              </a:rPr>
              <a:t>but can be extended with approval. </a:t>
            </a:r>
          </a:p>
          <a:p>
            <a:pPr marL="342900" lvl="0" indent="-342900">
              <a:buFont typeface="+mj-lt"/>
              <a:buAutoNum type="alphaUcPeriod"/>
            </a:pPr>
            <a:endParaRPr lang="en-GB" sz="2000" b="1" dirty="0">
              <a:latin typeface="Arial" panose="020B0604020202020204" pitchFamily="34" charset="0"/>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FAF7B82-7E23-E066-82DA-A998C47F3FC4}"/>
              </a:ext>
            </a:extLst>
          </p:cNvPr>
          <p:cNvPicPr>
            <a:picLocks noChangeAspect="1"/>
          </p:cNvPicPr>
          <p:nvPr/>
        </p:nvPicPr>
        <p:blipFill>
          <a:blip r:embed="rId4"/>
          <a:stretch>
            <a:fillRect/>
          </a:stretch>
        </p:blipFill>
        <p:spPr>
          <a:xfrm>
            <a:off x="292933" y="271799"/>
            <a:ext cx="1498852" cy="273600"/>
          </a:xfrm>
          <a:prstGeom prst="rect">
            <a:avLst/>
          </a:prstGeom>
        </p:spPr>
      </p:pic>
      <p:pic>
        <p:nvPicPr>
          <p:cNvPr id="15" name="Picture 14">
            <a:extLst>
              <a:ext uri="{FF2B5EF4-FFF2-40B4-BE49-F238E27FC236}">
                <a16:creationId xmlns:a16="http://schemas.microsoft.com/office/drawing/2014/main" id="{94611EBA-361E-AC08-C7AE-0F773FEA3476}"/>
              </a:ext>
            </a:extLst>
          </p:cNvPr>
          <p:cNvPicPr>
            <a:picLocks noChangeAspect="1"/>
          </p:cNvPicPr>
          <p:nvPr/>
        </p:nvPicPr>
        <p:blipFill>
          <a:blip r:embed="rId5"/>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27987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F0F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740D5-1E5C-9C7D-DC11-3EC6479E5526}"/>
              </a:ext>
            </a:extLst>
          </p:cNvPr>
          <p:cNvSpPr txBox="1"/>
          <p:nvPr/>
        </p:nvSpPr>
        <p:spPr>
          <a:xfrm>
            <a:off x="571801" y="2041240"/>
            <a:ext cx="6753672" cy="3883884"/>
          </a:xfrm>
          <a:prstGeom prst="rect">
            <a:avLst/>
          </a:prstGeom>
          <a:noFill/>
        </p:spPr>
        <p:txBody>
          <a:bodyPr wrap="square" lIns="91440" tIns="45720" rIns="91440" bIns="45720" anchor="t">
            <a:spAutoFit/>
          </a:bodyPr>
          <a:lstStyle/>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Once the participant has found work, we still carry on working with then and offer them in-work support </a:t>
            </a:r>
          </a:p>
          <a:p>
            <a:pPr marL="342900" indent="-342900">
              <a:lnSpc>
                <a:spcPct val="107000"/>
              </a:lnSpc>
              <a:spcAft>
                <a:spcPts val="800"/>
              </a:spcAft>
              <a:buFont typeface="Arial" panose="020B0604020202020204" pitchFamily="34" charset="0"/>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We will have conversations with the employers on how they can support their new employee within the working environment. </a:t>
            </a:r>
          </a:p>
          <a:p>
            <a:pPr marL="342900" indent="-342900">
              <a:lnSpc>
                <a:spcPct val="107000"/>
              </a:lnSpc>
              <a:spcAft>
                <a:spcPts val="800"/>
              </a:spcAft>
              <a:buFont typeface="Arial" panose="020B0604020202020204" pitchFamily="34" charset="0"/>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Obviously, this is only done with the participants consent to do so. </a:t>
            </a:r>
          </a:p>
          <a:p>
            <a:pPr>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69C16EB-AFFC-07C2-7CD1-54FAAAFE9487}"/>
              </a:ext>
            </a:extLst>
          </p:cNvPr>
          <p:cNvSpPr txBox="1"/>
          <p:nvPr/>
        </p:nvSpPr>
        <p:spPr>
          <a:xfrm>
            <a:off x="653995" y="900000"/>
            <a:ext cx="6094674" cy="584775"/>
          </a:xfrm>
          <a:prstGeom prst="rect">
            <a:avLst/>
          </a:prstGeom>
          <a:noFill/>
        </p:spPr>
        <p:txBody>
          <a:bodyPr wrap="square">
            <a:spAutoFit/>
          </a:bodyPr>
          <a:lstStyle/>
          <a:p>
            <a:r>
              <a:rPr lang="en-US" sz="3200" b="1" dirty="0">
                <a:solidFill>
                  <a:srgbClr val="00185E"/>
                </a:solidFill>
                <a:latin typeface="Arial" panose="020B0604020202020204" pitchFamily="34" charset="0"/>
                <a:cs typeface="Arial" panose="020B0604020202020204" pitchFamily="34" charset="0"/>
              </a:rPr>
              <a:t>In Work Support</a:t>
            </a:r>
          </a:p>
        </p:txBody>
      </p:sp>
      <p:sp>
        <p:nvSpPr>
          <p:cNvPr id="4" name="TextBox 3">
            <a:extLst>
              <a:ext uri="{FF2B5EF4-FFF2-40B4-BE49-F238E27FC236}">
                <a16:creationId xmlns:a16="http://schemas.microsoft.com/office/drawing/2014/main" id="{8826BE77-3248-C09A-B986-AB6974FCF488}"/>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5FB265-93DE-0805-8086-52ED8C381FD4}"/>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7</a:t>
            </a:fld>
            <a:endParaRPr lang="en-US" dirty="0">
              <a:solidFill>
                <a:srgbClr val="00185E"/>
              </a:solidFill>
              <a:latin typeface="FS Albert Light" panose="02000503040000020004" pitchFamily="2" charset="77"/>
            </a:endParaRPr>
          </a:p>
        </p:txBody>
      </p:sp>
      <p:pic>
        <p:nvPicPr>
          <p:cNvPr id="3" name="Picture 2">
            <a:extLst>
              <a:ext uri="{FF2B5EF4-FFF2-40B4-BE49-F238E27FC236}">
                <a16:creationId xmlns:a16="http://schemas.microsoft.com/office/drawing/2014/main" id="{FCDCA12D-4E75-69C1-7FE8-2D763079DBEB}"/>
              </a:ext>
            </a:extLst>
          </p:cNvPr>
          <p:cNvPicPr>
            <a:picLocks noChangeAspect="1"/>
          </p:cNvPicPr>
          <p:nvPr/>
        </p:nvPicPr>
        <p:blipFill>
          <a:blip r:embed="rId3"/>
          <a:stretch>
            <a:fillRect/>
          </a:stretch>
        </p:blipFill>
        <p:spPr>
          <a:xfrm>
            <a:off x="292933" y="271799"/>
            <a:ext cx="1498852" cy="273600"/>
          </a:xfrm>
          <a:prstGeom prst="rect">
            <a:avLst/>
          </a:prstGeom>
        </p:spPr>
      </p:pic>
      <p:pic>
        <p:nvPicPr>
          <p:cNvPr id="6" name="Picture 5">
            <a:extLst>
              <a:ext uri="{FF2B5EF4-FFF2-40B4-BE49-F238E27FC236}">
                <a16:creationId xmlns:a16="http://schemas.microsoft.com/office/drawing/2014/main" id="{7B06A4CB-6E9C-5286-D308-E9C2AFA4E901}"/>
              </a:ext>
            </a:extLst>
          </p:cNvPr>
          <p:cNvPicPr>
            <a:picLocks noChangeAspect="1"/>
          </p:cNvPicPr>
          <p:nvPr/>
        </p:nvPicPr>
        <p:blipFill>
          <a:blip r:embed="rId4"/>
          <a:stretch>
            <a:fillRect/>
          </a:stretch>
        </p:blipFill>
        <p:spPr>
          <a:xfrm>
            <a:off x="7728200" y="2421384"/>
            <a:ext cx="3645420" cy="2386922"/>
          </a:xfrm>
          <a:prstGeom prst="rect">
            <a:avLst/>
          </a:prstGeom>
        </p:spPr>
      </p:pic>
      <p:pic>
        <p:nvPicPr>
          <p:cNvPr id="7" name="Picture 6">
            <a:extLst>
              <a:ext uri="{FF2B5EF4-FFF2-40B4-BE49-F238E27FC236}">
                <a16:creationId xmlns:a16="http://schemas.microsoft.com/office/drawing/2014/main" id="{22BCE789-FB06-A581-E3C7-719BEE83B1FA}"/>
              </a:ext>
            </a:extLst>
          </p:cNvPr>
          <p:cNvPicPr>
            <a:picLocks noChangeAspect="1"/>
          </p:cNvPicPr>
          <p:nvPr/>
        </p:nvPicPr>
        <p:blipFill>
          <a:blip r:embed="rId5"/>
          <a:stretch>
            <a:fillRect/>
          </a:stretch>
        </p:blipFill>
        <p:spPr>
          <a:xfrm>
            <a:off x="292933" y="271799"/>
            <a:ext cx="1513382" cy="272249"/>
          </a:xfrm>
          <a:prstGeom prst="rect">
            <a:avLst/>
          </a:prstGeom>
        </p:spPr>
      </p:pic>
    </p:spTree>
    <p:extLst>
      <p:ext uri="{BB962C8B-B14F-4D97-AF65-F5344CB8AC3E}">
        <p14:creationId xmlns:p14="http://schemas.microsoft.com/office/powerpoint/2010/main" val="322831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F0FB"/>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C151999-9C0B-5030-C1B9-A2D830DD3CB5}"/>
              </a:ext>
            </a:extLst>
          </p:cNvPr>
          <p:cNvSpPr/>
          <p:nvPr/>
        </p:nvSpPr>
        <p:spPr>
          <a:xfrm>
            <a:off x="7719093" y="314794"/>
            <a:ext cx="5000227" cy="5766135"/>
          </a:xfrm>
          <a:custGeom>
            <a:avLst/>
            <a:gdLst>
              <a:gd name="connsiteX0" fmla="*/ 5240473 w 5423714"/>
              <a:gd name="connsiteY0" fmla="*/ 0 h 5546361"/>
              <a:gd name="connsiteX1" fmla="*/ 518572 w 5423714"/>
              <a:gd name="connsiteY1" fmla="*/ 1019331 h 5546361"/>
              <a:gd name="connsiteX2" fmla="*/ 4843234 w 5423714"/>
              <a:gd name="connsiteY2" fmla="*/ 2353456 h 5546361"/>
              <a:gd name="connsiteX3" fmla="*/ 1411 w 5423714"/>
              <a:gd name="connsiteY3" fmla="*/ 3102964 h 5546361"/>
              <a:gd name="connsiteX4" fmla="*/ 5420355 w 5423714"/>
              <a:gd name="connsiteY4" fmla="*/ 3702571 h 5546361"/>
              <a:gd name="connsiteX5" fmla="*/ 878336 w 5423714"/>
              <a:gd name="connsiteY5" fmla="*/ 4579495 h 5546361"/>
              <a:gd name="connsiteX6" fmla="*/ 5315424 w 5423714"/>
              <a:gd name="connsiteY6" fmla="*/ 5546361 h 5546361"/>
              <a:gd name="connsiteX0" fmla="*/ 4722647 w 4902701"/>
              <a:gd name="connsiteY0" fmla="*/ 0 h 5546361"/>
              <a:gd name="connsiteX1" fmla="*/ 746 w 4902701"/>
              <a:gd name="connsiteY1" fmla="*/ 1019331 h 5546361"/>
              <a:gd name="connsiteX2" fmla="*/ 4325408 w 4902701"/>
              <a:gd name="connsiteY2" fmla="*/ 2353456 h 5546361"/>
              <a:gd name="connsiteX3" fmla="*/ 165638 w 4902701"/>
              <a:gd name="connsiteY3" fmla="*/ 3110459 h 5546361"/>
              <a:gd name="connsiteX4" fmla="*/ 4902529 w 4902701"/>
              <a:gd name="connsiteY4" fmla="*/ 3702571 h 5546361"/>
              <a:gd name="connsiteX5" fmla="*/ 360510 w 4902701"/>
              <a:gd name="connsiteY5" fmla="*/ 4579495 h 5546361"/>
              <a:gd name="connsiteX6" fmla="*/ 4797598 w 4902701"/>
              <a:gd name="connsiteY6" fmla="*/ 5546361 h 5546361"/>
              <a:gd name="connsiteX0" fmla="*/ 4752622 w 4932676"/>
              <a:gd name="connsiteY0" fmla="*/ 0 h 5546361"/>
              <a:gd name="connsiteX1" fmla="*/ 741 w 4932676"/>
              <a:gd name="connsiteY1" fmla="*/ 1379094 h 5546361"/>
              <a:gd name="connsiteX2" fmla="*/ 4355383 w 4932676"/>
              <a:gd name="connsiteY2" fmla="*/ 2353456 h 5546361"/>
              <a:gd name="connsiteX3" fmla="*/ 195613 w 4932676"/>
              <a:gd name="connsiteY3" fmla="*/ 3110459 h 5546361"/>
              <a:gd name="connsiteX4" fmla="*/ 4932504 w 4932676"/>
              <a:gd name="connsiteY4" fmla="*/ 3702571 h 5546361"/>
              <a:gd name="connsiteX5" fmla="*/ 390485 w 4932676"/>
              <a:gd name="connsiteY5" fmla="*/ 4579495 h 5546361"/>
              <a:gd name="connsiteX6" fmla="*/ 4827573 w 4932676"/>
              <a:gd name="connsiteY6" fmla="*/ 5546361 h 5546361"/>
              <a:gd name="connsiteX0" fmla="*/ 4684939 w 4932449"/>
              <a:gd name="connsiteY0" fmla="*/ 0 h 5981075"/>
              <a:gd name="connsiteX1" fmla="*/ 514 w 4932449"/>
              <a:gd name="connsiteY1" fmla="*/ 1813808 h 5981075"/>
              <a:gd name="connsiteX2" fmla="*/ 4355156 w 4932449"/>
              <a:gd name="connsiteY2" fmla="*/ 2788170 h 5981075"/>
              <a:gd name="connsiteX3" fmla="*/ 195386 w 4932449"/>
              <a:gd name="connsiteY3" fmla="*/ 3545173 h 5981075"/>
              <a:gd name="connsiteX4" fmla="*/ 4932277 w 4932449"/>
              <a:gd name="connsiteY4" fmla="*/ 4137285 h 5981075"/>
              <a:gd name="connsiteX5" fmla="*/ 390258 w 4932449"/>
              <a:gd name="connsiteY5" fmla="*/ 5014209 h 5981075"/>
              <a:gd name="connsiteX6" fmla="*/ 4827346 w 4932449"/>
              <a:gd name="connsiteY6" fmla="*/ 5981075 h 5981075"/>
              <a:gd name="connsiteX0" fmla="*/ 4685266 w 5000223"/>
              <a:gd name="connsiteY0" fmla="*/ 0 h 5981075"/>
              <a:gd name="connsiteX1" fmla="*/ 841 w 5000223"/>
              <a:gd name="connsiteY1" fmla="*/ 1813808 h 5981075"/>
              <a:gd name="connsiteX2" fmla="*/ 5000060 w 5000223"/>
              <a:gd name="connsiteY2" fmla="*/ 2443396 h 5981075"/>
              <a:gd name="connsiteX3" fmla="*/ 195713 w 5000223"/>
              <a:gd name="connsiteY3" fmla="*/ 3545173 h 5981075"/>
              <a:gd name="connsiteX4" fmla="*/ 4932604 w 5000223"/>
              <a:gd name="connsiteY4" fmla="*/ 4137285 h 5981075"/>
              <a:gd name="connsiteX5" fmla="*/ 390585 w 5000223"/>
              <a:gd name="connsiteY5" fmla="*/ 5014209 h 5981075"/>
              <a:gd name="connsiteX6" fmla="*/ 4827673 w 5000223"/>
              <a:gd name="connsiteY6" fmla="*/ 5981075 h 5981075"/>
              <a:gd name="connsiteX0" fmla="*/ 4685266 w 5000227"/>
              <a:gd name="connsiteY0" fmla="*/ 0 h 5981075"/>
              <a:gd name="connsiteX1" fmla="*/ 841 w 5000227"/>
              <a:gd name="connsiteY1" fmla="*/ 1813808 h 5981075"/>
              <a:gd name="connsiteX2" fmla="*/ 5000060 w 5000227"/>
              <a:gd name="connsiteY2" fmla="*/ 2443396 h 5981075"/>
              <a:gd name="connsiteX3" fmla="*/ 195713 w 5000227"/>
              <a:gd name="connsiteY3" fmla="*/ 3545173 h 5981075"/>
              <a:gd name="connsiteX4" fmla="*/ 4115640 w 5000227"/>
              <a:gd name="connsiteY4" fmla="*/ 4287186 h 5981075"/>
              <a:gd name="connsiteX5" fmla="*/ 390585 w 5000227"/>
              <a:gd name="connsiteY5" fmla="*/ 5014209 h 5981075"/>
              <a:gd name="connsiteX6" fmla="*/ 4827673 w 5000227"/>
              <a:gd name="connsiteY6" fmla="*/ 5981075 h 5981075"/>
              <a:gd name="connsiteX0" fmla="*/ 4685266 w 5000227"/>
              <a:gd name="connsiteY0" fmla="*/ 0 h 5981075"/>
              <a:gd name="connsiteX1" fmla="*/ 841 w 5000227"/>
              <a:gd name="connsiteY1" fmla="*/ 1813808 h 5981075"/>
              <a:gd name="connsiteX2" fmla="*/ 5000060 w 5000227"/>
              <a:gd name="connsiteY2" fmla="*/ 2443396 h 5981075"/>
              <a:gd name="connsiteX3" fmla="*/ 195713 w 5000227"/>
              <a:gd name="connsiteY3" fmla="*/ 3545173 h 5981075"/>
              <a:gd name="connsiteX4" fmla="*/ 4115640 w 5000227"/>
              <a:gd name="connsiteY4" fmla="*/ 4287186 h 5981075"/>
              <a:gd name="connsiteX5" fmla="*/ 390585 w 5000227"/>
              <a:gd name="connsiteY5" fmla="*/ 5014209 h 5981075"/>
              <a:gd name="connsiteX6" fmla="*/ 4827673 w 5000227"/>
              <a:gd name="connsiteY6" fmla="*/ 5981075 h 5981075"/>
              <a:gd name="connsiteX0" fmla="*/ 4685266 w 5000227"/>
              <a:gd name="connsiteY0" fmla="*/ 0 h 5448924"/>
              <a:gd name="connsiteX1" fmla="*/ 841 w 5000227"/>
              <a:gd name="connsiteY1" fmla="*/ 1813808 h 5448924"/>
              <a:gd name="connsiteX2" fmla="*/ 5000060 w 5000227"/>
              <a:gd name="connsiteY2" fmla="*/ 2443396 h 5448924"/>
              <a:gd name="connsiteX3" fmla="*/ 195713 w 5000227"/>
              <a:gd name="connsiteY3" fmla="*/ 3545173 h 5448924"/>
              <a:gd name="connsiteX4" fmla="*/ 4115640 w 5000227"/>
              <a:gd name="connsiteY4" fmla="*/ 4287186 h 5448924"/>
              <a:gd name="connsiteX5" fmla="*/ 390585 w 5000227"/>
              <a:gd name="connsiteY5" fmla="*/ 5014209 h 5448924"/>
              <a:gd name="connsiteX6" fmla="*/ 4722742 w 5000227"/>
              <a:gd name="connsiteY6" fmla="*/ 5448924 h 5448924"/>
              <a:gd name="connsiteX0" fmla="*/ 4685266 w 5000227"/>
              <a:gd name="connsiteY0" fmla="*/ 0 h 5766135"/>
              <a:gd name="connsiteX1" fmla="*/ 841 w 5000227"/>
              <a:gd name="connsiteY1" fmla="*/ 1813808 h 5766135"/>
              <a:gd name="connsiteX2" fmla="*/ 5000060 w 5000227"/>
              <a:gd name="connsiteY2" fmla="*/ 2443396 h 5766135"/>
              <a:gd name="connsiteX3" fmla="*/ 195713 w 5000227"/>
              <a:gd name="connsiteY3" fmla="*/ 3545173 h 5766135"/>
              <a:gd name="connsiteX4" fmla="*/ 4115640 w 5000227"/>
              <a:gd name="connsiteY4" fmla="*/ 4287186 h 5766135"/>
              <a:gd name="connsiteX5" fmla="*/ 390585 w 5000227"/>
              <a:gd name="connsiteY5" fmla="*/ 5014209 h 5766135"/>
              <a:gd name="connsiteX6" fmla="*/ 4722742 w 5000227"/>
              <a:gd name="connsiteY6" fmla="*/ 5448924 h 57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227" h="5766135">
                <a:moveTo>
                  <a:pt x="4685266" y="0"/>
                </a:moveTo>
                <a:cubicBezTo>
                  <a:pt x="2357418" y="313544"/>
                  <a:pt x="-51625" y="1406575"/>
                  <a:pt x="841" y="1813808"/>
                </a:cubicBezTo>
                <a:cubicBezTo>
                  <a:pt x="53307" y="2221041"/>
                  <a:pt x="4967581" y="2154835"/>
                  <a:pt x="5000060" y="2443396"/>
                </a:cubicBezTo>
                <a:cubicBezTo>
                  <a:pt x="5032539" y="2731957"/>
                  <a:pt x="343116" y="3237875"/>
                  <a:pt x="195713" y="3545173"/>
                </a:cubicBezTo>
                <a:cubicBezTo>
                  <a:pt x="48310" y="3852471"/>
                  <a:pt x="4165607" y="3705068"/>
                  <a:pt x="4115640" y="4287186"/>
                </a:cubicBezTo>
                <a:cubicBezTo>
                  <a:pt x="4065673" y="4869304"/>
                  <a:pt x="408073" y="4706911"/>
                  <a:pt x="390585" y="5014209"/>
                </a:cubicBezTo>
                <a:cubicBezTo>
                  <a:pt x="373096" y="5321507"/>
                  <a:pt x="2870208" y="6248400"/>
                  <a:pt x="4722742" y="5448924"/>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B740D5-1E5C-9C7D-DC11-3EC6479E5526}"/>
              </a:ext>
            </a:extLst>
          </p:cNvPr>
          <p:cNvSpPr txBox="1"/>
          <p:nvPr/>
        </p:nvSpPr>
        <p:spPr>
          <a:xfrm>
            <a:off x="653995" y="1620000"/>
            <a:ext cx="6753672" cy="4651979"/>
          </a:xfrm>
          <a:prstGeom prst="rect">
            <a:avLst/>
          </a:prstGeom>
          <a:noFill/>
        </p:spPr>
        <p:txBody>
          <a:bodyPr wrap="square" lIns="91440" tIns="45720" rIns="91440" bIns="45720" anchor="t">
            <a:spAutoFit/>
          </a:bodyPr>
          <a:lstStyle/>
          <a:p>
            <a:pPr marL="342900" indent="-304800">
              <a:lnSpc>
                <a:spcPct val="150000"/>
              </a:lnSpc>
              <a:buClr>
                <a:srgbClr val="060235"/>
              </a:buClr>
              <a:buSzPts val="1800"/>
              <a:buFont typeface="Arial" panose="020B0604020202020204" pitchFamily="34" charset="0"/>
              <a:buChar char="•"/>
            </a:pPr>
            <a:r>
              <a:rPr lang="en-GB" sz="2000" b="1" dirty="0">
                <a:effectLst/>
                <a:latin typeface="Arial" panose="020B0604020202020204" pitchFamily="34" charset="0"/>
                <a:ea typeface="Tahoma" panose="020B0604030504040204" pitchFamily="34" charset="0"/>
                <a:cs typeface="Arial" panose="020B0604020202020204" pitchFamily="34" charset="0"/>
              </a:rPr>
              <a:t>Total time on programme is a maximum of 12 months support </a:t>
            </a:r>
            <a:r>
              <a:rPr lang="en-GB" sz="2000" dirty="0">
                <a:effectLst/>
                <a:latin typeface="Arial" panose="020B0604020202020204" pitchFamily="34" charset="0"/>
                <a:ea typeface="Tahoma" panose="020B0604030504040204" pitchFamily="34" charset="0"/>
                <a:cs typeface="Arial" panose="020B0604020202020204" pitchFamily="34" charset="0"/>
              </a:rPr>
              <a:t>(8 months out of work, 4 months in work)</a:t>
            </a:r>
            <a:r>
              <a:rPr lang="en-GB" sz="2000" dirty="0">
                <a:effectLst/>
                <a:latin typeface="Arial" panose="020B0604020202020204" pitchFamily="34" charset="0"/>
                <a:ea typeface="Calibri" panose="020F0502020204030204" pitchFamily="34" charset="0"/>
                <a:cs typeface="Arial" panose="020B0604020202020204" pitchFamily="34" charset="0"/>
              </a:rPr>
              <a:t> </a:t>
            </a:r>
          </a:p>
          <a:p>
            <a:pPr marL="342900" indent="-304800">
              <a:lnSpc>
                <a:spcPct val="150000"/>
              </a:lnSpc>
              <a:buClr>
                <a:srgbClr val="060235"/>
              </a:buClr>
              <a:buSzPts val="1800"/>
              <a:buFont typeface="Arial" panose="020B0604020202020204" pitchFamily="34" charset="0"/>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04800">
              <a:lnSpc>
                <a:spcPct val="150000"/>
              </a:lnSpc>
              <a:buClr>
                <a:srgbClr val="060235"/>
              </a:buClr>
              <a:buSzPts val="1800"/>
              <a:buFont typeface="Arial" panose="020B0604020202020204" pitchFamily="34" charset="0"/>
              <a:buChar cha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04800">
              <a:lnSpc>
                <a:spcPct val="150000"/>
              </a:lnSpc>
              <a:buClr>
                <a:srgbClr val="060235"/>
              </a:buClr>
              <a:buSzPts val="1800"/>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Considering any barriers or reasonable adjustments that need to be made whilst in work or retaining work supporting the participant as well as the potential employer to make those adjustments in the workplace</a:t>
            </a:r>
            <a:endParaRPr lang="en-GB" sz="2000" dirty="0">
              <a:solidFill>
                <a:srgbClr val="060235"/>
              </a:solidFill>
              <a:latin typeface="Arial" panose="020B0604020202020204" pitchFamily="34" charset="0"/>
              <a:ea typeface="Arial"/>
              <a:cs typeface="Arial" panose="020B0604020202020204" pitchFamily="34" charset="0"/>
            </a:endParaRPr>
          </a:p>
          <a:p>
            <a:pPr marL="342900" indent="-304800">
              <a:lnSpc>
                <a:spcPct val="150000"/>
              </a:lnSpc>
              <a:buClr>
                <a:srgbClr val="060235"/>
              </a:buClr>
              <a:buSzPts val="1800"/>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69C16EB-AFFC-07C2-7CD1-54FAAAFE9487}"/>
              </a:ext>
            </a:extLst>
          </p:cNvPr>
          <p:cNvSpPr txBox="1"/>
          <p:nvPr/>
        </p:nvSpPr>
        <p:spPr>
          <a:xfrm>
            <a:off x="653995" y="900000"/>
            <a:ext cx="6094674" cy="584775"/>
          </a:xfrm>
          <a:prstGeom prst="rect">
            <a:avLst/>
          </a:prstGeom>
          <a:noFill/>
        </p:spPr>
        <p:txBody>
          <a:bodyPr wrap="square">
            <a:spAutoFit/>
          </a:bodyPr>
          <a:lstStyle/>
          <a:p>
            <a:r>
              <a:rPr lang="en-US" sz="3200" b="1" dirty="0">
                <a:solidFill>
                  <a:srgbClr val="00185E"/>
                </a:solidFill>
                <a:latin typeface="Arial" panose="020B0604020202020204" pitchFamily="34" charset="0"/>
                <a:cs typeface="Arial" panose="020B0604020202020204" pitchFamily="34" charset="0"/>
              </a:rPr>
              <a:t>In Work Support</a:t>
            </a:r>
          </a:p>
        </p:txBody>
      </p:sp>
      <p:sp>
        <p:nvSpPr>
          <p:cNvPr id="4" name="TextBox 3">
            <a:extLst>
              <a:ext uri="{FF2B5EF4-FFF2-40B4-BE49-F238E27FC236}">
                <a16:creationId xmlns:a16="http://schemas.microsoft.com/office/drawing/2014/main" id="{8826BE77-3248-C09A-B986-AB6974FCF488}"/>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5FB265-93DE-0805-8086-52ED8C381FD4}"/>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8</a:t>
            </a:fld>
            <a:endParaRPr lang="en-US" dirty="0">
              <a:solidFill>
                <a:srgbClr val="00185E"/>
              </a:solidFill>
              <a:latin typeface="FS Albert Light" panose="02000503040000020004" pitchFamily="2" charset="77"/>
            </a:endParaRPr>
          </a:p>
        </p:txBody>
      </p:sp>
      <p:pic>
        <p:nvPicPr>
          <p:cNvPr id="19" name="Picture 18" descr="A blue and red figures holding hands&#10;&#10;Description automatically generated with low confidence">
            <a:extLst>
              <a:ext uri="{FF2B5EF4-FFF2-40B4-BE49-F238E27FC236}">
                <a16:creationId xmlns:a16="http://schemas.microsoft.com/office/drawing/2014/main" id="{E4A650BA-F811-7A22-44A3-E3B3227F11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54628" y="1380803"/>
            <a:ext cx="4264751" cy="4264751"/>
          </a:xfrm>
          <a:prstGeom prst="rect">
            <a:avLst/>
          </a:prstGeom>
        </p:spPr>
      </p:pic>
      <p:pic>
        <p:nvPicPr>
          <p:cNvPr id="3" name="Picture 2">
            <a:extLst>
              <a:ext uri="{FF2B5EF4-FFF2-40B4-BE49-F238E27FC236}">
                <a16:creationId xmlns:a16="http://schemas.microsoft.com/office/drawing/2014/main" id="{115BABE8-4603-D230-F893-1BDCCBDB8DC8}"/>
              </a:ext>
            </a:extLst>
          </p:cNvPr>
          <p:cNvPicPr>
            <a:picLocks noChangeAspect="1"/>
          </p:cNvPicPr>
          <p:nvPr/>
        </p:nvPicPr>
        <p:blipFill>
          <a:blip r:embed="rId4"/>
          <a:stretch>
            <a:fillRect/>
          </a:stretch>
        </p:blipFill>
        <p:spPr>
          <a:xfrm>
            <a:off x="292933" y="271799"/>
            <a:ext cx="1498852" cy="273600"/>
          </a:xfrm>
          <a:prstGeom prst="rect">
            <a:avLst/>
          </a:prstGeom>
        </p:spPr>
      </p:pic>
      <p:pic>
        <p:nvPicPr>
          <p:cNvPr id="6" name="Picture 5">
            <a:extLst>
              <a:ext uri="{FF2B5EF4-FFF2-40B4-BE49-F238E27FC236}">
                <a16:creationId xmlns:a16="http://schemas.microsoft.com/office/drawing/2014/main" id="{361B856F-DC4C-E9FE-755B-7219A2028101}"/>
              </a:ext>
            </a:extLst>
          </p:cNvPr>
          <p:cNvPicPr>
            <a:picLocks noChangeAspect="1"/>
          </p:cNvPicPr>
          <p:nvPr/>
        </p:nvPicPr>
        <p:blipFill>
          <a:blip r:embed="rId5"/>
          <a:stretch>
            <a:fillRect/>
          </a:stretch>
        </p:blipFill>
        <p:spPr>
          <a:xfrm>
            <a:off x="292933" y="271799"/>
            <a:ext cx="1513382" cy="272249"/>
          </a:xfrm>
          <a:prstGeom prst="rect">
            <a:avLst/>
          </a:prstGeom>
        </p:spPr>
      </p:pic>
    </p:spTree>
    <p:extLst>
      <p:ext uri="{BB962C8B-B14F-4D97-AF65-F5344CB8AC3E}">
        <p14:creationId xmlns:p14="http://schemas.microsoft.com/office/powerpoint/2010/main" val="107257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F0F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C16EB-AFFC-07C2-7CD1-54FAAAFE9487}"/>
              </a:ext>
            </a:extLst>
          </p:cNvPr>
          <p:cNvSpPr txBox="1"/>
          <p:nvPr/>
        </p:nvSpPr>
        <p:spPr>
          <a:xfrm>
            <a:off x="652161" y="912712"/>
            <a:ext cx="6094674" cy="584775"/>
          </a:xfrm>
          <a:prstGeom prst="rect">
            <a:avLst/>
          </a:prstGeom>
          <a:noFill/>
        </p:spPr>
        <p:txBody>
          <a:bodyPr wrap="square">
            <a:spAutoFit/>
          </a:bodyPr>
          <a:lstStyle/>
          <a:p>
            <a:r>
              <a:rPr lang="en-US" sz="3200" b="1" dirty="0">
                <a:solidFill>
                  <a:srgbClr val="00185E"/>
                </a:solidFill>
                <a:latin typeface="Arial" panose="020B0604020202020204" pitchFamily="34" charset="0"/>
                <a:cs typeface="Arial" panose="020B0604020202020204" pitchFamily="34" charset="0"/>
              </a:rPr>
              <a:t>Retention </a:t>
            </a:r>
          </a:p>
        </p:txBody>
      </p:sp>
      <p:sp>
        <p:nvSpPr>
          <p:cNvPr id="4" name="TextBox 3">
            <a:extLst>
              <a:ext uri="{FF2B5EF4-FFF2-40B4-BE49-F238E27FC236}">
                <a16:creationId xmlns:a16="http://schemas.microsoft.com/office/drawing/2014/main" id="{8826BE77-3248-C09A-B986-AB6974FCF488}"/>
              </a:ext>
            </a:extLst>
          </p:cNvPr>
          <p:cNvSpPr txBox="1"/>
          <p:nvPr/>
        </p:nvSpPr>
        <p:spPr>
          <a:xfrm>
            <a:off x="226738" y="6462412"/>
            <a:ext cx="6094674" cy="276999"/>
          </a:xfrm>
          <a:prstGeom prst="rect">
            <a:avLst/>
          </a:prstGeom>
          <a:noFill/>
        </p:spPr>
        <p:txBody>
          <a:bodyPr wrap="square">
            <a:spAutoFit/>
          </a:bodyPr>
          <a:lstStyle/>
          <a:p>
            <a:r>
              <a:rPr lang="en-GB" sz="1200" dirty="0">
                <a:solidFill>
                  <a:srgbClr val="00185E"/>
                </a:solidFill>
                <a:latin typeface="Arial" panose="020B0604020202020204" pitchFamily="34" charset="0"/>
                <a:ea typeface="Arial"/>
                <a:cs typeface="Arial" panose="020B0604020202020204" pitchFamily="34" charset="0"/>
                <a:sym typeface="Arial"/>
              </a:rPr>
              <a:t>IPSPC Service</a:t>
            </a:r>
            <a:endParaRPr lang="en-US" sz="1200" dirty="0">
              <a:solidFill>
                <a:srgbClr val="00185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5FB265-93DE-0805-8086-52ED8C381FD4}"/>
              </a:ext>
            </a:extLst>
          </p:cNvPr>
          <p:cNvSpPr txBox="1"/>
          <p:nvPr/>
        </p:nvSpPr>
        <p:spPr>
          <a:xfrm>
            <a:off x="11080805" y="174716"/>
            <a:ext cx="851941" cy="369332"/>
          </a:xfrm>
          <a:prstGeom prst="rect">
            <a:avLst/>
          </a:prstGeom>
          <a:noFill/>
        </p:spPr>
        <p:txBody>
          <a:bodyPr wrap="square" rtlCol="0">
            <a:spAutoFit/>
          </a:bodyPr>
          <a:lstStyle/>
          <a:p>
            <a:pPr algn="r"/>
            <a:fld id="{B8425BA9-678C-FF45-81CD-2DEF363B43DD}" type="slidenum">
              <a:rPr lang="en-US" smtClean="0">
                <a:solidFill>
                  <a:srgbClr val="00185E"/>
                </a:solidFill>
                <a:latin typeface="FS Albert Light" panose="02000503040000020004" pitchFamily="2" charset="77"/>
              </a:rPr>
              <a:pPr algn="r"/>
              <a:t>9</a:t>
            </a:fld>
            <a:endParaRPr lang="en-US" dirty="0">
              <a:solidFill>
                <a:srgbClr val="00185E"/>
              </a:solidFill>
              <a:latin typeface="FS Albert Light" panose="02000503040000020004" pitchFamily="2" charset="77"/>
            </a:endParaRPr>
          </a:p>
        </p:txBody>
      </p:sp>
      <p:sp>
        <p:nvSpPr>
          <p:cNvPr id="7" name="TextBox 6">
            <a:extLst>
              <a:ext uri="{FF2B5EF4-FFF2-40B4-BE49-F238E27FC236}">
                <a16:creationId xmlns:a16="http://schemas.microsoft.com/office/drawing/2014/main" id="{B51E3151-F6BC-0A19-8BC5-A5AF81BE54B3}"/>
              </a:ext>
            </a:extLst>
          </p:cNvPr>
          <p:cNvSpPr txBox="1"/>
          <p:nvPr/>
        </p:nvSpPr>
        <p:spPr>
          <a:xfrm>
            <a:off x="652161" y="2570357"/>
            <a:ext cx="6364840" cy="4870564"/>
          </a:xfrm>
          <a:prstGeom prst="rect">
            <a:avLst/>
          </a:prstGeom>
          <a:noFill/>
        </p:spPr>
        <p:txBody>
          <a:bodyPr wrap="square">
            <a:spAutoFit/>
          </a:bodyPr>
          <a:lstStyle/>
          <a:p>
            <a:pPr marL="342900" lvl="0" indent="-342900">
              <a:buFont typeface="+mj-lt"/>
              <a:buAutoNum type="alphaUcPeriod"/>
            </a:pPr>
            <a:r>
              <a:rPr lang="en-GB" sz="2000" b="1" dirty="0">
                <a:effectLst/>
                <a:latin typeface="Arial" panose="020B0604020202020204" pitchFamily="34" charset="0"/>
                <a:ea typeface="Tahoma" panose="020B0604030504040204" pitchFamily="34" charset="0"/>
                <a:cs typeface="Arial" panose="020B0604020202020204" pitchFamily="34" charset="0"/>
              </a:rPr>
              <a:t>Retention Participants </a:t>
            </a:r>
            <a:r>
              <a:rPr lang="en-GB" sz="2000" dirty="0">
                <a:effectLst/>
                <a:latin typeface="Arial" panose="020B0604020202020204" pitchFamily="34" charset="0"/>
                <a:ea typeface="Tahoma" panose="020B0604030504040204" pitchFamily="34" charset="0"/>
                <a:cs typeface="Arial" panose="020B0604020202020204" pitchFamily="34" charset="0"/>
              </a:rPr>
              <a:t>– the criteria are people who are employed at the time of enrolment, have been in employment for 6 months or more, working a minimum of 7 hours per week </a:t>
            </a:r>
          </a:p>
          <a:p>
            <a:pPr marL="342900" lvl="0" indent="-342900">
              <a:buFont typeface="+mj-lt"/>
              <a:buAutoNum type="alphaUcPeriod"/>
            </a:pPr>
            <a:endParaRPr lang="en-GB" sz="2000" dirty="0">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r>
              <a:rPr lang="en-GB" sz="2000" dirty="0">
                <a:effectLst/>
                <a:latin typeface="Arial" panose="020B0604020202020204" pitchFamily="34" charset="0"/>
                <a:ea typeface="Tahoma" panose="020B0604030504040204" pitchFamily="34" charset="0"/>
                <a:cs typeface="Arial" panose="020B0604020202020204" pitchFamily="34" charset="0"/>
              </a:rPr>
              <a:t>and are either (a) signed off sick or (b) struggling in the workplace due to their health condition or disability. </a:t>
            </a:r>
          </a:p>
          <a:p>
            <a:pPr marL="342900" lvl="0" indent="-342900">
              <a:buFont typeface="+mj-lt"/>
              <a:buAutoNum type="alphaUcPeriod"/>
            </a:pPr>
            <a:endParaRPr lang="en-GB" sz="2000" dirty="0">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r>
              <a:rPr lang="en-GB" sz="2000" dirty="0">
                <a:effectLst/>
                <a:latin typeface="Arial" panose="020B0604020202020204" pitchFamily="34" charset="0"/>
                <a:ea typeface="Tahoma" panose="020B0604030504040204" pitchFamily="34" charset="0"/>
                <a:cs typeface="Arial" panose="020B0604020202020204" pitchFamily="34" charset="0"/>
              </a:rPr>
              <a:t>They are entitled to a</a:t>
            </a:r>
            <a:r>
              <a:rPr lang="en-GB" sz="2000" b="1" dirty="0">
                <a:effectLst/>
                <a:latin typeface="Arial" panose="020B0604020202020204" pitchFamily="34" charset="0"/>
                <a:ea typeface="Tahoma" panose="020B0604030504040204" pitchFamily="34" charset="0"/>
                <a:cs typeface="Arial" panose="020B0604020202020204" pitchFamily="34" charset="0"/>
              </a:rPr>
              <a:t> maximum of 4 months in-work support </a:t>
            </a:r>
            <a:r>
              <a:rPr lang="en-GB" sz="2000" dirty="0">
                <a:effectLst/>
                <a:latin typeface="Arial" panose="020B0604020202020204" pitchFamily="34" charset="0"/>
                <a:ea typeface="Tahoma" panose="020B0604030504040204" pitchFamily="34" charset="0"/>
                <a:cs typeface="Arial" panose="020B0604020202020204" pitchFamily="34" charset="0"/>
              </a:rPr>
              <a:t>but can be extended with approval from the service manager.</a:t>
            </a:r>
          </a:p>
          <a:p>
            <a:pPr marL="342900" lvl="0" indent="-342900">
              <a:buFont typeface="+mj-lt"/>
              <a:buAutoNum type="alphaUcPeriod"/>
            </a:pPr>
            <a:endParaRPr lang="en-GB" sz="2000" dirty="0">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endParaRPr lang="en-GB" sz="2000" dirty="0">
              <a:effectLst/>
              <a:latin typeface="Arial" panose="020B0604020202020204" pitchFamily="34" charset="0"/>
              <a:ea typeface="Tahoma" panose="020B0604030504040204" pitchFamily="34" charset="0"/>
              <a:cs typeface="Arial" panose="020B0604020202020204" pitchFamily="34" charset="0"/>
            </a:endParaRPr>
          </a:p>
          <a:p>
            <a:pPr marL="342900" lvl="0" indent="-342900">
              <a:buFont typeface="+mj-lt"/>
              <a:buAutoNum type="alphaUcPeriod"/>
            </a:pPr>
            <a:endParaRPr lang="en-GB" sz="2000" dirty="0">
              <a:latin typeface="Arial" panose="020B0604020202020204" pitchFamily="34" charset="0"/>
              <a:ea typeface="Tahoma" panose="020B0604030504040204" pitchFamily="34" charset="0"/>
              <a:cs typeface="Arial" panose="020B0604020202020204" pitchFamily="34" charset="0"/>
            </a:endParaRPr>
          </a:p>
          <a:p>
            <a:pPr>
              <a:spcAft>
                <a:spcPts val="1000"/>
              </a:spcAft>
            </a:pPr>
            <a:r>
              <a:rPr lang="en-GB" sz="1050" dirty="0">
                <a:solidFill>
                  <a:srgbClr val="000000"/>
                </a:solidFill>
                <a:effectLst/>
                <a:latin typeface="Calibri" panose="020F0502020204030204" pitchFamily="34" charset="0"/>
                <a:ea typeface="Calibri" panose="020F0502020204030204" pitchFamily="34" charset="0"/>
              </a:rPr>
              <a:t> </a:t>
            </a:r>
            <a:endParaRPr lang="en-GB" sz="1200" dirty="0">
              <a:solidFill>
                <a:srgbClr val="000000"/>
              </a:solidFill>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5EB7C458-21B3-042F-C84E-8A39A1A9BE22}"/>
              </a:ext>
            </a:extLst>
          </p:cNvPr>
          <p:cNvSpPr txBox="1"/>
          <p:nvPr/>
        </p:nvSpPr>
        <p:spPr>
          <a:xfrm>
            <a:off x="296449" y="1497487"/>
            <a:ext cx="7525753" cy="1015663"/>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We also support clients that are in-work but wish to retain the job and we have those conversations with the employer to help tackle the barriers that are faced.</a:t>
            </a:r>
          </a:p>
        </p:txBody>
      </p:sp>
      <p:pic>
        <p:nvPicPr>
          <p:cNvPr id="3" name="Picture 2">
            <a:extLst>
              <a:ext uri="{FF2B5EF4-FFF2-40B4-BE49-F238E27FC236}">
                <a16:creationId xmlns:a16="http://schemas.microsoft.com/office/drawing/2014/main" id="{A302C96E-4692-1674-BD41-BFD3C8A5A21D}"/>
              </a:ext>
            </a:extLst>
          </p:cNvPr>
          <p:cNvPicPr>
            <a:picLocks noChangeAspect="1"/>
          </p:cNvPicPr>
          <p:nvPr/>
        </p:nvPicPr>
        <p:blipFill>
          <a:blip r:embed="rId2"/>
          <a:stretch>
            <a:fillRect/>
          </a:stretch>
        </p:blipFill>
        <p:spPr>
          <a:xfrm>
            <a:off x="291099" y="284511"/>
            <a:ext cx="1498852" cy="273600"/>
          </a:xfrm>
          <a:prstGeom prst="rect">
            <a:avLst/>
          </a:prstGeom>
        </p:spPr>
      </p:pic>
      <p:pic>
        <p:nvPicPr>
          <p:cNvPr id="5" name="Picture 4">
            <a:extLst>
              <a:ext uri="{FF2B5EF4-FFF2-40B4-BE49-F238E27FC236}">
                <a16:creationId xmlns:a16="http://schemas.microsoft.com/office/drawing/2014/main" id="{4BCA64DE-E6CC-E071-F483-602E584B9A60}"/>
              </a:ext>
            </a:extLst>
          </p:cNvPr>
          <p:cNvPicPr>
            <a:picLocks noChangeAspect="1"/>
          </p:cNvPicPr>
          <p:nvPr/>
        </p:nvPicPr>
        <p:blipFill>
          <a:blip r:embed="rId3"/>
          <a:stretch>
            <a:fillRect/>
          </a:stretch>
        </p:blipFill>
        <p:spPr>
          <a:xfrm>
            <a:off x="7252805" y="2671282"/>
            <a:ext cx="4454930" cy="2434975"/>
          </a:xfrm>
          <a:prstGeom prst="rect">
            <a:avLst/>
          </a:prstGeom>
        </p:spPr>
      </p:pic>
      <p:pic>
        <p:nvPicPr>
          <p:cNvPr id="6" name="Picture 5">
            <a:extLst>
              <a:ext uri="{FF2B5EF4-FFF2-40B4-BE49-F238E27FC236}">
                <a16:creationId xmlns:a16="http://schemas.microsoft.com/office/drawing/2014/main" id="{A0F609A1-0213-5EC1-478E-65C67D832A1E}"/>
              </a:ext>
            </a:extLst>
          </p:cNvPr>
          <p:cNvPicPr>
            <a:picLocks noChangeAspect="1"/>
          </p:cNvPicPr>
          <p:nvPr/>
        </p:nvPicPr>
        <p:blipFill>
          <a:blip r:embed="rId4"/>
          <a:stretch>
            <a:fillRect/>
          </a:stretch>
        </p:blipFill>
        <p:spPr>
          <a:xfrm>
            <a:off x="292933" y="271799"/>
            <a:ext cx="1513382" cy="272249"/>
          </a:xfrm>
          <a:prstGeom prst="rect">
            <a:avLst/>
          </a:prstGeom>
        </p:spPr>
      </p:pic>
    </p:spTree>
    <p:extLst>
      <p:ext uri="{BB962C8B-B14F-4D97-AF65-F5344CB8AC3E}">
        <p14:creationId xmlns:p14="http://schemas.microsoft.com/office/powerpoint/2010/main" val="96688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0B03A09F14949A9FABEFFD31548CC" ma:contentTypeVersion="13" ma:contentTypeDescription="Create a new document." ma:contentTypeScope="" ma:versionID="02cd074e30fb123e844d26d28e96046d">
  <xsd:schema xmlns:xsd="http://www.w3.org/2001/XMLSchema" xmlns:xs="http://www.w3.org/2001/XMLSchema" xmlns:p="http://schemas.microsoft.com/office/2006/metadata/properties" xmlns:ns2="8ee020c0-0464-48b3-af82-4b68be92c746" xmlns:ns3="a7ad8fd9-8fae-443d-836b-21abb57c8e99" xmlns:ns4="d3650e57-07c6-4a5b-856d-1f5bd75ae08a" targetNamespace="http://schemas.microsoft.com/office/2006/metadata/properties" ma:root="true" ma:fieldsID="302563f5e5cdc5199b4393887b8a85e0" ns2:_="" ns3:_="" ns4:_="">
    <xsd:import namespace="8ee020c0-0464-48b3-af82-4b68be92c746"/>
    <xsd:import namespace="a7ad8fd9-8fae-443d-836b-21abb57c8e99"/>
    <xsd:import namespace="d3650e57-07c6-4a5b-856d-1f5bd75ae0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020c0-0464-48b3-af82-4b68be92c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e4c7db0-698e-4b48-8530-8b84d6d8592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d8fd9-8fae-443d-836b-21abb57c8e9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650e57-07c6-4a5b-856d-1f5bd75ae08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ad7115-f6b6-4230-9e34-2fe684a4784c}" ma:internalName="TaxCatchAll" ma:showField="CatchAllData" ma:web="d3650e57-07c6-4a5b-856d-1f5bd75ae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650e57-07c6-4a5b-856d-1f5bd75ae08a" xsi:nil="true"/>
    <lcf76f155ced4ddcb4097134ff3c332f xmlns="8ee020c0-0464-48b3-af82-4b68be92c746">
      <Terms xmlns="http://schemas.microsoft.com/office/infopath/2007/PartnerControls"/>
    </lcf76f155ced4ddcb4097134ff3c332f>
    <SharedWithUsers xmlns="a7ad8fd9-8fae-443d-836b-21abb57c8e99">
      <UserInfo>
        <DisplayName>Anthony Dandrea</DisplayName>
        <AccountId>23</AccountId>
        <AccountType/>
      </UserInfo>
      <UserInfo>
        <DisplayName>David Mazura</DisplayName>
        <AccountId>36</AccountId>
        <AccountType/>
      </UserInfo>
    </SharedWithUsers>
  </documentManagement>
</p:properties>
</file>

<file path=customXml/itemProps1.xml><?xml version="1.0" encoding="utf-8"?>
<ds:datastoreItem xmlns:ds="http://schemas.openxmlformats.org/officeDocument/2006/customXml" ds:itemID="{D93D5EF3-E6A5-45ED-BD14-DA10B206D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020c0-0464-48b3-af82-4b68be92c746"/>
    <ds:schemaRef ds:uri="a7ad8fd9-8fae-443d-836b-21abb57c8e99"/>
    <ds:schemaRef ds:uri="d3650e57-07c6-4a5b-856d-1f5bd75ae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3E92E3-46CF-4C74-B394-486F2A65E032}">
  <ds:schemaRefs>
    <ds:schemaRef ds:uri="http://schemas.microsoft.com/sharepoint/v3/contenttype/forms"/>
  </ds:schemaRefs>
</ds:datastoreItem>
</file>

<file path=customXml/itemProps3.xml><?xml version="1.0" encoding="utf-8"?>
<ds:datastoreItem xmlns:ds="http://schemas.openxmlformats.org/officeDocument/2006/customXml" ds:itemID="{F5D8F05B-C564-4C8A-95E4-C7B5E251D9BB}">
  <ds:schemaRefs>
    <ds:schemaRef ds:uri="http://www.w3.org/XML/1998/namespace"/>
    <ds:schemaRef ds:uri="http://schemas.microsoft.com/office/2006/metadata/properties"/>
    <ds:schemaRef ds:uri="http://purl.org/dc/elements/1.1/"/>
    <ds:schemaRef ds:uri="http://purl.org/dc/terms/"/>
    <ds:schemaRef ds:uri="d3650e57-07c6-4a5b-856d-1f5bd75ae08a"/>
    <ds:schemaRef ds:uri="http://schemas.microsoft.com/office/2006/documentManagement/types"/>
    <ds:schemaRef ds:uri="http://schemas.openxmlformats.org/package/2006/metadata/core-properties"/>
    <ds:schemaRef ds:uri="a7ad8fd9-8fae-443d-836b-21abb57c8e99"/>
    <ds:schemaRef ds:uri="http://schemas.microsoft.com/office/infopath/2007/PartnerControls"/>
    <ds:schemaRef ds:uri="8ee020c0-0464-48b3-af82-4b68be92c74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3208</TotalTime>
  <Words>1042</Words>
  <Application>Microsoft Office PowerPoint</Application>
  <PresentationFormat>Widescreen</PresentationFormat>
  <Paragraphs>141</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 Light</vt:lpstr>
      <vt:lpstr>Arial Nova</vt:lpstr>
      <vt:lpstr>Arial</vt:lpstr>
      <vt:lpstr>FS Albert</vt:lpstr>
      <vt:lpstr>Calibri</vt:lpstr>
      <vt:lpstr>Segoe UI</vt:lpstr>
      <vt:lpstr>FS Albert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WLW Eligibility Check-list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Braden Pearce</dc:creator>
  <cp:lastModifiedBy>Jacqueline Redhead</cp:lastModifiedBy>
  <cp:revision>621</cp:revision>
  <dcterms:created xsi:type="dcterms:W3CDTF">2023-03-15T10:19:30Z</dcterms:created>
  <dcterms:modified xsi:type="dcterms:W3CDTF">2023-11-13T10:23:51Z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0x0101000270B03A09F14949A9FABEFFD31548CC</vt:lpwstr>
  </property>
  <property fmtid="{D5CDD505-2E9C-101B-9397-08002B2CF9AE}" pid="3" name="MediaServiceImageTags">
    <vt:lpwstr/>
  </property>
</Properties>
</file>