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78" r:id="rId7"/>
    <p:sldId id="279" r:id="rId8"/>
    <p:sldId id="280" r:id="rId9"/>
    <p:sldId id="281" r:id="rId10"/>
    <p:sldId id="28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D9"/>
    <a:srgbClr val="0A5050"/>
    <a:srgbClr val="FFA05A"/>
    <a:srgbClr val="66293E"/>
    <a:srgbClr val="FA6400"/>
    <a:srgbClr val="3E2C58"/>
    <a:srgbClr val="B5E8D9"/>
    <a:srgbClr val="DCE6E6"/>
    <a:srgbClr val="F5F0E6"/>
    <a:srgbClr val="F05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0B8ED-EA73-42DE-BDBD-87BBA0CDFF08}" v="158" dt="2024-06-07T15:22:50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yamali Ankah" userId="1f5b55a5-7660-40a9-b8bc-b23f252e5e2d" providerId="ADAL" clId="{26D0B8ED-EA73-42DE-BDBD-87BBA0CDFF08}"/>
    <pc:docChg chg="custSel modSld">
      <pc:chgData name="Shiyamali Ankah" userId="1f5b55a5-7660-40a9-b8bc-b23f252e5e2d" providerId="ADAL" clId="{26D0B8ED-EA73-42DE-BDBD-87BBA0CDFF08}" dt="2024-06-07T15:22:50.776" v="252"/>
      <pc:docMkLst>
        <pc:docMk/>
      </pc:docMkLst>
      <pc:sldChg chg="modSp mod">
        <pc:chgData name="Shiyamali Ankah" userId="1f5b55a5-7660-40a9-b8bc-b23f252e5e2d" providerId="ADAL" clId="{26D0B8ED-EA73-42DE-BDBD-87BBA0CDFF08}" dt="2024-06-07T15:03:44.512" v="3" actId="1076"/>
        <pc:sldMkLst>
          <pc:docMk/>
          <pc:sldMk cId="4246684954" sldId="256"/>
        </pc:sldMkLst>
        <pc:spChg chg="mod">
          <ac:chgData name="Shiyamali Ankah" userId="1f5b55a5-7660-40a9-b8bc-b23f252e5e2d" providerId="ADAL" clId="{26D0B8ED-EA73-42DE-BDBD-87BBA0CDFF08}" dt="2024-06-07T15:03:36.576" v="1" actId="14100"/>
          <ac:spMkLst>
            <pc:docMk/>
            <pc:sldMk cId="4246684954" sldId="256"/>
            <ac:spMk id="19" creationId="{4020E258-1801-F72E-2087-15A4BAA82BC0}"/>
          </ac:spMkLst>
        </pc:spChg>
        <pc:picChg chg="mod">
          <ac:chgData name="Shiyamali Ankah" userId="1f5b55a5-7660-40a9-b8bc-b23f252e5e2d" providerId="ADAL" clId="{26D0B8ED-EA73-42DE-BDBD-87BBA0CDFF08}" dt="2024-06-07T15:03:44.512" v="3" actId="1076"/>
          <ac:picMkLst>
            <pc:docMk/>
            <pc:sldMk cId="4246684954" sldId="256"/>
            <ac:picMk id="3" creationId="{BF7C1B39-EE7B-FF64-8935-8B229676A4F4}"/>
          </ac:picMkLst>
        </pc:picChg>
      </pc:sldChg>
      <pc:sldChg chg="modSp mod modAnim">
        <pc:chgData name="Shiyamali Ankah" userId="1f5b55a5-7660-40a9-b8bc-b23f252e5e2d" providerId="ADAL" clId="{26D0B8ED-EA73-42DE-BDBD-87BBA0CDFF08}" dt="2024-06-07T15:22:09.056" v="248"/>
        <pc:sldMkLst>
          <pc:docMk/>
          <pc:sldMk cId="3243856067" sldId="261"/>
        </pc:sldMkLst>
        <pc:spChg chg="mod">
          <ac:chgData name="Shiyamali Ankah" userId="1f5b55a5-7660-40a9-b8bc-b23f252e5e2d" providerId="ADAL" clId="{26D0B8ED-EA73-42DE-BDBD-87BBA0CDFF08}" dt="2024-06-07T15:19:51.806" v="229" actId="27636"/>
          <ac:spMkLst>
            <pc:docMk/>
            <pc:sldMk cId="3243856067" sldId="261"/>
            <ac:spMk id="6" creationId="{442B4F15-E74E-F467-78E6-E181A511423C}"/>
          </ac:spMkLst>
        </pc:spChg>
        <pc:spChg chg="mod">
          <ac:chgData name="Shiyamali Ankah" userId="1f5b55a5-7660-40a9-b8bc-b23f252e5e2d" providerId="ADAL" clId="{26D0B8ED-EA73-42DE-BDBD-87BBA0CDFF08}" dt="2024-06-07T15:18:33.008" v="218" actId="1076"/>
          <ac:spMkLst>
            <pc:docMk/>
            <pc:sldMk cId="3243856067" sldId="261"/>
            <ac:spMk id="7" creationId="{E746BE70-6252-326E-5CD3-712DC33D260F}"/>
          </ac:spMkLst>
        </pc:spChg>
      </pc:sldChg>
      <pc:sldChg chg="modAnim">
        <pc:chgData name="Shiyamali Ankah" userId="1f5b55a5-7660-40a9-b8bc-b23f252e5e2d" providerId="ADAL" clId="{26D0B8ED-EA73-42DE-BDBD-87BBA0CDFF08}" dt="2024-06-07T15:22:50.776" v="252"/>
        <pc:sldMkLst>
          <pc:docMk/>
          <pc:sldMk cId="2538876237" sldId="278"/>
        </pc:sldMkLst>
      </pc:sldChg>
      <pc:sldChg chg="modTransition modAnim">
        <pc:chgData name="Shiyamali Ankah" userId="1f5b55a5-7660-40a9-b8bc-b23f252e5e2d" providerId="ADAL" clId="{26D0B8ED-EA73-42DE-BDBD-87BBA0CDFF08}" dt="2024-06-07T15:10:31.634" v="71"/>
        <pc:sldMkLst>
          <pc:docMk/>
          <pc:sldMk cId="3481576811" sldId="279"/>
        </pc:sldMkLst>
      </pc:sldChg>
      <pc:sldChg chg="addSp modSp mod modAnim">
        <pc:chgData name="Shiyamali Ankah" userId="1f5b55a5-7660-40a9-b8bc-b23f252e5e2d" providerId="ADAL" clId="{26D0B8ED-EA73-42DE-BDBD-87BBA0CDFF08}" dt="2024-06-07T15:13:45.554" v="100"/>
        <pc:sldMkLst>
          <pc:docMk/>
          <pc:sldMk cId="3114648411" sldId="281"/>
        </pc:sldMkLst>
        <pc:spChg chg="mod">
          <ac:chgData name="Shiyamali Ankah" userId="1f5b55a5-7660-40a9-b8bc-b23f252e5e2d" providerId="ADAL" clId="{26D0B8ED-EA73-42DE-BDBD-87BBA0CDFF08}" dt="2024-06-07T15:12:15.676" v="86" actId="14100"/>
          <ac:spMkLst>
            <pc:docMk/>
            <pc:sldMk cId="3114648411" sldId="281"/>
            <ac:spMk id="2" creationId="{C1370459-2465-5CB2-A3BB-EC3B1CA92C4E}"/>
          </ac:spMkLst>
        </pc:spChg>
        <pc:spChg chg="add mod">
          <ac:chgData name="Shiyamali Ankah" userId="1f5b55a5-7660-40a9-b8bc-b23f252e5e2d" providerId="ADAL" clId="{26D0B8ED-EA73-42DE-BDBD-87BBA0CDFF08}" dt="2024-06-07T15:12:37.647" v="89" actId="1076"/>
          <ac:spMkLst>
            <pc:docMk/>
            <pc:sldMk cId="3114648411" sldId="281"/>
            <ac:spMk id="8" creationId="{C62E8FC4-04C3-773D-FDED-4920753DF7E9}"/>
          </ac:spMkLst>
        </pc:spChg>
        <pc:spChg chg="add mod">
          <ac:chgData name="Shiyamali Ankah" userId="1f5b55a5-7660-40a9-b8bc-b23f252e5e2d" providerId="ADAL" clId="{26D0B8ED-EA73-42DE-BDBD-87BBA0CDFF08}" dt="2024-06-07T15:12:30.864" v="88" actId="1076"/>
          <ac:spMkLst>
            <pc:docMk/>
            <pc:sldMk cId="3114648411" sldId="281"/>
            <ac:spMk id="9" creationId="{2CCA0D76-979B-18CB-DBFF-4E62B5DCBC2E}"/>
          </ac:spMkLst>
        </pc:spChg>
      </pc:sldChg>
      <pc:sldChg chg="modSp mod modAnim">
        <pc:chgData name="Shiyamali Ankah" userId="1f5b55a5-7660-40a9-b8bc-b23f252e5e2d" providerId="ADAL" clId="{26D0B8ED-EA73-42DE-BDBD-87BBA0CDFF08}" dt="2024-06-07T15:15:32.728" v="213" actId="6549"/>
        <pc:sldMkLst>
          <pc:docMk/>
          <pc:sldMk cId="3534538946" sldId="282"/>
        </pc:sldMkLst>
        <pc:spChg chg="mod">
          <ac:chgData name="Shiyamali Ankah" userId="1f5b55a5-7660-40a9-b8bc-b23f252e5e2d" providerId="ADAL" clId="{26D0B8ED-EA73-42DE-BDBD-87BBA0CDFF08}" dt="2024-06-07T15:15:32.728" v="213" actId="6549"/>
          <ac:spMkLst>
            <pc:docMk/>
            <pc:sldMk cId="3534538946" sldId="282"/>
            <ac:spMk id="2" creationId="{FEBAF312-710A-26A4-2443-7D9B350F0575}"/>
          </ac:spMkLst>
        </pc:spChg>
        <pc:picChg chg="mod">
          <ac:chgData name="Shiyamali Ankah" userId="1f5b55a5-7660-40a9-b8bc-b23f252e5e2d" providerId="ADAL" clId="{26D0B8ED-EA73-42DE-BDBD-87BBA0CDFF08}" dt="2024-06-07T15:14:03.781" v="101" actId="1076"/>
          <ac:picMkLst>
            <pc:docMk/>
            <pc:sldMk cId="3534538946" sldId="282"/>
            <ac:picMk id="4" creationId="{0FCDBF99-85AE-2D78-B9EB-0EC571D46E3A}"/>
          </ac:picMkLst>
        </pc:picChg>
        <pc:picChg chg="mod">
          <ac:chgData name="Shiyamali Ankah" userId="1f5b55a5-7660-40a9-b8bc-b23f252e5e2d" providerId="ADAL" clId="{26D0B8ED-EA73-42DE-BDBD-87BBA0CDFF08}" dt="2024-06-07T15:14:08.336" v="102" actId="1076"/>
          <ac:picMkLst>
            <pc:docMk/>
            <pc:sldMk cId="3534538946" sldId="282"/>
            <ac:picMk id="5" creationId="{7ECB536B-B66B-77FD-279B-AF3EF58B8A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DB5F53-B5ED-BF24-89FA-2C1ED53A0098}"/>
              </a:ext>
            </a:extLst>
          </p:cNvPr>
          <p:cNvSpPr/>
          <p:nvPr userDrawn="1"/>
        </p:nvSpPr>
        <p:spPr>
          <a:xfrm>
            <a:off x="252000" y="252000"/>
            <a:ext cx="11682000" cy="6354000"/>
          </a:xfrm>
          <a:prstGeom prst="rect">
            <a:avLst/>
          </a:prstGeom>
          <a:solidFill>
            <a:srgbClr val="F5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198888" y="6253432"/>
            <a:ext cx="702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604E-E03E-4E15-A0A8-B182CB180F2B}" type="slidenum">
              <a:rPr lang="en-GB" sz="1600" b="1" smtClean="0">
                <a:solidFill>
                  <a:schemeClr val="tx1"/>
                </a:solidFill>
                <a:latin typeface="Work Sans" pitchFamily="2" charset="0"/>
              </a:rPr>
              <a:pPr/>
              <a:t>‹#›</a:t>
            </a:fld>
            <a:endParaRPr lang="en-GB" sz="1600" b="1" dirty="0">
              <a:solidFill>
                <a:schemeClr val="tx1"/>
              </a:solidFill>
              <a:latin typeface="Work Sans" pitchFamily="2" charset="0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5814E2-362C-6EDE-C4CF-00B5C08FDC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5" y="535658"/>
            <a:ext cx="2960450" cy="6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72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08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072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CAAA-D7B9-4169-B630-107F61A8D435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9FA-3C74-4481-AEBA-67A229B5B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5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CAAA-D7B9-4169-B630-107F61A8D435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9FA-3C74-4481-AEBA-67A229B5B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2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CAAA-D7B9-4169-B630-107F61A8D435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9FA-3C74-4481-AEBA-67A229B5B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0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CAAA-D7B9-4169-B630-107F61A8D435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9FA-3C74-4481-AEBA-67A229B5B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CAAA-D7B9-4169-B630-107F61A8D435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9FA-3C74-4481-AEBA-67A229B5B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71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CAAA-D7B9-4169-B630-107F61A8D435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9FA-3C74-4481-AEBA-67A229B5B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9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CAAA-D7B9-4169-B630-107F61A8D435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9FA-3C74-4481-AEBA-67A229B5B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4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2C9C44-CBDE-17D4-AD00-69DC9B9B86EE}"/>
              </a:ext>
            </a:extLst>
          </p:cNvPr>
          <p:cNvSpPr/>
          <p:nvPr userDrawn="1"/>
        </p:nvSpPr>
        <p:spPr>
          <a:xfrm>
            <a:off x="252000" y="252000"/>
            <a:ext cx="11682000" cy="6354000"/>
          </a:xfrm>
          <a:prstGeom prst="rect">
            <a:avLst/>
          </a:prstGeom>
          <a:solidFill>
            <a:srgbClr val="F5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08EC4CE-299A-13E7-6302-1A6D742B2705}"/>
              </a:ext>
            </a:extLst>
          </p:cNvPr>
          <p:cNvSpPr txBox="1">
            <a:spLocks/>
          </p:cNvSpPr>
          <p:nvPr userDrawn="1"/>
        </p:nvSpPr>
        <p:spPr>
          <a:xfrm>
            <a:off x="11198888" y="6253432"/>
            <a:ext cx="702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604E-E03E-4E15-A0A8-B182CB180F2B}" type="slidenum">
              <a:rPr lang="en-GB" sz="1600" b="1" smtClean="0">
                <a:solidFill>
                  <a:schemeClr val="tx1"/>
                </a:solidFill>
                <a:latin typeface="Work Sans" pitchFamily="2" charset="0"/>
              </a:rPr>
              <a:pPr/>
              <a:t>‹#›</a:t>
            </a:fld>
            <a:endParaRPr lang="en-GB" sz="1600" b="1" dirty="0">
              <a:solidFill>
                <a:schemeClr val="tx1"/>
              </a:solidFill>
              <a:latin typeface="Work Sans" pitchFamily="2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D73B00-C628-4EC0-24D5-941F2AEFB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4" y="535658"/>
            <a:ext cx="2086645" cy="439818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476C795-F805-F55E-651A-6B294E169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252" y="2712171"/>
            <a:ext cx="10703590" cy="35997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1941B714-2592-B5FB-A3AF-9A869D2E0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6" y="1279530"/>
            <a:ext cx="10703591" cy="1325563"/>
          </a:xfrm>
        </p:spPr>
        <p:txBody>
          <a:bodyPr>
            <a:normAutofit/>
          </a:bodyPr>
          <a:lstStyle>
            <a:lvl1pPr>
              <a:defRPr sz="3600">
                <a:latin typeface="Work Sans SemiBold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0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and orange triangle&#10;&#10;Description automatically generated">
            <a:extLst>
              <a:ext uri="{FF2B5EF4-FFF2-40B4-BE49-F238E27FC236}">
                <a16:creationId xmlns:a16="http://schemas.microsoft.com/office/drawing/2014/main" id="{36CCE9D9-7E33-C335-3D02-4A1A7E52F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469FAEE-1EDB-BF64-2F77-4EB3B06A3E05}"/>
              </a:ext>
            </a:extLst>
          </p:cNvPr>
          <p:cNvSpPr txBox="1">
            <a:spLocks/>
          </p:cNvSpPr>
          <p:nvPr userDrawn="1"/>
        </p:nvSpPr>
        <p:spPr>
          <a:xfrm>
            <a:off x="11198888" y="6253432"/>
            <a:ext cx="702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604E-E03E-4E15-A0A8-B182CB180F2B}" type="slidenum">
              <a:rPr lang="en-GB" sz="1600" b="1" smtClean="0">
                <a:solidFill>
                  <a:schemeClr val="tx1"/>
                </a:solidFill>
                <a:latin typeface="Work Sans" pitchFamily="2" charset="0"/>
              </a:rPr>
              <a:pPr/>
              <a:t>‹#›</a:t>
            </a:fld>
            <a:endParaRPr lang="en-GB" sz="1600" b="1" dirty="0">
              <a:solidFill>
                <a:schemeClr val="tx1"/>
              </a:solidFill>
              <a:latin typeface="Work Sans" pitchFamily="2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49F395-0651-5386-C50C-DDC9C78AA2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4" y="535658"/>
            <a:ext cx="2086645" cy="43981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ADADB7E-35B7-BEDE-2B68-245CEC9D3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252" y="2712171"/>
            <a:ext cx="10703590" cy="35997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50150D3B-C534-58A1-77C8-9783CD765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6" y="1279530"/>
            <a:ext cx="10703591" cy="1325563"/>
          </a:xfrm>
        </p:spPr>
        <p:txBody>
          <a:bodyPr>
            <a:normAutofit/>
          </a:bodyPr>
          <a:lstStyle>
            <a:lvl1pPr>
              <a:defRPr sz="3600">
                <a:latin typeface="Work Sans SemiBold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22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and pink background&#10;&#10;Description automatically generated with medium confidence">
            <a:extLst>
              <a:ext uri="{FF2B5EF4-FFF2-40B4-BE49-F238E27FC236}">
                <a16:creationId xmlns:a16="http://schemas.microsoft.com/office/drawing/2014/main" id="{9D97E728-F6B5-518B-C355-C61AF67F8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9FBAD7D-52C3-80A0-CE0C-FA856C7CA47A}"/>
              </a:ext>
            </a:extLst>
          </p:cNvPr>
          <p:cNvSpPr txBox="1">
            <a:spLocks/>
          </p:cNvSpPr>
          <p:nvPr userDrawn="1"/>
        </p:nvSpPr>
        <p:spPr>
          <a:xfrm>
            <a:off x="11198888" y="6253432"/>
            <a:ext cx="702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604E-E03E-4E15-A0A8-B182CB180F2B}" type="slidenum">
              <a:rPr lang="en-GB" sz="1600" b="1" smtClean="0">
                <a:solidFill>
                  <a:schemeClr val="tx1"/>
                </a:solidFill>
                <a:latin typeface="Work Sans" pitchFamily="2" charset="0"/>
              </a:rPr>
              <a:pPr/>
              <a:t>‹#›</a:t>
            </a:fld>
            <a:endParaRPr lang="en-GB" sz="1600" b="1" dirty="0">
              <a:solidFill>
                <a:schemeClr val="tx1"/>
              </a:solidFill>
              <a:latin typeface="Work Sans" pitchFamily="2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9E47710-9192-880C-F2BB-153CB5681B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4" y="535658"/>
            <a:ext cx="2086645" cy="43981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593470-19DD-0EDC-27E6-12FC699A6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252" y="2712171"/>
            <a:ext cx="5967333" cy="35997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3" name="Title 12">
            <a:extLst>
              <a:ext uri="{FF2B5EF4-FFF2-40B4-BE49-F238E27FC236}">
                <a16:creationId xmlns:a16="http://schemas.microsoft.com/office/drawing/2014/main" id="{1F3FB08A-73DB-273D-5354-7F5B9E9DE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7" y="1279530"/>
            <a:ext cx="5991288" cy="1325563"/>
          </a:xfrm>
        </p:spPr>
        <p:txBody>
          <a:bodyPr>
            <a:normAutofit/>
          </a:bodyPr>
          <a:lstStyle>
            <a:lvl1pPr>
              <a:defRPr sz="3600">
                <a:latin typeface="Work Sans SemiBold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and orange rectangle with black border&#10;&#10;Description automatically generated">
            <a:extLst>
              <a:ext uri="{FF2B5EF4-FFF2-40B4-BE49-F238E27FC236}">
                <a16:creationId xmlns:a16="http://schemas.microsoft.com/office/drawing/2014/main" id="{795BB16B-6192-1D43-89CE-1AD8568E6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A49259-5E1A-4122-9B65-C08A9A8EBF84}"/>
              </a:ext>
            </a:extLst>
          </p:cNvPr>
          <p:cNvSpPr txBox="1">
            <a:spLocks/>
          </p:cNvSpPr>
          <p:nvPr userDrawn="1"/>
        </p:nvSpPr>
        <p:spPr>
          <a:xfrm>
            <a:off x="11198888" y="6253432"/>
            <a:ext cx="702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604E-E03E-4E15-A0A8-B182CB180F2B}" type="slidenum">
              <a:rPr lang="en-GB" sz="1600" b="1" smtClean="0">
                <a:solidFill>
                  <a:schemeClr val="tx1"/>
                </a:solidFill>
                <a:latin typeface="Work Sans" pitchFamily="2" charset="0"/>
              </a:rPr>
              <a:pPr/>
              <a:t>‹#›</a:t>
            </a:fld>
            <a:endParaRPr lang="en-GB" sz="1600" b="1" dirty="0">
              <a:solidFill>
                <a:schemeClr val="tx1"/>
              </a:solidFill>
              <a:latin typeface="Work Sans" pitchFamily="2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4FECB8-9EA6-E6C7-7708-093391BA8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4" y="535658"/>
            <a:ext cx="2086645" cy="43981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408489E-9AEB-51F9-82F0-236928F845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252" y="2712171"/>
            <a:ext cx="7952512" cy="35997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3A5FAB1B-54BF-531E-D516-EBBB49A39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7" y="1279530"/>
            <a:ext cx="7952512" cy="1325563"/>
          </a:xfrm>
        </p:spPr>
        <p:txBody>
          <a:bodyPr>
            <a:normAutofit/>
          </a:bodyPr>
          <a:lstStyle>
            <a:lvl1pPr>
              <a:defRPr sz="3600">
                <a:latin typeface="Work Sans SemiBold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1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range and white rectangle&#10;&#10;Description automatically generated">
            <a:extLst>
              <a:ext uri="{FF2B5EF4-FFF2-40B4-BE49-F238E27FC236}">
                <a16:creationId xmlns:a16="http://schemas.microsoft.com/office/drawing/2014/main" id="{C7F0EA53-5FFD-A9ED-4FC4-1619AE808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92BF8BB-9097-D25A-2627-5A28544344AA}"/>
              </a:ext>
            </a:extLst>
          </p:cNvPr>
          <p:cNvSpPr txBox="1">
            <a:spLocks/>
          </p:cNvSpPr>
          <p:nvPr userDrawn="1"/>
        </p:nvSpPr>
        <p:spPr>
          <a:xfrm>
            <a:off x="11198888" y="6253432"/>
            <a:ext cx="702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604E-E03E-4E15-A0A8-B182CB180F2B}" type="slidenum">
              <a:rPr lang="en-GB" sz="1600" b="1" smtClean="0">
                <a:solidFill>
                  <a:schemeClr val="tx1"/>
                </a:solidFill>
                <a:latin typeface="Work Sans" pitchFamily="2" charset="0"/>
              </a:rPr>
              <a:pPr/>
              <a:t>‹#›</a:t>
            </a:fld>
            <a:endParaRPr lang="en-GB" sz="1600" b="1" dirty="0">
              <a:solidFill>
                <a:schemeClr val="tx1"/>
              </a:solidFill>
              <a:latin typeface="Work Sans" pitchFamily="2" charset="0"/>
            </a:endParaRP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E669C96-494B-56CE-80B0-D89CD92532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0" y="305895"/>
            <a:ext cx="2548578" cy="9072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A970ACA-7C45-6DD4-777E-A8E6B5F88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252" y="2712171"/>
            <a:ext cx="8087594" cy="35997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49F123C-FF6F-5484-0006-202551631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7" y="1279530"/>
            <a:ext cx="8087594" cy="1325563"/>
          </a:xfrm>
        </p:spPr>
        <p:txBody>
          <a:bodyPr>
            <a:normAutofit/>
          </a:bodyPr>
          <a:lstStyle>
            <a:lvl1pPr>
              <a:defRPr sz="3600">
                <a:latin typeface="Work Sans SemiBold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43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orange triangle&#10;&#10;Description automatically generated">
            <a:extLst>
              <a:ext uri="{FF2B5EF4-FFF2-40B4-BE49-F238E27FC236}">
                <a16:creationId xmlns:a16="http://schemas.microsoft.com/office/drawing/2014/main" id="{831CEA17-F4E4-91DA-FB91-3335CA5F6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9A8167F-6EF6-EF5F-DC8E-F38F8FD97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3" y="540183"/>
            <a:ext cx="2084691" cy="43882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92BF8BB-9097-D25A-2627-5A28544344AA}"/>
              </a:ext>
            </a:extLst>
          </p:cNvPr>
          <p:cNvSpPr txBox="1">
            <a:spLocks/>
          </p:cNvSpPr>
          <p:nvPr userDrawn="1"/>
        </p:nvSpPr>
        <p:spPr>
          <a:xfrm>
            <a:off x="11198888" y="6253432"/>
            <a:ext cx="702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604E-E03E-4E15-A0A8-B182CB180F2B}" type="slidenum">
              <a:rPr lang="en-GB" sz="1600" b="1" smtClean="0">
                <a:solidFill>
                  <a:schemeClr val="tx1"/>
                </a:solidFill>
                <a:latin typeface="Work Sans" pitchFamily="2" charset="0"/>
              </a:rPr>
              <a:pPr/>
              <a:t>‹#›</a:t>
            </a:fld>
            <a:endParaRPr lang="en-GB" sz="1600" b="1" dirty="0">
              <a:solidFill>
                <a:schemeClr val="tx1"/>
              </a:solidFill>
              <a:latin typeface="Work Sans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59E018D-E366-E41D-8CE0-85AD4004D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252" y="2712171"/>
            <a:ext cx="8087594" cy="35997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66A5446C-88E7-1FC3-D6BA-D08B2A2F8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7" y="1279530"/>
            <a:ext cx="808759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A05A"/>
                </a:solidFill>
                <a:latin typeface="Work Sans SemiBold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50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background&#10;&#10;Description automatically generated">
            <a:extLst>
              <a:ext uri="{FF2B5EF4-FFF2-40B4-BE49-F238E27FC236}">
                <a16:creationId xmlns:a16="http://schemas.microsoft.com/office/drawing/2014/main" id="{2760CC17-DE83-BC35-F4F3-7A48DE65F1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2F5191-0871-0A28-F7E7-4AF69F1DFC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4" y="535658"/>
            <a:ext cx="2086645" cy="43981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92BF8BB-9097-D25A-2627-5A28544344AA}"/>
              </a:ext>
            </a:extLst>
          </p:cNvPr>
          <p:cNvSpPr txBox="1">
            <a:spLocks/>
          </p:cNvSpPr>
          <p:nvPr userDrawn="1"/>
        </p:nvSpPr>
        <p:spPr>
          <a:xfrm>
            <a:off x="11198888" y="6253432"/>
            <a:ext cx="702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604E-E03E-4E15-A0A8-B182CB180F2B}" type="slidenum">
              <a:rPr lang="en-GB" sz="1600" b="1" smtClean="0">
                <a:solidFill>
                  <a:schemeClr val="tx1"/>
                </a:solidFill>
                <a:latin typeface="Work Sans" pitchFamily="2" charset="0"/>
              </a:rPr>
              <a:pPr/>
              <a:t>‹#›</a:t>
            </a:fld>
            <a:endParaRPr lang="en-GB" sz="1600" b="1" dirty="0">
              <a:solidFill>
                <a:schemeClr val="tx1"/>
              </a:solidFill>
              <a:latin typeface="Work Sans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A1F430C-C902-A32A-BE35-5C5784E941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252" y="2712171"/>
            <a:ext cx="6050976" cy="35997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5C00E3FC-BB1E-C54F-B37C-2333B0556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7" y="1279530"/>
            <a:ext cx="6050976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5050"/>
                </a:solidFill>
                <a:latin typeface="Work Sans SemiBold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48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black rectangle&#10;&#10;Description automatically generated">
            <a:extLst>
              <a:ext uri="{FF2B5EF4-FFF2-40B4-BE49-F238E27FC236}">
                <a16:creationId xmlns:a16="http://schemas.microsoft.com/office/drawing/2014/main" id="{FD0F4897-9142-60B7-ED32-F27EFE8F4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267CCA3-057A-52E4-A990-D2F67AA919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3" y="540183"/>
            <a:ext cx="2084691" cy="43882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92BF8BB-9097-D25A-2627-5A28544344AA}"/>
              </a:ext>
            </a:extLst>
          </p:cNvPr>
          <p:cNvSpPr txBox="1">
            <a:spLocks/>
          </p:cNvSpPr>
          <p:nvPr userDrawn="1"/>
        </p:nvSpPr>
        <p:spPr>
          <a:xfrm>
            <a:off x="11198888" y="6253432"/>
            <a:ext cx="702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604E-E03E-4E15-A0A8-B182CB180F2B}" type="slidenum">
              <a:rPr lang="en-GB" sz="1600" b="1" smtClean="0">
                <a:solidFill>
                  <a:schemeClr val="tx1"/>
                </a:solidFill>
                <a:latin typeface="Work Sans" pitchFamily="2" charset="0"/>
              </a:rPr>
              <a:pPr/>
              <a:t>‹#›</a:t>
            </a:fld>
            <a:endParaRPr lang="en-GB" sz="1600" b="1" dirty="0">
              <a:solidFill>
                <a:schemeClr val="tx1"/>
              </a:solidFill>
              <a:latin typeface="Work Sans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E76E271-59A6-17AA-CE61-96D4CDC574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252" y="2712171"/>
            <a:ext cx="8087594" cy="35997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956BBC7A-7CFC-3D2B-86CE-481D3BEDA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7" y="1279530"/>
            <a:ext cx="808759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C9D9"/>
                </a:solidFill>
                <a:latin typeface="Work Sans SemiBold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17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CAAA-D7B9-4169-B630-107F61A8D435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A9FA-3C74-4481-AEBA-67A229B5B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7" r:id="rId7"/>
    <p:sldLayoutId id="2147483671" r:id="rId8"/>
    <p:sldLayoutId id="2147483675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yuri.mistry@mungos.org" TargetMode="External"/><Relationship Id="rId2" Type="http://schemas.openxmlformats.org/officeDocument/2006/relationships/hyperlink" Target="mailto:harpconnect@stmungosofs.cjsm.ne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mailto:Shiyamali.ankah@mungos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020E258-1801-F72E-2087-15A4BAA82BC0}"/>
              </a:ext>
            </a:extLst>
          </p:cNvPr>
          <p:cNvSpPr txBox="1">
            <a:spLocks/>
          </p:cNvSpPr>
          <p:nvPr/>
        </p:nvSpPr>
        <p:spPr>
          <a:xfrm>
            <a:off x="528960" y="1995970"/>
            <a:ext cx="11155040" cy="18211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Work Sans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Work Sans SemiBold" pitchFamily="2" charset="0"/>
                <a:cs typeface="Arial"/>
              </a:rPr>
              <a:t>HARP CONNECT</a:t>
            </a:r>
            <a:b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Work Sans SemiBold" pitchFamily="2" charset="0"/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Work Sans SemiBold" pitchFamily="2" charset="0"/>
              </a:rPr>
              <a:t>2022-2026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Work Sans SemiBold" pitchFamily="2" charset="0"/>
            </a:endParaRPr>
          </a:p>
          <a:p>
            <a:endParaRPr lang="en-GB" sz="5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5C95643-5FEF-1192-6ACF-D9C5556A29D2}"/>
              </a:ext>
            </a:extLst>
          </p:cNvPr>
          <p:cNvSpPr txBox="1">
            <a:spLocks/>
          </p:cNvSpPr>
          <p:nvPr/>
        </p:nvSpPr>
        <p:spPr>
          <a:xfrm>
            <a:off x="521868" y="4402494"/>
            <a:ext cx="64318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Work Sans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2400" dirty="0">
              <a:latin typeface="Work Sans SemiBold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33871C-DE82-7073-54B9-A9107EE50845}"/>
              </a:ext>
            </a:extLst>
          </p:cNvPr>
          <p:cNvSpPr/>
          <p:nvPr/>
        </p:nvSpPr>
        <p:spPr>
          <a:xfrm>
            <a:off x="865605" y="3418764"/>
            <a:ext cx="9616805" cy="180000"/>
          </a:xfrm>
          <a:prstGeom prst="rect">
            <a:avLst/>
          </a:prstGeom>
          <a:solidFill>
            <a:srgbClr val="FA6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urple and pink logo&#10;&#10;Description automatically generated">
            <a:extLst>
              <a:ext uri="{FF2B5EF4-FFF2-40B4-BE49-F238E27FC236}">
                <a16:creationId xmlns:a16="http://schemas.microsoft.com/office/drawing/2014/main" id="{BF7C1B39-EE7B-FF64-8935-8B229676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942" y="3996094"/>
            <a:ext cx="4091075" cy="18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5EAF-376C-A4A3-5523-6D5F7AA77BE5}"/>
              </a:ext>
            </a:extLst>
          </p:cNvPr>
          <p:cNvSpPr txBox="1">
            <a:spLocks/>
          </p:cNvSpPr>
          <p:nvPr/>
        </p:nvSpPr>
        <p:spPr>
          <a:xfrm>
            <a:off x="8072017" y="457186"/>
            <a:ext cx="3705087" cy="546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Work Sans SemiBold" pitchFamily="2" charset="0"/>
                <a:cs typeface="Arial" panose="020B0604020202020204" pitchFamily="34" charset="0"/>
              </a:rPr>
              <a:t>HARP Connect</a:t>
            </a:r>
          </a:p>
          <a:p>
            <a:endParaRPr lang="en-GB" sz="2800" spc="-100" dirty="0">
              <a:latin typeface="Work Sans SemiBol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0E477-5E45-CDCD-1A1D-A687F18E0C5D}"/>
              </a:ext>
            </a:extLst>
          </p:cNvPr>
          <p:cNvSpPr txBox="1">
            <a:spLocks/>
          </p:cNvSpPr>
          <p:nvPr/>
        </p:nvSpPr>
        <p:spPr>
          <a:xfrm>
            <a:off x="548218" y="1890151"/>
            <a:ext cx="9299975" cy="42373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4400" spc="-100" dirty="0">
              <a:solidFill>
                <a:srgbClr val="66293E"/>
              </a:solidFill>
              <a:latin typeface="Work Sans Medium" pitchFamily="2" charset="0"/>
              <a:ea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2B4F15-E74E-F467-78E6-E181A511423C}"/>
              </a:ext>
            </a:extLst>
          </p:cNvPr>
          <p:cNvSpPr txBox="1">
            <a:spLocks/>
          </p:cNvSpPr>
          <p:nvPr/>
        </p:nvSpPr>
        <p:spPr>
          <a:xfrm>
            <a:off x="543912" y="5573528"/>
            <a:ext cx="11233191" cy="8272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A6400"/>
              </a:buClr>
              <a:buSzPct val="130000"/>
              <a:buNone/>
            </a:pPr>
            <a:r>
              <a:rPr lang="en-GB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are not an emergency housing provider </a:t>
            </a:r>
          </a:p>
          <a:p>
            <a:pPr marL="0" indent="0">
              <a:spcBef>
                <a:spcPts val="600"/>
              </a:spcBef>
              <a:buClr>
                <a:srgbClr val="FA6400"/>
              </a:buClr>
              <a:buSzPct val="130000"/>
              <a:buNone/>
            </a:pPr>
            <a:endParaRPr lang="en-GB" sz="2400" dirty="0">
              <a:latin typeface="Work Sans Medium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6BE70-6252-326E-5CD3-712DC33D260F}"/>
              </a:ext>
            </a:extLst>
          </p:cNvPr>
          <p:cNvSpPr txBox="1"/>
          <p:nvPr/>
        </p:nvSpPr>
        <p:spPr>
          <a:xfrm>
            <a:off x="543913" y="1339492"/>
            <a:ext cx="1123319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H</a:t>
            </a:r>
            <a:r>
              <a:rPr lang="en-GB" sz="4000" b="1" dirty="0">
                <a:solidFill>
                  <a:srgbClr val="445055"/>
                </a:solidFill>
              </a:rPr>
              <a:t>  </a:t>
            </a:r>
            <a:r>
              <a:rPr lang="en-GB" b="1" dirty="0">
                <a:solidFill>
                  <a:srgbClr val="445055"/>
                </a:solidFill>
              </a:rPr>
              <a:t>         </a:t>
            </a:r>
            <a:r>
              <a:rPr lang="en-GB" sz="2000" b="1" dirty="0">
                <a:solidFill>
                  <a:srgbClr val="445055"/>
                </a:solidFill>
              </a:rPr>
              <a:t>Housing</a:t>
            </a:r>
            <a:r>
              <a:rPr lang="en-GB" sz="2000" dirty="0">
                <a:solidFill>
                  <a:srgbClr val="445055"/>
                </a:solidFill>
              </a:rPr>
              <a:t> clients in accommodation or securing their current home.</a:t>
            </a:r>
          </a:p>
          <a:p>
            <a:pPr marL="0" indent="0">
              <a:buNone/>
            </a:pPr>
            <a:endParaRPr lang="en-GB" sz="2000" dirty="0">
              <a:solidFill>
                <a:srgbClr val="445055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A</a:t>
            </a:r>
            <a:r>
              <a:rPr lang="en-GB" sz="4000" b="1" dirty="0">
                <a:solidFill>
                  <a:srgbClr val="445055"/>
                </a:solidFill>
              </a:rPr>
              <a:t> </a:t>
            </a:r>
            <a:r>
              <a:rPr lang="en-GB" sz="2000" b="1" dirty="0">
                <a:solidFill>
                  <a:srgbClr val="445055"/>
                </a:solidFill>
              </a:rPr>
              <a:t>          Advising</a:t>
            </a:r>
            <a:r>
              <a:rPr lang="en-GB" sz="2000" dirty="0">
                <a:solidFill>
                  <a:srgbClr val="445055"/>
                </a:solidFill>
              </a:rPr>
              <a:t> clients on their entitlement, rights and housing options.</a:t>
            </a:r>
          </a:p>
          <a:p>
            <a:pPr marL="0" indent="0">
              <a:buNone/>
            </a:pPr>
            <a:endParaRPr lang="en-GB" sz="2000" dirty="0">
              <a:solidFill>
                <a:srgbClr val="445055"/>
              </a:solidFill>
            </a:endParaRPr>
          </a:p>
          <a:p>
            <a:r>
              <a:rPr lang="en-GB" sz="4000" b="1" dirty="0">
                <a:solidFill>
                  <a:srgbClr val="00B050"/>
                </a:solidFill>
              </a:rPr>
              <a:t>R</a:t>
            </a:r>
            <a:r>
              <a:rPr lang="en-GB" sz="4000" b="1" dirty="0">
                <a:solidFill>
                  <a:srgbClr val="445055"/>
                </a:solidFill>
              </a:rPr>
              <a:t>  </a:t>
            </a:r>
            <a:r>
              <a:rPr lang="en-GB" sz="2000" b="1" dirty="0">
                <a:solidFill>
                  <a:srgbClr val="445055"/>
                </a:solidFill>
              </a:rPr>
              <a:t>        Resettlement</a:t>
            </a:r>
            <a:r>
              <a:rPr lang="en-GB" sz="2000" dirty="0">
                <a:solidFill>
                  <a:srgbClr val="445055"/>
                </a:solidFill>
              </a:rPr>
              <a:t> back into the community is key for </a:t>
            </a:r>
            <a:r>
              <a:rPr lang="en-GB" sz="2000" b="1" dirty="0">
                <a:solidFill>
                  <a:srgbClr val="445055"/>
                </a:solidFill>
              </a:rPr>
              <a:t>ex-offenders</a:t>
            </a:r>
            <a:r>
              <a:rPr lang="en-GB" sz="2000" dirty="0">
                <a:solidFill>
                  <a:srgbClr val="445055"/>
                </a:solidFill>
              </a:rPr>
              <a:t>, we help them with a smooth    </a:t>
            </a:r>
          </a:p>
          <a:p>
            <a:r>
              <a:rPr lang="en-GB" sz="2000" dirty="0">
                <a:solidFill>
                  <a:srgbClr val="445055"/>
                </a:solidFill>
              </a:rPr>
              <a:t>                 transition.</a:t>
            </a:r>
          </a:p>
          <a:p>
            <a:pPr marL="0" indent="0">
              <a:buNone/>
            </a:pPr>
            <a:endParaRPr lang="en-GB" sz="2000" dirty="0">
              <a:solidFill>
                <a:srgbClr val="445055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P</a:t>
            </a:r>
            <a:r>
              <a:rPr lang="en-GB" sz="2000" b="1" dirty="0">
                <a:solidFill>
                  <a:srgbClr val="445055"/>
                </a:solidFill>
              </a:rPr>
              <a:t>           Preventing</a:t>
            </a:r>
            <a:r>
              <a:rPr lang="en-GB" sz="2000" dirty="0">
                <a:solidFill>
                  <a:srgbClr val="445055"/>
                </a:solidFill>
              </a:rPr>
              <a:t> re-offending, by sustaining accommodation and providing trauma-informed holistic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445055"/>
                </a:solidFill>
              </a:rPr>
              <a:t>             	support.</a:t>
            </a:r>
          </a:p>
          <a:p>
            <a:pPr marL="0" indent="0">
              <a:buNone/>
            </a:pPr>
            <a:endParaRPr lang="en-GB" sz="1800" dirty="0">
              <a:solidFill>
                <a:srgbClr val="44505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B6C2C-7AA9-67E1-67F0-D49B12139491}"/>
              </a:ext>
            </a:extLst>
          </p:cNvPr>
          <p:cNvSpPr txBox="1"/>
          <p:nvPr/>
        </p:nvSpPr>
        <p:spPr>
          <a:xfrm>
            <a:off x="10501947" y="6045653"/>
            <a:ext cx="1275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HARP Connect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8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313AE3-6700-784F-B687-96A3ACE7D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252" y="1681570"/>
            <a:ext cx="6441106" cy="311477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a Pan London Floating support service.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work closely with the Local Authorities, AFEO teams &amp; Other voluntary sector agencies across the boroughs.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have a number of drop-in sessions across the boroughs based in Probation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5C1B4-E435-EB13-64A4-B546008A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104" y="397288"/>
            <a:ext cx="5197287" cy="92119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Where do we work?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2DC21-5CC9-8099-1C85-7CC5CE7196AF}"/>
              </a:ext>
            </a:extLst>
          </p:cNvPr>
          <p:cNvSpPr txBox="1"/>
          <p:nvPr/>
        </p:nvSpPr>
        <p:spPr>
          <a:xfrm>
            <a:off x="7132899" y="4316497"/>
            <a:ext cx="3823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4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workers based in custody at least one day a week, at:</a:t>
            </a:r>
          </a:p>
          <a:p>
            <a:endParaRPr lang="en-GB" sz="2000" dirty="0">
              <a:solidFill>
                <a:srgbClr val="4450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4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HMP Wormwood Scrubs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4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HMP Pentonville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4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HMP Wandsworth</a:t>
            </a:r>
            <a:endParaRPr lang="en-GB" sz="2000" dirty="0"/>
          </a:p>
        </p:txBody>
      </p:sp>
      <p:pic>
        <p:nvPicPr>
          <p:cNvPr id="6" name="Picture 5" descr="A building with a prison&#10;&#10;Description automatically generated">
            <a:extLst>
              <a:ext uri="{FF2B5EF4-FFF2-40B4-BE49-F238E27FC236}">
                <a16:creationId xmlns:a16="http://schemas.microsoft.com/office/drawing/2014/main" id="{4A3C25E8-6DA1-83A5-6493-D191AE5D8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19" y="4796345"/>
            <a:ext cx="3335337" cy="1505071"/>
          </a:xfrm>
          <a:prstGeom prst="rect">
            <a:avLst/>
          </a:prstGeom>
        </p:spPr>
      </p:pic>
      <p:pic>
        <p:nvPicPr>
          <p:cNvPr id="7" name="Picture 6" descr="A map of the uk with a blue line&#10;&#10;Description automatically generated">
            <a:extLst>
              <a:ext uri="{FF2B5EF4-FFF2-40B4-BE49-F238E27FC236}">
                <a16:creationId xmlns:a16="http://schemas.microsoft.com/office/drawing/2014/main" id="{0F6D4E88-1F24-DAE6-6A75-7469F2BD2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90"/>
          <a:stretch/>
        </p:blipFill>
        <p:spPr>
          <a:xfrm>
            <a:off x="7816380" y="1139699"/>
            <a:ext cx="3715978" cy="2531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12E60-315A-9C25-8F9B-DB718D33BE26}"/>
              </a:ext>
            </a:extLst>
          </p:cNvPr>
          <p:cNvSpPr txBox="1"/>
          <p:nvPr/>
        </p:nvSpPr>
        <p:spPr>
          <a:xfrm>
            <a:off x="10546624" y="6162074"/>
            <a:ext cx="1275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HARP Connect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8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826D3E-276E-3E08-5A69-1FA0599A034A}"/>
              </a:ext>
            </a:extLst>
          </p:cNvPr>
          <p:cNvSpPr txBox="1"/>
          <p:nvPr/>
        </p:nvSpPr>
        <p:spPr>
          <a:xfrm>
            <a:off x="696035" y="136477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6B87B-D134-7EC6-73EF-A9D6F4FEACCC}"/>
              </a:ext>
            </a:extLst>
          </p:cNvPr>
          <p:cNvSpPr txBox="1"/>
          <p:nvPr/>
        </p:nvSpPr>
        <p:spPr>
          <a:xfrm>
            <a:off x="436726" y="1245231"/>
            <a:ext cx="5013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CUSTODY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F2DDA-D080-E90E-7DCB-27674C79CEAF}"/>
              </a:ext>
            </a:extLst>
          </p:cNvPr>
          <p:cNvSpPr txBox="1"/>
          <p:nvPr/>
        </p:nvSpPr>
        <p:spPr>
          <a:xfrm>
            <a:off x="6218828" y="1246832"/>
            <a:ext cx="5013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COMMUNITY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971C4-1437-014F-C3E4-7B525547BD08}"/>
              </a:ext>
            </a:extLst>
          </p:cNvPr>
          <p:cNvSpPr txBox="1"/>
          <p:nvPr/>
        </p:nvSpPr>
        <p:spPr>
          <a:xfrm>
            <a:off x="436726" y="2605882"/>
            <a:ext cx="57821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ousing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Drop in sessions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Advice to remand clients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esettlement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Meet at the gate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Supporting clients to access housing once released.  LA, Supported, family mediations or PRS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Tenancy sustainment for Remand prisoners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CB550-D5BD-78BA-3ECF-3F47FC24E306}"/>
              </a:ext>
            </a:extLst>
          </p:cNvPr>
          <p:cNvSpPr txBox="1"/>
          <p:nvPr/>
        </p:nvSpPr>
        <p:spPr>
          <a:xfrm>
            <a:off x="6218828" y="2445560"/>
            <a:ext cx="51952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ousing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Drop-in sessions in PDU,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women’s centres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esettlement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Supporting clients to access housing.  LA, Supported, family mediations or PRS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Applying for grants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Tenancy sustainment for clients that we have sourced accommodation (1 Year)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C0AAC-1B7C-8456-3DD6-ABF18E29CB08}"/>
              </a:ext>
            </a:extLst>
          </p:cNvPr>
          <p:cNvSpPr txBox="1"/>
          <p:nvPr/>
        </p:nvSpPr>
        <p:spPr>
          <a:xfrm>
            <a:off x="10280629" y="6304002"/>
            <a:ext cx="1275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HARP Connect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6BD29-C51A-1F9A-B342-F5E967C2D4DB}"/>
              </a:ext>
            </a:extLst>
          </p:cNvPr>
          <p:cNvSpPr txBox="1"/>
          <p:nvPr/>
        </p:nvSpPr>
        <p:spPr>
          <a:xfrm>
            <a:off x="5117910" y="349789"/>
            <a:ext cx="67111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Work Sans SemiBold" pitchFamily="2" charset="0"/>
                <a:cs typeface="Arial" panose="020B0604020202020204" pitchFamily="34" charset="0"/>
              </a:rPr>
              <a:t>What are we trying to achieve?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CB027-A525-7A78-94A9-DAADB45F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251" y="1871613"/>
            <a:ext cx="10980969" cy="44403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25 and over male and female clients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Low / Medium Risk of Harm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Complex needs with a housing issue (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NFA or requiring tenancy support)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Returning to a London Borough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Willing to engage with the HARP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 dependents living in the accommodation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Clients under probation supervision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430363-DE79-3365-4723-E7CFC5C7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711" y="546050"/>
            <a:ext cx="4553510" cy="9062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Referral Criteria</a:t>
            </a:r>
            <a:br>
              <a:rPr lang="en-US" sz="3600" dirty="0">
                <a:solidFill>
                  <a:srgbClr val="445055"/>
                </a:solidFill>
              </a:rPr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81E5F-D1DE-2FA0-7A4B-DAE3AF940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179" y="4314547"/>
            <a:ext cx="2202137" cy="2189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87B7B-4111-A2C2-0A48-460C688EC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0" y="4733199"/>
            <a:ext cx="1623704" cy="1771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97429-57D4-CDC1-723B-88884B1AF9B3}"/>
              </a:ext>
            </a:extLst>
          </p:cNvPr>
          <p:cNvSpPr txBox="1"/>
          <p:nvPr/>
        </p:nvSpPr>
        <p:spPr>
          <a:xfrm>
            <a:off x="10494668" y="6034951"/>
            <a:ext cx="1275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HARP Connect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7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370459-2465-5CB2-A3BB-EC3B1CA92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0259" y="4941532"/>
            <a:ext cx="9304021" cy="1370417"/>
          </a:xfrm>
        </p:spPr>
        <p:txBody>
          <a:bodyPr>
            <a:norm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Tenancy sustainment – dedicated part time worker.  Also able to refer to other TST teams for clients who may benefit from a full-time worker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B41FE-9587-64C4-B416-2CE514FE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96" y="300393"/>
            <a:ext cx="4214887" cy="1078034"/>
          </a:xfrm>
        </p:spPr>
        <p:txBody>
          <a:bodyPr/>
          <a:lstStyle/>
          <a:p>
            <a:r>
              <a:rPr lang="en-GB" sz="3600" dirty="0"/>
              <a:t>Resources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6F5D5-B42C-59DF-B9BC-13F45D283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3" y="1871613"/>
            <a:ext cx="1375402" cy="1155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A3A05-F5FA-554F-6BD8-0491C5F9A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3" y="3717833"/>
            <a:ext cx="1168840" cy="122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BAB5D-2E34-BD6B-CD3A-99A0BCF99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1" y="5345166"/>
            <a:ext cx="976492" cy="823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05474-C756-FF48-B7FF-CA85BC513746}"/>
              </a:ext>
            </a:extLst>
          </p:cNvPr>
          <p:cNvSpPr txBox="1"/>
          <p:nvPr/>
        </p:nvSpPr>
        <p:spPr>
          <a:xfrm>
            <a:off x="10234022" y="6003609"/>
            <a:ext cx="1275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HARP Connect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E8FC4-04C3-773D-FDED-4920753DF7E9}"/>
              </a:ext>
            </a:extLst>
          </p:cNvPr>
          <p:cNvSpPr txBox="1"/>
          <p:nvPr/>
        </p:nvSpPr>
        <p:spPr>
          <a:xfrm>
            <a:off x="2080259" y="1674674"/>
            <a:ext cx="848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Maximising client income (Personal Independent payments, Limited capability for work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Grant applications – for furniture, clothing, 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Linking in with boroughs with AFEO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Small resource for client accommodation &amp; client welfare 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A0D76-979B-18CB-DBFF-4E62B5DCBC2E}"/>
              </a:ext>
            </a:extLst>
          </p:cNvPr>
          <p:cNvSpPr txBox="1"/>
          <p:nvPr/>
        </p:nvSpPr>
        <p:spPr>
          <a:xfrm>
            <a:off x="2080259" y="3741203"/>
            <a:ext cx="732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Signposting to mentoring schemes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Signposting to employability sessions, training or education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to access GP and other Mental health services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6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BAF312-710A-26A4-2443-7D9B350F0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252" y="1871613"/>
            <a:ext cx="10703590" cy="4440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/>
              <a:t>Please send completed referrals to </a:t>
            </a:r>
            <a:r>
              <a:rPr lang="en-GB" sz="1800" b="1" i="1" dirty="0">
                <a:hlinkClick r:id="rId2"/>
              </a:rPr>
              <a:t>harpconnect@stmungosofs.cjsm.net</a:t>
            </a:r>
            <a:endParaRPr lang="en-GB" sz="1800" b="1" i="1" dirty="0"/>
          </a:p>
          <a:p>
            <a:pPr algn="ctr">
              <a:buNone/>
            </a:pPr>
            <a:r>
              <a:rPr lang="en-GB" sz="1800" b="1" i="1" dirty="0"/>
              <a:t>	As we are not an emergency housing service, this inbox is not monitored daily.  We aim to get back within 2-3 days.  </a:t>
            </a:r>
          </a:p>
          <a:p>
            <a:pPr>
              <a:buNone/>
            </a:pPr>
            <a:endParaRPr lang="en-GB" sz="1800" i="1" dirty="0"/>
          </a:p>
          <a:p>
            <a:pPr marL="0" indent="0">
              <a:buNone/>
            </a:pPr>
            <a:endParaRPr lang="en-GB" sz="1800" i="1" dirty="0"/>
          </a:p>
          <a:p>
            <a:pPr marL="800100" lvl="2" indent="0">
              <a:buNone/>
            </a:pPr>
            <a:r>
              <a:rPr lang="en-GB" sz="1800" dirty="0">
                <a:solidFill>
                  <a:srgbClr val="44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           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Caseworker for Ealing is Mayuri Mistry </a:t>
            </a:r>
          </a:p>
          <a:p>
            <a:pPr marL="914400" lvl="2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	M: 07513 724 550</a:t>
            </a:r>
            <a:endParaRPr lang="en-GB" sz="1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mayuri.mistry@mungos.org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445055"/>
              </a:solidFill>
            </a:endParaRPr>
          </a:p>
          <a:p>
            <a:pPr marL="1257300" lvl="3" indent="0">
              <a:buNone/>
            </a:pPr>
            <a:r>
              <a:rPr lang="en-GB" sz="1800" dirty="0">
                <a:solidFill>
                  <a:srgbClr val="44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Shiyamali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Ankah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 - Service Manager </a:t>
            </a:r>
          </a:p>
          <a:p>
            <a:pPr marL="1257300" lvl="3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    M: 07923 216 193</a:t>
            </a:r>
          </a:p>
          <a:p>
            <a:pPr marL="1257300" lvl="3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    E:  </a:t>
            </a:r>
            <a:r>
              <a:rPr lang="en-GB" sz="1800" dirty="0">
                <a:solidFill>
                  <a:srgbClr val="44505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Shiyamali.ankah@mungos.org</a:t>
            </a:r>
            <a:r>
              <a:rPr lang="en-GB" sz="1800" dirty="0">
                <a:solidFill>
                  <a:srgbClr val="44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C7B23-1E03-23BD-751A-836DD4F0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457" y="546050"/>
            <a:ext cx="5402584" cy="1325563"/>
          </a:xfrm>
        </p:spPr>
        <p:txBody>
          <a:bodyPr/>
          <a:lstStyle/>
          <a:p>
            <a:r>
              <a:rPr lang="en-GB" dirty="0"/>
              <a:t>How to Refer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DBF99-85AE-2D78-B9EB-0EC571D46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5" y="3429000"/>
            <a:ext cx="1355268" cy="114924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B536B-B66B-77FD-279B-AF3EF58B8A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5" y="4923018"/>
            <a:ext cx="1355268" cy="980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5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B4DDC9-C818-A2C8-C6A7-B43447373C4B}"/>
              </a:ext>
            </a:extLst>
          </p:cNvPr>
          <p:cNvSpPr/>
          <p:nvPr/>
        </p:nvSpPr>
        <p:spPr>
          <a:xfrm>
            <a:off x="6096000" y="6026422"/>
            <a:ext cx="5508000" cy="360000"/>
          </a:xfrm>
          <a:prstGeom prst="rect">
            <a:avLst/>
          </a:prstGeom>
          <a:solidFill>
            <a:srgbClr val="FA6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pc="-100" dirty="0">
                <a:solidFill>
                  <a:schemeClr val="tx1"/>
                </a:solidFill>
                <a:latin typeface="Work Sans SemiBold" pitchFamily="2" charset="0"/>
                <a:ea typeface="Calibri" panose="020F0502020204030204" pitchFamily="34" charset="0"/>
              </a:rPr>
              <a:t>mungos.org</a:t>
            </a:r>
            <a:endParaRPr lang="en-GB" sz="2000" spc="-100" dirty="0">
              <a:solidFill>
                <a:schemeClr val="tx1"/>
              </a:solidFill>
              <a:latin typeface="Work Sans SemiBold" pitchFamily="2" charset="0"/>
              <a:ea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31389-E261-C4A2-6AD6-C8E6500049A3}"/>
              </a:ext>
            </a:extLst>
          </p:cNvPr>
          <p:cNvSpPr txBox="1">
            <a:spLocks/>
          </p:cNvSpPr>
          <p:nvPr/>
        </p:nvSpPr>
        <p:spPr>
          <a:xfrm>
            <a:off x="7089105" y="5095522"/>
            <a:ext cx="4042691" cy="930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spc="-100" dirty="0">
                <a:latin typeface="Work Sans ExtraBold" pitchFamily="2" charset="0"/>
              </a:rPr>
              <a:t>Thank you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66F3BC-864C-5982-92C9-D2C56E71AB45}"/>
              </a:ext>
            </a:extLst>
          </p:cNvPr>
          <p:cNvSpPr txBox="1">
            <a:spLocks/>
          </p:cNvSpPr>
          <p:nvPr/>
        </p:nvSpPr>
        <p:spPr>
          <a:xfrm>
            <a:off x="548218" y="4874481"/>
            <a:ext cx="5331587" cy="9309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spc="-100" dirty="0">
              <a:solidFill>
                <a:schemeClr val="tx1"/>
              </a:solidFill>
              <a:latin typeface="Work Sans SemiBold" pitchFamily="2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18BF9-F3B1-6B6E-D28D-208EB5E01C13}"/>
              </a:ext>
            </a:extLst>
          </p:cNvPr>
          <p:cNvSpPr txBox="1"/>
          <p:nvPr/>
        </p:nvSpPr>
        <p:spPr>
          <a:xfrm>
            <a:off x="3364856" y="2110498"/>
            <a:ext cx="66751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8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M New Brand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C486E5-71E4-4273-90FE-BD514D6EE5A3}" vid="{14F31A19-A0BA-4E62-ABC8-BADCB03642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BDDC248ACD24AA0A78A925197DB33" ma:contentTypeVersion="15" ma:contentTypeDescription="Create a new document." ma:contentTypeScope="" ma:versionID="7e839fe946e78aa5d207cb4689503c5c">
  <xsd:schema xmlns:xsd="http://www.w3.org/2001/XMLSchema" xmlns:xs="http://www.w3.org/2001/XMLSchema" xmlns:p="http://schemas.microsoft.com/office/2006/metadata/properties" xmlns:ns2="db586cff-30c9-44ef-b25f-53454aad5045" xmlns:ns3="c6f80e73-f08c-4063-81a6-47221b5236b2" targetNamespace="http://schemas.microsoft.com/office/2006/metadata/properties" ma:root="true" ma:fieldsID="1faeac8cb5e2129888eea9f5f9d16397" ns2:_="" ns3:_="">
    <xsd:import namespace="db586cff-30c9-44ef-b25f-53454aad5045"/>
    <xsd:import namespace="c6f80e73-f08c-4063-81a6-47221b5236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86cff-30c9-44ef-b25f-53454aad50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40fcfdc-5ded-48a0-bdfc-b42228107921}" ma:internalName="TaxCatchAll" ma:showField="CatchAllData" ma:web="db586cff-30c9-44ef-b25f-53454aad5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0e73-f08c-4063-81a6-47221b523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ad1e7c8-7dee-47c7-b860-d4f1735c91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586cff-30c9-44ef-b25f-53454aad5045" xsi:nil="true"/>
    <lcf76f155ced4ddcb4097134ff3c332f xmlns="c6f80e73-f08c-4063-81a6-47221b5236b2">
      <Terms xmlns="http://schemas.microsoft.com/office/infopath/2007/PartnerControls"/>
    </lcf76f155ced4ddcb4097134ff3c332f>
    <SharedWithUsers xmlns="db586cff-30c9-44ef-b25f-53454aad5045">
      <UserInfo>
        <DisplayName>Rob Neale</DisplayName>
        <AccountId>3055</AccountId>
        <AccountType/>
      </UserInfo>
      <UserInfo>
        <DisplayName>Barry Wilson</DisplayName>
        <AccountId>32</AccountId>
        <AccountType/>
      </UserInfo>
      <UserInfo>
        <DisplayName>Josh Trott</DisplayName>
        <AccountId>6021</AccountId>
        <AccountType/>
      </UserInfo>
      <UserInfo>
        <DisplayName>Georgina Day</DisplayName>
        <AccountId>12</AccountId>
        <AccountType/>
      </UserInfo>
      <UserInfo>
        <DisplayName>Patrick Beswick</DisplayName>
        <AccountId>5910</AccountId>
        <AccountType/>
      </UserInfo>
      <UserInfo>
        <DisplayName>Hannah Flint</DisplayName>
        <AccountId>2347</AccountId>
        <AccountType/>
      </UserInfo>
      <UserInfo>
        <DisplayName>Athina Cooper</DisplayName>
        <AccountId>2455</AccountId>
        <AccountType/>
      </UserInfo>
      <UserInfo>
        <DisplayName>Nadia Firth</DisplayName>
        <AccountId>6974</AccountId>
        <AccountType/>
      </UserInfo>
      <UserInfo>
        <DisplayName>Sarah Dickinson</DisplayName>
        <AccountId>6748</AccountId>
        <AccountType/>
      </UserInfo>
      <UserInfo>
        <DisplayName>Jay Hunt</DisplayName>
        <AccountId>2442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60502-5F9C-4FD7-894F-EA22DBC01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86cff-30c9-44ef-b25f-53454aad5045"/>
    <ds:schemaRef ds:uri="c6f80e73-f08c-4063-81a6-47221b5236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06337A-760A-42C9-88BB-8D7A249C2A29}">
  <ds:schemaRefs>
    <ds:schemaRef ds:uri="http://schemas.microsoft.com/office/2006/metadata/properties"/>
    <ds:schemaRef ds:uri="http://schemas.microsoft.com/office/infopath/2007/PartnerControls"/>
    <ds:schemaRef ds:uri="db586cff-30c9-44ef-b25f-53454aad5045"/>
    <ds:schemaRef ds:uri="c6f80e73-f08c-4063-81a6-47221b5236b2"/>
  </ds:schemaRefs>
</ds:datastoreItem>
</file>

<file path=customXml/itemProps3.xml><?xml version="1.0" encoding="utf-8"?>
<ds:datastoreItem xmlns:ds="http://schemas.openxmlformats.org/officeDocument/2006/customXml" ds:itemID="{1FBCCEF9-2512-419A-B53C-6208E070AC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StM_Presentation_Template_General_2022</Template>
  <TotalTime>401</TotalTime>
  <Words>473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Work Sans</vt:lpstr>
      <vt:lpstr>Work Sans ExtraBold</vt:lpstr>
      <vt:lpstr>Work Sans Medium</vt:lpstr>
      <vt:lpstr>Work Sans SemiBold</vt:lpstr>
      <vt:lpstr>Office Theme</vt:lpstr>
      <vt:lpstr>PowerPoint Presentation</vt:lpstr>
      <vt:lpstr>PowerPoint Presentation</vt:lpstr>
      <vt:lpstr>Where do we work? </vt:lpstr>
      <vt:lpstr>PowerPoint Presentation</vt:lpstr>
      <vt:lpstr>Referral Criteria </vt:lpstr>
      <vt:lpstr>Resources</vt:lpstr>
      <vt:lpstr>How to Refer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Wilson</dc:creator>
  <cp:lastModifiedBy>Shiyamali Ankah</cp:lastModifiedBy>
  <cp:revision>11</cp:revision>
  <dcterms:created xsi:type="dcterms:W3CDTF">2024-03-28T12:12:48Z</dcterms:created>
  <dcterms:modified xsi:type="dcterms:W3CDTF">2024-06-07T15:22:56Z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0x0101009BDBDDC248ACD24AA0A78A925197DB33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