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4"/>
    <p:sldMasterId id="2147483672" r:id="rId5"/>
    <p:sldMasterId id="2147483684" r:id="rId6"/>
  </p:sldMasterIdLst>
  <p:notesMasterIdLst>
    <p:notesMasterId r:id="rId19"/>
  </p:notesMasterIdLst>
  <p:handoutMasterIdLst>
    <p:handoutMasterId r:id="rId20"/>
  </p:handoutMasterIdLst>
  <p:sldIdLst>
    <p:sldId id="440" r:id="rId7"/>
    <p:sldId id="389" r:id="rId8"/>
    <p:sldId id="444" r:id="rId9"/>
    <p:sldId id="445" r:id="rId10"/>
    <p:sldId id="446" r:id="rId11"/>
    <p:sldId id="406" r:id="rId12"/>
    <p:sldId id="449" r:id="rId13"/>
    <p:sldId id="455" r:id="rId14"/>
    <p:sldId id="450" r:id="rId15"/>
    <p:sldId id="451" r:id="rId16"/>
    <p:sldId id="454" r:id="rId17"/>
    <p:sldId id="453" r:id="rId18"/>
  </p:sldIdLst>
  <p:sldSz cx="9144000" cy="5715000" type="screen16x10"/>
  <p:notesSz cx="6858000" cy="9144000"/>
  <p:defaultText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5" userDrawn="1">
          <p15:clr>
            <a:srgbClr val="A4A3A4"/>
          </p15:clr>
        </p15:guide>
        <p15:guide id="2" pos="2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dith Brown" initials="JB" lastIdx="1" clrIdx="0"/>
  <p:cmAuthor id="1" name="Rachel Nicholas" initials="RN" lastIdx="0" clrIdx="1"/>
  <p:cmAuthor id="2" name="Helen Twigg" initials="H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5"/>
    <a:srgbClr val="FF424A"/>
    <a:srgbClr val="CD0921"/>
    <a:srgbClr val="36424A"/>
    <a:srgbClr val="673AA4"/>
    <a:srgbClr val="00A7CF"/>
    <a:srgbClr val="2DB135"/>
    <a:srgbClr val="502D7E"/>
    <a:srgbClr val="262C31"/>
    <a:srgbClr val="E43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0" autoAdjust="0"/>
    <p:restoredTop sz="69005" autoAdjust="0"/>
  </p:normalViewPr>
  <p:slideViewPr>
    <p:cSldViewPr snapToGrid="0" snapToObjects="1">
      <p:cViewPr varScale="1">
        <p:scale>
          <a:sx n="56" d="100"/>
          <a:sy n="56" d="100"/>
        </p:scale>
        <p:origin x="848" y="52"/>
      </p:cViewPr>
      <p:guideLst>
        <p:guide orient="horz" pos="825"/>
        <p:guide pos="272"/>
      </p:guideLst>
    </p:cSldViewPr>
  </p:slideViewPr>
  <p:notesTextViewPr>
    <p:cViewPr>
      <p:scale>
        <a:sx n="100" d="100"/>
        <a:sy n="100" d="100"/>
      </p:scale>
      <p:origin x="0" y="0"/>
    </p:cViewPr>
  </p:notesTextViewPr>
  <p:sorterViewPr>
    <p:cViewPr>
      <p:scale>
        <a:sx n="130" d="100"/>
        <a:sy n="130" d="100"/>
      </p:scale>
      <p:origin x="0" y="-5022"/>
    </p:cViewPr>
  </p:sorterViewPr>
  <p:notesViewPr>
    <p:cSldViewPr snapToGrid="0" snapToObjects="1">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44A2CB-902F-4E55-956C-E7FB0507EBBC}" type="datetimeFigureOut">
              <a:rPr lang="en-GB" smtClean="0"/>
              <a:t>07/06/2024</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554721-DA83-414C-A345-1EDBBDE9606B}" type="slidenum">
              <a:rPr lang="en-GB" smtClean="0"/>
              <a:t>‹#›</a:t>
            </a:fld>
            <a:endParaRPr lang="en-GB" dirty="0"/>
          </a:p>
        </p:txBody>
      </p:sp>
    </p:spTree>
    <p:extLst>
      <p:ext uri="{BB962C8B-B14F-4D97-AF65-F5344CB8AC3E}">
        <p14:creationId xmlns:p14="http://schemas.microsoft.com/office/powerpoint/2010/main" val="1340129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6C22F-699F-4550-BCDA-19852A29284A}" type="datetimeFigureOut">
              <a:rPr lang="en-GB" smtClean="0"/>
              <a:t>07/06/2024</a:t>
            </a:fld>
            <a:endParaRPr lang="en-GB"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D7ED2-5734-4FDC-A721-663A1140FE2B}" type="slidenum">
              <a:rPr lang="en-GB" smtClean="0"/>
              <a:t>‹#›</a:t>
            </a:fld>
            <a:endParaRPr lang="en-GB" dirty="0"/>
          </a:p>
        </p:txBody>
      </p:sp>
    </p:spTree>
    <p:extLst>
      <p:ext uri="{BB962C8B-B14F-4D97-AF65-F5344CB8AC3E}">
        <p14:creationId xmlns:p14="http://schemas.microsoft.com/office/powerpoint/2010/main" val="2556515320"/>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 </a:t>
            </a:r>
          </a:p>
          <a:p>
            <a:endParaRPr lang="en-GB"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 </a:t>
            </a:r>
          </a:p>
          <a:p>
            <a:r>
              <a:rPr lang="en-GB" sz="10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E6D7ED2-5734-4FDC-A721-663A1140FE2B}"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699959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79252" rtl="0" eaLnBrk="1" fontAlgn="auto" latinLnBrk="0" hangingPunct="1">
              <a:lnSpc>
                <a:spcPct val="100000"/>
              </a:lnSpc>
              <a:spcBef>
                <a:spcPts val="0"/>
              </a:spcBef>
              <a:spcAft>
                <a:spcPts val="0"/>
              </a:spcAft>
              <a:buClrTx/>
              <a:buSzTx/>
              <a:buFontTx/>
              <a:buNone/>
              <a:tabLst/>
              <a:defRPr/>
            </a:pPr>
            <a:r>
              <a:rPr lang="en-GB" dirty="0" smtClean="0"/>
              <a:t>Support provision is</a:t>
            </a:r>
            <a:r>
              <a:rPr lang="en-GB" baseline="0" dirty="0" smtClean="0"/>
              <a:t> free, confidential and service user led. We use an empowerment based model to support the needs of victims- helping them to help themselves and recognising when the need agency help and support </a:t>
            </a:r>
            <a:endParaRPr lang="en-GB" dirty="0" smtClean="0"/>
          </a:p>
          <a:p>
            <a:endParaRPr lang="en-GB" dirty="0"/>
          </a:p>
        </p:txBody>
      </p:sp>
      <p:sp>
        <p:nvSpPr>
          <p:cNvPr id="4" name="Slide Number Placeholder 3"/>
          <p:cNvSpPr>
            <a:spLocks noGrp="1"/>
          </p:cNvSpPr>
          <p:nvPr>
            <p:ph type="sldNum" sz="quarter" idx="10"/>
          </p:nvPr>
        </p:nvSpPr>
        <p:spPr/>
        <p:txBody>
          <a:bodyPr/>
          <a:lstStyle/>
          <a:p>
            <a:fld id="{6E6D7ED2-5734-4FDC-A721-663A1140FE2B}" type="slidenum">
              <a:rPr lang="en-GB" smtClean="0"/>
              <a:t>10</a:t>
            </a:fld>
            <a:endParaRPr lang="en-GB" dirty="0"/>
          </a:p>
        </p:txBody>
      </p:sp>
    </p:spTree>
    <p:extLst>
      <p:ext uri="{BB962C8B-B14F-4D97-AF65-F5344CB8AC3E}">
        <p14:creationId xmlns:p14="http://schemas.microsoft.com/office/powerpoint/2010/main" val="1301767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6E6D7ED2-5734-4FDC-A721-663A1140FE2B}" type="slidenum">
              <a:rPr lang="en-GB" smtClean="0"/>
              <a:t>11</a:t>
            </a:fld>
            <a:endParaRPr lang="en-GB" dirty="0"/>
          </a:p>
        </p:txBody>
      </p:sp>
    </p:spTree>
    <p:extLst>
      <p:ext uri="{BB962C8B-B14F-4D97-AF65-F5344CB8AC3E}">
        <p14:creationId xmlns:p14="http://schemas.microsoft.com/office/powerpoint/2010/main" val="3466141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779252" rtl="0" eaLnBrk="1" fontAlgn="auto" latinLnBrk="0" hangingPunct="1">
              <a:lnSpc>
                <a:spcPct val="100000"/>
              </a:lnSpc>
              <a:spcBef>
                <a:spcPts val="0"/>
              </a:spcBef>
              <a:spcAft>
                <a:spcPts val="0"/>
              </a:spcAft>
              <a:buClrTx/>
              <a:buSzTx/>
              <a:buFontTx/>
              <a:buNone/>
              <a:tabLst/>
              <a:defRPr/>
            </a:pPr>
            <a:endParaRPr lang="en-GB" b="1" baseline="0" dirty="0" smtClean="0"/>
          </a:p>
        </p:txBody>
      </p:sp>
      <p:sp>
        <p:nvSpPr>
          <p:cNvPr id="4" name="Slide Number Placeholder 3"/>
          <p:cNvSpPr>
            <a:spLocks noGrp="1"/>
          </p:cNvSpPr>
          <p:nvPr>
            <p:ph type="sldNum" sz="quarter" idx="10"/>
          </p:nvPr>
        </p:nvSpPr>
        <p:spPr/>
        <p:txBody>
          <a:bodyPr/>
          <a:lstStyle/>
          <a:p>
            <a:fld id="{6E6D7ED2-5734-4FDC-A721-663A1140FE2B}"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41772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kern="1200" dirty="0" smtClean="0">
                <a:solidFill>
                  <a:schemeClr val="tx1"/>
                </a:solidFill>
                <a:effectLst/>
                <a:latin typeface="+mn-lt"/>
                <a:ea typeface="+mn-ea"/>
                <a:cs typeface="+mn-cs"/>
              </a:rPr>
              <a:t>The</a:t>
            </a:r>
            <a:r>
              <a:rPr lang="en-GB" sz="1000" b="1" kern="1200" baseline="0" dirty="0" smtClean="0">
                <a:solidFill>
                  <a:schemeClr val="tx1"/>
                </a:solidFill>
                <a:effectLst/>
                <a:latin typeface="+mn-lt"/>
                <a:ea typeface="+mn-ea"/>
                <a:cs typeface="+mn-cs"/>
              </a:rPr>
              <a:t> service</a:t>
            </a:r>
            <a:r>
              <a:rPr lang="en-GB" sz="1000" b="1" kern="1200" dirty="0" smtClean="0">
                <a:solidFill>
                  <a:schemeClr val="tx1"/>
                </a:solidFill>
                <a:effectLst/>
                <a:latin typeface="+mn-lt"/>
                <a:ea typeface="+mn-ea"/>
                <a:cs typeface="+mn-cs"/>
              </a:rPr>
              <a:t> is based on voices of victims &amp; witnesses</a:t>
            </a:r>
            <a:r>
              <a:rPr lang="en-GB" sz="1000" kern="1200" dirty="0" smtClean="0">
                <a:solidFill>
                  <a:schemeClr val="tx1"/>
                </a:solidFill>
                <a:effectLst/>
                <a:latin typeface="+mn-lt"/>
                <a:ea typeface="+mn-ea"/>
                <a:cs typeface="+mn-cs"/>
              </a:rPr>
              <a:t>:</a:t>
            </a:r>
            <a:r>
              <a:rPr lang="en-GB" sz="1000" kern="1200" baseline="0" dirty="0" smtClean="0">
                <a:solidFill>
                  <a:schemeClr val="tx1"/>
                </a:solidFill>
                <a:effectLst/>
                <a:latin typeface="+mn-lt"/>
                <a:ea typeface="+mn-ea"/>
                <a:cs typeface="+mn-cs"/>
              </a:rPr>
              <a:t> </a:t>
            </a:r>
            <a:r>
              <a:rPr lang="en-GB" sz="1000" b="0" kern="1200" dirty="0" smtClean="0">
                <a:solidFill>
                  <a:schemeClr val="tx1"/>
                </a:solidFill>
                <a:effectLst/>
                <a:latin typeface="+mn-lt"/>
                <a:ea typeface="+mn-ea"/>
                <a:cs typeface="+mn-cs"/>
              </a:rPr>
              <a:t>based on learning from our work with victims and witnesses,  and their feedback and expertise regarding how support services can better meet their needs</a:t>
            </a:r>
            <a:r>
              <a:rPr lang="en-GB" sz="1000" b="1" kern="1200" dirty="0" smtClean="0">
                <a:solidFill>
                  <a:schemeClr val="tx1"/>
                </a:solidFill>
                <a:effectLst/>
                <a:latin typeface="+mn-lt"/>
                <a:ea typeface="+mn-ea"/>
                <a:cs typeface="+mn-cs"/>
              </a:rPr>
              <a:t>.</a:t>
            </a:r>
            <a:r>
              <a:rPr lang="en-GB" sz="1000" kern="1200" dirty="0" smtClean="0">
                <a:solidFill>
                  <a:schemeClr val="tx1"/>
                </a:solidFill>
                <a:effectLst/>
                <a:latin typeface="+mn-lt"/>
                <a:ea typeface="+mn-ea"/>
                <a:cs typeface="+mn-cs"/>
              </a:rPr>
              <a:t> And of course on the service specification</a:t>
            </a:r>
          </a:p>
          <a:p>
            <a:endParaRPr lang="en-GB" sz="1000" kern="1200" dirty="0" smtClean="0">
              <a:solidFill>
                <a:schemeClr val="tx1"/>
              </a:solidFill>
              <a:effectLst/>
              <a:latin typeface="+mn-lt"/>
              <a:ea typeface="+mn-ea"/>
              <a:cs typeface="+mn-cs"/>
            </a:endParaRPr>
          </a:p>
          <a:p>
            <a:r>
              <a:rPr lang="en-GB" sz="1000" b="1" kern="1200" dirty="0" smtClean="0">
                <a:solidFill>
                  <a:schemeClr val="tx1"/>
                </a:solidFill>
                <a:effectLst/>
                <a:latin typeface="+mn-lt"/>
                <a:ea typeface="+mn-ea"/>
                <a:cs typeface="+mn-cs"/>
              </a:rPr>
              <a:t>BCU aligned-</a:t>
            </a:r>
            <a:r>
              <a:rPr lang="en-GB" sz="1000" b="1" kern="1200" baseline="0" dirty="0" smtClean="0">
                <a:solidFill>
                  <a:schemeClr val="tx1"/>
                </a:solidFill>
                <a:effectLst/>
                <a:latin typeface="+mn-lt"/>
                <a:ea typeface="+mn-ea"/>
                <a:cs typeface="+mn-cs"/>
              </a:rPr>
              <a:t> </a:t>
            </a:r>
            <a:r>
              <a:rPr lang="en-GB" sz="1000" kern="1200" baseline="0" dirty="0" smtClean="0">
                <a:solidFill>
                  <a:schemeClr val="tx1"/>
                </a:solidFill>
                <a:effectLst/>
                <a:latin typeface="+mn-lt"/>
                <a:ea typeface="+mn-ea"/>
                <a:cs typeface="+mn-cs"/>
              </a:rPr>
              <a:t>there will be a Hub in each of the BCU areas</a:t>
            </a:r>
          </a:p>
          <a:p>
            <a:endParaRPr lang="en-GB" sz="1000" kern="1200" baseline="0" dirty="0" smtClean="0">
              <a:solidFill>
                <a:schemeClr val="tx1"/>
              </a:solidFill>
              <a:effectLst/>
              <a:latin typeface="+mn-lt"/>
              <a:ea typeface="+mn-ea"/>
              <a:cs typeface="+mn-cs"/>
            </a:endParaRPr>
          </a:p>
          <a:p>
            <a:pPr marL="0" marR="0" lvl="0" indent="0" algn="l" defTabSz="779252"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effectLst/>
                <a:latin typeface="+mn-lt"/>
                <a:ea typeface="+mn-ea"/>
                <a:cs typeface="+mn-cs"/>
              </a:rPr>
              <a:t>Independent</a:t>
            </a:r>
            <a:r>
              <a:rPr lang="en-GB" sz="1000" b="1" kern="1200" baseline="0" dirty="0" smtClean="0">
                <a:solidFill>
                  <a:schemeClr val="tx1"/>
                </a:solidFill>
                <a:effectLst/>
                <a:latin typeface="+mn-lt"/>
                <a:ea typeface="+mn-ea"/>
                <a:cs typeface="+mn-cs"/>
              </a:rPr>
              <a:t> Victims Advocate (IVA</a:t>
            </a:r>
            <a:r>
              <a:rPr lang="en-GB" sz="1000" b="0" kern="1200" baseline="0" dirty="0" smtClean="0">
                <a:solidFill>
                  <a:schemeClr val="tx1"/>
                </a:solidFill>
                <a:effectLst/>
                <a:latin typeface="+mn-lt"/>
                <a:ea typeface="+mn-ea"/>
                <a:cs typeface="+mn-cs"/>
              </a:rPr>
              <a:t>)- creation of the new role</a:t>
            </a:r>
          </a:p>
          <a:p>
            <a:endParaRPr lang="en-GB" sz="1000" kern="1200" dirty="0" smtClean="0">
              <a:solidFill>
                <a:schemeClr val="tx1"/>
              </a:solidFill>
              <a:effectLst/>
              <a:latin typeface="+mn-lt"/>
              <a:ea typeface="+mn-ea"/>
              <a:cs typeface="+mn-cs"/>
            </a:endParaRPr>
          </a:p>
          <a:p>
            <a:r>
              <a:rPr lang="en-GB" sz="1000" b="1" kern="1200" dirty="0" smtClean="0">
                <a:solidFill>
                  <a:schemeClr val="tx1"/>
                </a:solidFill>
                <a:effectLst/>
                <a:latin typeface="+mn-lt"/>
                <a:ea typeface="+mn-ea"/>
                <a:cs typeface="+mn-cs"/>
              </a:rPr>
              <a:t>Integrated service model-</a:t>
            </a:r>
            <a:r>
              <a:rPr lang="en-GB" sz="1000" b="0" kern="1200" dirty="0" smtClean="0">
                <a:solidFill>
                  <a:schemeClr val="tx1"/>
                </a:solidFill>
                <a:effectLst/>
                <a:latin typeface="+mn-lt"/>
                <a:ea typeface="+mn-ea"/>
                <a:cs typeface="+mn-cs"/>
              </a:rPr>
              <a:t>Victims</a:t>
            </a:r>
            <a:r>
              <a:rPr lang="en-GB" sz="1000" b="1" kern="120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have said that they would like to have a </a:t>
            </a:r>
            <a:r>
              <a:rPr lang="en-GB" sz="1000" b="1" kern="1200" dirty="0" smtClean="0">
                <a:solidFill>
                  <a:schemeClr val="tx1"/>
                </a:solidFill>
                <a:effectLst/>
                <a:latin typeface="+mn-lt"/>
                <a:ea typeface="+mn-ea"/>
                <a:cs typeface="+mn-cs"/>
              </a:rPr>
              <a:t>single point of contact </a:t>
            </a:r>
            <a:r>
              <a:rPr lang="en-GB" sz="1000" kern="1200" dirty="0" smtClean="0">
                <a:solidFill>
                  <a:schemeClr val="tx1"/>
                </a:solidFill>
                <a:effectLst/>
                <a:latin typeface="+mn-lt"/>
                <a:ea typeface="+mn-ea"/>
                <a:cs typeface="+mn-cs"/>
              </a:rPr>
              <a:t>(link</a:t>
            </a:r>
            <a:r>
              <a:rPr lang="en-GB" sz="1000" kern="1200" baseline="0" dirty="0" smtClean="0">
                <a:solidFill>
                  <a:schemeClr val="tx1"/>
                </a:solidFill>
                <a:effectLst/>
                <a:latin typeface="+mn-lt"/>
                <a:ea typeface="+mn-ea"/>
                <a:cs typeface="+mn-cs"/>
              </a:rPr>
              <a:t> to VCOP compliance review), which is integral to our model</a:t>
            </a:r>
            <a:endParaRPr lang="en-GB" sz="1000" kern="1200" dirty="0" smtClean="0">
              <a:solidFill>
                <a:schemeClr val="tx1"/>
              </a:solidFill>
              <a:effectLst/>
              <a:latin typeface="+mn-lt"/>
              <a:ea typeface="+mn-ea"/>
              <a:cs typeface="+mn-cs"/>
            </a:endParaRPr>
          </a:p>
          <a:p>
            <a:endParaRPr lang="en-GB" sz="1000" kern="1200" dirty="0" smtClean="0">
              <a:solidFill>
                <a:schemeClr val="tx1"/>
              </a:solidFill>
              <a:effectLst/>
              <a:latin typeface="+mn-lt"/>
              <a:ea typeface="+mn-ea"/>
              <a:cs typeface="+mn-cs"/>
            </a:endParaRPr>
          </a:p>
          <a:p>
            <a:pPr marL="0" marR="0" lvl="0" indent="0" algn="l" defTabSz="779252" rtl="0" eaLnBrk="1" fontAlgn="auto" latinLnBrk="0" hangingPunct="1">
              <a:lnSpc>
                <a:spcPct val="100000"/>
              </a:lnSpc>
              <a:spcBef>
                <a:spcPts val="0"/>
              </a:spcBef>
              <a:spcAft>
                <a:spcPts val="0"/>
              </a:spcAft>
              <a:buClrTx/>
              <a:buSzTx/>
              <a:buFontTx/>
              <a:buNone/>
              <a:tabLst/>
              <a:defRPr/>
            </a:pPr>
            <a:r>
              <a:rPr lang="en-GB" sz="1000" b="1" kern="1200" dirty="0" smtClean="0">
                <a:solidFill>
                  <a:schemeClr val="tx1"/>
                </a:solidFill>
                <a:effectLst/>
                <a:latin typeface="+mn-lt"/>
                <a:ea typeface="+mn-ea"/>
                <a:cs typeface="+mn-cs"/>
              </a:rPr>
              <a:t>The right support from the outset- </a:t>
            </a:r>
            <a:r>
              <a:rPr lang="en-GB" sz="1000" b="0" kern="1200" dirty="0" smtClean="0">
                <a:solidFill>
                  <a:schemeClr val="tx1"/>
                </a:solidFill>
                <a:effectLst/>
                <a:latin typeface="+mn-lt"/>
                <a:ea typeface="+mn-ea"/>
                <a:cs typeface="+mn-cs"/>
              </a:rPr>
              <a:t>triage</a:t>
            </a:r>
            <a:r>
              <a:rPr lang="en-GB" sz="1000" b="0" kern="1200" baseline="0" dirty="0" smtClean="0">
                <a:solidFill>
                  <a:schemeClr val="tx1"/>
                </a:solidFill>
                <a:effectLst/>
                <a:latin typeface="+mn-lt"/>
                <a:ea typeface="+mn-ea"/>
                <a:cs typeface="+mn-cs"/>
              </a:rPr>
              <a:t> function</a:t>
            </a:r>
            <a:endParaRPr lang="en-GB" sz="1000" b="0" kern="1200" dirty="0" smtClean="0">
              <a:solidFill>
                <a:schemeClr val="tx1"/>
              </a:solidFill>
              <a:effectLst/>
              <a:latin typeface="+mn-lt"/>
              <a:ea typeface="+mn-ea"/>
              <a:cs typeface="+mn-cs"/>
            </a:endParaRPr>
          </a:p>
          <a:p>
            <a:pPr marL="0" marR="0" lvl="0" indent="0" algn="l" defTabSz="779252" rtl="0" eaLnBrk="1" fontAlgn="auto" latinLnBrk="0" hangingPunct="1">
              <a:lnSpc>
                <a:spcPct val="100000"/>
              </a:lnSpc>
              <a:spcBef>
                <a:spcPts val="0"/>
              </a:spcBef>
              <a:spcAft>
                <a:spcPts val="0"/>
              </a:spcAft>
              <a:buClrTx/>
              <a:buSzTx/>
              <a:buFontTx/>
              <a:buNone/>
              <a:tabLst/>
              <a:defRPr/>
            </a:pPr>
            <a:endParaRPr lang="en-GB" sz="1000" kern="1200" dirty="0" smtClean="0">
              <a:solidFill>
                <a:schemeClr val="tx1"/>
              </a:solidFill>
              <a:effectLst/>
              <a:latin typeface="+mn-lt"/>
              <a:ea typeface="+mn-ea"/>
              <a:cs typeface="+mn-cs"/>
            </a:endParaRPr>
          </a:p>
          <a:p>
            <a:r>
              <a:rPr lang="en-GB" sz="1000" b="1" kern="1200" dirty="0" smtClean="0">
                <a:solidFill>
                  <a:schemeClr val="tx1"/>
                </a:solidFill>
                <a:effectLst/>
                <a:latin typeface="+mn-lt"/>
                <a:ea typeface="+mn-ea"/>
                <a:cs typeface="+mn-cs"/>
              </a:rPr>
              <a:t>Improved accessibility : </a:t>
            </a:r>
            <a:r>
              <a:rPr lang="en-GB" sz="1000" kern="1200" dirty="0" smtClean="0">
                <a:solidFill>
                  <a:schemeClr val="tx1"/>
                </a:solidFill>
                <a:effectLst/>
                <a:latin typeface="+mn-lt"/>
                <a:ea typeface="+mn-ea"/>
                <a:cs typeface="+mn-cs"/>
              </a:rPr>
              <a:t>multiple access routes for the IVWS  and we have selected partners who will improve accessibility of the service for those from groups who under-report or have specialist needs, such as LGBT+ people, those from BAME communities, those with disabilities, those with no recourse to public funds.</a:t>
            </a:r>
          </a:p>
          <a:p>
            <a:endParaRPr lang="en-GB" sz="1000" kern="1200" dirty="0" smtClean="0">
              <a:solidFill>
                <a:schemeClr val="tx1"/>
              </a:solidFill>
              <a:effectLst/>
              <a:latin typeface="+mn-lt"/>
              <a:ea typeface="+mn-ea"/>
              <a:cs typeface="+mn-cs"/>
            </a:endParaRPr>
          </a:p>
          <a:p>
            <a:r>
              <a:rPr lang="en-GB" sz="1000" b="1" kern="1200" dirty="0" smtClean="0">
                <a:solidFill>
                  <a:schemeClr val="tx1"/>
                </a:solidFill>
                <a:effectLst/>
                <a:latin typeface="+mn-lt"/>
                <a:ea typeface="+mn-ea"/>
                <a:cs typeface="+mn-cs"/>
              </a:rPr>
              <a:t>Digital Support Hub (My Support Hub) </a:t>
            </a:r>
            <a:r>
              <a:rPr lang="en-GB" sz="1000" b="0" kern="1200" dirty="0" smtClean="0">
                <a:solidFill>
                  <a:schemeClr val="tx1"/>
                </a:solidFill>
                <a:effectLst/>
                <a:latin typeface="+mn-lt"/>
                <a:ea typeface="+mn-ea"/>
                <a:cs typeface="+mn-cs"/>
              </a:rPr>
              <a:t>will</a:t>
            </a:r>
            <a:r>
              <a:rPr lang="en-GB" sz="1000" kern="1200" dirty="0" smtClean="0">
                <a:solidFill>
                  <a:schemeClr val="tx1"/>
                </a:solidFill>
                <a:effectLst/>
                <a:latin typeface="+mn-lt"/>
                <a:ea typeface="+mn-ea"/>
                <a:cs typeface="+mn-cs"/>
              </a:rPr>
              <a:t> allow more people to access information and support, thereby improving the overall journey that victims and witnesses go on, whether within or without the criminal justice system. </a:t>
            </a:r>
          </a:p>
          <a:p>
            <a:pPr marL="0" indent="0">
              <a:spcAft>
                <a:spcPts val="600"/>
              </a:spcAft>
              <a:buClr>
                <a:srgbClr val="E30615"/>
              </a:buClr>
              <a:buSzPct val="100000"/>
              <a:buFont typeface="Wingdings" charset="2"/>
              <a:buNone/>
            </a:pPr>
            <a:endParaRPr lang="en-GB" sz="1800" dirty="0" smtClean="0">
              <a:solidFill>
                <a:schemeClr val="bg1"/>
              </a:solidFill>
              <a:latin typeface="Trebuchet MS" panose="020B0603020202020204" pitchFamily="34" charset="0"/>
            </a:endParaRPr>
          </a:p>
          <a:p>
            <a:pPr marL="675376" lvl="1" indent="-285750">
              <a:spcAft>
                <a:spcPts val="400"/>
              </a:spcAft>
              <a:buClr>
                <a:srgbClr val="E30615"/>
              </a:buClr>
              <a:buSzPct val="100000"/>
              <a:buFont typeface="Wingdings" charset="2"/>
              <a:buChar char="§"/>
            </a:pPr>
            <a:r>
              <a:rPr lang="en-GB" sz="1800" dirty="0" smtClean="0">
                <a:solidFill>
                  <a:schemeClr val="bg1"/>
                </a:solidFill>
                <a:latin typeface="Trebuchet MS" panose="020B0603020202020204" pitchFamily="34" charset="0"/>
              </a:rPr>
              <a:t>Victims and witnesses create own account</a:t>
            </a:r>
          </a:p>
          <a:p>
            <a:pPr marL="675376" lvl="1" indent="-285750">
              <a:spcAft>
                <a:spcPts val="400"/>
              </a:spcAft>
              <a:buClr>
                <a:srgbClr val="E30615"/>
              </a:buClr>
              <a:buSzPct val="100000"/>
              <a:buFont typeface="Wingdings" charset="2"/>
              <a:buChar char="§"/>
            </a:pPr>
            <a:r>
              <a:rPr lang="en-GB" sz="1800" dirty="0" smtClean="0">
                <a:solidFill>
                  <a:schemeClr val="bg1"/>
                </a:solidFill>
                <a:latin typeface="Trebuchet MS" panose="020B0603020202020204" pitchFamily="34" charset="0"/>
              </a:rPr>
              <a:t>Bespoke design and build tailored to needs of London service users</a:t>
            </a:r>
          </a:p>
          <a:p>
            <a:pPr marL="675376" lvl="1" indent="-285750">
              <a:spcAft>
                <a:spcPts val="1200"/>
              </a:spcAft>
              <a:buClr>
                <a:srgbClr val="E30615"/>
              </a:buClr>
              <a:buSzPct val="100000"/>
              <a:buFont typeface="Wingdings" charset="2"/>
              <a:buChar char="§"/>
            </a:pPr>
            <a:r>
              <a:rPr lang="en-GB" sz="1800" spc="-20" dirty="0" smtClean="0">
                <a:solidFill>
                  <a:schemeClr val="bg1"/>
                </a:solidFill>
                <a:latin typeface="Trebuchet MS" panose="020B0603020202020204" pitchFamily="34" charset="0"/>
              </a:rPr>
              <a:t>Pioneering and ambitious functionality (e.g. editable support plan that both </a:t>
            </a:r>
            <a:r>
              <a:rPr lang="en-GB" sz="1800" dirty="0" smtClean="0">
                <a:solidFill>
                  <a:schemeClr val="bg1"/>
                </a:solidFill>
                <a:latin typeface="Trebuchet MS" panose="020B0603020202020204" pitchFamily="34" charset="0"/>
              </a:rPr>
              <a:t>service user and caseworker can update)</a:t>
            </a:r>
          </a:p>
          <a:p>
            <a:pPr marL="675376" lvl="1" indent="-285750">
              <a:spcAft>
                <a:spcPts val="600"/>
              </a:spcAft>
              <a:buClr>
                <a:srgbClr val="E30615"/>
              </a:buClr>
              <a:buSzPct val="100000"/>
              <a:buFont typeface="Wingdings" charset="2"/>
              <a:buChar char="§"/>
            </a:pPr>
            <a:r>
              <a:rPr lang="en-GB" sz="1800" dirty="0" smtClean="0">
                <a:solidFill>
                  <a:schemeClr val="bg1"/>
                </a:solidFill>
                <a:latin typeface="Trebuchet MS" panose="020B0603020202020204" pitchFamily="34" charset="0"/>
              </a:rPr>
              <a:t>Support will include video calls from secure platforms (WhatsApp and Skype)</a:t>
            </a:r>
          </a:p>
          <a:p>
            <a:pPr marL="675376" lvl="1" indent="-285750">
              <a:spcAft>
                <a:spcPts val="600"/>
              </a:spcAft>
              <a:buClr>
                <a:srgbClr val="E30615"/>
              </a:buClr>
              <a:buSzPct val="100000"/>
              <a:buFont typeface="Wingdings" charset="2"/>
              <a:buChar char="§"/>
            </a:pPr>
            <a:r>
              <a:rPr lang="en-GB" sz="1800" dirty="0" smtClean="0">
                <a:solidFill>
                  <a:schemeClr val="bg1"/>
                </a:solidFill>
                <a:latin typeface="Trebuchet MS" panose="020B0603020202020204" pitchFamily="34" charset="0"/>
              </a:rPr>
              <a:t>Programme for increasing self-serve support tools</a:t>
            </a:r>
          </a:p>
          <a:p>
            <a:pPr marL="675376" lvl="1" indent="-285750">
              <a:spcAft>
                <a:spcPts val="600"/>
              </a:spcAft>
              <a:buClr>
                <a:srgbClr val="E30615"/>
              </a:buClr>
              <a:buSzPct val="100000"/>
              <a:buFont typeface="Wingdings" charset="2"/>
              <a:buChar char="§"/>
            </a:pPr>
            <a:r>
              <a:rPr lang="en-GB" sz="1800" dirty="0" smtClean="0">
                <a:solidFill>
                  <a:schemeClr val="bg1"/>
                </a:solidFill>
                <a:latin typeface="Trebuchet MS" panose="020B0603020202020204" pitchFamily="34" charset="0"/>
              </a:rPr>
              <a:t>Beyond Crime self-help tools.</a:t>
            </a:r>
          </a:p>
          <a:p>
            <a:endParaRPr lang="en-GB" sz="1000" kern="1200" dirty="0" smtClean="0">
              <a:solidFill>
                <a:schemeClr val="tx1"/>
              </a:solidFill>
              <a:effectLst/>
              <a:latin typeface="+mn-lt"/>
              <a:ea typeface="+mn-ea"/>
              <a:cs typeface="+mn-cs"/>
            </a:endParaRPr>
          </a:p>
          <a:p>
            <a:endParaRPr lang="en-GB"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  </a:t>
            </a:r>
          </a:p>
          <a:p>
            <a:endParaRPr lang="en-GB" i="1" dirty="0" smtClean="0"/>
          </a:p>
          <a:p>
            <a:endParaRPr lang="en-GB" i="1" dirty="0"/>
          </a:p>
        </p:txBody>
      </p:sp>
      <p:sp>
        <p:nvSpPr>
          <p:cNvPr id="4" name="Slide Number Placeholder 3"/>
          <p:cNvSpPr>
            <a:spLocks noGrp="1"/>
          </p:cNvSpPr>
          <p:nvPr>
            <p:ph type="sldNum" sz="quarter" idx="10"/>
          </p:nvPr>
        </p:nvSpPr>
        <p:spPr/>
        <p:txBody>
          <a:bodyPr/>
          <a:lstStyle/>
          <a:p>
            <a:fld id="{6E6D7ED2-5734-4FDC-A721-663A1140FE2B}" type="slidenum">
              <a:rPr lang="en-GB" smtClean="0"/>
              <a:t>2</a:t>
            </a:fld>
            <a:endParaRPr lang="en-GB" dirty="0"/>
          </a:p>
        </p:txBody>
      </p:sp>
    </p:spTree>
    <p:extLst>
      <p:ext uri="{BB962C8B-B14F-4D97-AF65-F5344CB8AC3E}">
        <p14:creationId xmlns:p14="http://schemas.microsoft.com/office/powerpoint/2010/main" val="281646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6D7ED2-5734-4FDC-A721-663A1140FE2B}" type="slidenum">
              <a:rPr lang="en-GB" smtClean="0"/>
              <a:t>3</a:t>
            </a:fld>
            <a:endParaRPr lang="en-GB" dirty="0"/>
          </a:p>
        </p:txBody>
      </p:sp>
    </p:spTree>
    <p:extLst>
      <p:ext uri="{BB962C8B-B14F-4D97-AF65-F5344CB8AC3E}">
        <p14:creationId xmlns:p14="http://schemas.microsoft.com/office/powerpoint/2010/main" val="371374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dirty="0" smtClean="0">
              <a:solidFill>
                <a:schemeClr val="tx1"/>
              </a:solidFill>
              <a:effectLst/>
              <a:latin typeface="+mn-lt"/>
              <a:ea typeface="+mn-ea"/>
              <a:cs typeface="+mn-cs"/>
            </a:endParaRPr>
          </a:p>
          <a:p>
            <a:pPr marL="285750" marR="0" lvl="0" indent="-285750" algn="l" defTabSz="779252" rtl="0" eaLnBrk="1" fontAlgn="auto" latinLnBrk="0" hangingPunct="1">
              <a:lnSpc>
                <a:spcPct val="100000"/>
              </a:lnSpc>
              <a:spcBef>
                <a:spcPts val="0"/>
              </a:spcBef>
              <a:spcAft>
                <a:spcPts val="600"/>
              </a:spcAft>
              <a:buClr>
                <a:srgbClr val="E30615"/>
              </a:buClr>
              <a:buSzPct val="100000"/>
              <a:buFont typeface="Wingdings" charset="2"/>
              <a:buChar char="§"/>
              <a:tabLst/>
              <a:defRPr/>
            </a:pPr>
            <a:r>
              <a:rPr lang="en-GB" sz="1000" b="1" dirty="0" smtClean="0">
                <a:solidFill>
                  <a:schemeClr val="bg1"/>
                </a:solidFill>
                <a:latin typeface="Trebuchet MS" panose="020B0603020202020204" pitchFamily="34" charset="0"/>
              </a:rPr>
              <a:t>All LVWS staff trained and supported to identify risk and needs </a:t>
            </a:r>
            <a:r>
              <a:rPr lang="en-GB" sz="1000" dirty="0" smtClean="0">
                <a:solidFill>
                  <a:schemeClr val="bg1"/>
                </a:solidFill>
                <a:latin typeface="Trebuchet MS" panose="020B0603020202020204" pitchFamily="34" charset="0"/>
              </a:rPr>
              <a:t>- </a:t>
            </a:r>
            <a:r>
              <a:rPr lang="en-GB" sz="1000" kern="1200" dirty="0" smtClean="0">
                <a:solidFill>
                  <a:schemeClr val="tx1"/>
                </a:solidFill>
                <a:effectLst/>
                <a:latin typeface="+mn-lt"/>
                <a:ea typeface="+mn-ea"/>
                <a:cs typeface="+mn-cs"/>
              </a:rPr>
              <a:t>all staff</a:t>
            </a:r>
            <a:r>
              <a:rPr lang="en-GB" sz="1000" kern="1200" baseline="0" dirty="0" smtClean="0">
                <a:solidFill>
                  <a:schemeClr val="tx1"/>
                </a:solidFill>
                <a:effectLst/>
                <a:latin typeface="+mn-lt"/>
                <a:ea typeface="+mn-ea"/>
                <a:cs typeface="+mn-cs"/>
              </a:rPr>
              <a:t> in the IVWS,</a:t>
            </a:r>
            <a:r>
              <a:rPr lang="en-GB" sz="1000" kern="1200" dirty="0" smtClean="0">
                <a:solidFill>
                  <a:schemeClr val="tx1"/>
                </a:solidFill>
                <a:effectLst/>
                <a:latin typeface="+mn-lt"/>
                <a:ea typeface="+mn-ea"/>
                <a:cs typeface="+mn-cs"/>
              </a:rPr>
              <a:t> including Supportline – London Inbound IVAs, will be proficient in risk identification, we have revised our internal training on DA which will be provided to all front line staff in London and the London Inbound call IVAs based in Supportline</a:t>
            </a:r>
          </a:p>
          <a:p>
            <a:pPr marL="285750" marR="0" indent="-285750" algn="l" defTabSz="779252" rtl="0" eaLnBrk="1" fontAlgn="auto" latinLnBrk="0" hangingPunct="1">
              <a:lnSpc>
                <a:spcPct val="100000"/>
              </a:lnSpc>
              <a:spcBef>
                <a:spcPts val="0"/>
              </a:spcBef>
              <a:spcAft>
                <a:spcPts val="600"/>
              </a:spcAft>
              <a:buClr>
                <a:srgbClr val="E30615"/>
              </a:buClr>
              <a:buSzPct val="100000"/>
              <a:buFont typeface="Wingdings" charset="2"/>
              <a:buChar char="§"/>
              <a:tabLst/>
              <a:defRPr/>
            </a:pPr>
            <a:endParaRPr lang="en-GB" sz="1000" kern="1200" dirty="0" smtClean="0">
              <a:solidFill>
                <a:schemeClr val="tx1"/>
              </a:solidFill>
              <a:effectLst/>
              <a:latin typeface="+mn-lt"/>
              <a:ea typeface="+mn-ea"/>
              <a:cs typeface="+mn-cs"/>
            </a:endParaRPr>
          </a:p>
          <a:p>
            <a:pPr marL="285750" marR="0" indent="-285750" algn="l" defTabSz="779252" rtl="0" eaLnBrk="1" fontAlgn="auto" latinLnBrk="0" hangingPunct="1">
              <a:lnSpc>
                <a:spcPct val="100000"/>
              </a:lnSpc>
              <a:spcBef>
                <a:spcPts val="0"/>
              </a:spcBef>
              <a:spcAft>
                <a:spcPts val="600"/>
              </a:spcAft>
              <a:buClr>
                <a:srgbClr val="E30615"/>
              </a:buClr>
              <a:buSzPct val="100000"/>
              <a:buFont typeface="Wingdings" charset="2"/>
              <a:buChar char="§"/>
              <a:tabLst/>
              <a:defRPr/>
            </a:pPr>
            <a:r>
              <a:rPr lang="en-GB" sz="1000" kern="1200" dirty="0" smtClean="0">
                <a:solidFill>
                  <a:schemeClr val="tx1"/>
                </a:solidFill>
                <a:effectLst/>
                <a:latin typeface="+mn-lt"/>
                <a:ea typeface="+mn-ea"/>
                <a:cs typeface="+mn-cs"/>
              </a:rPr>
              <a:t>By ensuring that all staff working in the IVWS have </a:t>
            </a:r>
            <a:r>
              <a:rPr lang="en-GB" sz="1000" b="1" kern="1200" dirty="0" smtClean="0">
                <a:solidFill>
                  <a:schemeClr val="tx1"/>
                </a:solidFill>
                <a:effectLst/>
                <a:latin typeface="+mn-lt"/>
                <a:ea typeface="+mn-ea"/>
                <a:cs typeface="+mn-cs"/>
              </a:rPr>
              <a:t>DA risk training </a:t>
            </a:r>
            <a:r>
              <a:rPr lang="en-GB" sz="1000" kern="1200" dirty="0" smtClean="0">
                <a:solidFill>
                  <a:schemeClr val="tx1"/>
                </a:solidFill>
                <a:effectLst/>
                <a:latin typeface="+mn-lt"/>
                <a:ea typeface="+mn-ea"/>
                <a:cs typeface="+mn-cs"/>
              </a:rPr>
              <a:t>we will be able to more effectively identify and consider risks at an earlier stage, enabling IVAs to work with the victim and multiagency partners to </a:t>
            </a:r>
            <a:r>
              <a:rPr lang="en-GB" sz="1000" b="1" i="1" kern="1200" dirty="0" smtClean="0">
                <a:solidFill>
                  <a:schemeClr val="tx1"/>
                </a:solidFill>
                <a:effectLst/>
                <a:latin typeface="+mn-lt"/>
                <a:ea typeface="+mn-ea"/>
                <a:cs typeface="+mn-cs"/>
              </a:rPr>
              <a:t>reduce that </a:t>
            </a:r>
            <a:r>
              <a:rPr lang="en-GB" sz="1000" b="1" kern="1200" dirty="0" smtClean="0">
                <a:solidFill>
                  <a:schemeClr val="tx1"/>
                </a:solidFill>
                <a:effectLst/>
                <a:latin typeface="+mn-lt"/>
                <a:ea typeface="+mn-ea"/>
                <a:cs typeface="+mn-cs"/>
              </a:rPr>
              <a:t>risk </a:t>
            </a:r>
            <a:r>
              <a:rPr lang="en-GB" sz="1000" b="1" i="1" kern="1200" dirty="0" smtClean="0">
                <a:solidFill>
                  <a:schemeClr val="tx1"/>
                </a:solidFill>
                <a:effectLst/>
                <a:latin typeface="+mn-lt"/>
                <a:ea typeface="+mn-ea"/>
                <a:cs typeface="+mn-cs"/>
              </a:rPr>
              <a:t>before situations come to a point where an offence is an immediate threat</a:t>
            </a:r>
            <a:r>
              <a:rPr lang="en-GB" sz="1000" kern="1200" dirty="0" smtClean="0">
                <a:solidFill>
                  <a:schemeClr val="tx1"/>
                </a:solidFill>
                <a:effectLst/>
                <a:latin typeface="+mn-lt"/>
                <a:ea typeface="+mn-ea"/>
                <a:cs typeface="+mn-cs"/>
              </a:rPr>
              <a:t>. For example making sure all staff are aware of potential early intervention tools like “Clare’s Law” and DVPO’s (Domestic Violence Protection</a:t>
            </a:r>
            <a:r>
              <a:rPr lang="en-GB" sz="1000" kern="1200" baseline="0" dirty="0" smtClean="0">
                <a:solidFill>
                  <a:schemeClr val="tx1"/>
                </a:solidFill>
                <a:effectLst/>
                <a:latin typeface="+mn-lt"/>
                <a:ea typeface="+mn-ea"/>
                <a:cs typeface="+mn-cs"/>
              </a:rPr>
              <a:t> Order’s)</a:t>
            </a:r>
            <a:r>
              <a:rPr lang="en-GB" sz="1000" kern="1200" dirty="0" smtClean="0">
                <a:solidFill>
                  <a:schemeClr val="tx1"/>
                </a:solidFill>
                <a:effectLst/>
                <a:latin typeface="+mn-lt"/>
                <a:ea typeface="+mn-ea"/>
                <a:cs typeface="+mn-cs"/>
              </a:rPr>
              <a:t>.</a:t>
            </a:r>
            <a:endParaRPr lang="en-GB" sz="1000" dirty="0" smtClean="0">
              <a:solidFill>
                <a:schemeClr val="bg1"/>
              </a:solidFill>
              <a:latin typeface="Trebuchet MS" panose="020B0603020202020204" pitchFamily="34" charset="0"/>
            </a:endParaRPr>
          </a:p>
          <a:p>
            <a:pPr>
              <a:spcAft>
                <a:spcPts val="600"/>
              </a:spcAft>
              <a:buClr>
                <a:srgbClr val="E30615"/>
              </a:buClr>
              <a:buSzPct val="100000"/>
            </a:pPr>
            <a:endParaRPr lang="en-GB" sz="1000" dirty="0" smtClean="0">
              <a:solidFill>
                <a:schemeClr val="bg1"/>
              </a:solidFill>
              <a:latin typeface="Trebuchet MS" panose="020B0603020202020204" pitchFamily="34" charset="0"/>
            </a:endParaRPr>
          </a:p>
          <a:p>
            <a:pPr marL="285750" indent="-285750">
              <a:spcAft>
                <a:spcPts val="600"/>
              </a:spcAft>
              <a:buClr>
                <a:srgbClr val="E30615"/>
              </a:buClr>
              <a:buSzPct val="100000"/>
              <a:buFont typeface="Wingdings" charset="2"/>
              <a:buChar char="§"/>
            </a:pPr>
            <a:r>
              <a:rPr lang="en-GB" sz="1000" b="1" dirty="0" smtClean="0">
                <a:solidFill>
                  <a:schemeClr val="bg1"/>
                </a:solidFill>
                <a:latin typeface="Trebuchet MS" panose="020B0603020202020204" pitchFamily="34" charset="0"/>
              </a:rPr>
              <a:t>High Risk DA immediate IDVA allocation </a:t>
            </a:r>
            <a:r>
              <a:rPr lang="en-GB" sz="1000" dirty="0" smtClean="0">
                <a:solidFill>
                  <a:schemeClr val="bg1"/>
                </a:solidFill>
                <a:latin typeface="Trebuchet MS" panose="020B0603020202020204" pitchFamily="34" charset="0"/>
              </a:rPr>
              <a:t>– We have</a:t>
            </a:r>
            <a:r>
              <a:rPr lang="en-GB" sz="1000" baseline="0" dirty="0" smtClean="0">
                <a:solidFill>
                  <a:schemeClr val="bg1"/>
                </a:solidFill>
                <a:latin typeface="Trebuchet MS" panose="020B0603020202020204" pitchFamily="34" charset="0"/>
              </a:rPr>
              <a:t> confirmed that our </a:t>
            </a:r>
            <a:r>
              <a:rPr lang="en-GB" sz="1000" i="1" baseline="0" dirty="0" smtClean="0">
                <a:solidFill>
                  <a:schemeClr val="bg1"/>
                </a:solidFill>
                <a:latin typeface="Trebuchet MS" panose="020B0603020202020204" pitchFamily="34" charset="0"/>
              </a:rPr>
              <a:t>ADT system will be able to receive completed DASH risk assessments from the police </a:t>
            </a:r>
            <a:r>
              <a:rPr lang="en-GB" sz="1000" baseline="0" dirty="0" smtClean="0">
                <a:solidFill>
                  <a:schemeClr val="bg1"/>
                </a:solidFill>
                <a:latin typeface="Trebuchet MS" panose="020B0603020202020204" pitchFamily="34" charset="0"/>
              </a:rPr>
              <a:t>– this will enable IDVAs to be allocated as the referral information is received, resulting in victims of high risk DA accessing the most appropriate support at the earliest possible point after reporting to police. </a:t>
            </a:r>
          </a:p>
          <a:p>
            <a:pPr marL="285750" indent="-285750">
              <a:spcAft>
                <a:spcPts val="600"/>
              </a:spcAft>
              <a:buClr>
                <a:srgbClr val="E30615"/>
              </a:buClr>
              <a:buSzPct val="100000"/>
              <a:buFont typeface="Wingdings" charset="2"/>
              <a:buChar char="§"/>
            </a:pPr>
            <a:r>
              <a:rPr lang="en-GB" sz="1000" b="1" baseline="0" dirty="0" smtClean="0">
                <a:solidFill>
                  <a:schemeClr val="bg1"/>
                </a:solidFill>
                <a:latin typeface="Trebuchet MS" panose="020B0603020202020204" pitchFamily="34" charset="0"/>
              </a:rPr>
              <a:t>IVAs will provide support to survivors a lower risk level </a:t>
            </a:r>
            <a:r>
              <a:rPr lang="en-GB" sz="1000" baseline="0" dirty="0" smtClean="0">
                <a:solidFill>
                  <a:schemeClr val="bg1"/>
                </a:solidFill>
                <a:latin typeface="Trebuchet MS" panose="020B0603020202020204" pitchFamily="34" charset="0"/>
              </a:rPr>
              <a:t>to ensure that </a:t>
            </a:r>
            <a:r>
              <a:rPr lang="en-GB" sz="1000" i="1" baseline="0" dirty="0" smtClean="0">
                <a:solidFill>
                  <a:schemeClr val="bg1"/>
                </a:solidFill>
                <a:latin typeface="Trebuchet MS" panose="020B0603020202020204" pitchFamily="34" charset="0"/>
              </a:rPr>
              <a:t>specialist DA support is being provided early to avoid escalation to higher levels of risk and repeat victimisation. </a:t>
            </a:r>
          </a:p>
          <a:p>
            <a:pPr marL="0" indent="0">
              <a:spcAft>
                <a:spcPts val="600"/>
              </a:spcAft>
              <a:buClr>
                <a:srgbClr val="E30615"/>
              </a:buClr>
              <a:buSzPct val="100000"/>
              <a:buFont typeface="Wingdings" charset="2"/>
              <a:buNone/>
            </a:pPr>
            <a:endParaRPr lang="en-GB" sz="1000" i="1" baseline="0" dirty="0" smtClean="0">
              <a:solidFill>
                <a:schemeClr val="bg1"/>
              </a:solidFill>
              <a:latin typeface="Trebuchet MS" panose="020B0603020202020204" pitchFamily="34" charset="0"/>
            </a:endParaRPr>
          </a:p>
          <a:p>
            <a:pPr marL="285750" indent="-285750">
              <a:spcAft>
                <a:spcPts val="600"/>
              </a:spcAft>
              <a:buClr>
                <a:srgbClr val="E30615"/>
              </a:buClr>
              <a:buSzPct val="100000"/>
              <a:buFont typeface="Wingdings" charset="2"/>
              <a:buChar char="§"/>
            </a:pPr>
            <a:r>
              <a:rPr lang="en-GB" sz="1000" baseline="0" dirty="0" smtClean="0">
                <a:solidFill>
                  <a:schemeClr val="bg1"/>
                </a:solidFill>
                <a:latin typeface="Trebuchet MS" panose="020B0603020202020204" pitchFamily="34" charset="0"/>
              </a:rPr>
              <a:t>The IDVAs and IVAs will enable both “reporters” and “non-reporters” regardless of where they are in the “cycle of abuse” to access the support they need for recognition and recovery.</a:t>
            </a:r>
          </a:p>
          <a:p>
            <a:pPr marL="285750" indent="-285750">
              <a:spcAft>
                <a:spcPts val="600"/>
              </a:spcAft>
              <a:buClr>
                <a:srgbClr val="E30615"/>
              </a:buClr>
              <a:buSzPct val="100000"/>
              <a:buFont typeface="Wingdings" charset="2"/>
              <a:buChar char="§"/>
            </a:pPr>
            <a:endParaRPr lang="en-GB" sz="1000" baseline="0" dirty="0" smtClean="0">
              <a:solidFill>
                <a:schemeClr val="bg1"/>
              </a:solidFill>
              <a:latin typeface="Trebuchet MS" panose="020B0603020202020204" pitchFamily="34" charset="0"/>
            </a:endParaRPr>
          </a:p>
          <a:p>
            <a:pPr marL="0" marR="0" indent="0" algn="l" defTabSz="779252" rtl="0" eaLnBrk="1" fontAlgn="auto" latinLnBrk="0" hangingPunct="1">
              <a:lnSpc>
                <a:spcPct val="100000"/>
              </a:lnSpc>
              <a:spcBef>
                <a:spcPts val="0"/>
              </a:spcBef>
              <a:spcAft>
                <a:spcPts val="0"/>
              </a:spcAft>
              <a:buClrTx/>
              <a:buSzTx/>
              <a:buFontTx/>
              <a:buNone/>
              <a:tabLst/>
              <a:defRPr/>
            </a:pPr>
            <a:endParaRPr lang="en-GB" sz="1000" kern="1200" dirty="0" smtClean="0">
              <a:solidFill>
                <a:schemeClr val="tx1"/>
              </a:solidFill>
              <a:effectLst/>
              <a:latin typeface="+mn-lt"/>
              <a:ea typeface="+mn-ea"/>
              <a:cs typeface="+mn-cs"/>
            </a:endParaRPr>
          </a:p>
          <a:p>
            <a:endParaRPr lang="en-GB" baseline="0" dirty="0" smtClean="0"/>
          </a:p>
          <a:p>
            <a:endParaRPr lang="en-GB" sz="1000" kern="1200" dirty="0" smtClean="0">
              <a:solidFill>
                <a:schemeClr val="tx1"/>
              </a:solidFill>
              <a:effectLst/>
              <a:latin typeface="+mn-lt"/>
              <a:ea typeface="+mn-ea"/>
              <a:cs typeface="+mn-cs"/>
            </a:endParaRPr>
          </a:p>
          <a:p>
            <a:pPr marL="0" marR="0" lvl="0" indent="0" algn="l" defTabSz="779252" rtl="0" eaLnBrk="1" fontAlgn="auto" latinLnBrk="0" hangingPunct="1">
              <a:lnSpc>
                <a:spcPct val="100000"/>
              </a:lnSpc>
              <a:spcBef>
                <a:spcPts val="0"/>
              </a:spcBef>
              <a:spcAft>
                <a:spcPts val="0"/>
              </a:spcAft>
              <a:buClrTx/>
              <a:buSzTx/>
              <a:buFontTx/>
              <a:buNone/>
              <a:tabLst/>
              <a:defRPr/>
            </a:pPr>
            <a:endParaRPr lang="en-GB" sz="10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E6D7ED2-5734-4FDC-A721-663A1140FE2B}" type="slidenum">
              <a:rPr lang="en-GB" smtClean="0"/>
              <a:t>4</a:t>
            </a:fld>
            <a:endParaRPr lang="en-GB" dirty="0"/>
          </a:p>
        </p:txBody>
      </p:sp>
    </p:spTree>
    <p:extLst>
      <p:ext uri="{BB962C8B-B14F-4D97-AF65-F5344CB8AC3E}">
        <p14:creationId xmlns:p14="http://schemas.microsoft.com/office/powerpoint/2010/main" val="277345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79252" rtl="0" eaLnBrk="1" fontAlgn="auto" latinLnBrk="0" hangingPunct="1">
              <a:lnSpc>
                <a:spcPct val="100000"/>
              </a:lnSpc>
              <a:spcBef>
                <a:spcPts val="0"/>
              </a:spcBef>
              <a:spcAft>
                <a:spcPts val="0"/>
              </a:spcAft>
              <a:buClrTx/>
              <a:buSzTx/>
              <a:buFontTx/>
              <a:buNone/>
              <a:tabLst/>
              <a:defRPr/>
            </a:pPr>
            <a:r>
              <a:rPr lang="en-GB" b="1" baseline="0" dirty="0" smtClean="0"/>
              <a:t>Integrated Service Model- </a:t>
            </a:r>
            <a:r>
              <a:rPr lang="en-GB" b="0" baseline="0" dirty="0" smtClean="0"/>
              <a:t>to ensure consistency in service provision all witnesses will have access to </a:t>
            </a:r>
            <a:r>
              <a:rPr lang="en-GB" b="1" baseline="0" dirty="0" smtClean="0"/>
              <a:t>dedicated support </a:t>
            </a:r>
            <a:r>
              <a:rPr lang="en-GB" b="0" baseline="0" dirty="0" smtClean="0"/>
              <a:t>via an IVA or IDVA regardless of their status as a </a:t>
            </a:r>
            <a:r>
              <a:rPr lang="en-GB" b="0" i="0" baseline="0" dirty="0" smtClean="0"/>
              <a:t>prosecution or defence witness. </a:t>
            </a:r>
          </a:p>
          <a:p>
            <a:pPr marL="0" marR="0" indent="0" algn="l" defTabSz="779252" rtl="0" eaLnBrk="1" fontAlgn="auto" latinLnBrk="0" hangingPunct="1">
              <a:lnSpc>
                <a:spcPct val="100000"/>
              </a:lnSpc>
              <a:spcBef>
                <a:spcPts val="0"/>
              </a:spcBef>
              <a:spcAft>
                <a:spcPts val="0"/>
              </a:spcAft>
              <a:buClrTx/>
              <a:buSzTx/>
              <a:buFontTx/>
              <a:buNone/>
              <a:tabLst/>
              <a:defRPr/>
            </a:pPr>
            <a:endParaRPr lang="en-GB" b="0" baseline="0" dirty="0" smtClean="0"/>
          </a:p>
          <a:p>
            <a:pPr marL="0" marR="0" indent="0" algn="l" defTabSz="779252" rtl="0" eaLnBrk="1" fontAlgn="auto" latinLnBrk="0" hangingPunct="1">
              <a:lnSpc>
                <a:spcPct val="100000"/>
              </a:lnSpc>
              <a:spcBef>
                <a:spcPts val="0"/>
              </a:spcBef>
              <a:spcAft>
                <a:spcPts val="0"/>
              </a:spcAft>
              <a:buClrTx/>
              <a:buSzTx/>
              <a:buFontTx/>
              <a:buNone/>
              <a:tabLst/>
              <a:defRPr/>
            </a:pPr>
            <a:r>
              <a:rPr lang="en-GB" b="1" baseline="0" dirty="0" smtClean="0"/>
              <a:t>Service Provision</a:t>
            </a:r>
          </a:p>
          <a:p>
            <a:pPr marL="171450" marR="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Available to London residents giving evidence in criminal courts inside and out of London, </a:t>
            </a:r>
          </a:p>
          <a:p>
            <a:pPr marL="171450" marR="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Witnesses will be supported from the </a:t>
            </a:r>
            <a:r>
              <a:rPr lang="en-GB" b="1" baseline="0" dirty="0" smtClean="0"/>
              <a:t>point of entry into service through to case closure</a:t>
            </a:r>
            <a:r>
              <a:rPr lang="en-GB" b="0" baseline="0" dirty="0" smtClean="0"/>
              <a:t>. </a:t>
            </a:r>
          </a:p>
          <a:p>
            <a:pPr marL="171450" marR="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For VIW witnesses </a:t>
            </a:r>
            <a:r>
              <a:rPr lang="en-GB" b="1" baseline="0" dirty="0" smtClean="0"/>
              <a:t>special measures </a:t>
            </a:r>
            <a:r>
              <a:rPr lang="en-GB" b="0" baseline="0" dirty="0" smtClean="0"/>
              <a:t>are in place and will liaise closely with the OIC to ensure witness intimidation is responded too. </a:t>
            </a:r>
          </a:p>
          <a:p>
            <a:pPr marL="171450" marR="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t>Engagement with CJS Partners- </a:t>
            </a:r>
            <a:r>
              <a:rPr lang="en-GB" b="0" baseline="0" dirty="0" smtClean="0"/>
              <a:t>to ensure an </a:t>
            </a:r>
            <a:r>
              <a:rPr lang="en-GB" b="1" baseline="0" dirty="0" smtClean="0"/>
              <a:t>effective eco-system </a:t>
            </a:r>
            <a:r>
              <a:rPr lang="en-GB" b="0" baseline="0" dirty="0" smtClean="0"/>
              <a:t>is working with </a:t>
            </a:r>
            <a:r>
              <a:rPr lang="en-GB" b="1" baseline="0" dirty="0" smtClean="0"/>
              <a:t>witnesses at the heart of it</a:t>
            </a:r>
            <a:r>
              <a:rPr lang="en-GB" b="0" baseline="0" dirty="0" smtClean="0"/>
              <a:t>. </a:t>
            </a:r>
          </a:p>
          <a:p>
            <a:pPr marL="171450" marR="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baseline="0" dirty="0" smtClean="0"/>
          </a:p>
          <a:p>
            <a:pPr marL="0" marR="0" indent="0" algn="l" defTabSz="779252"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779252" rtl="0" eaLnBrk="1" fontAlgn="auto" latinLnBrk="0" hangingPunct="1">
              <a:lnSpc>
                <a:spcPct val="100000"/>
              </a:lnSpc>
              <a:spcBef>
                <a:spcPts val="0"/>
              </a:spcBef>
              <a:spcAft>
                <a:spcPts val="0"/>
              </a:spcAft>
              <a:buClrTx/>
              <a:buSzTx/>
              <a:buFontTx/>
              <a:buNone/>
              <a:tabLst/>
              <a:defRPr/>
            </a:pPr>
            <a:r>
              <a:rPr lang="en-GB" b="1" baseline="0" dirty="0" smtClean="0"/>
              <a:t>Outreach Support</a:t>
            </a:r>
          </a:p>
          <a:p>
            <a:pPr marL="171450" marR="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provided before and after the trial takes place- vital for witnesses who are nervous about attending court.</a:t>
            </a:r>
          </a:p>
          <a:p>
            <a:pPr marL="171450" marR="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Post-trial support will be available for witnesses to guide them through the impact of the sentencing and practical elements like claiming expenses etc.…</a:t>
            </a:r>
          </a:p>
          <a:p>
            <a:pPr marL="171450" marR="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Final assessment of need to inform ongoing support, there will be supported step down from the service</a:t>
            </a:r>
          </a:p>
          <a:p>
            <a:pPr marL="171450" marR="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Support engagement with Victim Contact Scheme post sentencing </a:t>
            </a:r>
          </a:p>
          <a:p>
            <a:pPr marL="171450" marR="0" indent="-1714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baseline="0" dirty="0" smtClean="0"/>
          </a:p>
          <a:p>
            <a:endParaRPr lang="en-GB" dirty="0"/>
          </a:p>
        </p:txBody>
      </p:sp>
      <p:sp>
        <p:nvSpPr>
          <p:cNvPr id="4" name="Slide Number Placeholder 3"/>
          <p:cNvSpPr>
            <a:spLocks noGrp="1"/>
          </p:cNvSpPr>
          <p:nvPr>
            <p:ph type="sldNum" sz="quarter" idx="10"/>
          </p:nvPr>
        </p:nvSpPr>
        <p:spPr/>
        <p:txBody>
          <a:bodyPr/>
          <a:lstStyle/>
          <a:p>
            <a:fld id="{6E6D7ED2-5734-4FDC-A721-663A1140FE2B}" type="slidenum">
              <a:rPr lang="en-GB" smtClean="0"/>
              <a:t>5</a:t>
            </a:fld>
            <a:endParaRPr lang="en-GB" dirty="0"/>
          </a:p>
        </p:txBody>
      </p:sp>
    </p:spTree>
    <p:extLst>
      <p:ext uri="{BB962C8B-B14F-4D97-AF65-F5344CB8AC3E}">
        <p14:creationId xmlns:p14="http://schemas.microsoft.com/office/powerpoint/2010/main" val="141948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effectLst/>
                <a:latin typeface="+mn-lt"/>
                <a:ea typeface="+mn-ea"/>
                <a:cs typeface="+mn-cs"/>
              </a:rPr>
              <a:t>Our formal delivery partners are sub-contractors who will provide specialist functions. </a:t>
            </a:r>
          </a:p>
          <a:p>
            <a:endParaRPr lang="en-GB" sz="1000" kern="1200" dirty="0" smtClean="0">
              <a:solidFill>
                <a:schemeClr val="tx1"/>
              </a:solidFill>
              <a:effectLst/>
              <a:latin typeface="+mn-lt"/>
              <a:ea typeface="+mn-ea"/>
              <a:cs typeface="+mn-cs"/>
            </a:endParaRPr>
          </a:p>
          <a:p>
            <a:r>
              <a:rPr lang="en-GB" sz="1000" b="1" kern="1200" dirty="0" smtClean="0">
                <a:solidFill>
                  <a:schemeClr val="tx1"/>
                </a:solidFill>
                <a:effectLst/>
                <a:latin typeface="+mn-lt"/>
                <a:ea typeface="+mn-ea"/>
                <a:cs typeface="+mn-cs"/>
              </a:rPr>
              <a:t>Calm Mediation</a:t>
            </a:r>
            <a:r>
              <a:rPr lang="en-GB" sz="1000" kern="1200" dirty="0" smtClean="0">
                <a:solidFill>
                  <a:schemeClr val="tx1"/>
                </a:solidFill>
                <a:effectLst/>
                <a:latin typeface="+mn-lt"/>
                <a:ea typeface="+mn-ea"/>
                <a:cs typeface="+mn-cs"/>
              </a:rPr>
              <a:t> has provided Restorative Justice since </a:t>
            </a:r>
            <a:r>
              <a:rPr lang="en-GB" sz="1000" b="1" kern="1200" dirty="0" smtClean="0">
                <a:solidFill>
                  <a:schemeClr val="tx1"/>
                </a:solidFill>
                <a:effectLst/>
                <a:latin typeface="+mn-lt"/>
                <a:ea typeface="+mn-ea"/>
                <a:cs typeface="+mn-cs"/>
              </a:rPr>
              <a:t>2004</a:t>
            </a:r>
            <a:r>
              <a:rPr lang="en-GB" sz="1000" kern="1200" dirty="0" smtClean="0">
                <a:solidFill>
                  <a:schemeClr val="tx1"/>
                </a:solidFill>
                <a:effectLst/>
                <a:latin typeface="+mn-lt"/>
                <a:ea typeface="+mn-ea"/>
                <a:cs typeface="+mn-cs"/>
              </a:rPr>
              <a:t> and was one of the first RJ services in London. </a:t>
            </a:r>
          </a:p>
          <a:p>
            <a:endParaRPr lang="en-GB" sz="1000" kern="1200" dirty="0" smtClean="0">
              <a:solidFill>
                <a:schemeClr val="tx1"/>
              </a:solidFill>
              <a:effectLst/>
              <a:latin typeface="+mn-lt"/>
              <a:ea typeface="+mn-ea"/>
              <a:cs typeface="+mn-cs"/>
            </a:endParaRPr>
          </a:p>
          <a:p>
            <a:r>
              <a:rPr lang="en-GB" sz="1000" b="1" kern="1200" dirty="0" smtClean="0">
                <a:solidFill>
                  <a:schemeClr val="tx1"/>
                </a:solidFill>
                <a:effectLst/>
                <a:latin typeface="+mn-lt"/>
                <a:ea typeface="+mn-ea"/>
                <a:cs typeface="+mn-cs"/>
              </a:rPr>
              <a:t>Galop</a:t>
            </a:r>
            <a:r>
              <a:rPr lang="en-GB" sz="1000" kern="1200" dirty="0" smtClean="0">
                <a:solidFill>
                  <a:schemeClr val="tx1"/>
                </a:solidFill>
                <a:effectLst/>
                <a:latin typeface="+mn-lt"/>
                <a:ea typeface="+mn-ea"/>
                <a:cs typeface="+mn-cs"/>
              </a:rPr>
              <a:t> is the UK’s only specialist </a:t>
            </a:r>
            <a:r>
              <a:rPr lang="en-GB" sz="1000" b="1" kern="1200" dirty="0" smtClean="0">
                <a:solidFill>
                  <a:schemeClr val="tx1"/>
                </a:solidFill>
                <a:effectLst/>
                <a:latin typeface="+mn-lt"/>
                <a:ea typeface="+mn-ea"/>
                <a:cs typeface="+mn-cs"/>
              </a:rPr>
              <a:t>LGBT ANTI-VIOLENCE CHARITY </a:t>
            </a:r>
            <a:r>
              <a:rPr lang="en-GB" sz="1000" b="0" kern="1200" dirty="0" smtClean="0">
                <a:solidFill>
                  <a:schemeClr val="tx1"/>
                </a:solidFill>
                <a:effectLst/>
                <a:latin typeface="+mn-lt"/>
                <a:ea typeface="+mn-ea"/>
                <a:cs typeface="+mn-cs"/>
              </a:rPr>
              <a:t>.</a:t>
            </a:r>
            <a:r>
              <a:rPr lang="en-GB" sz="1000" kern="1200" dirty="0" smtClean="0">
                <a:solidFill>
                  <a:schemeClr val="tx1"/>
                </a:solidFill>
                <a:effectLst/>
                <a:latin typeface="+mn-lt"/>
                <a:ea typeface="+mn-ea"/>
                <a:cs typeface="+mn-cs"/>
              </a:rPr>
              <a:t> Galop has evidence there is a demand for specialist LGBT victims services and we will provide</a:t>
            </a:r>
            <a:r>
              <a:rPr lang="en-GB" sz="1000" kern="1200" baseline="0" dirty="0" smtClean="0">
                <a:solidFill>
                  <a:schemeClr val="tx1"/>
                </a:solidFill>
                <a:effectLst/>
                <a:latin typeface="+mn-lt"/>
                <a:ea typeface="+mn-ea"/>
                <a:cs typeface="+mn-cs"/>
              </a:rPr>
              <a:t> a </a:t>
            </a:r>
            <a:r>
              <a:rPr lang="en-GB" sz="1000" b="1" kern="1200" dirty="0" smtClean="0">
                <a:solidFill>
                  <a:schemeClr val="tx1"/>
                </a:solidFill>
                <a:effectLst/>
                <a:latin typeface="+mn-lt"/>
                <a:ea typeface="+mn-ea"/>
                <a:cs typeface="+mn-cs"/>
              </a:rPr>
              <a:t>IDVA and a caseworker with a Hate Crime focus</a:t>
            </a:r>
            <a:r>
              <a:rPr lang="en-GB" sz="1000" kern="1200" dirty="0" smtClean="0">
                <a:solidFill>
                  <a:schemeClr val="tx1"/>
                </a:solidFill>
                <a:effectLst/>
                <a:latin typeface="+mn-lt"/>
                <a:ea typeface="+mn-ea"/>
                <a:cs typeface="+mn-cs"/>
              </a:rPr>
              <a:t>.</a:t>
            </a:r>
          </a:p>
          <a:p>
            <a:endParaRPr lang="en-GB" sz="1000" kern="1200" dirty="0" smtClean="0">
              <a:solidFill>
                <a:schemeClr val="tx1"/>
              </a:solidFill>
              <a:effectLst/>
              <a:latin typeface="+mn-lt"/>
              <a:ea typeface="+mn-ea"/>
              <a:cs typeface="+mn-cs"/>
            </a:endParaRPr>
          </a:p>
          <a:p>
            <a:r>
              <a:rPr lang="en-GB" sz="1000" b="1" kern="1200" dirty="0" smtClean="0">
                <a:solidFill>
                  <a:schemeClr val="tx1"/>
                </a:solidFill>
                <a:effectLst/>
                <a:latin typeface="+mn-lt"/>
                <a:ea typeface="+mn-ea"/>
                <a:cs typeface="+mn-cs"/>
              </a:rPr>
              <a:t>Sistah Space </a:t>
            </a:r>
            <a:r>
              <a:rPr lang="en-GB" sz="1000" kern="1200" dirty="0" smtClean="0">
                <a:solidFill>
                  <a:schemeClr val="tx1"/>
                </a:solidFill>
                <a:effectLst/>
                <a:latin typeface="+mn-lt"/>
                <a:ea typeface="+mn-ea"/>
                <a:cs typeface="+mn-cs"/>
              </a:rPr>
              <a:t>is a grassroots organisation specialising in domestic and sexual abuse within the African-heritage community, they provide expertise regarding  culturally specific factors relevant for African-heritage clients. </a:t>
            </a:r>
          </a:p>
          <a:p>
            <a:r>
              <a:rPr lang="en-GB" sz="1000" kern="1200" dirty="0" smtClean="0">
                <a:solidFill>
                  <a:schemeClr val="tx1"/>
                </a:solidFill>
                <a:effectLst/>
                <a:latin typeface="+mn-lt"/>
                <a:ea typeface="+mn-ea"/>
                <a:cs typeface="+mn-cs"/>
              </a:rPr>
              <a:t> </a:t>
            </a:r>
          </a:p>
          <a:p>
            <a:r>
              <a:rPr lang="en-GB" sz="1000" b="1" kern="1200" dirty="0" smtClean="0">
                <a:solidFill>
                  <a:schemeClr val="tx1"/>
                </a:solidFill>
                <a:effectLst/>
                <a:latin typeface="+mn-lt"/>
                <a:ea typeface="+mn-ea"/>
                <a:cs typeface="+mn-cs"/>
              </a:rPr>
              <a:t>Stay Safe East</a:t>
            </a:r>
            <a:r>
              <a:rPr lang="en-GB" sz="1000" kern="1200" dirty="0" smtClean="0">
                <a:solidFill>
                  <a:schemeClr val="tx1"/>
                </a:solidFill>
                <a:effectLst/>
                <a:latin typeface="+mn-lt"/>
                <a:ea typeface="+mn-ea"/>
                <a:cs typeface="+mn-cs"/>
              </a:rPr>
              <a:t> provides specialist IDVA services to Deaf and disabled survivors. They are the only organisation run by disabled people supporting disabled survivors of domestic abuse, hate crime and sexual violence.</a:t>
            </a:r>
          </a:p>
          <a:p>
            <a:endParaRPr lang="en-GB" sz="1000" kern="1200" dirty="0" smtClean="0">
              <a:solidFill>
                <a:schemeClr val="tx1"/>
              </a:solidFill>
              <a:effectLst/>
              <a:latin typeface="+mn-lt"/>
              <a:ea typeface="+mn-ea"/>
              <a:cs typeface="+mn-cs"/>
            </a:endParaRPr>
          </a:p>
          <a:p>
            <a:r>
              <a:rPr lang="en-GB" sz="1000" b="1" kern="1200" dirty="0" smtClean="0">
                <a:solidFill>
                  <a:schemeClr val="tx1"/>
                </a:solidFill>
                <a:effectLst/>
                <a:latin typeface="+mn-lt"/>
                <a:ea typeface="+mn-ea"/>
                <a:cs typeface="+mn-cs"/>
              </a:rPr>
              <a:t>Shelter</a:t>
            </a:r>
            <a:r>
              <a:rPr lang="en-GB" sz="1000" kern="1200" dirty="0" smtClean="0">
                <a:solidFill>
                  <a:schemeClr val="tx1"/>
                </a:solidFill>
                <a:effectLst/>
                <a:latin typeface="+mn-lt"/>
                <a:ea typeface="+mn-ea"/>
                <a:cs typeface="+mn-cs"/>
              </a:rPr>
              <a:t> will provide the IVWS with advisory work for housing and benefits, allowing us to offer specialist support for vulnerable individuals and those with no recourse to public funds. </a:t>
            </a:r>
          </a:p>
          <a:p>
            <a:endParaRPr lang="en-GB" sz="1000" kern="1200" dirty="0" smtClean="0">
              <a:solidFill>
                <a:schemeClr val="tx1"/>
              </a:solidFill>
              <a:effectLst/>
              <a:latin typeface="+mn-lt"/>
              <a:ea typeface="+mn-ea"/>
              <a:cs typeface="+mn-cs"/>
            </a:endParaRPr>
          </a:p>
          <a:p>
            <a:r>
              <a:rPr lang="en-GB" sz="1000" b="1" kern="1200" dirty="0" smtClean="0">
                <a:solidFill>
                  <a:schemeClr val="tx1"/>
                </a:solidFill>
                <a:effectLst/>
                <a:latin typeface="+mn-lt"/>
                <a:ea typeface="+mn-ea"/>
                <a:cs typeface="+mn-cs"/>
              </a:rPr>
              <a:t>St Giles Trust</a:t>
            </a:r>
            <a:r>
              <a:rPr lang="en-GB" sz="1000" kern="1200" dirty="0" smtClean="0">
                <a:solidFill>
                  <a:schemeClr val="tx1"/>
                </a:solidFill>
                <a:effectLst/>
                <a:latin typeface="+mn-lt"/>
                <a:ea typeface="+mn-ea"/>
                <a:cs typeface="+mn-cs"/>
              </a:rPr>
              <a:t> conducts specialist work with those who are both victims and perpetrators, particularly those who are gang affiliated or at risk of joining gangs. They will provide a part-time caseworker for the IVWS with an emphasis on vulnerable victims, and will also provide specialist training to the IVWS. Our partnership with St Giles Trust will allow the IVWS to better support those who are both victims and offenders.</a:t>
            </a:r>
          </a:p>
          <a:p>
            <a:endParaRPr lang="en-GB"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6D7ED2-5734-4FDC-A721-663A1140FE2B}" type="slidenum">
              <a:rPr lang="en-GB" smtClean="0"/>
              <a:t>6</a:t>
            </a:fld>
            <a:endParaRPr lang="en-GB" dirty="0"/>
          </a:p>
        </p:txBody>
      </p:sp>
    </p:spTree>
    <p:extLst>
      <p:ext uri="{BB962C8B-B14F-4D97-AF65-F5344CB8AC3E}">
        <p14:creationId xmlns:p14="http://schemas.microsoft.com/office/powerpoint/2010/main" val="191870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VS prioritise safety</a:t>
            </a:r>
            <a:r>
              <a:rPr lang="en-GB" baseline="0" dirty="0" smtClean="0"/>
              <a:t> and confidentiality when making contact with victims. This means that we will always call from a withheld number unless explicitly requested not to. Understandably, this may cause anxiety for some victims , which is why it’s helpful to let them know to expect a call or confirm whether it’s safe for them to receive voicemails and texts. Our current best practice aims to make three contact attempts at different times and days. In the event that we’re unable to make successful contact with DV/SV clients, we will send the case back to the original referrer. This allows the police contact to discuss support services with the victim again and facilitate a direct referral if appropriate. Our contact methodology also depends on whether the case is EPR or non-EPR. For DV/SV EPR </a:t>
            </a:r>
          </a:p>
          <a:p>
            <a:endParaRPr lang="en-GB" baseline="0" dirty="0" smtClean="0"/>
          </a:p>
          <a:p>
            <a:r>
              <a:rPr lang="en-GB" baseline="0" dirty="0" smtClean="0"/>
              <a:t>For EPR (non DV/SV) cases we will send a pre-call text to victims and then attempt contact by phone.</a:t>
            </a:r>
          </a:p>
          <a:p>
            <a:r>
              <a:rPr lang="en-GB" baseline="0" dirty="0" smtClean="0"/>
              <a:t>For DV/SV cases we will make three call attempts.</a:t>
            </a:r>
          </a:p>
          <a:p>
            <a:r>
              <a:rPr lang="en-GB" baseline="0" dirty="0" smtClean="0"/>
              <a:t>For non-EPR cases we will send an SMS with VS contact details should they wish to access support from us. </a:t>
            </a:r>
            <a:endParaRPr lang="en-GB" dirty="0"/>
          </a:p>
        </p:txBody>
      </p:sp>
      <p:sp>
        <p:nvSpPr>
          <p:cNvPr id="4" name="Slide Number Placeholder 3"/>
          <p:cNvSpPr>
            <a:spLocks noGrp="1"/>
          </p:cNvSpPr>
          <p:nvPr>
            <p:ph type="sldNum" sz="quarter" idx="10"/>
          </p:nvPr>
        </p:nvSpPr>
        <p:spPr/>
        <p:txBody>
          <a:bodyPr/>
          <a:lstStyle/>
          <a:p>
            <a:fld id="{6E6D7ED2-5734-4FDC-A721-663A1140FE2B}" type="slidenum">
              <a:rPr lang="en-GB" smtClean="0"/>
              <a:t>7</a:t>
            </a:fld>
            <a:endParaRPr lang="en-GB" dirty="0"/>
          </a:p>
        </p:txBody>
      </p:sp>
    </p:spTree>
    <p:extLst>
      <p:ext uri="{BB962C8B-B14F-4D97-AF65-F5344CB8AC3E}">
        <p14:creationId xmlns:p14="http://schemas.microsoft.com/office/powerpoint/2010/main" val="215754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Provide</a:t>
            </a:r>
            <a:r>
              <a:rPr lang="en-GB" baseline="0" dirty="0" smtClean="0"/>
              <a:t> an example(s) of how each area affects victims of crime. </a:t>
            </a:r>
          </a:p>
          <a:p>
            <a:endParaRPr lang="en-GB" baseline="0" dirty="0" smtClean="0"/>
          </a:p>
          <a:p>
            <a:r>
              <a:rPr lang="en-GB" baseline="0" dirty="0" smtClean="0"/>
              <a:t>Emotionally – being tearful, getting upset easily, emotions up and down from day to day, tiredness and exhaustion</a:t>
            </a:r>
          </a:p>
          <a:p>
            <a:endParaRPr lang="en-GB" baseline="0" dirty="0" smtClean="0"/>
          </a:p>
          <a:p>
            <a:r>
              <a:rPr lang="en-GB" baseline="0" dirty="0" smtClean="0"/>
              <a:t>Physically- injuries sustained during the crime being carried out, physical health deteriorating due to crime, crime has caused physical limitations i.e. car/bike being stolen</a:t>
            </a:r>
          </a:p>
          <a:p>
            <a:endParaRPr lang="en-GB" baseline="0" dirty="0" smtClean="0"/>
          </a:p>
          <a:p>
            <a:r>
              <a:rPr lang="en-GB" baseline="0" dirty="0" smtClean="0"/>
              <a:t>Behaviourally- not going out, not using public transport, lack of care for themselves, disruption of usual routine, avoidance of people and places</a:t>
            </a:r>
          </a:p>
          <a:p>
            <a:endParaRPr lang="en-GB" baseline="0" dirty="0" smtClean="0"/>
          </a:p>
          <a:p>
            <a:r>
              <a:rPr lang="en-GB" baseline="0" dirty="0" smtClean="0"/>
              <a:t>Financially- money stolen, loss of earnings, no insurance to replace stolen items, increased expenditure due to crime i.e. taxi’s, dental treatment, childcare etc..</a:t>
            </a:r>
          </a:p>
          <a:p>
            <a:endParaRPr lang="en-GB" baseline="0" dirty="0" smtClean="0"/>
          </a:p>
          <a:p>
            <a:pPr marL="0" marR="0" indent="0" algn="l" defTabSz="779252" rtl="0" eaLnBrk="1" fontAlgn="auto" latinLnBrk="0" hangingPunct="1">
              <a:lnSpc>
                <a:spcPct val="100000"/>
              </a:lnSpc>
              <a:spcBef>
                <a:spcPts val="0"/>
              </a:spcBef>
              <a:spcAft>
                <a:spcPts val="0"/>
              </a:spcAft>
              <a:buClrTx/>
              <a:buSzTx/>
              <a:buFontTx/>
              <a:buNone/>
              <a:tabLst/>
              <a:defRPr/>
            </a:pPr>
            <a:r>
              <a:rPr lang="en-GB" baseline="0" dirty="0" smtClean="0"/>
              <a:t>Psychologically- being scared, fearful, panic, anxiety, depression, flashbacks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E6D7ED2-5734-4FDC-A721-663A1140FE2B}" type="slidenum">
              <a:rPr lang="en-GB" smtClean="0"/>
              <a:t>8</a:t>
            </a:fld>
            <a:endParaRPr lang="en-GB" dirty="0"/>
          </a:p>
        </p:txBody>
      </p:sp>
    </p:spTree>
    <p:extLst>
      <p:ext uri="{BB962C8B-B14F-4D97-AF65-F5344CB8AC3E}">
        <p14:creationId xmlns:p14="http://schemas.microsoft.com/office/powerpoint/2010/main" val="1736116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nine areas of a person’s life we</a:t>
            </a:r>
            <a:r>
              <a:rPr lang="en-GB" baseline="0" dirty="0" smtClean="0"/>
              <a:t> assess to see how the crime has impacted them. </a:t>
            </a:r>
            <a:r>
              <a:rPr lang="en-GB" dirty="0" smtClean="0"/>
              <a:t>Explain the importance of covering</a:t>
            </a:r>
            <a:r>
              <a:rPr lang="en-GB" baseline="0" dirty="0" smtClean="0"/>
              <a:t> each area during initial assessment. Explain the detail into each area and how any area can link to potential safeguarding. Explain importance it has on service delivery team who are able to allocate specially trained caseworkers following results from needs assessment. </a:t>
            </a:r>
          </a:p>
          <a:p>
            <a:endParaRPr lang="en-GB" baseline="0" dirty="0" smtClean="0"/>
          </a:p>
          <a:p>
            <a:r>
              <a:rPr lang="en-GB" baseline="0" dirty="0" smtClean="0"/>
              <a:t>The needs identified during the assessment process will form the basis of the support plan put in place for the victim. The plan will identify who is leading on meeting the particular need and what services will be provided to the victim by VS or another organisation.</a:t>
            </a:r>
            <a:endParaRPr lang="en-GB" dirty="0" smtClean="0"/>
          </a:p>
          <a:p>
            <a:endParaRPr lang="en-GB" dirty="0"/>
          </a:p>
        </p:txBody>
      </p:sp>
      <p:sp>
        <p:nvSpPr>
          <p:cNvPr id="4" name="Slide Number Placeholder 3"/>
          <p:cNvSpPr>
            <a:spLocks noGrp="1"/>
          </p:cNvSpPr>
          <p:nvPr>
            <p:ph type="sldNum" sz="quarter" idx="10"/>
          </p:nvPr>
        </p:nvSpPr>
        <p:spPr/>
        <p:txBody>
          <a:bodyPr/>
          <a:lstStyle/>
          <a:p>
            <a:fld id="{6E6D7ED2-5734-4FDC-A721-663A1140FE2B}" type="slidenum">
              <a:rPr lang="en-GB" smtClean="0"/>
              <a:t>9</a:t>
            </a:fld>
            <a:endParaRPr lang="en-GB" dirty="0"/>
          </a:p>
        </p:txBody>
      </p:sp>
    </p:spTree>
    <p:extLst>
      <p:ext uri="{BB962C8B-B14F-4D97-AF65-F5344CB8AC3E}">
        <p14:creationId xmlns:p14="http://schemas.microsoft.com/office/powerpoint/2010/main" val="229653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a:prstGeom prst="rect">
            <a:avLst/>
          </a:prstGeom>
        </p:spPr>
        <p:txBody>
          <a:bodyPr lIns="77925" tIns="38963" rIns="77925" bIns="38963"/>
          <a:lstStyle/>
          <a:p>
            <a:r>
              <a:rPr lang="en-GB" smtClean="0"/>
              <a:t>Click to edit Master title style</a:t>
            </a:r>
            <a:endParaRPr lang="en-US"/>
          </a:p>
        </p:txBody>
      </p:sp>
      <p:sp>
        <p:nvSpPr>
          <p:cNvPr id="3" name="Subtitle 2"/>
          <p:cNvSpPr>
            <a:spLocks noGrp="1"/>
          </p:cNvSpPr>
          <p:nvPr>
            <p:ph type="subTitle" idx="1"/>
          </p:nvPr>
        </p:nvSpPr>
        <p:spPr>
          <a:xfrm>
            <a:off x="1371600" y="3238500"/>
            <a:ext cx="6400800" cy="1460500"/>
          </a:xfrm>
          <a:prstGeom prst="rect">
            <a:avLst/>
          </a:prstGeom>
        </p:spPr>
        <p:txBody>
          <a:bodyPr lIns="77925" tIns="38963" rIns="77925" bIns="38963"/>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2FF4022-1A29-4252-BD3E-B22C02C73F07}" type="datetime1">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72A15-12DB-3E4A-A08E-BA01710C3156}" type="slidenum">
              <a:rPr lang="en-US" smtClean="0"/>
              <a:pPr/>
              <a:t>‹#›</a:t>
            </a:fld>
            <a:endParaRPr lang="en-US" dirty="0"/>
          </a:p>
        </p:txBody>
      </p:sp>
    </p:spTree>
    <p:extLst>
      <p:ext uri="{BB962C8B-B14F-4D97-AF65-F5344CB8AC3E}">
        <p14:creationId xmlns:p14="http://schemas.microsoft.com/office/powerpoint/2010/main" val="1740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952500"/>
          </a:xfrm>
          <a:prstGeom prst="rect">
            <a:avLst/>
          </a:prstGeom>
        </p:spPr>
        <p:txBody>
          <a:bodyPr lIns="77925" tIns="38963" rIns="77925" bIns="38963"/>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333501"/>
            <a:ext cx="8229600" cy="3771636"/>
          </a:xfrm>
          <a:prstGeom prst="rect">
            <a:avLst/>
          </a:prstGeom>
        </p:spPr>
        <p:txBody>
          <a:bodyPr vert="eaVert" lIns="77925" tIns="38963" rIns="77925" bIns="38963"/>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297ADB8-8F05-4C85-A420-FECAF0B7F1A0}" type="datetime1">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72A15-12DB-3E4A-A08E-BA01710C3156}" type="slidenum">
              <a:rPr lang="en-US" smtClean="0"/>
              <a:pPr/>
              <a:t>‹#›</a:t>
            </a:fld>
            <a:endParaRPr lang="en-US" dirty="0"/>
          </a:p>
        </p:txBody>
      </p:sp>
    </p:spTree>
    <p:extLst>
      <p:ext uri="{BB962C8B-B14F-4D97-AF65-F5344CB8AC3E}">
        <p14:creationId xmlns:p14="http://schemas.microsoft.com/office/powerpoint/2010/main" val="203188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a:prstGeom prst="rect">
            <a:avLst/>
          </a:prstGeom>
        </p:spPr>
        <p:txBody>
          <a:bodyPr vert="eaVert" lIns="77925" tIns="38963" rIns="77925" bIns="38963"/>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a:prstGeom prst="rect">
            <a:avLst/>
          </a:prstGeom>
        </p:spPr>
        <p:txBody>
          <a:bodyPr vert="eaVert" lIns="77925" tIns="38963" rIns="77925" bIns="38963"/>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A1308FB-1286-4C00-B213-2B3283950212}" type="datetime1">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72A15-12DB-3E4A-A08E-BA01710C3156}" type="slidenum">
              <a:rPr lang="en-US" smtClean="0"/>
              <a:pPr/>
              <a:t>‹#›</a:t>
            </a:fld>
            <a:endParaRPr lang="en-US" dirty="0"/>
          </a:p>
        </p:txBody>
      </p:sp>
    </p:spTree>
    <p:extLst>
      <p:ext uri="{BB962C8B-B14F-4D97-AF65-F5344CB8AC3E}">
        <p14:creationId xmlns:p14="http://schemas.microsoft.com/office/powerpoint/2010/main" val="3751918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5296960"/>
            <a:ext cx="2133600" cy="304271"/>
          </a:xfrm>
          <a:prstGeom prst="rect">
            <a:avLst/>
          </a:prstGeom>
        </p:spPr>
        <p:txBody>
          <a:bodyPr/>
          <a:lstStyle/>
          <a:p>
            <a:fld id="{4C272A15-12DB-3E4A-A08E-BA01710C315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2287045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2681853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3672418"/>
            <a:ext cx="7772400" cy="1135062"/>
          </a:xfrm>
        </p:spPr>
        <p:txBody>
          <a:bodyPr anchor="t"/>
          <a:lstStyle>
            <a:lvl1pPr algn="l">
              <a:defRPr sz="34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422261"/>
            <a:ext cx="7772400" cy="1250156"/>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3594670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33501"/>
            <a:ext cx="4044462" cy="3771636"/>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333501"/>
            <a:ext cx="4044462" cy="3771636"/>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3208912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79261"/>
            <a:ext cx="4040066" cy="533136"/>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066" cy="3292740"/>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1" y="1279261"/>
            <a:ext cx="4041531" cy="533136"/>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271" y="1812396"/>
            <a:ext cx="4041531" cy="3292740"/>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508240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374426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211950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0" y="1"/>
            <a:ext cx="9144000" cy="671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endParaRPr lang="en-GB" dirty="0"/>
          </a:p>
        </p:txBody>
      </p:sp>
      <p:pic>
        <p:nvPicPr>
          <p:cNvPr id="11" name="Picture 10" descr="VS LONDON_150dpi.jpg"/>
          <p:cNvPicPr>
            <a:picLocks noChangeAspect="1"/>
          </p:cNvPicPr>
          <p:nvPr userDrawn="1"/>
        </p:nvPicPr>
        <p:blipFill>
          <a:blip r:embed="rId2">
            <a:clrChange>
              <a:clrFrom>
                <a:srgbClr val="FFFFFF"/>
              </a:clrFrom>
              <a:clrTo>
                <a:srgbClr val="FFFFFF">
                  <a:alpha val="0"/>
                </a:srgbClr>
              </a:clrTo>
            </a:clrChange>
          </a:blip>
          <a:stretch>
            <a:fillRect/>
          </a:stretch>
        </p:blipFill>
        <p:spPr>
          <a:xfrm>
            <a:off x="7344595" y="46894"/>
            <a:ext cx="1731168" cy="658243"/>
          </a:xfrm>
          <a:prstGeom prst="rect">
            <a:avLst/>
          </a:prstGeom>
        </p:spPr>
      </p:pic>
    </p:spTree>
    <p:extLst>
      <p:ext uri="{BB962C8B-B14F-4D97-AF65-F5344CB8AC3E}">
        <p14:creationId xmlns:p14="http://schemas.microsoft.com/office/powerpoint/2010/main" val="6681987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1"/>
            <a:ext cx="3008435" cy="968376"/>
          </a:xfrm>
        </p:spPr>
        <p:txBody>
          <a:bodyPr anchor="b"/>
          <a:lstStyle>
            <a:lvl1pPr algn="l">
              <a:defRPr sz="1700" b="1"/>
            </a:lvl1pPr>
          </a:lstStyle>
          <a:p>
            <a:r>
              <a:rPr lang="en-US" smtClean="0"/>
              <a:t>Click to edit Master title style</a:t>
            </a:r>
            <a:endParaRPr lang="en-GB"/>
          </a:p>
        </p:txBody>
      </p:sp>
      <p:sp>
        <p:nvSpPr>
          <p:cNvPr id="3" name="Content Placeholder 2"/>
          <p:cNvSpPr>
            <a:spLocks noGrp="1"/>
          </p:cNvSpPr>
          <p:nvPr>
            <p:ph idx="1"/>
          </p:nvPr>
        </p:nvSpPr>
        <p:spPr>
          <a:xfrm>
            <a:off x="3575538" y="227543"/>
            <a:ext cx="5111262" cy="4877594"/>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195918"/>
            <a:ext cx="3008435" cy="3909219"/>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2135138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000500"/>
            <a:ext cx="5486400" cy="472282"/>
          </a:xfrm>
        </p:spPr>
        <p:txBody>
          <a:bodyPr anchor="b"/>
          <a:lstStyle>
            <a:lvl1pPr algn="l">
              <a:defRPr sz="1700" b="1"/>
            </a:lvl1pPr>
          </a:lstStyle>
          <a:p>
            <a:r>
              <a:rPr lang="en-US" smtClean="0"/>
              <a:t>Click to edit Master title style</a:t>
            </a:r>
            <a:endParaRPr lang="en-GB"/>
          </a:p>
        </p:txBody>
      </p:sp>
      <p:sp>
        <p:nvSpPr>
          <p:cNvPr id="3" name="Picture Placeholder 2"/>
          <p:cNvSpPr>
            <a:spLocks noGrp="1"/>
          </p:cNvSpPr>
          <p:nvPr>
            <p:ph type="pic" idx="1"/>
          </p:nvPr>
        </p:nvSpPr>
        <p:spPr>
          <a:xfrm>
            <a:off x="1792166" y="510646"/>
            <a:ext cx="5486400" cy="34290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en-GB" dirty="0"/>
          </a:p>
        </p:txBody>
      </p:sp>
      <p:sp>
        <p:nvSpPr>
          <p:cNvPr id="4" name="Text Placeholder 3"/>
          <p:cNvSpPr>
            <a:spLocks noGrp="1"/>
          </p:cNvSpPr>
          <p:nvPr>
            <p:ph type="body" sz="half" idx="2"/>
          </p:nvPr>
        </p:nvSpPr>
        <p:spPr>
          <a:xfrm>
            <a:off x="1792166" y="4472782"/>
            <a:ext cx="5486400" cy="670719"/>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2051421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2818631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1" y="228866"/>
            <a:ext cx="6031523"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1765260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2977552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3805735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595388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521354"/>
            <a:ext cx="3886200" cy="36261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521354"/>
            <a:ext cx="3886200" cy="36261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3666020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2941604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23890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a:prstGeom prst="rect">
            <a:avLst/>
          </a:prstGeom>
        </p:spPr>
        <p:txBody>
          <a:bodyPr lIns="77925" tIns="38963" rIns="77925" bIns="38963" anchor="t"/>
          <a:lstStyle>
            <a:lvl1pPr algn="l">
              <a:defRPr sz="34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422261"/>
            <a:ext cx="7772400" cy="1250156"/>
          </a:xfrm>
          <a:prstGeom prst="rect">
            <a:avLst/>
          </a:prstGeom>
        </p:spPr>
        <p:txBody>
          <a:bodyPr lIns="77925" tIns="38963" rIns="77925" bIns="38963"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3FDDF7C-3159-4D3E-B8CE-3A4C08462E39}" type="datetime1">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72A15-12DB-3E4A-A08E-BA01710C3156}" type="slidenum">
              <a:rPr lang="en-US" smtClean="0"/>
              <a:pPr/>
              <a:t>‹#›</a:t>
            </a:fld>
            <a:endParaRPr lang="en-US" dirty="0"/>
          </a:p>
        </p:txBody>
      </p:sp>
    </p:spTree>
    <p:extLst>
      <p:ext uri="{BB962C8B-B14F-4D97-AF65-F5344CB8AC3E}">
        <p14:creationId xmlns:p14="http://schemas.microsoft.com/office/powerpoint/2010/main" val="813354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2638794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3484291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415918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360584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C361E9-E426-4FDA-896A-0FAC21170192}" type="datetimeFigureOut">
              <a:rPr lang="en-GB" smtClean="0"/>
              <a:t>07/06/2024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C23F0E-9977-44F9-B902-D719EA8C9462}" type="slidenum">
              <a:rPr lang="en-GB" smtClean="0"/>
              <a:t>‹#›</a:t>
            </a:fld>
            <a:endParaRPr lang="en-GB" dirty="0"/>
          </a:p>
        </p:txBody>
      </p:sp>
    </p:spTree>
    <p:extLst>
      <p:ext uri="{BB962C8B-B14F-4D97-AF65-F5344CB8AC3E}">
        <p14:creationId xmlns:p14="http://schemas.microsoft.com/office/powerpoint/2010/main" val="71645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952500"/>
          </a:xfrm>
          <a:prstGeom prst="rect">
            <a:avLst/>
          </a:prstGeom>
        </p:spPr>
        <p:txBody>
          <a:bodyPr lIns="77925" tIns="38963" rIns="77925" bIns="38963"/>
          <a:lstStyle/>
          <a:p>
            <a:r>
              <a:rPr lang="en-GB" smtClean="0"/>
              <a:t>Click to edit Master title style</a:t>
            </a:r>
            <a:endParaRPr lang="en-US"/>
          </a:p>
        </p:txBody>
      </p:sp>
      <p:sp>
        <p:nvSpPr>
          <p:cNvPr id="3" name="Content Placeholder 2"/>
          <p:cNvSpPr>
            <a:spLocks noGrp="1"/>
          </p:cNvSpPr>
          <p:nvPr>
            <p:ph sz="half" idx="1"/>
          </p:nvPr>
        </p:nvSpPr>
        <p:spPr>
          <a:xfrm>
            <a:off x="457200" y="1333501"/>
            <a:ext cx="4038600" cy="3771636"/>
          </a:xfrm>
          <a:prstGeom prst="rect">
            <a:avLst/>
          </a:prstGeom>
        </p:spPr>
        <p:txBody>
          <a:bodyPr lIns="77925" tIns="38963" rIns="77925" bIns="38963"/>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333501"/>
            <a:ext cx="4038600" cy="3771636"/>
          </a:xfrm>
          <a:prstGeom prst="rect">
            <a:avLst/>
          </a:prstGeom>
        </p:spPr>
        <p:txBody>
          <a:bodyPr lIns="77925" tIns="38963" rIns="77925" bIns="38963"/>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2CAE813-C66F-4AAD-B70F-FDB8E4DF9101}" type="datetime1">
              <a:rPr lang="en-US" smtClean="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72A15-12DB-3E4A-A08E-BA01710C3156}" type="slidenum">
              <a:rPr lang="en-US" smtClean="0"/>
              <a:pPr/>
              <a:t>‹#›</a:t>
            </a:fld>
            <a:endParaRPr lang="en-US" dirty="0"/>
          </a:p>
        </p:txBody>
      </p:sp>
    </p:spTree>
    <p:extLst>
      <p:ext uri="{BB962C8B-B14F-4D97-AF65-F5344CB8AC3E}">
        <p14:creationId xmlns:p14="http://schemas.microsoft.com/office/powerpoint/2010/main" val="150346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952500"/>
          </a:xfrm>
          <a:prstGeom prst="rect">
            <a:avLst/>
          </a:prstGeom>
        </p:spPr>
        <p:txBody>
          <a:bodyPr lIns="77925" tIns="38963" rIns="77925" bIns="38963"/>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279261"/>
            <a:ext cx="4040188" cy="533136"/>
          </a:xfrm>
          <a:prstGeom prst="rect">
            <a:avLst/>
          </a:prstGeom>
        </p:spPr>
        <p:txBody>
          <a:bodyPr lIns="77925" tIns="38963" rIns="77925" bIns="38963"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GB" smtClean="0"/>
              <a:t>Click to edit Master text styles</a:t>
            </a:r>
          </a:p>
        </p:txBody>
      </p:sp>
      <p:sp>
        <p:nvSpPr>
          <p:cNvPr id="4" name="Content Placeholder 3"/>
          <p:cNvSpPr>
            <a:spLocks noGrp="1"/>
          </p:cNvSpPr>
          <p:nvPr>
            <p:ph sz="half" idx="2"/>
          </p:nvPr>
        </p:nvSpPr>
        <p:spPr>
          <a:xfrm>
            <a:off x="457200" y="1812396"/>
            <a:ext cx="4040188" cy="3292740"/>
          </a:xfrm>
          <a:prstGeom prst="rect">
            <a:avLst/>
          </a:prstGeom>
        </p:spPr>
        <p:txBody>
          <a:bodyPr lIns="77925" tIns="38963" rIns="77925" bIns="38963"/>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7" y="1279261"/>
            <a:ext cx="4041775" cy="533136"/>
          </a:xfrm>
          <a:prstGeom prst="rect">
            <a:avLst/>
          </a:prstGeom>
        </p:spPr>
        <p:txBody>
          <a:bodyPr lIns="77925" tIns="38963" rIns="77925" bIns="38963"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GB" smtClean="0"/>
              <a:t>Click to edit Master text styles</a:t>
            </a:r>
          </a:p>
        </p:txBody>
      </p:sp>
      <p:sp>
        <p:nvSpPr>
          <p:cNvPr id="6" name="Content Placeholder 5"/>
          <p:cNvSpPr>
            <a:spLocks noGrp="1"/>
          </p:cNvSpPr>
          <p:nvPr>
            <p:ph sz="quarter" idx="4"/>
          </p:nvPr>
        </p:nvSpPr>
        <p:spPr>
          <a:xfrm>
            <a:off x="4645027" y="1812396"/>
            <a:ext cx="4041775" cy="3292740"/>
          </a:xfrm>
          <a:prstGeom prst="rect">
            <a:avLst/>
          </a:prstGeom>
        </p:spPr>
        <p:txBody>
          <a:bodyPr lIns="77925" tIns="38963" rIns="77925" bIns="38963"/>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53B0162-9A8E-4137-A23C-F28E0DECB334}" type="datetime1">
              <a:rPr lang="en-US" smtClean="0"/>
              <a:t>6/7/2024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72A15-12DB-3E4A-A08E-BA01710C3156}" type="slidenum">
              <a:rPr lang="en-US" smtClean="0"/>
              <a:pPr/>
              <a:t>‹#›</a:t>
            </a:fld>
            <a:endParaRPr lang="en-US" dirty="0"/>
          </a:p>
        </p:txBody>
      </p:sp>
    </p:spTree>
    <p:extLst>
      <p:ext uri="{BB962C8B-B14F-4D97-AF65-F5344CB8AC3E}">
        <p14:creationId xmlns:p14="http://schemas.microsoft.com/office/powerpoint/2010/main" val="195932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952500"/>
          </a:xfrm>
          <a:prstGeom prst="rect">
            <a:avLst/>
          </a:prstGeom>
        </p:spPr>
        <p:txBody>
          <a:bodyPr lIns="77925" tIns="38963" rIns="77925" bIns="38963"/>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8B9696C-05E1-478F-915C-BB6EB7C12F34}" type="datetime1">
              <a:rPr lang="en-US" smtClean="0"/>
              <a:t>6/7/2024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72A15-12DB-3E4A-A08E-BA01710C3156}" type="slidenum">
              <a:rPr lang="en-US" smtClean="0"/>
              <a:pPr/>
              <a:t>‹#›</a:t>
            </a:fld>
            <a:endParaRPr lang="en-US" dirty="0"/>
          </a:p>
        </p:txBody>
      </p:sp>
    </p:spTree>
    <p:extLst>
      <p:ext uri="{BB962C8B-B14F-4D97-AF65-F5344CB8AC3E}">
        <p14:creationId xmlns:p14="http://schemas.microsoft.com/office/powerpoint/2010/main" val="91392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F256C-4FED-4DA3-B66F-81D2ECC61B74}" type="datetime1">
              <a:rPr lang="en-US" smtClean="0"/>
              <a:t>6/7/2024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272A15-12DB-3E4A-A08E-BA01710C3156}" type="slidenum">
              <a:rPr lang="en-US" smtClean="0"/>
              <a:pPr/>
              <a:t>‹#›</a:t>
            </a:fld>
            <a:endParaRPr lang="en-US" dirty="0"/>
          </a:p>
        </p:txBody>
      </p:sp>
    </p:spTree>
    <p:extLst>
      <p:ext uri="{BB962C8B-B14F-4D97-AF65-F5344CB8AC3E}">
        <p14:creationId xmlns:p14="http://schemas.microsoft.com/office/powerpoint/2010/main" val="186564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1"/>
            <a:ext cx="3008313" cy="968376"/>
          </a:xfrm>
          <a:prstGeom prst="rect">
            <a:avLst/>
          </a:prstGeom>
        </p:spPr>
        <p:txBody>
          <a:bodyPr lIns="77925" tIns="38963" rIns="77925" bIns="38963" anchor="b"/>
          <a:lstStyle>
            <a:lvl1pPr algn="l">
              <a:defRPr sz="1700" b="1"/>
            </a:lvl1pPr>
          </a:lstStyle>
          <a:p>
            <a:r>
              <a:rPr lang="en-GB" smtClean="0"/>
              <a:t>Click to edit Master title style</a:t>
            </a:r>
            <a:endParaRPr lang="en-US"/>
          </a:p>
        </p:txBody>
      </p:sp>
      <p:sp>
        <p:nvSpPr>
          <p:cNvPr id="3" name="Content Placeholder 2"/>
          <p:cNvSpPr>
            <a:spLocks noGrp="1"/>
          </p:cNvSpPr>
          <p:nvPr>
            <p:ph idx="1"/>
          </p:nvPr>
        </p:nvSpPr>
        <p:spPr>
          <a:xfrm>
            <a:off x="3575051" y="227544"/>
            <a:ext cx="5111750" cy="4877594"/>
          </a:xfrm>
          <a:prstGeom prst="rect">
            <a:avLst/>
          </a:prstGeom>
        </p:spPr>
        <p:txBody>
          <a:bodyPr lIns="77925" tIns="38963" rIns="77925" bIns="38963"/>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195918"/>
            <a:ext cx="3008313" cy="3909219"/>
          </a:xfrm>
          <a:prstGeom prst="rect">
            <a:avLst/>
          </a:prstGeom>
        </p:spPr>
        <p:txBody>
          <a:bodyPr lIns="77925" tIns="38963" rIns="77925" bIns="38963"/>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3C1E8C5-8839-4D22-9F1A-D87D01E2796C}" type="datetime1">
              <a:rPr lang="en-US" smtClean="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72A15-12DB-3E4A-A08E-BA01710C3156}" type="slidenum">
              <a:rPr lang="en-US" smtClean="0"/>
              <a:pPr/>
              <a:t>‹#›</a:t>
            </a:fld>
            <a:endParaRPr lang="en-US" dirty="0"/>
          </a:p>
        </p:txBody>
      </p:sp>
    </p:spTree>
    <p:extLst>
      <p:ext uri="{BB962C8B-B14F-4D97-AF65-F5344CB8AC3E}">
        <p14:creationId xmlns:p14="http://schemas.microsoft.com/office/powerpoint/2010/main" val="193988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lIns="77925" tIns="38963" rIns="77925" bIns="38963" anchor="b"/>
          <a:lstStyle>
            <a:lvl1pPr algn="l">
              <a:defRPr sz="1700" b="1"/>
            </a:lvl1pPr>
          </a:lstStyle>
          <a:p>
            <a:r>
              <a:rPr lang="en-GB" smtClean="0"/>
              <a:t>Click to edit Master title style</a:t>
            </a:r>
            <a:endParaRPr lang="en-US"/>
          </a:p>
        </p:txBody>
      </p:sp>
      <p:sp>
        <p:nvSpPr>
          <p:cNvPr id="3" name="Picture Placeholder 2"/>
          <p:cNvSpPr>
            <a:spLocks noGrp="1"/>
          </p:cNvSpPr>
          <p:nvPr>
            <p:ph type="pic" idx="1"/>
          </p:nvPr>
        </p:nvSpPr>
        <p:spPr>
          <a:xfrm>
            <a:off x="1792288" y="510646"/>
            <a:ext cx="5486400" cy="3429000"/>
          </a:xfrm>
          <a:prstGeom prst="rect">
            <a:avLst/>
          </a:prstGeom>
        </p:spPr>
        <p:txBody>
          <a:bodyPr lIns="77925" tIns="38963" rIns="77925" bIns="38963"/>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en-US" dirty="0"/>
          </a:p>
        </p:txBody>
      </p:sp>
      <p:sp>
        <p:nvSpPr>
          <p:cNvPr id="4" name="Text Placeholder 3"/>
          <p:cNvSpPr>
            <a:spLocks noGrp="1"/>
          </p:cNvSpPr>
          <p:nvPr>
            <p:ph type="body" sz="half" idx="2"/>
          </p:nvPr>
        </p:nvSpPr>
        <p:spPr>
          <a:xfrm>
            <a:off x="1792288" y="4472782"/>
            <a:ext cx="5486400" cy="670719"/>
          </a:xfrm>
          <a:prstGeom prst="rect">
            <a:avLst/>
          </a:prstGeom>
        </p:spPr>
        <p:txBody>
          <a:bodyPr lIns="77925" tIns="38963" rIns="77925" bIns="38963"/>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2E273EE-3536-4ABB-98A0-642040B3C16D}" type="datetime1">
              <a:rPr lang="en-US" smtClean="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72A15-12DB-3E4A-A08E-BA01710C3156}" type="slidenum">
              <a:rPr lang="en-US" smtClean="0"/>
              <a:pPr/>
              <a:t>‹#›</a:t>
            </a:fld>
            <a:endParaRPr lang="en-US" dirty="0"/>
          </a:p>
        </p:txBody>
      </p:sp>
    </p:spTree>
    <p:extLst>
      <p:ext uri="{BB962C8B-B14F-4D97-AF65-F5344CB8AC3E}">
        <p14:creationId xmlns:p14="http://schemas.microsoft.com/office/powerpoint/2010/main" val="3893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6424A"/>
        </a:solidFill>
        <a:effectLst/>
      </p:bgPr>
    </p:bg>
    <p:spTree>
      <p:nvGrpSpPr>
        <p:cNvPr id="1" name=""/>
        <p:cNvGrpSpPr/>
        <p:nvPr/>
      </p:nvGrpSpPr>
      <p:grpSpPr>
        <a:xfrm>
          <a:off x="0" y="0"/>
          <a:ext cx="0" cy="0"/>
          <a:chOff x="0" y="0"/>
          <a:chExt cx="0" cy="0"/>
        </a:xfrm>
      </p:grpSpPr>
      <p:sp>
        <p:nvSpPr>
          <p:cNvPr id="9" name="Rectangle 8"/>
          <p:cNvSpPr/>
          <p:nvPr userDrawn="1"/>
        </p:nvSpPr>
        <p:spPr>
          <a:xfrm>
            <a:off x="0" y="1"/>
            <a:ext cx="9144000" cy="671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endParaRPr lang="en-GB" dirty="0"/>
          </a:p>
        </p:txBody>
      </p:sp>
      <p:sp>
        <p:nvSpPr>
          <p:cNvPr id="8" name="Rectangle 7"/>
          <p:cNvSpPr/>
          <p:nvPr userDrawn="1"/>
        </p:nvSpPr>
        <p:spPr>
          <a:xfrm>
            <a:off x="0" y="671017"/>
            <a:ext cx="9144000" cy="504398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endParaRPr lang="en-GB" dirty="0"/>
          </a:p>
        </p:txBody>
      </p:sp>
      <p:sp>
        <p:nvSpPr>
          <p:cNvPr id="4" name="Date Placeholder 3"/>
          <p:cNvSpPr>
            <a:spLocks noGrp="1"/>
          </p:cNvSpPr>
          <p:nvPr>
            <p:ph type="dt" sz="half" idx="2"/>
          </p:nvPr>
        </p:nvSpPr>
        <p:spPr>
          <a:xfrm>
            <a:off x="457200" y="5296960"/>
            <a:ext cx="2133600" cy="304271"/>
          </a:xfrm>
          <a:prstGeom prst="rect">
            <a:avLst/>
          </a:prstGeom>
        </p:spPr>
        <p:txBody>
          <a:bodyPr vert="horz" lIns="77925" tIns="38963" rIns="77925" bIns="38963" rtlCol="0" anchor="ctr"/>
          <a:lstStyle>
            <a:lvl1pPr algn="l">
              <a:defRPr sz="1000">
                <a:solidFill>
                  <a:schemeClr val="tx1">
                    <a:tint val="75000"/>
                  </a:schemeClr>
                </a:solidFill>
              </a:defRPr>
            </a:lvl1pPr>
          </a:lstStyle>
          <a:p>
            <a:fld id="{B9F3DDE6-2969-413E-A50D-8708AEA254B7}" type="datetime1">
              <a:rPr lang="en-US" smtClean="0"/>
              <a:t>6/7/2024</a:t>
            </a:fld>
            <a:endParaRPr lang="en-US" dirty="0"/>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7925" tIns="38963" rIns="77925" bIns="38963"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7925" tIns="38963" rIns="77925" bIns="38963" rtlCol="0" anchor="ctr"/>
          <a:lstStyle>
            <a:lvl1pPr algn="r">
              <a:defRPr sz="1000">
                <a:solidFill>
                  <a:schemeClr val="tx1">
                    <a:tint val="75000"/>
                  </a:schemeClr>
                </a:solidFill>
              </a:defRPr>
            </a:lvl1pPr>
          </a:lstStyle>
          <a:p>
            <a:fld id="{4C272A15-12DB-3E4A-A08E-BA01710C3156}" type="slidenum">
              <a:rPr lang="en-US" smtClean="0"/>
              <a:pPr/>
              <a:t>‹#›</a:t>
            </a:fld>
            <a:endParaRPr lang="en-US" dirty="0"/>
          </a:p>
        </p:txBody>
      </p:sp>
      <p:pic>
        <p:nvPicPr>
          <p:cNvPr id="10" name="Picture 9" descr="VS LONDON_150dpi.jpg"/>
          <p:cNvPicPr>
            <a:picLocks noChangeAspect="1"/>
          </p:cNvPicPr>
          <p:nvPr userDrawn="1"/>
        </p:nvPicPr>
        <p:blipFill>
          <a:blip r:embed="rId14">
            <a:clrChange>
              <a:clrFrom>
                <a:srgbClr val="FFFFFF"/>
              </a:clrFrom>
              <a:clrTo>
                <a:srgbClr val="FFFFFF">
                  <a:alpha val="0"/>
                </a:srgbClr>
              </a:clrTo>
            </a:clrChange>
          </a:blip>
          <a:stretch>
            <a:fillRect/>
          </a:stretch>
        </p:blipFill>
        <p:spPr>
          <a:xfrm>
            <a:off x="7344595" y="46894"/>
            <a:ext cx="1731168" cy="658243"/>
          </a:xfrm>
          <a:prstGeom prst="rect">
            <a:avLst/>
          </a:prstGeom>
        </p:spPr>
      </p:pic>
    </p:spTree>
    <p:extLst>
      <p:ext uri="{BB962C8B-B14F-4D97-AF65-F5344CB8AC3E}">
        <p14:creationId xmlns:p14="http://schemas.microsoft.com/office/powerpoint/2010/main" val="33388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p:hf hdr="0" ftr="0" dt="0"/>
  <p:txStyles>
    <p:titleStyle>
      <a:lvl1pPr algn="ctr" defTabSz="389626"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389626" rtl="0" eaLnBrk="1" latinLnBrk="0" hangingPunct="1">
        <a:spcBef>
          <a:spcPct val="20000"/>
        </a:spcBef>
        <a:buFont typeface="Arial"/>
        <a:buChar char="•"/>
        <a:defRPr sz="2700" kern="1200">
          <a:solidFill>
            <a:schemeClr val="tx1"/>
          </a:solidFill>
          <a:latin typeface="+mn-lt"/>
          <a:ea typeface="+mn-ea"/>
          <a:cs typeface="+mn-cs"/>
        </a:defRPr>
      </a:lvl1pPr>
      <a:lvl2pPr marL="633142" indent="-243516" algn="l" defTabSz="389626" rtl="0" eaLnBrk="1" latinLnBrk="0" hangingPunct="1">
        <a:spcBef>
          <a:spcPct val="20000"/>
        </a:spcBef>
        <a:buFont typeface="Arial"/>
        <a:buChar char="–"/>
        <a:defRPr sz="2400" kern="1200">
          <a:solidFill>
            <a:schemeClr val="tx1"/>
          </a:solidFill>
          <a:latin typeface="+mn-lt"/>
          <a:ea typeface="+mn-ea"/>
          <a:cs typeface="+mn-cs"/>
        </a:defRPr>
      </a:lvl2pPr>
      <a:lvl3pPr marL="974065" indent="-194813" algn="l" defTabSz="389626" rtl="0" eaLnBrk="1" latinLnBrk="0" hangingPunct="1">
        <a:spcBef>
          <a:spcPct val="20000"/>
        </a:spcBef>
        <a:buFont typeface="Arial"/>
        <a:buChar char="•"/>
        <a:defRPr sz="2000" kern="1200">
          <a:solidFill>
            <a:schemeClr val="tx1"/>
          </a:solidFill>
          <a:latin typeface="+mn-lt"/>
          <a:ea typeface="+mn-ea"/>
          <a:cs typeface="+mn-cs"/>
        </a:defRPr>
      </a:lvl3pPr>
      <a:lvl4pPr marL="1363690" indent="-194813" algn="l" defTabSz="389626" rtl="0" eaLnBrk="1" latinLnBrk="0" hangingPunct="1">
        <a:spcBef>
          <a:spcPct val="20000"/>
        </a:spcBef>
        <a:buFont typeface="Arial"/>
        <a:buChar char="–"/>
        <a:defRPr sz="1700" kern="1200">
          <a:solidFill>
            <a:schemeClr val="tx1"/>
          </a:solidFill>
          <a:latin typeface="+mn-lt"/>
          <a:ea typeface="+mn-ea"/>
          <a:cs typeface="+mn-cs"/>
        </a:defRPr>
      </a:lvl4pPr>
      <a:lvl5pPr marL="1753316" indent="-194813" algn="l" defTabSz="389626" rtl="0" eaLnBrk="1" latinLnBrk="0" hangingPunct="1">
        <a:spcBef>
          <a:spcPct val="20000"/>
        </a:spcBef>
        <a:buFont typeface="Arial"/>
        <a:buChar char="»"/>
        <a:defRPr sz="1700" kern="120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424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4"/>
            <a:ext cx="8229600" cy="952500"/>
          </a:xfrm>
          <a:prstGeom prst="rect">
            <a:avLst/>
          </a:prstGeom>
        </p:spPr>
        <p:txBody>
          <a:bodyPr vert="horz" lIns="77925" tIns="38963" rIns="77925" bIns="38963"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333501"/>
            <a:ext cx="8229600" cy="3771636"/>
          </a:xfrm>
          <a:prstGeom prst="rect">
            <a:avLst/>
          </a:prstGeom>
        </p:spPr>
        <p:txBody>
          <a:bodyPr vert="horz" lIns="77925" tIns="38963" rIns="77925" bIns="389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5296959"/>
            <a:ext cx="2133600" cy="304271"/>
          </a:xfrm>
          <a:prstGeom prst="rect">
            <a:avLst/>
          </a:prstGeom>
        </p:spPr>
        <p:txBody>
          <a:bodyPr vert="horz" lIns="77925" tIns="38963" rIns="77925" bIns="38963" rtlCol="0" anchor="ctr"/>
          <a:lstStyle>
            <a:lvl1pPr algn="l">
              <a:defRPr sz="1000">
                <a:solidFill>
                  <a:schemeClr val="tx1">
                    <a:tint val="75000"/>
                  </a:schemeClr>
                </a:solidFill>
              </a:defRPr>
            </a:lvl1pPr>
          </a:lstStyle>
          <a:p>
            <a:fld id="{29C361E9-E426-4FDA-896A-0FAC21170192}" type="datetimeFigureOut">
              <a:rPr lang="en-GB" smtClean="0"/>
              <a:t>07/06/2024</a:t>
            </a:fld>
            <a:endParaRPr lang="en-GB" dirty="0"/>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77925" tIns="38963" rIns="77925" bIns="38963" rtlCol="0" anchor="ctr"/>
          <a:lstStyle>
            <a:lvl1pPr algn="ctr">
              <a:defRPr sz="10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77925" tIns="38963" rIns="77925" bIns="38963" rtlCol="0" anchor="ctr"/>
          <a:lstStyle>
            <a:lvl1pPr algn="r">
              <a:defRPr sz="1000">
                <a:solidFill>
                  <a:schemeClr val="tx1">
                    <a:tint val="75000"/>
                  </a:schemeClr>
                </a:solidFill>
              </a:defRPr>
            </a:lvl1pPr>
          </a:lstStyle>
          <a:p>
            <a:fld id="{43C23F0E-9977-44F9-B902-D719EA8C9462}" type="slidenum">
              <a:rPr lang="en-GB" smtClean="0"/>
              <a:t>‹#›</a:t>
            </a:fld>
            <a:endParaRPr lang="en-GB" dirty="0"/>
          </a:p>
        </p:txBody>
      </p:sp>
    </p:spTree>
    <p:extLst>
      <p:ext uri="{BB962C8B-B14F-4D97-AF65-F5344CB8AC3E}">
        <p14:creationId xmlns:p14="http://schemas.microsoft.com/office/powerpoint/2010/main" val="22939083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779252"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779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9F3DDE6-2969-413E-A50D-8708AEA254B7}" type="datetime1">
              <a:rPr lang="en-US" smtClean="0"/>
              <a:t>6/7/2024</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4C272A15-12DB-3E4A-A08E-BA01710C3156}" type="slidenum">
              <a:rPr lang="en-US" smtClean="0"/>
              <a:pPr/>
              <a:t>‹#›</a:t>
            </a:fld>
            <a:endParaRPr lang="en-US" dirty="0"/>
          </a:p>
        </p:txBody>
      </p:sp>
    </p:spTree>
    <p:extLst>
      <p:ext uri="{BB962C8B-B14F-4D97-AF65-F5344CB8AC3E}">
        <p14:creationId xmlns:p14="http://schemas.microsoft.com/office/powerpoint/2010/main" val="1259578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londonvws.org.uk/mysupportspace"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2.png"/><Relationship Id="rId4" Type="http://schemas.openxmlformats.org/officeDocument/2006/relationships/image" Target="../media/image8.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990643"/>
            <a:ext cx="9144000" cy="72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spcCol="0" rtlCol="0" anchor="ctr"/>
          <a:lstStyle/>
          <a:p>
            <a:pPr algn="ctr"/>
            <a:endParaRPr lang="en-GB" dirty="0">
              <a:solidFill>
                <a:prstClr val="white"/>
              </a:solidFill>
            </a:endParaRPr>
          </a:p>
        </p:txBody>
      </p:sp>
      <p:pic>
        <p:nvPicPr>
          <p:cNvPr id="1027" name="Picture 3" descr="P:\Documents\Judith\2. Internal\Logos\Stamp+logotype lockup_300d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311" y="5174689"/>
            <a:ext cx="1407142" cy="3562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9200" y="1004728"/>
            <a:ext cx="7067332" cy="3416320"/>
          </a:xfrm>
          <a:prstGeom prst="rect">
            <a:avLst/>
          </a:prstGeom>
          <a:noFill/>
        </p:spPr>
        <p:txBody>
          <a:bodyPr wrap="square" rtlCol="0">
            <a:spAutoFit/>
          </a:bodyPr>
          <a:lstStyle/>
          <a:p>
            <a:pPr algn="ctr"/>
            <a:r>
              <a:rPr lang="en-US" sz="4400" dirty="0" smtClean="0">
                <a:latin typeface="Trebuchet MS"/>
                <a:cs typeface="Trebuchet MS"/>
              </a:rPr>
              <a:t>London Victims and Witness </a:t>
            </a:r>
            <a:r>
              <a:rPr lang="en-US" sz="4400" dirty="0" smtClean="0">
                <a:latin typeface="Trebuchet MS"/>
                <a:cs typeface="Trebuchet MS"/>
              </a:rPr>
              <a:t>Service</a:t>
            </a:r>
          </a:p>
          <a:p>
            <a:pPr algn="ctr"/>
            <a:endParaRPr lang="en-US" sz="4400" dirty="0" smtClean="0">
              <a:latin typeface="Trebuchet MS"/>
              <a:cs typeface="Trebuchet MS"/>
            </a:endParaRPr>
          </a:p>
          <a:p>
            <a:pPr algn="ctr"/>
            <a:r>
              <a:rPr lang="en-US" sz="4400" dirty="0" smtClean="0">
                <a:latin typeface="Trebuchet MS"/>
                <a:cs typeface="Trebuchet MS"/>
              </a:rPr>
              <a:t>An overview </a:t>
            </a:r>
            <a:r>
              <a:rPr lang="en-US" sz="4400" smtClean="0">
                <a:latin typeface="Trebuchet MS"/>
                <a:cs typeface="Trebuchet MS"/>
              </a:rPr>
              <a:t>of </a:t>
            </a:r>
            <a:r>
              <a:rPr lang="en-US" sz="4400" smtClean="0">
                <a:latin typeface="Trebuchet MS"/>
                <a:cs typeface="Trebuchet MS"/>
              </a:rPr>
              <a:t>LVWS</a:t>
            </a:r>
            <a:endParaRPr lang="en-US" sz="4400" dirty="0">
              <a:latin typeface="Trebuchet MS"/>
              <a:cs typeface="Trebuchet MS"/>
            </a:endParaRPr>
          </a:p>
          <a:p>
            <a:pPr algn="ctr"/>
            <a:r>
              <a:rPr lang="en-US" sz="2000" dirty="0" smtClean="0">
                <a:latin typeface="Trebuchet MS"/>
                <a:cs typeface="Trebuchet MS"/>
              </a:rPr>
              <a:t/>
            </a:r>
            <a:br>
              <a:rPr lang="en-US" sz="2000" dirty="0" smtClean="0">
                <a:latin typeface="Trebuchet MS"/>
                <a:cs typeface="Trebuchet MS"/>
              </a:rPr>
            </a:br>
            <a:endParaRPr lang="en-GB" sz="2000" b="1" dirty="0" smtClean="0">
              <a:latin typeface="Trebuchet MS" panose="020B0603020202020204" pitchFamily="34" charset="0"/>
            </a:endParaRPr>
          </a:p>
        </p:txBody>
      </p:sp>
      <p:sp>
        <p:nvSpPr>
          <p:cNvPr id="10" name="TextBox 9"/>
          <p:cNvSpPr txBox="1"/>
          <p:nvPr/>
        </p:nvSpPr>
        <p:spPr>
          <a:xfrm>
            <a:off x="812800" y="5104429"/>
            <a:ext cx="3398293" cy="496782"/>
          </a:xfrm>
          <a:prstGeom prst="rect">
            <a:avLst/>
          </a:prstGeom>
          <a:noFill/>
        </p:spPr>
        <p:txBody>
          <a:bodyPr wrap="square" rtlCol="0" anchor="ctr">
            <a:noAutofit/>
          </a:bodyPr>
          <a:lstStyle/>
          <a:p>
            <a:r>
              <a:rPr lang="en-GB" sz="1200" dirty="0" smtClean="0">
                <a:solidFill>
                  <a:srgbClr val="36424A"/>
                </a:solidFill>
                <a:latin typeface="Trebuchet MS" panose="020B0603020202020204" pitchFamily="34" charset="0"/>
              </a:rPr>
              <a:t>© Victim Support 2024</a:t>
            </a:r>
            <a:endParaRPr lang="en-GB" sz="1200" dirty="0">
              <a:solidFill>
                <a:srgbClr val="36424A"/>
              </a:solidFill>
              <a:latin typeface="Trebuchet MS" panose="020B0603020202020204" pitchFamily="34" charset="0"/>
            </a:endParaRPr>
          </a:p>
        </p:txBody>
      </p:sp>
    </p:spTree>
    <p:extLst>
      <p:ext uri="{BB962C8B-B14F-4D97-AF65-F5344CB8AC3E}">
        <p14:creationId xmlns:p14="http://schemas.microsoft.com/office/powerpoint/2010/main" val="438065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74" y="5174553"/>
            <a:ext cx="1408079" cy="3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 y="288002"/>
            <a:ext cx="9144000" cy="923330"/>
          </a:xfrm>
          <a:prstGeom prst="rect">
            <a:avLst/>
          </a:prstGeom>
          <a:noFill/>
        </p:spPr>
        <p:txBody>
          <a:bodyPr wrap="square" rtlCol="0">
            <a:spAutoFit/>
          </a:bodyPr>
          <a:lstStyle/>
          <a:p>
            <a:pPr algn="ctr"/>
            <a:r>
              <a:rPr lang="en-GB" sz="5400" b="1" dirty="0" smtClean="0">
                <a:latin typeface="Trebuchet MS" panose="020B0603020202020204" pitchFamily="34" charset="0"/>
              </a:rPr>
              <a:t>Support Provision</a:t>
            </a:r>
          </a:p>
        </p:txBody>
      </p:sp>
      <p:sp>
        <p:nvSpPr>
          <p:cNvPr id="7" name="Pie 6"/>
          <p:cNvSpPr/>
          <p:nvPr/>
        </p:nvSpPr>
        <p:spPr>
          <a:xfrm rot="16200000">
            <a:off x="3067491" y="1800446"/>
            <a:ext cx="3009014" cy="3009014"/>
          </a:xfrm>
          <a:prstGeom prst="pie">
            <a:avLst>
              <a:gd name="adj1" fmla="val 0"/>
              <a:gd name="adj2" fmla="val 5421967"/>
            </a:avLst>
          </a:prstGeom>
          <a:solidFill>
            <a:srgbClr val="00A7CF"/>
          </a:solidFill>
          <a:ln w="76200">
            <a:solidFill>
              <a:srgbClr val="364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Pie 7"/>
          <p:cNvSpPr/>
          <p:nvPr/>
        </p:nvSpPr>
        <p:spPr>
          <a:xfrm rot="10800000">
            <a:off x="3067492" y="1800445"/>
            <a:ext cx="3009014" cy="3009014"/>
          </a:xfrm>
          <a:prstGeom prst="pie">
            <a:avLst>
              <a:gd name="adj1" fmla="val 0"/>
              <a:gd name="adj2" fmla="val 5421967"/>
            </a:avLst>
          </a:prstGeom>
          <a:solidFill>
            <a:srgbClr val="673AA4"/>
          </a:solidFill>
          <a:ln w="76200">
            <a:solidFill>
              <a:srgbClr val="364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Pie 8"/>
          <p:cNvSpPr/>
          <p:nvPr/>
        </p:nvSpPr>
        <p:spPr>
          <a:xfrm>
            <a:off x="3067493" y="1800444"/>
            <a:ext cx="3009014" cy="3009014"/>
          </a:xfrm>
          <a:prstGeom prst="pie">
            <a:avLst>
              <a:gd name="adj1" fmla="val 0"/>
              <a:gd name="adj2" fmla="val 5421967"/>
            </a:avLst>
          </a:prstGeom>
          <a:solidFill>
            <a:srgbClr val="E30615"/>
          </a:solidFill>
          <a:ln w="76200">
            <a:solidFill>
              <a:srgbClr val="364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Pie 9"/>
          <p:cNvSpPr/>
          <p:nvPr/>
        </p:nvSpPr>
        <p:spPr>
          <a:xfrm rot="5400000">
            <a:off x="3067493" y="1800444"/>
            <a:ext cx="3009014" cy="3009014"/>
          </a:xfrm>
          <a:prstGeom prst="pie">
            <a:avLst>
              <a:gd name="adj1" fmla="val 0"/>
              <a:gd name="adj2" fmla="val 5421967"/>
            </a:avLst>
          </a:prstGeom>
          <a:solidFill>
            <a:srgbClr val="2DB135"/>
          </a:solidFill>
          <a:ln w="76200">
            <a:solidFill>
              <a:srgbClr val="364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Rectangle 10"/>
          <p:cNvSpPr/>
          <p:nvPr/>
        </p:nvSpPr>
        <p:spPr>
          <a:xfrm>
            <a:off x="422669" y="1818158"/>
            <a:ext cx="2644824" cy="871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800" dirty="0" smtClean="0">
                <a:solidFill>
                  <a:schemeClr val="tx1"/>
                </a:solidFill>
                <a:latin typeface="Trebuchet MS" panose="020B0603020202020204" pitchFamily="34" charset="0"/>
              </a:rPr>
              <a:t>Dedicated Casework support</a:t>
            </a:r>
            <a:endParaRPr lang="en-GB" sz="1800" dirty="0">
              <a:solidFill>
                <a:schemeClr val="tx1"/>
              </a:solidFill>
              <a:latin typeface="Trebuchet MS" panose="020B0603020202020204" pitchFamily="34" charset="0"/>
            </a:endParaRPr>
          </a:p>
        </p:txBody>
      </p:sp>
      <p:sp>
        <p:nvSpPr>
          <p:cNvPr id="15" name="Rectangle 14"/>
          <p:cNvSpPr/>
          <p:nvPr/>
        </p:nvSpPr>
        <p:spPr>
          <a:xfrm>
            <a:off x="422669" y="3597339"/>
            <a:ext cx="2644824" cy="871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800" dirty="0" smtClean="0">
                <a:solidFill>
                  <a:schemeClr val="tx1"/>
                </a:solidFill>
                <a:latin typeface="Trebuchet MS" panose="020B0603020202020204" pitchFamily="34" charset="0"/>
              </a:rPr>
              <a:t>Advocacy with CJS and other external partners</a:t>
            </a:r>
            <a:endParaRPr lang="en-GB" sz="1800" dirty="0">
              <a:solidFill>
                <a:schemeClr val="tx1"/>
              </a:solidFill>
              <a:latin typeface="Trebuchet MS" panose="020B0603020202020204" pitchFamily="34" charset="0"/>
            </a:endParaRPr>
          </a:p>
        </p:txBody>
      </p:sp>
      <p:sp>
        <p:nvSpPr>
          <p:cNvPr id="16" name="Rectangle 15"/>
          <p:cNvSpPr/>
          <p:nvPr/>
        </p:nvSpPr>
        <p:spPr>
          <a:xfrm>
            <a:off x="6076505" y="1818158"/>
            <a:ext cx="2644824" cy="871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smtClean="0">
                <a:solidFill>
                  <a:schemeClr val="tx1"/>
                </a:solidFill>
                <a:latin typeface="Trebuchet MS" panose="020B0603020202020204" pitchFamily="34" charset="0"/>
              </a:rPr>
              <a:t>Practical assistance and emotional support</a:t>
            </a:r>
            <a:endParaRPr lang="en-GB" sz="1800" dirty="0">
              <a:solidFill>
                <a:schemeClr val="tx1"/>
              </a:solidFill>
              <a:latin typeface="Trebuchet MS" panose="020B0603020202020204" pitchFamily="34" charset="0"/>
            </a:endParaRPr>
          </a:p>
        </p:txBody>
      </p:sp>
      <p:sp>
        <p:nvSpPr>
          <p:cNvPr id="17" name="Rectangle 16"/>
          <p:cNvSpPr/>
          <p:nvPr/>
        </p:nvSpPr>
        <p:spPr>
          <a:xfrm>
            <a:off x="6076505" y="3597339"/>
            <a:ext cx="2792948" cy="871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smtClean="0">
                <a:solidFill>
                  <a:schemeClr val="tx1"/>
                </a:solidFill>
                <a:latin typeface="Trebuchet MS" panose="020B0603020202020204" pitchFamily="34" charset="0"/>
              </a:rPr>
              <a:t>Information, signposting &amp; onward referral</a:t>
            </a:r>
            <a:endParaRPr lang="en-GB" sz="1800" dirty="0">
              <a:solidFill>
                <a:schemeClr val="tx1"/>
              </a:solidFill>
              <a:latin typeface="Trebuchet MS" panose="020B0603020202020204" pitchFamily="34" charset="0"/>
            </a:endParaRPr>
          </a:p>
        </p:txBody>
      </p:sp>
      <p:cxnSp>
        <p:nvCxnSpPr>
          <p:cNvPr id="12" name="Straight Connector 11"/>
          <p:cNvCxnSpPr/>
          <p:nvPr/>
        </p:nvCxnSpPr>
        <p:spPr>
          <a:xfrm>
            <a:off x="638045" y="1403380"/>
            <a:ext cx="8231407" cy="0"/>
          </a:xfrm>
          <a:prstGeom prst="line">
            <a:avLst/>
          </a:prstGeom>
          <a:ln w="28575">
            <a:solidFill>
              <a:srgbClr val="E30615"/>
            </a:solidFill>
          </a:ln>
        </p:spPr>
        <p:style>
          <a:lnRef idx="1">
            <a:schemeClr val="accent1"/>
          </a:lnRef>
          <a:fillRef idx="0">
            <a:schemeClr val="accent1"/>
          </a:fillRef>
          <a:effectRef idx="0">
            <a:schemeClr val="accent1"/>
          </a:effectRef>
          <a:fontRef idx="minor">
            <a:schemeClr val="tx1"/>
          </a:fontRef>
        </p:style>
      </p:cxnSp>
      <p:pic>
        <p:nvPicPr>
          <p:cNvPr id="13" name="Picture 3" descr="P:\Documents\Judith\2. Internal\Logos\Stamp+logotype lockup_300d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311" y="5174689"/>
            <a:ext cx="1407142" cy="3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26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54051" y="1248074"/>
            <a:ext cx="8515401" cy="3395801"/>
          </a:xfrm>
          <a:prstGeom prst="rect">
            <a:avLst/>
          </a:prstGeom>
          <a:noFill/>
        </p:spPr>
        <p:txBody>
          <a:bodyPr wrap="square" rtlCol="0">
            <a:spAutoFit/>
          </a:bodyPr>
          <a:lstStyle/>
          <a:p>
            <a:pPr lvl="1">
              <a:spcAft>
                <a:spcPts val="400"/>
              </a:spcAft>
              <a:buClr>
                <a:srgbClr val="E30615"/>
              </a:buClr>
              <a:buSzPct val="100000"/>
            </a:pPr>
            <a:endParaRPr lang="en-GB" sz="1800" dirty="0">
              <a:latin typeface="Trebuchet MS" panose="020B0603020202020204" pitchFamily="34" charset="0"/>
            </a:endParaRPr>
          </a:p>
          <a:p>
            <a:pPr marL="675376" lvl="1" indent="-285750">
              <a:spcAft>
                <a:spcPts val="400"/>
              </a:spcAft>
              <a:buClr>
                <a:srgbClr val="E30615"/>
              </a:buClr>
              <a:buSzPct val="100000"/>
              <a:buFont typeface="Wingdings" charset="2"/>
              <a:buChar char="§"/>
            </a:pPr>
            <a:r>
              <a:rPr lang="en-GB" sz="1800" dirty="0" smtClean="0">
                <a:latin typeface="Trebuchet MS" panose="020B0603020202020204" pitchFamily="34" charset="0"/>
              </a:rPr>
              <a:t>Online </a:t>
            </a:r>
            <a:r>
              <a:rPr lang="en-GB" sz="1800" dirty="0">
                <a:latin typeface="Trebuchet MS" panose="020B0603020202020204" pitchFamily="34" charset="0"/>
              </a:rPr>
              <a:t>resource (produced and owned by VS) designed to help clients manage the impact that crime has had them. It is a free, safe, secure and confidential space which contains interactive guides, videos, techniques, activities and tips, and can be completed at their own pace</a:t>
            </a:r>
            <a:r>
              <a:rPr lang="en-GB" sz="1800" dirty="0" smtClean="0">
                <a:latin typeface="Trebuchet MS" panose="020B0603020202020204" pitchFamily="34" charset="0"/>
              </a:rPr>
              <a:t>.</a:t>
            </a:r>
          </a:p>
          <a:p>
            <a:pPr lvl="1">
              <a:spcAft>
                <a:spcPts val="400"/>
              </a:spcAft>
              <a:buClr>
                <a:srgbClr val="E30615"/>
              </a:buClr>
              <a:buSzPct val="100000"/>
            </a:pPr>
            <a:endParaRPr lang="en-GB" sz="1800" dirty="0">
              <a:latin typeface="Trebuchet MS" panose="020B0603020202020204" pitchFamily="34" charset="0"/>
            </a:endParaRPr>
          </a:p>
          <a:p>
            <a:pPr marL="675376" lvl="1" indent="-285750">
              <a:spcAft>
                <a:spcPts val="400"/>
              </a:spcAft>
              <a:buClr>
                <a:srgbClr val="E30615"/>
              </a:buClr>
              <a:buSzPct val="100000"/>
              <a:buFont typeface="Wingdings" charset="2"/>
              <a:buChar char="§"/>
            </a:pPr>
            <a:r>
              <a:rPr lang="en-GB" sz="1800" dirty="0">
                <a:latin typeface="Trebuchet MS" panose="020B0603020202020204" pitchFamily="34" charset="0"/>
              </a:rPr>
              <a:t>There are over 30 guides on My Support Space including Trauma, Sleep, Journey to Justice, Talking to Children, writing a Victim Personal Statement and Difficult emotions.</a:t>
            </a:r>
          </a:p>
          <a:p>
            <a:pPr marL="675376" lvl="1" indent="-285750">
              <a:spcAft>
                <a:spcPts val="400"/>
              </a:spcAft>
              <a:buClr>
                <a:srgbClr val="E30615"/>
              </a:buClr>
              <a:buSzPct val="100000"/>
              <a:buFont typeface="Wingdings" charset="2"/>
              <a:buChar char="§"/>
            </a:pPr>
            <a:endParaRPr lang="en-GB" sz="1800" dirty="0">
              <a:latin typeface="Trebuchet MS" panose="020B0603020202020204" pitchFamily="34" charset="0"/>
            </a:endParaRPr>
          </a:p>
          <a:p>
            <a:pPr marL="675376" lvl="1" indent="-285750">
              <a:spcAft>
                <a:spcPts val="400"/>
              </a:spcAft>
              <a:buClr>
                <a:srgbClr val="E30615"/>
              </a:buClr>
              <a:buSzPct val="100000"/>
              <a:buFont typeface="Wingdings" charset="2"/>
              <a:buChar char="§"/>
            </a:pPr>
            <a:r>
              <a:rPr lang="en-GB" sz="1800" dirty="0">
                <a:latin typeface="Trebuchet MS" panose="020B0603020202020204" pitchFamily="34" charset="0"/>
                <a:hlinkClick r:id="rId3"/>
              </a:rPr>
              <a:t>https://</a:t>
            </a:r>
            <a:r>
              <a:rPr lang="en-GB" sz="1800" dirty="0" smtClean="0">
                <a:latin typeface="Trebuchet MS" panose="020B0603020202020204" pitchFamily="34" charset="0"/>
                <a:hlinkClick r:id="rId3"/>
              </a:rPr>
              <a:t>www.londonvws.org.uk/mysupportspace</a:t>
            </a:r>
            <a:r>
              <a:rPr lang="en-GB" sz="1800" dirty="0" smtClean="0">
                <a:latin typeface="Trebuchet MS" panose="020B0603020202020204" pitchFamily="34" charset="0"/>
              </a:rPr>
              <a:t> </a:t>
            </a:r>
            <a:endParaRPr lang="en-GB" sz="1800" dirty="0">
              <a:latin typeface="Trebuchet MS" panose="020B0603020202020204" pitchFamily="34" charset="0"/>
            </a:endParaRPr>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74" y="5174553"/>
            <a:ext cx="1408079" cy="3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01170" y="167998"/>
            <a:ext cx="8437653" cy="707886"/>
          </a:xfrm>
          <a:prstGeom prst="rect">
            <a:avLst/>
          </a:prstGeom>
          <a:noFill/>
        </p:spPr>
        <p:txBody>
          <a:bodyPr wrap="square" rtlCol="0">
            <a:spAutoFit/>
          </a:bodyPr>
          <a:lstStyle/>
          <a:p>
            <a:pPr algn="ctr"/>
            <a:r>
              <a:rPr lang="en-GB" sz="4000" dirty="0" smtClean="0">
                <a:latin typeface="Trebuchet MS" panose="020B0603020202020204" pitchFamily="34" charset="0"/>
              </a:rPr>
              <a:t>My Support Space</a:t>
            </a:r>
            <a:endParaRPr lang="en-GB" sz="4000" dirty="0">
              <a:latin typeface="Trebuchet MS" panose="020B0603020202020204" pitchFamily="34" charset="0"/>
            </a:endParaRPr>
          </a:p>
        </p:txBody>
      </p:sp>
      <p:cxnSp>
        <p:nvCxnSpPr>
          <p:cNvPr id="5" name="Straight Connector 4"/>
          <p:cNvCxnSpPr/>
          <p:nvPr/>
        </p:nvCxnSpPr>
        <p:spPr>
          <a:xfrm>
            <a:off x="638045" y="1146902"/>
            <a:ext cx="8231407" cy="0"/>
          </a:xfrm>
          <a:prstGeom prst="line">
            <a:avLst/>
          </a:prstGeom>
          <a:ln w="28575">
            <a:solidFill>
              <a:srgbClr val="E30615"/>
            </a:solidFill>
          </a:ln>
        </p:spPr>
        <p:style>
          <a:lnRef idx="1">
            <a:schemeClr val="accent1"/>
          </a:lnRef>
          <a:fillRef idx="0">
            <a:schemeClr val="accent1"/>
          </a:fillRef>
          <a:effectRef idx="0">
            <a:schemeClr val="accent1"/>
          </a:effectRef>
          <a:fontRef idx="minor">
            <a:schemeClr val="tx1"/>
          </a:fontRef>
        </p:style>
      </p:cxnSp>
      <p:pic>
        <p:nvPicPr>
          <p:cNvPr id="6" name="Picture 3" descr="P:\Documents\Judith\2. Internal\Logos\Stamp+logotype lockup_300dp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311" y="5174689"/>
            <a:ext cx="1407142" cy="3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91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2053" y="1718739"/>
            <a:ext cx="8407400" cy="1323439"/>
          </a:xfrm>
          <a:prstGeom prst="rect">
            <a:avLst/>
          </a:prstGeom>
          <a:noFill/>
        </p:spPr>
        <p:txBody>
          <a:bodyPr wrap="square" rtlCol="0">
            <a:spAutoFit/>
          </a:bodyPr>
          <a:lstStyle/>
          <a:p>
            <a:pPr algn="ctr" defTabSz="324675"/>
            <a:r>
              <a:rPr lang="en-GB" sz="8000" dirty="0" smtClean="0">
                <a:solidFill>
                  <a:srgbClr val="E30615"/>
                </a:solidFill>
                <a:latin typeface="Trebuchet MS" panose="020B0603020202020204" pitchFamily="34" charset="0"/>
              </a:rPr>
              <a:t>Questions?</a:t>
            </a:r>
            <a:endParaRPr lang="en-GB" sz="8000" dirty="0">
              <a:solidFill>
                <a:srgbClr val="E30615"/>
              </a:solidFill>
              <a:latin typeface="Trebuchet MS" panose="020B0603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74" y="5174553"/>
            <a:ext cx="1408079" cy="3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P:\Documents\Judith\2. Internal\Logos\Stamp+logotype lockup_300d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311" y="5174689"/>
            <a:ext cx="1407142" cy="3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12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49" y="60915"/>
            <a:ext cx="8432282" cy="952500"/>
          </a:xfrm>
        </p:spPr>
        <p:txBody>
          <a:bodyPr>
            <a:normAutofit/>
          </a:bodyPr>
          <a:lstStyle/>
          <a:p>
            <a:r>
              <a:rPr lang="en-GB" sz="4000" dirty="0" smtClean="0">
                <a:latin typeface="Trebuchet MS" panose="020B0603020202020204" pitchFamily="34" charset="0"/>
              </a:rPr>
              <a:t>Overview of the LVWS </a:t>
            </a:r>
            <a:endParaRPr lang="en-GB" sz="4000" dirty="0">
              <a:latin typeface="Trebuchet MS" panose="020B0603020202020204" pitchFamily="34" charset="0"/>
            </a:endParaRPr>
          </a:p>
        </p:txBody>
      </p:sp>
      <p:cxnSp>
        <p:nvCxnSpPr>
          <p:cNvPr id="4" name="Straight Connector 3"/>
          <p:cNvCxnSpPr/>
          <p:nvPr/>
        </p:nvCxnSpPr>
        <p:spPr>
          <a:xfrm>
            <a:off x="4536351" y="1295095"/>
            <a:ext cx="0" cy="3073209"/>
          </a:xfrm>
          <a:prstGeom prst="line">
            <a:avLst/>
          </a:prstGeom>
          <a:ln w="12700">
            <a:solidFill>
              <a:srgbClr val="E30615"/>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5549" y="1214179"/>
            <a:ext cx="4040736" cy="3416320"/>
          </a:xfrm>
          <a:prstGeom prst="rect">
            <a:avLst/>
          </a:prstGeom>
          <a:noFill/>
        </p:spPr>
        <p:txBody>
          <a:bodyPr wrap="square" rtlCol="0">
            <a:spAutoFit/>
          </a:bodyPr>
          <a:lstStyle>
            <a:defPPr>
              <a:defRPr lang="en-US"/>
            </a:defPPr>
            <a:lvl1pPr marL="285750" indent="-285750">
              <a:buClr>
                <a:srgbClr val="E30615"/>
              </a:buClr>
              <a:buSzPct val="120000"/>
              <a:buFont typeface="Arial" panose="020B0604020202020204" pitchFamily="34" charset="0"/>
              <a:buChar char="•"/>
              <a:defRPr sz="1800">
                <a:solidFill>
                  <a:schemeClr val="bg1"/>
                </a:solidFill>
                <a:latin typeface="Trebuchet MS" panose="020B0603020202020204" pitchFamily="34" charset="0"/>
              </a:defRPr>
            </a:lvl1pPr>
          </a:lstStyle>
          <a:p>
            <a:pPr>
              <a:buSzPct val="100000"/>
              <a:buFont typeface="Wingdings" charset="2"/>
              <a:buChar char="§"/>
            </a:pPr>
            <a:r>
              <a:rPr lang="en-GB" dirty="0" smtClean="0">
                <a:solidFill>
                  <a:schemeClr val="tx1"/>
                </a:solidFill>
              </a:rPr>
              <a:t>Design based </a:t>
            </a:r>
            <a:r>
              <a:rPr lang="en-GB" dirty="0">
                <a:solidFill>
                  <a:schemeClr val="tx1"/>
                </a:solidFill>
              </a:rPr>
              <a:t>on </a:t>
            </a:r>
            <a:r>
              <a:rPr lang="en-GB" dirty="0" smtClean="0">
                <a:solidFill>
                  <a:schemeClr val="tx1"/>
                </a:solidFill>
              </a:rPr>
              <a:t>voices of victims </a:t>
            </a:r>
            <a:r>
              <a:rPr lang="en-GB" dirty="0">
                <a:solidFill>
                  <a:schemeClr val="tx1"/>
                </a:solidFill>
              </a:rPr>
              <a:t>and </a:t>
            </a:r>
            <a:r>
              <a:rPr lang="en-GB" dirty="0" smtClean="0">
                <a:solidFill>
                  <a:schemeClr val="tx1"/>
                </a:solidFill>
              </a:rPr>
              <a:t>witnesses</a:t>
            </a:r>
          </a:p>
          <a:p>
            <a:pPr>
              <a:buSzPct val="100000"/>
              <a:buFont typeface="Wingdings" charset="2"/>
              <a:buChar char="§"/>
            </a:pPr>
            <a:endParaRPr lang="en-GB" dirty="0">
              <a:solidFill>
                <a:schemeClr val="tx1"/>
              </a:solidFill>
            </a:endParaRPr>
          </a:p>
          <a:p>
            <a:pPr>
              <a:buSzPct val="100000"/>
              <a:buFont typeface="Wingdings" charset="2"/>
              <a:buChar char="§"/>
            </a:pPr>
            <a:r>
              <a:rPr lang="en-GB" dirty="0">
                <a:solidFill>
                  <a:schemeClr val="tx1"/>
                </a:solidFill>
              </a:rPr>
              <a:t>Basic Command Unit </a:t>
            </a:r>
            <a:r>
              <a:rPr lang="en-GB" dirty="0" smtClean="0">
                <a:solidFill>
                  <a:schemeClr val="tx1"/>
                </a:solidFill>
              </a:rPr>
              <a:t>alignment</a:t>
            </a:r>
          </a:p>
          <a:p>
            <a:pPr>
              <a:buSzPct val="100000"/>
              <a:buFont typeface="Wingdings" charset="2"/>
              <a:buChar char="§"/>
            </a:pPr>
            <a:endParaRPr lang="en-GB" dirty="0">
              <a:solidFill>
                <a:schemeClr val="tx1"/>
              </a:solidFill>
            </a:endParaRPr>
          </a:p>
          <a:p>
            <a:pPr>
              <a:buSzPct val="100000"/>
              <a:buFont typeface="Wingdings" charset="2"/>
              <a:buChar char="§"/>
            </a:pPr>
            <a:r>
              <a:rPr lang="en-GB" dirty="0" smtClean="0">
                <a:solidFill>
                  <a:schemeClr val="tx1"/>
                </a:solidFill>
              </a:rPr>
              <a:t>Creation of </a:t>
            </a:r>
            <a:r>
              <a:rPr lang="en-GB" dirty="0">
                <a:solidFill>
                  <a:schemeClr val="tx1"/>
                </a:solidFill>
              </a:rPr>
              <a:t>new role—Independent Victims Advocate (IVA)</a:t>
            </a:r>
          </a:p>
          <a:p>
            <a:pPr>
              <a:buSzPct val="100000"/>
              <a:buFont typeface="Wingdings" charset="2"/>
              <a:buChar char="§"/>
            </a:pPr>
            <a:endParaRPr lang="en-GB" dirty="0">
              <a:solidFill>
                <a:schemeClr val="tx1"/>
              </a:solidFill>
            </a:endParaRPr>
          </a:p>
          <a:p>
            <a:pPr>
              <a:buSzPct val="100000"/>
              <a:buFont typeface="Wingdings" charset="2"/>
              <a:buChar char="§"/>
            </a:pPr>
            <a:r>
              <a:rPr lang="en-GB" dirty="0">
                <a:solidFill>
                  <a:schemeClr val="tx1"/>
                </a:solidFill>
              </a:rPr>
              <a:t>Integrated Service Model- </a:t>
            </a:r>
            <a:r>
              <a:rPr lang="en-GB" b="1" dirty="0">
                <a:solidFill>
                  <a:schemeClr val="tx1"/>
                </a:solidFill>
              </a:rPr>
              <a:t>e</a:t>
            </a:r>
            <a:r>
              <a:rPr lang="en-GB" dirty="0">
                <a:solidFill>
                  <a:schemeClr val="tx1"/>
                </a:solidFill>
              </a:rPr>
              <a:t>nd-to-end support service by same IVA or </a:t>
            </a:r>
            <a:r>
              <a:rPr lang="en-GB" dirty="0" smtClean="0">
                <a:solidFill>
                  <a:schemeClr val="tx1"/>
                </a:solidFill>
              </a:rPr>
              <a:t>IDVA</a:t>
            </a:r>
            <a:endParaRPr lang="en-GB" dirty="0">
              <a:solidFill>
                <a:schemeClr val="tx1"/>
              </a:solidFill>
            </a:endParaRPr>
          </a:p>
          <a:p>
            <a:endParaRPr lang="en-GB" dirty="0">
              <a:solidFill>
                <a:schemeClr val="tx1"/>
              </a:solidFill>
            </a:endParaRPr>
          </a:p>
        </p:txBody>
      </p:sp>
      <p:sp>
        <p:nvSpPr>
          <p:cNvPr id="6" name="TextBox 5"/>
          <p:cNvSpPr txBox="1"/>
          <p:nvPr/>
        </p:nvSpPr>
        <p:spPr>
          <a:xfrm>
            <a:off x="4791145" y="1214179"/>
            <a:ext cx="3949182" cy="3770263"/>
          </a:xfrm>
          <a:prstGeom prst="rect">
            <a:avLst/>
          </a:prstGeom>
          <a:noFill/>
        </p:spPr>
        <p:txBody>
          <a:bodyPr wrap="square" rtlCol="0">
            <a:spAutoFit/>
          </a:bodyPr>
          <a:lstStyle>
            <a:defPPr>
              <a:defRPr lang="en-US"/>
            </a:defPPr>
            <a:lvl1pPr marL="285750" indent="-285750">
              <a:buClr>
                <a:srgbClr val="E30615"/>
              </a:buClr>
              <a:buSzPct val="120000"/>
              <a:buFont typeface="Arial" panose="020B0604020202020204" pitchFamily="34" charset="0"/>
              <a:buChar char="•"/>
              <a:defRPr sz="1800">
                <a:solidFill>
                  <a:schemeClr val="bg1"/>
                </a:solidFill>
                <a:latin typeface="Trebuchet MS" panose="020B0603020202020204" pitchFamily="34" charset="0"/>
              </a:defRPr>
            </a:lvl1pPr>
          </a:lstStyle>
          <a:p>
            <a:pPr>
              <a:buSzPct val="100000"/>
            </a:pPr>
            <a:r>
              <a:rPr lang="en-GB" dirty="0">
                <a:solidFill>
                  <a:schemeClr val="tx1"/>
                </a:solidFill>
              </a:rPr>
              <a:t>Right support from the outset—Triage function</a:t>
            </a:r>
          </a:p>
          <a:p>
            <a:pPr marL="0" indent="0">
              <a:buSzPct val="100000"/>
              <a:buNone/>
            </a:pPr>
            <a:endParaRPr lang="en-GB" dirty="0" smtClean="0">
              <a:solidFill>
                <a:schemeClr val="tx1"/>
              </a:solidFill>
            </a:endParaRPr>
          </a:p>
          <a:p>
            <a:pPr>
              <a:buSzPct val="100000"/>
              <a:buFont typeface="Wingdings" charset="2"/>
              <a:buChar char="§"/>
            </a:pPr>
            <a:r>
              <a:rPr lang="en-GB" dirty="0">
                <a:solidFill>
                  <a:schemeClr val="tx1"/>
                </a:solidFill>
              </a:rPr>
              <a:t>Integrated RJ Model</a:t>
            </a:r>
          </a:p>
          <a:p>
            <a:pPr>
              <a:buSzPct val="100000"/>
              <a:buFont typeface="Wingdings" charset="2"/>
              <a:buChar char="§"/>
            </a:pPr>
            <a:endParaRPr lang="en-GB" dirty="0">
              <a:solidFill>
                <a:schemeClr val="tx1"/>
              </a:solidFill>
            </a:endParaRPr>
          </a:p>
          <a:p>
            <a:pPr>
              <a:buSzPct val="100000"/>
              <a:buFont typeface="Wingdings" charset="2"/>
              <a:buChar char="§"/>
            </a:pPr>
            <a:r>
              <a:rPr lang="en-GB" dirty="0" smtClean="0">
                <a:solidFill>
                  <a:schemeClr val="tx1"/>
                </a:solidFill>
              </a:rPr>
              <a:t>Improved </a:t>
            </a:r>
            <a:r>
              <a:rPr lang="en-GB" dirty="0">
                <a:solidFill>
                  <a:schemeClr val="tx1"/>
                </a:solidFill>
              </a:rPr>
              <a:t>accessibility </a:t>
            </a:r>
            <a:r>
              <a:rPr lang="en-GB" dirty="0" smtClean="0">
                <a:solidFill>
                  <a:schemeClr val="tx1"/>
                </a:solidFill>
              </a:rPr>
              <a:t>and collaborative partnerships</a:t>
            </a:r>
          </a:p>
          <a:p>
            <a:pPr marL="0" indent="0">
              <a:buSzPct val="100000"/>
              <a:buNone/>
            </a:pPr>
            <a:endParaRPr lang="en-GB" dirty="0">
              <a:solidFill>
                <a:schemeClr val="tx1"/>
              </a:solidFill>
            </a:endParaRPr>
          </a:p>
          <a:p>
            <a:pPr>
              <a:buSzPct val="100000"/>
              <a:buFont typeface="Wingdings" charset="2"/>
              <a:buChar char="§"/>
            </a:pPr>
            <a:r>
              <a:rPr lang="en-GB" dirty="0" smtClean="0">
                <a:solidFill>
                  <a:schemeClr val="tx1"/>
                </a:solidFill>
              </a:rPr>
              <a:t>Digital </a:t>
            </a:r>
            <a:r>
              <a:rPr lang="en-GB" dirty="0">
                <a:solidFill>
                  <a:schemeClr val="tx1"/>
                </a:solidFill>
              </a:rPr>
              <a:t>platform </a:t>
            </a:r>
            <a:r>
              <a:rPr lang="en-GB" dirty="0" smtClean="0">
                <a:solidFill>
                  <a:schemeClr val="tx1"/>
                </a:solidFill>
              </a:rPr>
              <a:t>(My Support Space) increasing </a:t>
            </a:r>
            <a:r>
              <a:rPr lang="en-GB" dirty="0">
                <a:solidFill>
                  <a:schemeClr val="tx1"/>
                </a:solidFill>
              </a:rPr>
              <a:t>reach and support </a:t>
            </a:r>
            <a:r>
              <a:rPr lang="en-GB" dirty="0" smtClean="0">
                <a:solidFill>
                  <a:schemeClr val="tx1"/>
                </a:solidFill>
              </a:rPr>
              <a:t>options</a:t>
            </a:r>
          </a:p>
          <a:p>
            <a:pPr>
              <a:spcAft>
                <a:spcPts val="600"/>
              </a:spcAft>
              <a:buSzPct val="100000"/>
              <a:buFont typeface="Wingdings" charset="2"/>
              <a:buChar char="§"/>
            </a:pPr>
            <a:endParaRPr lang="en-GB" dirty="0" smtClean="0">
              <a:solidFill>
                <a:schemeClr val="tx1"/>
              </a:solidFill>
            </a:endParaRPr>
          </a:p>
          <a:p>
            <a:pPr>
              <a:spcAft>
                <a:spcPts val="600"/>
              </a:spcAft>
              <a:buSzPct val="100000"/>
              <a:buFont typeface="Wingdings" charset="2"/>
              <a:buChar char="§"/>
            </a:pPr>
            <a:r>
              <a:rPr lang="en-GB" dirty="0" smtClean="0">
                <a:solidFill>
                  <a:schemeClr val="tx1"/>
                </a:solidFill>
              </a:rPr>
              <a:t>Increasing self-referrals </a:t>
            </a:r>
            <a:endParaRPr lang="en-GB" dirty="0">
              <a:solidFill>
                <a:schemeClr val="tx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74" y="5174553"/>
            <a:ext cx="1408079" cy="3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638046" y="897585"/>
            <a:ext cx="8231407" cy="0"/>
          </a:xfrm>
          <a:prstGeom prst="line">
            <a:avLst/>
          </a:prstGeom>
          <a:ln w="28575">
            <a:solidFill>
              <a:srgbClr val="E30615"/>
            </a:solidFill>
          </a:ln>
        </p:spPr>
        <p:style>
          <a:lnRef idx="1">
            <a:schemeClr val="accent1"/>
          </a:lnRef>
          <a:fillRef idx="0">
            <a:schemeClr val="accent1"/>
          </a:fillRef>
          <a:effectRef idx="0">
            <a:schemeClr val="accent1"/>
          </a:effectRef>
          <a:fontRef idx="minor">
            <a:schemeClr val="tx1"/>
          </a:fontRef>
        </p:style>
      </p:cxnSp>
      <p:pic>
        <p:nvPicPr>
          <p:cNvPr id="9" name="Picture 3" descr="P:\Documents\Judith\2. Internal\Logos\Stamp+logotype lockup_300d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311" y="5174689"/>
            <a:ext cx="1407142" cy="3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00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latin typeface="Trebuchet MS" panose="020B0603020202020204" pitchFamily="34" charset="0"/>
              </a:rPr>
              <a:t>Services Prided </a:t>
            </a:r>
            <a:r>
              <a:rPr lang="en-GB" sz="3600" dirty="0" err="1" smtClean="0">
                <a:latin typeface="Trebuchet MS" panose="020B0603020202020204" pitchFamily="34" charset="0"/>
              </a:rPr>
              <a:t>ovby</a:t>
            </a:r>
            <a:r>
              <a:rPr lang="en-GB" sz="3600" dirty="0" smtClean="0">
                <a:latin typeface="Trebuchet MS" panose="020B0603020202020204" pitchFamily="34" charset="0"/>
              </a:rPr>
              <a:t> the LVWS </a:t>
            </a:r>
            <a:endParaRPr lang="en-GB" dirty="0"/>
          </a:p>
        </p:txBody>
      </p:sp>
      <p:sp>
        <p:nvSpPr>
          <p:cNvPr id="3" name="Content Placeholder 2"/>
          <p:cNvSpPr>
            <a:spLocks noGrp="1"/>
          </p:cNvSpPr>
          <p:nvPr>
            <p:ph sz="half" idx="1"/>
          </p:nvPr>
        </p:nvSpPr>
        <p:spPr>
          <a:xfrm>
            <a:off x="887506" y="1662813"/>
            <a:ext cx="7355541" cy="3205022"/>
          </a:xfrm>
        </p:spPr>
        <p:txBody>
          <a:bodyPr>
            <a:normAutofit/>
          </a:bodyPr>
          <a:lstStyle/>
          <a:p>
            <a:r>
              <a:rPr lang="en-GB" dirty="0" smtClean="0">
                <a:latin typeface="Trebuchet MS" panose="020B0603020202020204" pitchFamily="34" charset="0"/>
              </a:rPr>
              <a:t>Provide </a:t>
            </a:r>
            <a:r>
              <a:rPr lang="en-GB" dirty="0">
                <a:latin typeface="Trebuchet MS" panose="020B0603020202020204" pitchFamily="34" charset="0"/>
              </a:rPr>
              <a:t>support to adult victims of crime </a:t>
            </a:r>
            <a:r>
              <a:rPr lang="en-GB" dirty="0" smtClean="0">
                <a:latin typeface="Trebuchet MS" panose="020B0603020202020204" pitchFamily="34" charset="0"/>
              </a:rPr>
              <a:t>(18+)</a:t>
            </a:r>
            <a:endParaRPr lang="en-GB" dirty="0">
              <a:latin typeface="Trebuchet MS" panose="020B0603020202020204" pitchFamily="34" charset="0"/>
            </a:endParaRPr>
          </a:p>
          <a:p>
            <a:r>
              <a:rPr lang="en-GB" dirty="0" smtClean="0">
                <a:latin typeface="Trebuchet MS" panose="020B0603020202020204" pitchFamily="34" charset="0"/>
              </a:rPr>
              <a:t>Provide </a:t>
            </a:r>
            <a:r>
              <a:rPr lang="en-GB" dirty="0">
                <a:latin typeface="Trebuchet MS" panose="020B0603020202020204" pitchFamily="34" charset="0"/>
              </a:rPr>
              <a:t>specialist support for victims and survivors of domestic abuse </a:t>
            </a:r>
            <a:r>
              <a:rPr lang="en-GB" dirty="0" smtClean="0">
                <a:latin typeface="Trebuchet MS" panose="020B0603020202020204" pitchFamily="34" charset="0"/>
              </a:rPr>
              <a:t>(16+)</a:t>
            </a:r>
            <a:endParaRPr lang="en-GB" dirty="0">
              <a:latin typeface="Trebuchet MS" panose="020B0603020202020204" pitchFamily="34" charset="0"/>
            </a:endParaRPr>
          </a:p>
          <a:p>
            <a:r>
              <a:rPr lang="en-GB" dirty="0" smtClean="0">
                <a:latin typeface="Trebuchet MS" panose="020B0603020202020204" pitchFamily="34" charset="0"/>
              </a:rPr>
              <a:t>Provide </a:t>
            </a:r>
            <a:r>
              <a:rPr lang="en-GB" dirty="0">
                <a:latin typeface="Trebuchet MS" panose="020B0603020202020204" pitchFamily="34" charset="0"/>
              </a:rPr>
              <a:t>access to Restorative Justice</a:t>
            </a:r>
          </a:p>
          <a:p>
            <a:r>
              <a:rPr lang="en-GB" dirty="0" smtClean="0">
                <a:latin typeface="Trebuchet MS" panose="020B0603020202020204" pitchFamily="34" charset="0"/>
              </a:rPr>
              <a:t>Deliver </a:t>
            </a:r>
            <a:r>
              <a:rPr lang="en-GB" dirty="0">
                <a:latin typeface="Trebuchet MS" panose="020B0603020202020204" pitchFamily="34" charset="0"/>
              </a:rPr>
              <a:t>pre-trial support </a:t>
            </a:r>
            <a:r>
              <a:rPr lang="en-GB" dirty="0" smtClean="0">
                <a:latin typeface="Trebuchet MS" panose="020B0603020202020204" pitchFamily="34" charset="0"/>
              </a:rPr>
              <a:t>and outreach support for prosecution and defence witnesses</a:t>
            </a:r>
            <a:endParaRPr lang="en-GB" dirty="0">
              <a:latin typeface="Trebuchet MS" panose="020B0603020202020204" pitchFamily="34" charset="0"/>
            </a:endParaRPr>
          </a:p>
          <a:p>
            <a:r>
              <a:rPr lang="en-GB" dirty="0">
                <a:latin typeface="Trebuchet MS" panose="020B0603020202020204" pitchFamily="34" charset="0"/>
              </a:rPr>
              <a:t>Provide support for victims and witnesses of major crime </a:t>
            </a:r>
            <a:r>
              <a:rPr lang="en-GB" dirty="0" smtClean="0">
                <a:latin typeface="Trebuchet MS" panose="020B0603020202020204" pitchFamily="34" charset="0"/>
              </a:rPr>
              <a:t>incidents</a:t>
            </a:r>
            <a:endParaRPr lang="en-GB" dirty="0">
              <a:latin typeface="Trebuchet MS" panose="020B0603020202020204" pitchFamily="34" charset="0"/>
            </a:endParaRPr>
          </a:p>
          <a:p>
            <a:endParaRPr lang="en-GB" dirty="0"/>
          </a:p>
        </p:txBody>
      </p:sp>
      <p:cxnSp>
        <p:nvCxnSpPr>
          <p:cNvPr id="7" name="Straight Connector 6"/>
          <p:cNvCxnSpPr/>
          <p:nvPr/>
        </p:nvCxnSpPr>
        <p:spPr>
          <a:xfrm>
            <a:off x="638046" y="1191443"/>
            <a:ext cx="8231407" cy="0"/>
          </a:xfrm>
          <a:prstGeom prst="line">
            <a:avLst/>
          </a:prstGeom>
          <a:ln w="28575">
            <a:solidFill>
              <a:srgbClr val="E30615"/>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74" y="5174553"/>
            <a:ext cx="1408079" cy="3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P:\Documents\Judith\2. Internal\Logos\Stamp+logotype lockup_300d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311" y="5174689"/>
            <a:ext cx="1407142" cy="3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269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641993"/>
          </a:xfrm>
        </p:spPr>
        <p:txBody>
          <a:bodyPr>
            <a:noAutofit/>
          </a:bodyPr>
          <a:lstStyle/>
          <a:p>
            <a:r>
              <a:rPr lang="en-GB" sz="4400" dirty="0" smtClean="0"/>
              <a:t>Service Overview</a:t>
            </a:r>
            <a:endParaRPr lang="en-GB" sz="4400" dirty="0"/>
          </a:p>
        </p:txBody>
      </p:sp>
      <p:sp>
        <p:nvSpPr>
          <p:cNvPr id="4" name="Text Placeholder 3"/>
          <p:cNvSpPr>
            <a:spLocks noGrp="1"/>
          </p:cNvSpPr>
          <p:nvPr>
            <p:ph type="body" idx="1"/>
          </p:nvPr>
        </p:nvSpPr>
        <p:spPr>
          <a:xfrm>
            <a:off x="457200" y="870857"/>
            <a:ext cx="4040188" cy="549654"/>
          </a:xfrm>
        </p:spPr>
        <p:txBody>
          <a:bodyPr/>
          <a:lstStyle/>
          <a:p>
            <a:pPr algn="ctr"/>
            <a:r>
              <a:rPr lang="en-GB" dirty="0">
                <a:solidFill>
                  <a:srgbClr val="FF0000"/>
                </a:solidFill>
                <a:latin typeface="Trebuchet MS" panose="020B0603020202020204" pitchFamily="34" charset="0"/>
              </a:rPr>
              <a:t>Triage and allocation</a:t>
            </a:r>
            <a:endParaRPr lang="en-GB" dirty="0">
              <a:solidFill>
                <a:srgbClr val="FF0000"/>
              </a:solidFill>
            </a:endParaRPr>
          </a:p>
        </p:txBody>
      </p:sp>
      <p:sp>
        <p:nvSpPr>
          <p:cNvPr id="3" name="Content Placeholder 2"/>
          <p:cNvSpPr>
            <a:spLocks noGrp="1"/>
          </p:cNvSpPr>
          <p:nvPr>
            <p:ph sz="half" idx="2"/>
          </p:nvPr>
        </p:nvSpPr>
        <p:spPr>
          <a:xfrm>
            <a:off x="436376" y="1593673"/>
            <a:ext cx="4040188" cy="3684625"/>
          </a:xfrm>
        </p:spPr>
        <p:txBody>
          <a:bodyPr>
            <a:normAutofit/>
          </a:bodyPr>
          <a:lstStyle/>
          <a:p>
            <a:pPr marL="285750" indent="-285750">
              <a:spcAft>
                <a:spcPts val="600"/>
              </a:spcAft>
              <a:buClr>
                <a:srgbClr val="E30615"/>
              </a:buClr>
              <a:buSzPct val="100000"/>
              <a:buFont typeface="Wingdings" charset="2"/>
              <a:buChar char="§"/>
            </a:pPr>
            <a:r>
              <a:rPr lang="en-GB" sz="1600" dirty="0">
                <a:latin typeface="Trebuchet MS" panose="020B0603020202020204" pitchFamily="34" charset="0"/>
              </a:rPr>
              <a:t>Allocating the right support from the outset</a:t>
            </a:r>
          </a:p>
          <a:p>
            <a:pPr marL="285750" indent="-285750">
              <a:spcAft>
                <a:spcPts val="600"/>
              </a:spcAft>
              <a:buClr>
                <a:srgbClr val="E30615"/>
              </a:buClr>
              <a:buSzPct val="100000"/>
              <a:buFont typeface="Wingdings" charset="2"/>
              <a:buChar char="§"/>
            </a:pPr>
            <a:r>
              <a:rPr lang="en-GB" sz="1600" dirty="0" smtClean="0">
                <a:latin typeface="Trebuchet MS" panose="020B0603020202020204" pitchFamily="34" charset="0"/>
              </a:rPr>
              <a:t>Tiered support (Triage and Complex Cases)</a:t>
            </a:r>
            <a:endParaRPr lang="en-GB" sz="1600" dirty="0">
              <a:latin typeface="Trebuchet MS" panose="020B0603020202020204" pitchFamily="34" charset="0"/>
            </a:endParaRPr>
          </a:p>
          <a:p>
            <a:pPr marL="285750" indent="-285750">
              <a:spcAft>
                <a:spcPts val="600"/>
              </a:spcAft>
              <a:buClr>
                <a:srgbClr val="E30615"/>
              </a:buClr>
              <a:buSzPct val="100000"/>
              <a:buFont typeface="Wingdings" charset="2"/>
              <a:buChar char="§"/>
            </a:pPr>
            <a:r>
              <a:rPr lang="en-GB" sz="1600" dirty="0" smtClean="0">
                <a:latin typeface="Trebuchet MS" panose="020B0603020202020204" pitchFamily="34" charset="0"/>
              </a:rPr>
              <a:t>Flexibility</a:t>
            </a:r>
            <a:r>
              <a:rPr lang="en-GB" sz="1600" dirty="0">
                <a:latin typeface="Trebuchet MS" panose="020B0603020202020204" pitchFamily="34" charset="0"/>
              </a:rPr>
              <a:t>, resilience, and responsiveness</a:t>
            </a:r>
          </a:p>
          <a:p>
            <a:pPr marL="1065002" lvl="2" indent="-285750">
              <a:spcAft>
                <a:spcPts val="600"/>
              </a:spcAft>
              <a:buClr>
                <a:srgbClr val="E30615"/>
              </a:buClr>
              <a:buSzPct val="100000"/>
              <a:buFont typeface="Wingdings" charset="2"/>
              <a:buChar char="§"/>
            </a:pPr>
            <a:r>
              <a:rPr lang="en-GB" sz="1600" dirty="0">
                <a:latin typeface="Trebuchet MS" panose="020B0603020202020204" pitchFamily="34" charset="0"/>
              </a:rPr>
              <a:t>The team will operate </a:t>
            </a:r>
            <a:r>
              <a:rPr lang="en-GB" sz="1600" dirty="0" smtClean="0">
                <a:latin typeface="Trebuchet MS" panose="020B0603020202020204" pitchFamily="34" charset="0"/>
              </a:rPr>
              <a:t>8am—8pm </a:t>
            </a:r>
            <a:r>
              <a:rPr lang="en-GB" sz="1600" dirty="0">
                <a:latin typeface="Trebuchet MS" panose="020B0603020202020204" pitchFamily="34" charset="0"/>
              </a:rPr>
              <a:t>Mon to Fri on a rota system and appointment system over the weekend</a:t>
            </a:r>
          </a:p>
          <a:p>
            <a:pPr marL="1065002" lvl="2" indent="-285750">
              <a:spcAft>
                <a:spcPts val="600"/>
              </a:spcAft>
              <a:buClr>
                <a:srgbClr val="E30615"/>
              </a:buClr>
              <a:buSzPct val="100000"/>
              <a:buFont typeface="Wingdings" charset="2"/>
              <a:buChar char="§"/>
            </a:pPr>
            <a:r>
              <a:rPr lang="en-GB" sz="1600" dirty="0">
                <a:latin typeface="Trebuchet MS" panose="020B0603020202020204" pitchFamily="34" charset="0"/>
              </a:rPr>
              <a:t>24-hour support via Supportline, Live </a:t>
            </a:r>
            <a:r>
              <a:rPr lang="en-GB" sz="1600" dirty="0" smtClean="0">
                <a:latin typeface="Trebuchet MS" panose="020B0603020202020204" pitchFamily="34" charset="0"/>
              </a:rPr>
              <a:t>Chat, My Support Space</a:t>
            </a:r>
            <a:endParaRPr lang="en-GB" sz="1600" dirty="0">
              <a:latin typeface="Trebuchet MS" panose="020B0603020202020204" pitchFamily="34" charset="0"/>
            </a:endParaRPr>
          </a:p>
          <a:p>
            <a:endParaRPr lang="en-GB" dirty="0"/>
          </a:p>
        </p:txBody>
      </p:sp>
      <p:sp>
        <p:nvSpPr>
          <p:cNvPr id="6" name="Text Placeholder 5"/>
          <p:cNvSpPr>
            <a:spLocks noGrp="1"/>
          </p:cNvSpPr>
          <p:nvPr>
            <p:ph type="body" sz="quarter" idx="3"/>
          </p:nvPr>
        </p:nvSpPr>
        <p:spPr>
          <a:xfrm>
            <a:off x="4662533" y="958388"/>
            <a:ext cx="4041775" cy="533136"/>
          </a:xfrm>
        </p:spPr>
        <p:txBody>
          <a:bodyPr>
            <a:normAutofit fontScale="25000" lnSpcReduction="20000"/>
          </a:bodyPr>
          <a:lstStyle/>
          <a:p>
            <a:pPr algn="r"/>
            <a:r>
              <a:rPr lang="en-GB" dirty="0">
                <a:latin typeface="Trebuchet MS" panose="020B0603020202020204" pitchFamily="34" charset="0"/>
              </a:rPr>
              <a:t/>
            </a:r>
            <a:br>
              <a:rPr lang="en-GB" dirty="0">
                <a:latin typeface="Trebuchet MS" panose="020B0603020202020204" pitchFamily="34" charset="0"/>
              </a:rPr>
            </a:br>
            <a:endParaRPr lang="en-GB" dirty="0"/>
          </a:p>
          <a:p>
            <a:pPr algn="ctr"/>
            <a:r>
              <a:rPr lang="en-GB" sz="8000" dirty="0" smtClean="0">
                <a:solidFill>
                  <a:srgbClr val="FF0000"/>
                </a:solidFill>
                <a:latin typeface="Trebuchet MS" panose="020B0603020202020204" pitchFamily="34" charset="0"/>
              </a:rPr>
              <a:t>Domestic Abuse</a:t>
            </a:r>
            <a:endParaRPr lang="en-GB" sz="8000" dirty="0">
              <a:solidFill>
                <a:srgbClr val="FF0000"/>
              </a:solidFill>
              <a:latin typeface="Trebuchet MS" panose="020B0603020202020204" pitchFamily="34" charset="0"/>
            </a:endParaRPr>
          </a:p>
        </p:txBody>
      </p:sp>
      <p:sp>
        <p:nvSpPr>
          <p:cNvPr id="7" name="Content Placeholder 6"/>
          <p:cNvSpPr>
            <a:spLocks noGrp="1"/>
          </p:cNvSpPr>
          <p:nvPr>
            <p:ph sz="quarter" idx="4"/>
          </p:nvPr>
        </p:nvSpPr>
        <p:spPr>
          <a:xfrm>
            <a:off x="4753749" y="1644103"/>
            <a:ext cx="4041775" cy="3377870"/>
          </a:xfrm>
        </p:spPr>
        <p:txBody>
          <a:bodyPr>
            <a:normAutofit/>
          </a:bodyPr>
          <a:lstStyle/>
          <a:p>
            <a:pPr marL="285750" indent="-285750">
              <a:spcAft>
                <a:spcPts val="1200"/>
              </a:spcAft>
              <a:buClr>
                <a:srgbClr val="E30615"/>
              </a:buClr>
              <a:buSzPct val="100000"/>
              <a:buFont typeface="Wingdings" charset="2"/>
              <a:buChar char="§"/>
            </a:pPr>
            <a:r>
              <a:rPr lang="en-GB" sz="1600" dirty="0">
                <a:latin typeface="Trebuchet MS" panose="020B0603020202020204" pitchFamily="34" charset="0"/>
              </a:rPr>
              <a:t>All LVWS staff trained and supported to identify risk and needs </a:t>
            </a:r>
          </a:p>
          <a:p>
            <a:pPr marL="285750" indent="-285750">
              <a:spcAft>
                <a:spcPts val="600"/>
              </a:spcAft>
              <a:buClr>
                <a:srgbClr val="E30615"/>
              </a:buClr>
              <a:buSzPct val="100000"/>
              <a:buFont typeface="Wingdings" charset="2"/>
              <a:buChar char="§"/>
            </a:pPr>
            <a:r>
              <a:rPr lang="en-GB" sz="1600" dirty="0">
                <a:latin typeface="Trebuchet MS" panose="020B0603020202020204" pitchFamily="34" charset="0"/>
              </a:rPr>
              <a:t>Specialist DA support:</a:t>
            </a:r>
          </a:p>
          <a:p>
            <a:pPr marL="1065002" lvl="2" indent="-285750">
              <a:spcAft>
                <a:spcPts val="600"/>
              </a:spcAft>
              <a:buClr>
                <a:srgbClr val="E30615"/>
              </a:buClr>
              <a:buSzPct val="100000"/>
              <a:buFont typeface="Wingdings" charset="2"/>
              <a:buChar char="§"/>
            </a:pPr>
            <a:r>
              <a:rPr lang="en-GB" sz="1600" dirty="0" smtClean="0">
                <a:latin typeface="Trebuchet MS" panose="020B0603020202020204" pitchFamily="34" charset="0"/>
              </a:rPr>
              <a:t>High </a:t>
            </a:r>
            <a:r>
              <a:rPr lang="en-GB" sz="1600" dirty="0">
                <a:latin typeface="Trebuchet MS" panose="020B0603020202020204" pitchFamily="34" charset="0"/>
              </a:rPr>
              <a:t>risk—IDVAs</a:t>
            </a:r>
          </a:p>
          <a:p>
            <a:pPr marL="1065002" lvl="2" indent="-285750">
              <a:spcAft>
                <a:spcPts val="600"/>
              </a:spcAft>
              <a:buClr>
                <a:srgbClr val="E30615"/>
              </a:buClr>
              <a:buSzPct val="100000"/>
              <a:buFont typeface="Wingdings" charset="2"/>
              <a:buChar char="§"/>
            </a:pPr>
            <a:r>
              <a:rPr lang="en-GB" sz="1600" dirty="0">
                <a:latin typeface="Trebuchet MS" panose="020B0603020202020204" pitchFamily="34" charset="0"/>
              </a:rPr>
              <a:t>Non High risk—IVAs</a:t>
            </a:r>
          </a:p>
          <a:p>
            <a:pPr marL="1065002" lvl="2" indent="-285750">
              <a:spcAft>
                <a:spcPts val="1200"/>
              </a:spcAft>
              <a:buClr>
                <a:srgbClr val="E30615"/>
              </a:buClr>
              <a:buSzPct val="100000"/>
              <a:buFont typeface="Wingdings" charset="2"/>
              <a:buChar char="§"/>
            </a:pPr>
            <a:r>
              <a:rPr lang="en-GB" sz="1600" dirty="0">
                <a:latin typeface="Trebuchet MS" panose="020B0603020202020204" pitchFamily="34" charset="0"/>
              </a:rPr>
              <a:t>Partners—GALOP, Stay Safe East, and Sistah Space</a:t>
            </a:r>
          </a:p>
          <a:p>
            <a:pPr marL="285750" indent="-285750">
              <a:spcAft>
                <a:spcPts val="600"/>
              </a:spcAft>
              <a:buClr>
                <a:srgbClr val="E30615"/>
              </a:buClr>
              <a:buSzPct val="100000"/>
              <a:buFont typeface="Wingdings" charset="2"/>
              <a:buChar char="§"/>
            </a:pPr>
            <a:r>
              <a:rPr lang="en-GB" sz="1600" dirty="0">
                <a:latin typeface="Trebuchet MS" panose="020B0603020202020204" pitchFamily="34" charset="0"/>
              </a:rPr>
              <a:t>Co-location of IDVA </a:t>
            </a:r>
            <a:r>
              <a:rPr lang="en-GB" sz="1600" dirty="0" smtClean="0">
                <a:latin typeface="Trebuchet MS" panose="020B0603020202020204" pitchFamily="34" charset="0"/>
              </a:rPr>
              <a:t>support</a:t>
            </a:r>
            <a:endParaRPr lang="en-GB" sz="1800" dirty="0">
              <a:latin typeface="Trebuchet MS" panose="020B0603020202020204" pitchFamily="34" charset="0"/>
            </a:endParaRPr>
          </a:p>
          <a:p>
            <a:endParaRPr lang="en-GB" dirty="0"/>
          </a:p>
        </p:txBody>
      </p:sp>
      <p:cxnSp>
        <p:nvCxnSpPr>
          <p:cNvPr id="8" name="Straight Connector 7"/>
          <p:cNvCxnSpPr/>
          <p:nvPr/>
        </p:nvCxnSpPr>
        <p:spPr>
          <a:xfrm>
            <a:off x="638046" y="908924"/>
            <a:ext cx="8231407" cy="0"/>
          </a:xfrm>
          <a:prstGeom prst="line">
            <a:avLst/>
          </a:prstGeom>
          <a:ln w="28575">
            <a:solidFill>
              <a:srgbClr val="E3061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76564" y="1601621"/>
            <a:ext cx="0" cy="3073209"/>
          </a:xfrm>
          <a:prstGeom prst="line">
            <a:avLst/>
          </a:prstGeom>
          <a:ln w="12700">
            <a:solidFill>
              <a:srgbClr val="E30615"/>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74" y="5174553"/>
            <a:ext cx="1408079" cy="3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P:\Documents\Judith\2. Internal\Logos\Stamp+logotype lockup_300d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311" y="5174689"/>
            <a:ext cx="1407142" cy="3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75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674"/>
            <a:ext cx="8229600" cy="583936"/>
          </a:xfrm>
        </p:spPr>
        <p:txBody>
          <a:bodyPr>
            <a:normAutofit/>
          </a:bodyPr>
          <a:lstStyle/>
          <a:p>
            <a:r>
              <a:rPr lang="en-GB" dirty="0" smtClean="0"/>
              <a:t>Service Overview Continued…</a:t>
            </a:r>
            <a:endParaRPr lang="en-GB" dirty="0"/>
          </a:p>
        </p:txBody>
      </p:sp>
      <p:sp>
        <p:nvSpPr>
          <p:cNvPr id="3" name="Text Placeholder 2"/>
          <p:cNvSpPr>
            <a:spLocks noGrp="1"/>
          </p:cNvSpPr>
          <p:nvPr>
            <p:ph type="body" idx="1"/>
          </p:nvPr>
        </p:nvSpPr>
        <p:spPr>
          <a:xfrm>
            <a:off x="457200" y="662346"/>
            <a:ext cx="4040188" cy="533136"/>
          </a:xfrm>
        </p:spPr>
        <p:txBody>
          <a:bodyPr/>
          <a:lstStyle/>
          <a:p>
            <a:r>
              <a:rPr lang="en-GB" dirty="0">
                <a:solidFill>
                  <a:srgbClr val="FF0000"/>
                </a:solidFill>
                <a:latin typeface="Trebuchet MS" panose="020B0603020202020204" pitchFamily="34" charset="0"/>
              </a:rPr>
              <a:t>Pre-Trial and Outreach Support</a:t>
            </a:r>
            <a:endParaRPr lang="en-GB" dirty="0">
              <a:solidFill>
                <a:srgbClr val="FF0000"/>
              </a:solidFill>
            </a:endParaRPr>
          </a:p>
        </p:txBody>
      </p:sp>
      <p:sp>
        <p:nvSpPr>
          <p:cNvPr id="4" name="Content Placeholder 3"/>
          <p:cNvSpPr>
            <a:spLocks noGrp="1"/>
          </p:cNvSpPr>
          <p:nvPr>
            <p:ph sz="half" idx="2"/>
          </p:nvPr>
        </p:nvSpPr>
        <p:spPr>
          <a:xfrm>
            <a:off x="457200" y="1195483"/>
            <a:ext cx="4040188" cy="4247374"/>
          </a:xfrm>
        </p:spPr>
        <p:txBody>
          <a:bodyPr>
            <a:normAutofit/>
          </a:bodyPr>
          <a:lstStyle/>
          <a:p>
            <a:pPr marL="285750" indent="-285750" defTabSz="324675">
              <a:spcAft>
                <a:spcPts val="200"/>
              </a:spcAft>
              <a:buClr>
                <a:srgbClr val="E30615"/>
              </a:buClr>
              <a:buFont typeface="Arial" panose="020B0604020202020204" pitchFamily="34" charset="0"/>
              <a:buChar char="•"/>
            </a:pPr>
            <a:r>
              <a:rPr lang="en-GB" sz="1800" dirty="0" smtClean="0">
                <a:latin typeface="Trebuchet MS" panose="020B0603020202020204" pitchFamily="34" charset="0"/>
              </a:rPr>
              <a:t>Available </a:t>
            </a:r>
            <a:r>
              <a:rPr lang="en-GB" sz="1800" dirty="0">
                <a:latin typeface="Trebuchet MS" panose="020B0603020202020204" pitchFamily="34" charset="0"/>
              </a:rPr>
              <a:t>to all prosecution and defence witnesses </a:t>
            </a:r>
          </a:p>
          <a:p>
            <a:pPr defTabSz="324675">
              <a:spcAft>
                <a:spcPts val="200"/>
              </a:spcAft>
              <a:buClr>
                <a:srgbClr val="E30615"/>
              </a:buClr>
            </a:pPr>
            <a:r>
              <a:rPr lang="en-GB" sz="1800" dirty="0" smtClean="0">
                <a:latin typeface="Trebuchet MS" panose="020B0603020202020204" pitchFamily="34" charset="0"/>
              </a:rPr>
              <a:t>Point </a:t>
            </a:r>
            <a:r>
              <a:rPr lang="en-GB" sz="1800" dirty="0">
                <a:latin typeface="Trebuchet MS" panose="020B0603020202020204" pitchFamily="34" charset="0"/>
              </a:rPr>
              <a:t>of contact for support and information for witnesses</a:t>
            </a:r>
          </a:p>
          <a:p>
            <a:pPr marL="238115" indent="-238115" defTabSz="324675">
              <a:spcAft>
                <a:spcPts val="200"/>
              </a:spcAft>
              <a:buClr>
                <a:srgbClr val="E30615"/>
              </a:buClr>
              <a:buFont typeface="Wingdings" panose="05000000000000000000" pitchFamily="2" charset="2"/>
              <a:buChar char="§"/>
            </a:pPr>
            <a:r>
              <a:rPr lang="en-GB" sz="1800" dirty="0">
                <a:latin typeface="Trebuchet MS" panose="020B0603020202020204" pitchFamily="34" charset="0"/>
              </a:rPr>
              <a:t>Delivery of Pre-Trial visits to enable familiarisation of court process</a:t>
            </a:r>
          </a:p>
          <a:p>
            <a:pPr marL="238115" indent="-238115" defTabSz="324675">
              <a:spcAft>
                <a:spcPts val="200"/>
              </a:spcAft>
              <a:buClr>
                <a:srgbClr val="E30615"/>
              </a:buClr>
              <a:buFont typeface="Wingdings" panose="05000000000000000000" pitchFamily="2" charset="2"/>
              <a:buChar char="§"/>
            </a:pPr>
            <a:r>
              <a:rPr lang="en-GB" sz="1800" dirty="0">
                <a:latin typeface="Trebuchet MS" panose="020B0603020202020204" pitchFamily="34" charset="0"/>
              </a:rPr>
              <a:t>Enhanced support for Vulnerable &amp; Intimidated </a:t>
            </a:r>
            <a:r>
              <a:rPr lang="en-GB" sz="1800" dirty="0" smtClean="0">
                <a:latin typeface="Trebuchet MS" panose="020B0603020202020204" pitchFamily="34" charset="0"/>
              </a:rPr>
              <a:t>Witnesses at court</a:t>
            </a:r>
          </a:p>
          <a:p>
            <a:pPr marL="238115" indent="-238115" defTabSz="324675">
              <a:spcAft>
                <a:spcPts val="200"/>
              </a:spcAft>
              <a:buClr>
                <a:srgbClr val="E30615"/>
              </a:buClr>
              <a:buFont typeface="Wingdings" panose="05000000000000000000" pitchFamily="2" charset="2"/>
              <a:buChar char="§"/>
            </a:pPr>
            <a:r>
              <a:rPr lang="en-GB" sz="1800" dirty="0" smtClean="0">
                <a:latin typeface="Trebuchet MS" panose="020B0603020202020204" pitchFamily="34" charset="0"/>
              </a:rPr>
              <a:t>Post-trial support</a:t>
            </a:r>
            <a:endParaRPr lang="en-GB" sz="1800" dirty="0">
              <a:latin typeface="Trebuchet MS" panose="020B0603020202020204" pitchFamily="34" charset="0"/>
            </a:endParaRPr>
          </a:p>
          <a:p>
            <a:pPr marL="285750" indent="-285750" defTabSz="324675">
              <a:spcAft>
                <a:spcPts val="200"/>
              </a:spcAft>
              <a:buClr>
                <a:srgbClr val="E30615"/>
              </a:buClr>
              <a:buFont typeface="Wingdings" panose="05000000000000000000" pitchFamily="2" charset="2"/>
              <a:buChar char="§"/>
            </a:pPr>
            <a:r>
              <a:rPr lang="en-GB" sz="1800" dirty="0" smtClean="0">
                <a:latin typeface="Trebuchet MS" panose="020B0603020202020204" pitchFamily="34" charset="0"/>
              </a:rPr>
              <a:t>Ensure </a:t>
            </a:r>
            <a:r>
              <a:rPr lang="en-GB" sz="1800" dirty="0">
                <a:latin typeface="Trebuchet MS" panose="020B0603020202020204" pitchFamily="34" charset="0"/>
              </a:rPr>
              <a:t>compliance with VCOP and Witness Charter </a:t>
            </a:r>
            <a:endParaRPr lang="en-GB" sz="1800" b="1" dirty="0">
              <a:latin typeface="Trebuchet MS" panose="020B0603020202020204" pitchFamily="34" charset="0"/>
            </a:endParaRPr>
          </a:p>
          <a:p>
            <a:pPr marL="0" indent="0">
              <a:buNone/>
            </a:pPr>
            <a:endParaRPr lang="en-GB" sz="1800" dirty="0"/>
          </a:p>
        </p:txBody>
      </p:sp>
      <p:sp>
        <p:nvSpPr>
          <p:cNvPr id="5" name="Text Placeholder 4"/>
          <p:cNvSpPr>
            <a:spLocks noGrp="1"/>
          </p:cNvSpPr>
          <p:nvPr>
            <p:ph type="body" sz="quarter" idx="3"/>
          </p:nvPr>
        </p:nvSpPr>
        <p:spPr>
          <a:xfrm>
            <a:off x="4645025" y="647831"/>
            <a:ext cx="4041775" cy="533136"/>
          </a:xfrm>
        </p:spPr>
        <p:txBody>
          <a:bodyPr/>
          <a:lstStyle/>
          <a:p>
            <a:pPr algn="ctr"/>
            <a:r>
              <a:rPr lang="en-GB" dirty="0">
                <a:solidFill>
                  <a:srgbClr val="FF0000"/>
                </a:solidFill>
                <a:latin typeface="Trebuchet MS" panose="020B0603020202020204" pitchFamily="34" charset="0"/>
              </a:rPr>
              <a:t>Supporting Major Incidents</a:t>
            </a:r>
          </a:p>
        </p:txBody>
      </p:sp>
      <p:sp>
        <p:nvSpPr>
          <p:cNvPr id="6" name="Content Placeholder 5"/>
          <p:cNvSpPr>
            <a:spLocks noGrp="1"/>
          </p:cNvSpPr>
          <p:nvPr>
            <p:ph sz="quarter" idx="4"/>
          </p:nvPr>
        </p:nvSpPr>
        <p:spPr>
          <a:xfrm>
            <a:off x="4107543" y="1195482"/>
            <a:ext cx="4891315" cy="4101477"/>
          </a:xfrm>
        </p:spPr>
        <p:txBody>
          <a:bodyPr>
            <a:normAutofit/>
          </a:bodyPr>
          <a:lstStyle/>
          <a:p>
            <a:pPr marL="675376" lvl="1" indent="-285750">
              <a:spcBef>
                <a:spcPts val="0"/>
              </a:spcBef>
              <a:spcAft>
                <a:spcPts val="1200"/>
              </a:spcAft>
              <a:buClr>
                <a:srgbClr val="E30615"/>
              </a:buClr>
              <a:buFont typeface="Wingdings" panose="05000000000000000000" pitchFamily="2" charset="2"/>
              <a:buChar char="§"/>
            </a:pPr>
            <a:r>
              <a:rPr lang="en-GB" sz="1800" b="1" dirty="0">
                <a:latin typeface="Trebuchet MS" panose="020B0603020202020204" pitchFamily="34" charset="0"/>
              </a:rPr>
              <a:t>Development of Major Incident Response and Trauma Training</a:t>
            </a:r>
          </a:p>
          <a:p>
            <a:pPr marL="675376" lvl="1" indent="-285750">
              <a:spcBef>
                <a:spcPts val="0"/>
              </a:spcBef>
              <a:spcAft>
                <a:spcPts val="200"/>
              </a:spcAft>
              <a:buClr>
                <a:srgbClr val="E30615"/>
              </a:buClr>
              <a:buFont typeface="Wingdings" panose="05000000000000000000" pitchFamily="2" charset="2"/>
              <a:buChar char="§"/>
            </a:pPr>
            <a:r>
              <a:rPr lang="en-GB" sz="1800" b="1" dirty="0">
                <a:latin typeface="Trebuchet MS" panose="020B0603020202020204" pitchFamily="34" charset="0"/>
              </a:rPr>
              <a:t>Referrals into service and support worker model</a:t>
            </a:r>
          </a:p>
          <a:p>
            <a:pPr marL="1454628" lvl="3" indent="-285750">
              <a:spcBef>
                <a:spcPts val="0"/>
              </a:spcBef>
              <a:spcAft>
                <a:spcPts val="200"/>
              </a:spcAft>
              <a:buClr>
                <a:srgbClr val="E30615"/>
              </a:buClr>
              <a:buFont typeface="Wingdings" panose="05000000000000000000" pitchFamily="2" charset="2"/>
              <a:buChar char="§"/>
            </a:pPr>
            <a:r>
              <a:rPr lang="en-GB" sz="1600" dirty="0">
                <a:latin typeface="Trebuchet MS" panose="020B0603020202020204" pitchFamily="34" charset="0"/>
              </a:rPr>
              <a:t>Early contact with Family Liaison Coordinator </a:t>
            </a:r>
          </a:p>
          <a:p>
            <a:pPr marL="1454628" lvl="3" indent="-285750">
              <a:spcBef>
                <a:spcPts val="0"/>
              </a:spcBef>
              <a:spcAft>
                <a:spcPts val="200"/>
              </a:spcAft>
              <a:buClr>
                <a:srgbClr val="E30615"/>
              </a:buClr>
              <a:buFont typeface="Wingdings" panose="05000000000000000000" pitchFamily="2" charset="2"/>
              <a:buChar char="§"/>
            </a:pPr>
            <a:r>
              <a:rPr lang="en-GB" sz="1600" dirty="0">
                <a:latin typeface="Trebuchet MS" panose="020B0603020202020204" pitchFamily="34" charset="0"/>
              </a:rPr>
              <a:t>Contact with Witness Liaison Teams </a:t>
            </a:r>
          </a:p>
          <a:p>
            <a:pPr marL="675376" lvl="1" indent="-285750">
              <a:spcBef>
                <a:spcPts val="0"/>
              </a:spcBef>
              <a:spcAft>
                <a:spcPts val="200"/>
              </a:spcAft>
              <a:buClr>
                <a:srgbClr val="E30615"/>
              </a:buClr>
              <a:buFont typeface="Wingdings" panose="05000000000000000000" pitchFamily="2" charset="2"/>
              <a:buChar char="§"/>
            </a:pPr>
            <a:r>
              <a:rPr lang="en-GB" sz="1800" b="1" dirty="0" smtClean="0">
                <a:latin typeface="Trebuchet MS" panose="020B0603020202020204" pitchFamily="34" charset="0"/>
              </a:rPr>
              <a:t>Interoperability: </a:t>
            </a:r>
            <a:r>
              <a:rPr lang="en-GB" sz="1600" dirty="0" smtClean="0">
                <a:latin typeface="Trebuchet MS" panose="020B0603020202020204" pitchFamily="34" charset="0"/>
              </a:rPr>
              <a:t>National </a:t>
            </a:r>
            <a:r>
              <a:rPr lang="en-GB" sz="1600" dirty="0">
                <a:latin typeface="Trebuchet MS" panose="020B0603020202020204" pitchFamily="34" charset="0"/>
              </a:rPr>
              <a:t>and International (VS Europe).</a:t>
            </a:r>
          </a:p>
          <a:p>
            <a:pPr marL="675376" lvl="1" indent="-285750">
              <a:spcBef>
                <a:spcPts val="0"/>
              </a:spcBef>
              <a:spcAft>
                <a:spcPts val="200"/>
              </a:spcAft>
              <a:buClr>
                <a:srgbClr val="E30615"/>
              </a:buClr>
              <a:buFont typeface="Wingdings" panose="05000000000000000000" pitchFamily="2" charset="2"/>
              <a:buChar char="§"/>
            </a:pPr>
            <a:r>
              <a:rPr lang="en-GB" sz="1800" b="1" dirty="0">
                <a:latin typeface="Trebuchet MS" panose="020B0603020202020204" pitchFamily="34" charset="0"/>
              </a:rPr>
              <a:t>Partnerships</a:t>
            </a:r>
          </a:p>
          <a:p>
            <a:pPr marL="1454628" lvl="3" indent="-285750">
              <a:spcBef>
                <a:spcPts val="0"/>
              </a:spcBef>
              <a:spcAft>
                <a:spcPts val="200"/>
              </a:spcAft>
              <a:buClr>
                <a:srgbClr val="E30615"/>
              </a:buClr>
              <a:buFont typeface="Wingdings" panose="05000000000000000000" pitchFamily="2" charset="2"/>
              <a:buChar char="§"/>
            </a:pPr>
            <a:r>
              <a:rPr lang="en-GB" sz="1600" dirty="0">
                <a:latin typeface="Trebuchet MS" panose="020B0603020202020204" pitchFamily="34" charset="0"/>
              </a:rPr>
              <a:t>NHS Outreach and screen</a:t>
            </a:r>
          </a:p>
          <a:p>
            <a:pPr marL="1454628" lvl="3" indent="-285750">
              <a:spcBef>
                <a:spcPts val="0"/>
              </a:spcBef>
              <a:spcAft>
                <a:spcPts val="200"/>
              </a:spcAft>
              <a:buClr>
                <a:srgbClr val="E30615"/>
              </a:buClr>
              <a:buFont typeface="Wingdings" panose="05000000000000000000" pitchFamily="2" charset="2"/>
              <a:buChar char="§"/>
            </a:pPr>
            <a:r>
              <a:rPr lang="en-GB" sz="1600" dirty="0">
                <a:latin typeface="Trebuchet MS" panose="020B0603020202020204" pitchFamily="34" charset="0"/>
              </a:rPr>
              <a:t>London Humanitarian Assistance working group</a:t>
            </a:r>
          </a:p>
          <a:p>
            <a:pPr marL="1454628" lvl="3" indent="-285750">
              <a:spcBef>
                <a:spcPts val="0"/>
              </a:spcBef>
              <a:spcAft>
                <a:spcPts val="200"/>
              </a:spcAft>
              <a:buClr>
                <a:srgbClr val="E30615"/>
              </a:buClr>
              <a:buFont typeface="Wingdings" panose="05000000000000000000" pitchFamily="2" charset="2"/>
              <a:buChar char="§"/>
            </a:pPr>
            <a:r>
              <a:rPr lang="en-GB" sz="1600" dirty="0">
                <a:latin typeface="Trebuchet MS" panose="020B0603020202020204" pitchFamily="34" charset="0"/>
              </a:rPr>
              <a:t>Other third sector </a:t>
            </a:r>
            <a:r>
              <a:rPr lang="en-GB" sz="1600" dirty="0" smtClean="0">
                <a:latin typeface="Trebuchet MS" panose="020B0603020202020204" pitchFamily="34" charset="0"/>
              </a:rPr>
              <a:t>providers</a:t>
            </a:r>
            <a:endParaRPr lang="en-GB" sz="1600" dirty="0">
              <a:latin typeface="Trebuchet MS" panose="020B0603020202020204" pitchFamily="34" charset="0"/>
            </a:endParaRPr>
          </a:p>
          <a:p>
            <a:pPr marL="1454628" lvl="3" indent="-285750">
              <a:spcBef>
                <a:spcPts val="0"/>
              </a:spcBef>
              <a:spcAft>
                <a:spcPts val="200"/>
              </a:spcAft>
              <a:buClr>
                <a:srgbClr val="E30615"/>
              </a:buClr>
              <a:buFont typeface="Wingdings" panose="05000000000000000000" pitchFamily="2" charset="2"/>
              <a:buChar char="§"/>
            </a:pPr>
            <a:r>
              <a:rPr lang="en-GB" sz="1600" dirty="0">
                <a:latin typeface="Trebuchet MS" panose="020B0603020202020204" pitchFamily="34" charset="0"/>
              </a:rPr>
              <a:t>Pro-bono </a:t>
            </a:r>
            <a:r>
              <a:rPr lang="en-GB" sz="1600" dirty="0" smtClean="0">
                <a:latin typeface="Trebuchet MS" panose="020B0603020202020204" pitchFamily="34" charset="0"/>
              </a:rPr>
              <a:t>solicitors</a:t>
            </a:r>
            <a:endParaRPr lang="en-GB" sz="1600" dirty="0">
              <a:latin typeface="Trebuchet MS" panose="020B0603020202020204" pitchFamily="34" charset="0"/>
            </a:endParaRPr>
          </a:p>
          <a:p>
            <a:endParaRPr lang="en-GB" dirty="0"/>
          </a:p>
        </p:txBody>
      </p:sp>
      <p:cxnSp>
        <p:nvCxnSpPr>
          <p:cNvPr id="8" name="Straight Connector 7"/>
          <p:cNvCxnSpPr/>
          <p:nvPr/>
        </p:nvCxnSpPr>
        <p:spPr>
          <a:xfrm>
            <a:off x="496199" y="670712"/>
            <a:ext cx="8231407" cy="0"/>
          </a:xfrm>
          <a:prstGeom prst="line">
            <a:avLst/>
          </a:prstGeom>
          <a:ln w="28575">
            <a:solidFill>
              <a:srgbClr val="E30615"/>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74" y="5174553"/>
            <a:ext cx="1408079" cy="3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P:\Documents\Judith\2. Internal\Logos\Stamp+logotype lockup_300d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311" y="5174689"/>
            <a:ext cx="1407142" cy="3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896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99" y="60915"/>
            <a:ext cx="8432282" cy="952500"/>
          </a:xfrm>
        </p:spPr>
        <p:txBody>
          <a:bodyPr>
            <a:normAutofit/>
          </a:bodyPr>
          <a:lstStyle/>
          <a:p>
            <a:r>
              <a:rPr lang="en-GB" sz="4000" dirty="0" smtClean="0">
                <a:latin typeface="Trebuchet MS" panose="020B0603020202020204" pitchFamily="34" charset="0"/>
              </a:rPr>
              <a:t>LVWS Delivery Partners</a:t>
            </a:r>
            <a:endParaRPr lang="en-GB" sz="4000" dirty="0">
              <a:latin typeface="Trebuchet MS" panose="020B0603020202020204" pitchFamily="34" charset="0"/>
            </a:endParaRPr>
          </a:p>
        </p:txBody>
      </p:sp>
      <p:sp>
        <p:nvSpPr>
          <p:cNvPr id="5" name="TextBox 4"/>
          <p:cNvSpPr txBox="1"/>
          <p:nvPr/>
        </p:nvSpPr>
        <p:spPr>
          <a:xfrm>
            <a:off x="1118149" y="1319489"/>
            <a:ext cx="5398639" cy="3877985"/>
          </a:xfrm>
          <a:prstGeom prst="rect">
            <a:avLst/>
          </a:prstGeom>
          <a:noFill/>
        </p:spPr>
        <p:txBody>
          <a:bodyPr wrap="square" rtlCol="0">
            <a:spAutoFit/>
          </a:bodyPr>
          <a:lstStyle>
            <a:defPPr>
              <a:defRPr lang="en-US"/>
            </a:defPPr>
            <a:lvl1pPr marL="285750" indent="-285750">
              <a:buClr>
                <a:srgbClr val="E30615"/>
              </a:buClr>
              <a:buSzPct val="120000"/>
              <a:buFont typeface="Arial" panose="020B0604020202020204" pitchFamily="34" charset="0"/>
              <a:buChar char="•"/>
              <a:defRPr sz="1800">
                <a:solidFill>
                  <a:schemeClr val="bg1"/>
                </a:solidFill>
                <a:latin typeface="Trebuchet MS" panose="020B0603020202020204" pitchFamily="34" charset="0"/>
              </a:defRPr>
            </a:lvl1pPr>
          </a:lstStyle>
          <a:p>
            <a:pPr>
              <a:spcAft>
                <a:spcPts val="1200"/>
              </a:spcAft>
              <a:buSzPct val="100000"/>
              <a:buFont typeface="Wingdings" charset="2"/>
              <a:buChar char="§"/>
            </a:pPr>
            <a:r>
              <a:rPr lang="en-GB" sz="2000" b="1" dirty="0" smtClean="0">
                <a:solidFill>
                  <a:schemeClr val="tx1"/>
                </a:solidFill>
              </a:rPr>
              <a:t>Calm </a:t>
            </a:r>
            <a:r>
              <a:rPr lang="en-GB" sz="2000" b="1" dirty="0">
                <a:solidFill>
                  <a:schemeClr val="tx1"/>
                </a:solidFill>
              </a:rPr>
              <a:t>Mediation</a:t>
            </a:r>
            <a:r>
              <a:rPr lang="en-GB" sz="2000" dirty="0">
                <a:solidFill>
                  <a:schemeClr val="tx1"/>
                </a:solidFill>
              </a:rPr>
              <a:t>: Restorative Justice</a:t>
            </a:r>
          </a:p>
          <a:p>
            <a:pPr>
              <a:spcAft>
                <a:spcPts val="1200"/>
              </a:spcAft>
              <a:buSzPct val="100000"/>
              <a:buFont typeface="Wingdings" charset="2"/>
              <a:buChar char="§"/>
            </a:pPr>
            <a:r>
              <a:rPr lang="en-GB" sz="2000" b="1" dirty="0">
                <a:solidFill>
                  <a:schemeClr val="tx1"/>
                </a:solidFill>
              </a:rPr>
              <a:t>Galop</a:t>
            </a:r>
            <a:r>
              <a:rPr lang="en-GB" sz="2000" dirty="0">
                <a:solidFill>
                  <a:schemeClr val="tx1"/>
                </a:solidFill>
              </a:rPr>
              <a:t>: Specialist LGBT IDVA and LGBT+ Hate Crime IVA</a:t>
            </a:r>
          </a:p>
          <a:p>
            <a:pPr>
              <a:spcAft>
                <a:spcPts val="1200"/>
              </a:spcAft>
              <a:buSzPct val="100000"/>
              <a:buFont typeface="Wingdings" charset="2"/>
              <a:buChar char="§"/>
            </a:pPr>
            <a:r>
              <a:rPr lang="en-GB" sz="2000" b="1" dirty="0">
                <a:solidFill>
                  <a:schemeClr val="tx1"/>
                </a:solidFill>
              </a:rPr>
              <a:t>Sistah Space</a:t>
            </a:r>
            <a:r>
              <a:rPr lang="en-GB" sz="2000" dirty="0">
                <a:solidFill>
                  <a:schemeClr val="tx1"/>
                </a:solidFill>
              </a:rPr>
              <a:t>: Specialist IDVA for African heritage women and girls </a:t>
            </a:r>
          </a:p>
          <a:p>
            <a:pPr>
              <a:spcAft>
                <a:spcPts val="1200"/>
              </a:spcAft>
              <a:buSzPct val="100000"/>
              <a:buFont typeface="Wingdings" charset="2"/>
              <a:buChar char="§"/>
            </a:pPr>
            <a:r>
              <a:rPr lang="en-GB" sz="2000" b="1" dirty="0">
                <a:solidFill>
                  <a:schemeClr val="tx1"/>
                </a:solidFill>
              </a:rPr>
              <a:t>Stay Safe East</a:t>
            </a:r>
            <a:r>
              <a:rPr lang="en-GB" sz="2000" dirty="0">
                <a:solidFill>
                  <a:schemeClr val="tx1"/>
                </a:solidFill>
              </a:rPr>
              <a:t>: Specialist Disability IDVA and Disability </a:t>
            </a:r>
            <a:r>
              <a:rPr lang="en-GB" sz="2000" dirty="0" smtClean="0">
                <a:solidFill>
                  <a:schemeClr val="tx1"/>
                </a:solidFill>
              </a:rPr>
              <a:t>IVA</a:t>
            </a:r>
            <a:endParaRPr lang="en-GB" sz="2000" dirty="0">
              <a:solidFill>
                <a:schemeClr val="tx1"/>
              </a:solidFill>
            </a:endParaRPr>
          </a:p>
          <a:p>
            <a:pPr>
              <a:spcAft>
                <a:spcPts val="1200"/>
              </a:spcAft>
              <a:buSzPct val="100000"/>
              <a:buFont typeface="Wingdings" charset="2"/>
              <a:buChar char="§"/>
            </a:pPr>
            <a:r>
              <a:rPr lang="en-GB" sz="2000" b="1" dirty="0">
                <a:solidFill>
                  <a:schemeClr val="tx1"/>
                </a:solidFill>
              </a:rPr>
              <a:t>Shelter</a:t>
            </a:r>
            <a:r>
              <a:rPr lang="en-GB" sz="2000" dirty="0">
                <a:solidFill>
                  <a:schemeClr val="tx1"/>
                </a:solidFill>
              </a:rPr>
              <a:t>: Housing and benefits advice</a:t>
            </a:r>
          </a:p>
          <a:p>
            <a:pPr marL="0" indent="0">
              <a:buNone/>
            </a:pPr>
            <a:endParaRPr lang="en-GB" dirty="0">
              <a:solidFill>
                <a:schemeClr val="tx1"/>
              </a:solidFill>
            </a:endParaRPr>
          </a:p>
          <a:p>
            <a:endParaRPr lang="en-GB" dirty="0">
              <a:solidFill>
                <a:schemeClr val="tx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74" y="5174553"/>
            <a:ext cx="1408079" cy="3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638046" y="1013415"/>
            <a:ext cx="8231407" cy="0"/>
          </a:xfrm>
          <a:prstGeom prst="line">
            <a:avLst/>
          </a:prstGeom>
          <a:ln w="28575">
            <a:solidFill>
              <a:srgbClr val="E30615"/>
            </a:solidFill>
          </a:ln>
        </p:spPr>
        <p:style>
          <a:lnRef idx="1">
            <a:schemeClr val="accent1"/>
          </a:lnRef>
          <a:fillRef idx="0">
            <a:schemeClr val="accent1"/>
          </a:fillRef>
          <a:effectRef idx="0">
            <a:schemeClr val="accent1"/>
          </a:effectRef>
          <a:fontRef idx="minor">
            <a:schemeClr val="tx1"/>
          </a:fontRef>
        </p:style>
      </p:cxnSp>
      <p:pic>
        <p:nvPicPr>
          <p:cNvPr id="8" name="Picture 3" descr="P:\Documents\Judith\2. Internal\Logos\Stamp+logotype lockup_300d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311" y="5174689"/>
            <a:ext cx="1407142" cy="3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455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89708"/>
            <a:ext cx="9144000" cy="923330"/>
          </a:xfrm>
          <a:prstGeom prst="rect">
            <a:avLst/>
          </a:prstGeom>
          <a:noFill/>
        </p:spPr>
        <p:txBody>
          <a:bodyPr wrap="square" rtlCol="0">
            <a:spAutoFit/>
          </a:bodyPr>
          <a:lstStyle/>
          <a:p>
            <a:pPr algn="ctr"/>
            <a:r>
              <a:rPr lang="en-GB" sz="5400" b="1" dirty="0" smtClean="0">
                <a:latin typeface="Trebuchet MS" panose="020B0603020202020204" pitchFamily="34" charset="0"/>
              </a:rPr>
              <a:t>Making Contact</a:t>
            </a:r>
          </a:p>
        </p:txBody>
      </p:sp>
      <p:cxnSp>
        <p:nvCxnSpPr>
          <p:cNvPr id="7" name="Straight Connector 6"/>
          <p:cNvCxnSpPr/>
          <p:nvPr/>
        </p:nvCxnSpPr>
        <p:spPr>
          <a:xfrm>
            <a:off x="2475173" y="1834092"/>
            <a:ext cx="0" cy="3384294"/>
          </a:xfrm>
          <a:prstGeom prst="line">
            <a:avLst/>
          </a:prstGeom>
          <a:ln w="28575">
            <a:solidFill>
              <a:srgbClr val="E30615"/>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37193" y="1834091"/>
            <a:ext cx="1205907" cy="3332291"/>
            <a:chOff x="737193" y="1737360"/>
            <a:chExt cx="1205907" cy="3732569"/>
          </a:xfrm>
        </p:grpSpPr>
        <p:sp>
          <p:nvSpPr>
            <p:cNvPr id="16" name="Rectangle 15"/>
            <p:cNvSpPr/>
            <p:nvPr/>
          </p:nvSpPr>
          <p:spPr>
            <a:xfrm>
              <a:off x="737193" y="4278064"/>
              <a:ext cx="1205907" cy="1191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37193" y="3022764"/>
              <a:ext cx="1205907" cy="1191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737193" y="1737360"/>
              <a:ext cx="1205907" cy="1191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Image result for white phone ico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98" y="3175148"/>
              <a:ext cx="887096" cy="887096"/>
            </a:xfrm>
            <a:prstGeom prst="rect">
              <a:avLst/>
            </a:prstGeom>
            <a:solidFill>
              <a:schemeClr val="tx1"/>
            </a:solidFill>
            <a:extLst/>
          </p:spPr>
        </p:pic>
        <p:pic>
          <p:nvPicPr>
            <p:cNvPr id="3080" name="Picture 8" descr="Image result for white phone heads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608" y="1834091"/>
              <a:ext cx="990388" cy="990388"/>
            </a:xfrm>
            <a:prstGeom prst="rect">
              <a:avLst/>
            </a:prstGeom>
            <a:solidFill>
              <a:schemeClr val="tx1"/>
            </a:solidFill>
            <a:extLst/>
          </p:spPr>
        </p:pic>
        <p:grpSp>
          <p:nvGrpSpPr>
            <p:cNvPr id="9" name="Group 8"/>
            <p:cNvGrpSpPr/>
            <p:nvPr/>
          </p:nvGrpSpPr>
          <p:grpSpPr>
            <a:xfrm>
              <a:off x="1042092" y="4372118"/>
              <a:ext cx="565419" cy="1003755"/>
              <a:chOff x="994794" y="4214631"/>
              <a:chExt cx="565419" cy="1003755"/>
            </a:xfrm>
            <a:solidFill>
              <a:schemeClr val="tx1"/>
            </a:solidFill>
          </p:grpSpPr>
          <p:pic>
            <p:nvPicPr>
              <p:cNvPr id="3078" name="Picture 6" descr="Image result for white phone icon"/>
              <p:cNvPicPr>
                <a:picLocks noChangeAspect="1" noChangeArrowheads="1"/>
              </p:cNvPicPr>
              <p:nvPr/>
            </p:nvPicPr>
            <p:blipFill rotWithShape="1">
              <a:blip r:embed="rId5">
                <a:extLst>
                  <a:ext uri="{28A0092B-C50C-407E-A947-70E740481C1C}">
                    <a14:useLocalDpi xmlns:a14="http://schemas.microsoft.com/office/drawing/2010/main" val="0"/>
                  </a:ext>
                </a:extLst>
              </a:blip>
              <a:srcRect l="26690" t="10317" r="25765" b="5280"/>
              <a:stretch/>
            </p:blipFill>
            <p:spPr bwMode="auto">
              <a:xfrm>
                <a:off x="994794" y="4214631"/>
                <a:ext cx="565419" cy="1003755"/>
              </a:xfrm>
              <a:prstGeom prst="rect">
                <a:avLst/>
              </a:prstGeom>
              <a:grpFill/>
              <a:extLst/>
            </p:spPr>
          </p:pic>
          <p:sp>
            <p:nvSpPr>
              <p:cNvPr id="8" name="TextBox 7"/>
              <p:cNvSpPr txBox="1"/>
              <p:nvPr/>
            </p:nvSpPr>
            <p:spPr>
              <a:xfrm>
                <a:off x="1080434" y="4424120"/>
                <a:ext cx="394138" cy="584775"/>
              </a:xfrm>
              <a:prstGeom prst="rect">
                <a:avLst/>
              </a:prstGeom>
              <a:grpFill/>
            </p:spPr>
            <p:txBody>
              <a:bodyPr wrap="square" rtlCol="0">
                <a:spAutoFit/>
              </a:bodyPr>
              <a:lstStyle/>
              <a:p>
                <a:pPr algn="ctr"/>
                <a:r>
                  <a:rPr lang="en-GB" sz="3200" b="1" dirty="0" smtClean="0">
                    <a:solidFill>
                      <a:schemeClr val="bg1"/>
                    </a:solidFill>
                    <a:latin typeface="Trebuchet MS" panose="020B0603020202020204" pitchFamily="34" charset="0"/>
                  </a:rPr>
                  <a:t>?</a:t>
                </a:r>
                <a:endParaRPr lang="en-GB" sz="3200" b="1" dirty="0">
                  <a:solidFill>
                    <a:schemeClr val="bg1"/>
                  </a:solidFill>
                  <a:latin typeface="Trebuchet MS" panose="020B0603020202020204" pitchFamily="34" charset="0"/>
                </a:endParaRPr>
              </a:p>
            </p:txBody>
          </p:sp>
        </p:grpSp>
      </p:grpSp>
      <p:sp>
        <p:nvSpPr>
          <p:cNvPr id="14" name="Rectangle 13"/>
          <p:cNvSpPr/>
          <p:nvPr/>
        </p:nvSpPr>
        <p:spPr>
          <a:xfrm>
            <a:off x="2932386" y="1752619"/>
            <a:ext cx="5785945" cy="354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E30615"/>
              </a:buClr>
              <a:buSzPct val="120000"/>
              <a:buFont typeface="Wingdings" panose="05000000000000000000" pitchFamily="2" charset="2"/>
              <a:buChar char="§"/>
            </a:pPr>
            <a:r>
              <a:rPr lang="en-GB" sz="2000" dirty="0" smtClean="0">
                <a:solidFill>
                  <a:schemeClr val="tx1"/>
                </a:solidFill>
                <a:latin typeface="Trebuchet MS" panose="020B0603020202020204" pitchFamily="34" charset="0"/>
              </a:rPr>
              <a:t>LVWS </a:t>
            </a:r>
            <a:r>
              <a:rPr lang="en-GB" sz="2000" dirty="0">
                <a:solidFill>
                  <a:schemeClr val="tx1"/>
                </a:solidFill>
                <a:latin typeface="Trebuchet MS" panose="020B0603020202020204" pitchFamily="34" charset="0"/>
              </a:rPr>
              <a:t>staff call clients from a </a:t>
            </a:r>
            <a:r>
              <a:rPr lang="en-GB" sz="2000" b="1" dirty="0">
                <a:solidFill>
                  <a:schemeClr val="tx1"/>
                </a:solidFill>
                <a:latin typeface="Trebuchet MS" panose="020B0603020202020204" pitchFamily="34" charset="0"/>
              </a:rPr>
              <a:t>withheld </a:t>
            </a:r>
            <a:r>
              <a:rPr lang="en-GB" sz="2000" b="1" dirty="0" smtClean="0">
                <a:solidFill>
                  <a:schemeClr val="tx1"/>
                </a:solidFill>
                <a:latin typeface="Trebuchet MS" panose="020B0603020202020204" pitchFamily="34" charset="0"/>
              </a:rPr>
              <a:t>number.</a:t>
            </a:r>
          </a:p>
          <a:p>
            <a:pPr>
              <a:buClr>
                <a:srgbClr val="E30615"/>
              </a:buClr>
              <a:buSzPct val="120000"/>
            </a:pPr>
            <a:endParaRPr lang="en-GB" sz="2000" dirty="0">
              <a:solidFill>
                <a:schemeClr val="tx1"/>
              </a:solidFill>
              <a:latin typeface="Trebuchet MS" panose="020B0603020202020204" pitchFamily="34" charset="0"/>
            </a:endParaRPr>
          </a:p>
          <a:p>
            <a:pPr marL="342900" indent="-342900">
              <a:buClr>
                <a:srgbClr val="E30615"/>
              </a:buClr>
              <a:buSzPct val="120000"/>
              <a:buFont typeface="Wingdings" panose="05000000000000000000" pitchFamily="2" charset="2"/>
              <a:buChar char="§"/>
            </a:pPr>
            <a:r>
              <a:rPr lang="en-GB" sz="2000" dirty="0" smtClean="0">
                <a:solidFill>
                  <a:schemeClr val="tx1"/>
                </a:solidFill>
                <a:latin typeface="Trebuchet MS" panose="020B0603020202020204" pitchFamily="34" charset="0"/>
              </a:rPr>
              <a:t>There are 3 different contact methodologies: </a:t>
            </a:r>
          </a:p>
          <a:p>
            <a:pPr marL="732526" lvl="1" indent="-342900">
              <a:buClr>
                <a:srgbClr val="E30615"/>
              </a:buClr>
              <a:buSzPct val="120000"/>
              <a:buFont typeface="Courier New" panose="02070309020205020404" pitchFamily="49" charset="0"/>
              <a:buChar char="o"/>
            </a:pPr>
            <a:r>
              <a:rPr lang="en-GB" sz="1800" dirty="0" smtClean="0">
                <a:solidFill>
                  <a:schemeClr val="tx1"/>
                </a:solidFill>
                <a:latin typeface="Trebuchet MS" panose="020B0603020202020204" pitchFamily="34" charset="0"/>
              </a:rPr>
              <a:t>Domestic &amp; / or sexual violence (DV/SV) cases</a:t>
            </a:r>
          </a:p>
          <a:p>
            <a:pPr marL="732526" lvl="1" indent="-342900">
              <a:buClr>
                <a:srgbClr val="E30615"/>
              </a:buClr>
              <a:buSzPct val="120000"/>
              <a:buFont typeface="Courier New" panose="02070309020205020404" pitchFamily="49" charset="0"/>
              <a:buChar char="o"/>
            </a:pPr>
            <a:r>
              <a:rPr lang="en-GB" sz="1800" dirty="0" smtClean="0">
                <a:solidFill>
                  <a:schemeClr val="tx1"/>
                </a:solidFill>
                <a:latin typeface="Trebuchet MS" panose="020B0603020202020204" pitchFamily="34" charset="0"/>
              </a:rPr>
              <a:t>Enhanced priority cases</a:t>
            </a:r>
          </a:p>
          <a:p>
            <a:pPr marL="732526" lvl="1" indent="-342900">
              <a:buClr>
                <a:srgbClr val="E30615"/>
              </a:buClr>
              <a:buSzPct val="120000"/>
              <a:buFont typeface="Courier New" panose="02070309020205020404" pitchFamily="49" charset="0"/>
              <a:buChar char="o"/>
            </a:pPr>
            <a:r>
              <a:rPr lang="en-GB" sz="1800" dirty="0" smtClean="0">
                <a:solidFill>
                  <a:schemeClr val="tx1"/>
                </a:solidFill>
                <a:latin typeface="Trebuchet MS" panose="020B0603020202020204" pitchFamily="34" charset="0"/>
              </a:rPr>
              <a:t>Non-enhanced priority cases</a:t>
            </a:r>
          </a:p>
          <a:p>
            <a:pPr>
              <a:buClr>
                <a:srgbClr val="E30615"/>
              </a:buClr>
              <a:buSzPct val="120000"/>
            </a:pPr>
            <a:endParaRPr lang="en-GB" sz="2000" b="1" dirty="0">
              <a:solidFill>
                <a:schemeClr val="tx1"/>
              </a:solidFill>
              <a:latin typeface="Trebuchet MS" panose="020B0603020202020204" pitchFamily="34" charset="0"/>
            </a:endParaRPr>
          </a:p>
          <a:p>
            <a:pPr marL="342900" indent="-342900">
              <a:buClr>
                <a:srgbClr val="E30615"/>
              </a:buClr>
              <a:buSzPct val="120000"/>
              <a:buFont typeface="Wingdings" panose="05000000000000000000" pitchFamily="2" charset="2"/>
              <a:buChar char="§"/>
            </a:pPr>
            <a:r>
              <a:rPr lang="en-GB" sz="2000" dirty="0" smtClean="0">
                <a:solidFill>
                  <a:schemeClr val="tx1"/>
                </a:solidFill>
                <a:latin typeface="Trebuchet MS" panose="020B0603020202020204" pitchFamily="34" charset="0"/>
              </a:rPr>
              <a:t>If contact is not made for DV/ SV, the case is </a:t>
            </a:r>
            <a:r>
              <a:rPr lang="en-GB" sz="2000" b="1" dirty="0" smtClean="0">
                <a:solidFill>
                  <a:schemeClr val="tx1"/>
                </a:solidFill>
                <a:latin typeface="Trebuchet MS" panose="020B0603020202020204" pitchFamily="34" charset="0"/>
              </a:rPr>
              <a:t>referred back </a:t>
            </a:r>
            <a:r>
              <a:rPr lang="en-GB" sz="2000" dirty="0" smtClean="0">
                <a:solidFill>
                  <a:schemeClr val="tx1"/>
                </a:solidFill>
                <a:latin typeface="Trebuchet MS" panose="020B0603020202020204" pitchFamily="34" charset="0"/>
              </a:rPr>
              <a:t>to referrer</a:t>
            </a:r>
            <a:endParaRPr lang="en-GB" sz="2000" dirty="0">
              <a:solidFill>
                <a:schemeClr val="tx1"/>
              </a:solidFill>
              <a:latin typeface="Trebuchet MS" panose="020B0603020202020204" pitchFamily="34" charset="0"/>
            </a:endParaRPr>
          </a:p>
        </p:txBody>
      </p:sp>
      <p:cxnSp>
        <p:nvCxnSpPr>
          <p:cNvPr id="10" name="Straight Connector 9"/>
          <p:cNvCxnSpPr/>
          <p:nvPr/>
        </p:nvCxnSpPr>
        <p:spPr>
          <a:xfrm>
            <a:off x="486924" y="1458265"/>
            <a:ext cx="8231407" cy="0"/>
          </a:xfrm>
          <a:prstGeom prst="line">
            <a:avLst/>
          </a:prstGeom>
          <a:ln w="28575">
            <a:solidFill>
              <a:srgbClr val="E30615"/>
            </a:solidFill>
          </a:ln>
        </p:spPr>
        <p:style>
          <a:lnRef idx="1">
            <a:schemeClr val="accent1"/>
          </a:lnRef>
          <a:fillRef idx="0">
            <a:schemeClr val="accent1"/>
          </a:fillRef>
          <a:effectRef idx="0">
            <a:schemeClr val="accent1"/>
          </a:effectRef>
          <a:fontRef idx="minor">
            <a:schemeClr val="tx1"/>
          </a:fontRef>
        </p:style>
      </p:cxnSp>
      <p:pic>
        <p:nvPicPr>
          <p:cNvPr id="11" name="Picture 3" descr="P:\Documents\Judith\2. Internal\Logos\Stamp+logotype lockup_300dp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2311" y="5174689"/>
            <a:ext cx="1407142" cy="3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477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458" b="19171"/>
          <a:stretch/>
        </p:blipFill>
        <p:spPr bwMode="auto">
          <a:xfrm>
            <a:off x="7402921" y="2652832"/>
            <a:ext cx="1281223" cy="128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3583" r="13583" b="5044"/>
          <a:stretch/>
        </p:blipFill>
        <p:spPr bwMode="auto">
          <a:xfrm>
            <a:off x="3931389" y="2652824"/>
            <a:ext cx="1281222" cy="1281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199" r="14966"/>
          <a:stretch/>
        </p:blipFill>
        <p:spPr bwMode="auto">
          <a:xfrm>
            <a:off x="2195622" y="2652824"/>
            <a:ext cx="1281223" cy="1281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290" r="25428"/>
          <a:stretch/>
        </p:blipFill>
        <p:spPr bwMode="auto">
          <a:xfrm>
            <a:off x="459854" y="2652818"/>
            <a:ext cx="1281224" cy="1281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489708"/>
            <a:ext cx="9144000" cy="923330"/>
          </a:xfrm>
          <a:prstGeom prst="rect">
            <a:avLst/>
          </a:prstGeom>
          <a:noFill/>
        </p:spPr>
        <p:txBody>
          <a:bodyPr wrap="square" rtlCol="0">
            <a:spAutoFit/>
          </a:bodyPr>
          <a:lstStyle/>
          <a:p>
            <a:pPr algn="ctr"/>
            <a:r>
              <a:rPr lang="en-GB" sz="5400" b="1" dirty="0" smtClean="0">
                <a:latin typeface="Trebuchet MS" panose="020B0603020202020204" pitchFamily="34" charset="0"/>
              </a:rPr>
              <a:t>Impact of crime</a:t>
            </a: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1374" y="5174553"/>
            <a:ext cx="1408079" cy="3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92391" y="4148312"/>
            <a:ext cx="1616149" cy="338554"/>
          </a:xfrm>
          <a:prstGeom prst="rect">
            <a:avLst/>
          </a:prstGeom>
          <a:noFill/>
        </p:spPr>
        <p:txBody>
          <a:bodyPr wrap="square" rtlCol="0">
            <a:spAutoFit/>
          </a:bodyPr>
          <a:lstStyle/>
          <a:p>
            <a:pPr algn="ctr"/>
            <a:r>
              <a:rPr lang="en-GB" sz="1600" dirty="0" smtClean="0">
                <a:latin typeface="Trebuchet MS" panose="020B0603020202020204" pitchFamily="34" charset="0"/>
              </a:rPr>
              <a:t>Emotionally</a:t>
            </a:r>
          </a:p>
        </p:txBody>
      </p:sp>
      <p:sp>
        <p:nvSpPr>
          <p:cNvPr id="15" name="TextBox 14"/>
          <p:cNvSpPr txBox="1"/>
          <p:nvPr/>
        </p:nvSpPr>
        <p:spPr>
          <a:xfrm>
            <a:off x="2028158" y="4148312"/>
            <a:ext cx="1616149" cy="338554"/>
          </a:xfrm>
          <a:prstGeom prst="rect">
            <a:avLst/>
          </a:prstGeom>
          <a:noFill/>
        </p:spPr>
        <p:txBody>
          <a:bodyPr wrap="square" rtlCol="0">
            <a:spAutoFit/>
          </a:bodyPr>
          <a:lstStyle/>
          <a:p>
            <a:pPr algn="ctr"/>
            <a:r>
              <a:rPr lang="en-GB" sz="1600" dirty="0" smtClean="0">
                <a:latin typeface="Trebuchet MS" panose="020B0603020202020204" pitchFamily="34" charset="0"/>
              </a:rPr>
              <a:t>Physically</a:t>
            </a:r>
          </a:p>
        </p:txBody>
      </p:sp>
      <p:sp>
        <p:nvSpPr>
          <p:cNvPr id="16" name="TextBox 15"/>
          <p:cNvSpPr txBox="1"/>
          <p:nvPr/>
        </p:nvSpPr>
        <p:spPr>
          <a:xfrm>
            <a:off x="3763925" y="4148312"/>
            <a:ext cx="1616149" cy="338554"/>
          </a:xfrm>
          <a:prstGeom prst="rect">
            <a:avLst/>
          </a:prstGeom>
          <a:noFill/>
        </p:spPr>
        <p:txBody>
          <a:bodyPr wrap="square" rtlCol="0">
            <a:spAutoFit/>
          </a:bodyPr>
          <a:lstStyle/>
          <a:p>
            <a:pPr algn="ctr"/>
            <a:r>
              <a:rPr lang="en-GB" sz="1600" dirty="0" smtClean="0">
                <a:latin typeface="Trebuchet MS" panose="020B0603020202020204" pitchFamily="34" charset="0"/>
              </a:rPr>
              <a:t>Behaviourally</a:t>
            </a:r>
          </a:p>
        </p:txBody>
      </p:sp>
      <p:sp>
        <p:nvSpPr>
          <p:cNvPr id="17" name="TextBox 16"/>
          <p:cNvSpPr txBox="1"/>
          <p:nvPr/>
        </p:nvSpPr>
        <p:spPr>
          <a:xfrm>
            <a:off x="7164575" y="4148312"/>
            <a:ext cx="1757913" cy="338554"/>
          </a:xfrm>
          <a:prstGeom prst="rect">
            <a:avLst/>
          </a:prstGeom>
          <a:noFill/>
        </p:spPr>
        <p:txBody>
          <a:bodyPr wrap="square" rtlCol="0">
            <a:spAutoFit/>
          </a:bodyPr>
          <a:lstStyle/>
          <a:p>
            <a:pPr algn="ctr"/>
            <a:r>
              <a:rPr lang="en-GB" sz="1600" dirty="0" smtClean="0">
                <a:latin typeface="Trebuchet MS" panose="020B0603020202020204" pitchFamily="34" charset="0"/>
              </a:rPr>
              <a:t>Psychologically</a:t>
            </a:r>
          </a:p>
        </p:txBody>
      </p:sp>
      <p:pic>
        <p:nvPicPr>
          <p:cNvPr id="2050" name="Picture 2" descr="https://i2.wp.com/money-watch.co.uk/wp-content/uploads/2017/01/money_1484176207.jpg?fit=700%2C466&amp;ssl=1"/>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23420" r="10564" b="976"/>
          <a:stretch/>
        </p:blipFill>
        <p:spPr bwMode="auto">
          <a:xfrm>
            <a:off x="5667155" y="2651708"/>
            <a:ext cx="1281222" cy="128121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428809" y="4148312"/>
            <a:ext cx="1757913" cy="338554"/>
          </a:xfrm>
          <a:prstGeom prst="rect">
            <a:avLst/>
          </a:prstGeom>
          <a:noFill/>
        </p:spPr>
        <p:txBody>
          <a:bodyPr wrap="square" rtlCol="0">
            <a:spAutoFit/>
          </a:bodyPr>
          <a:lstStyle/>
          <a:p>
            <a:pPr algn="ctr"/>
            <a:r>
              <a:rPr lang="en-GB" sz="1600" dirty="0" smtClean="0">
                <a:latin typeface="Trebuchet MS" panose="020B0603020202020204" pitchFamily="34" charset="0"/>
              </a:rPr>
              <a:t>Financially</a:t>
            </a:r>
          </a:p>
        </p:txBody>
      </p:sp>
      <p:cxnSp>
        <p:nvCxnSpPr>
          <p:cNvPr id="23" name="Straight Connector 22"/>
          <p:cNvCxnSpPr/>
          <p:nvPr/>
        </p:nvCxnSpPr>
        <p:spPr>
          <a:xfrm>
            <a:off x="470953" y="1753003"/>
            <a:ext cx="8231407" cy="0"/>
          </a:xfrm>
          <a:prstGeom prst="line">
            <a:avLst/>
          </a:prstGeom>
          <a:ln w="28575">
            <a:solidFill>
              <a:srgbClr val="E30615"/>
            </a:solidFill>
          </a:ln>
        </p:spPr>
        <p:style>
          <a:lnRef idx="1">
            <a:schemeClr val="accent1"/>
          </a:lnRef>
          <a:fillRef idx="0">
            <a:schemeClr val="accent1"/>
          </a:fillRef>
          <a:effectRef idx="0">
            <a:schemeClr val="accent1"/>
          </a:effectRef>
          <a:fontRef idx="minor">
            <a:schemeClr val="tx1"/>
          </a:fontRef>
        </p:style>
      </p:cxnSp>
      <p:pic>
        <p:nvPicPr>
          <p:cNvPr id="24" name="Picture 3" descr="P:\Documents\Judith\2. Internal\Logos\Stamp+logotype lockup_300dp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2311" y="5174689"/>
            <a:ext cx="1407142" cy="3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97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855855" y="4072260"/>
            <a:ext cx="871863" cy="871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latin typeface="Trebuchet MS" panose="020B0603020202020204" pitchFamily="34" charset="0"/>
            </a:endParaRPr>
          </a:p>
        </p:txBody>
      </p:sp>
      <p:sp>
        <p:nvSpPr>
          <p:cNvPr id="23" name="Rectangle 22"/>
          <p:cNvSpPr/>
          <p:nvPr/>
        </p:nvSpPr>
        <p:spPr>
          <a:xfrm>
            <a:off x="3272145" y="4072258"/>
            <a:ext cx="871863" cy="871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latin typeface="Trebuchet MS" panose="020B0603020202020204" pitchFamily="34" charset="0"/>
            </a:endParaRPr>
          </a:p>
        </p:txBody>
      </p:sp>
      <p:sp>
        <p:nvSpPr>
          <p:cNvPr id="22" name="Rectangle 21"/>
          <p:cNvSpPr/>
          <p:nvPr/>
        </p:nvSpPr>
        <p:spPr>
          <a:xfrm>
            <a:off x="688433" y="4072258"/>
            <a:ext cx="871863" cy="871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latin typeface="Trebuchet MS" panose="020B0603020202020204" pitchFamily="34" charset="0"/>
            </a:endParaRPr>
          </a:p>
        </p:txBody>
      </p:sp>
      <p:sp>
        <p:nvSpPr>
          <p:cNvPr id="4" name="TextBox 3"/>
          <p:cNvSpPr txBox="1"/>
          <p:nvPr/>
        </p:nvSpPr>
        <p:spPr>
          <a:xfrm>
            <a:off x="0" y="355237"/>
            <a:ext cx="9144000" cy="923330"/>
          </a:xfrm>
          <a:prstGeom prst="rect">
            <a:avLst/>
          </a:prstGeom>
          <a:noFill/>
        </p:spPr>
        <p:txBody>
          <a:bodyPr wrap="square" rtlCol="0">
            <a:spAutoFit/>
          </a:bodyPr>
          <a:lstStyle/>
          <a:p>
            <a:pPr algn="ctr"/>
            <a:r>
              <a:rPr lang="en-GB" sz="5400" b="1" dirty="0" smtClean="0">
                <a:latin typeface="Trebuchet MS" panose="020B0603020202020204" pitchFamily="34" charset="0"/>
              </a:rPr>
              <a:t>Needs Assessment</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74" y="5174553"/>
            <a:ext cx="1408079" cy="3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8435" y="1733105"/>
            <a:ext cx="871863" cy="871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latin typeface="Trebuchet MS" panose="020B0603020202020204" pitchFamily="34" charset="0"/>
            </a:endParaRPr>
          </a:p>
        </p:txBody>
      </p:sp>
      <p:sp>
        <p:nvSpPr>
          <p:cNvPr id="7" name="Rectangle 6"/>
          <p:cNvSpPr/>
          <p:nvPr/>
        </p:nvSpPr>
        <p:spPr>
          <a:xfrm>
            <a:off x="688434" y="2909768"/>
            <a:ext cx="871863" cy="871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latin typeface="Trebuchet MS" panose="020B0603020202020204" pitchFamily="34" charset="0"/>
            </a:endParaRPr>
          </a:p>
        </p:txBody>
      </p:sp>
      <p:sp>
        <p:nvSpPr>
          <p:cNvPr id="9" name="Rectangle 8"/>
          <p:cNvSpPr/>
          <p:nvPr/>
        </p:nvSpPr>
        <p:spPr>
          <a:xfrm>
            <a:off x="3272146" y="2909768"/>
            <a:ext cx="871863" cy="871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latin typeface="Trebuchet MS" panose="020B0603020202020204" pitchFamily="34" charset="0"/>
            </a:endParaRPr>
          </a:p>
        </p:txBody>
      </p:sp>
      <p:sp>
        <p:nvSpPr>
          <p:cNvPr id="11" name="Rectangle 10"/>
          <p:cNvSpPr/>
          <p:nvPr/>
        </p:nvSpPr>
        <p:spPr>
          <a:xfrm>
            <a:off x="3272145" y="1733104"/>
            <a:ext cx="871863" cy="871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latin typeface="Trebuchet MS" panose="020B0603020202020204" pitchFamily="34" charset="0"/>
            </a:endParaRPr>
          </a:p>
        </p:txBody>
      </p:sp>
      <p:sp>
        <p:nvSpPr>
          <p:cNvPr id="13" name="Rectangle 12"/>
          <p:cNvSpPr/>
          <p:nvPr/>
        </p:nvSpPr>
        <p:spPr>
          <a:xfrm>
            <a:off x="5855856" y="2909770"/>
            <a:ext cx="871863" cy="871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latin typeface="Trebuchet MS" panose="020B0603020202020204" pitchFamily="34" charset="0"/>
            </a:endParaRPr>
          </a:p>
        </p:txBody>
      </p:sp>
      <p:sp>
        <p:nvSpPr>
          <p:cNvPr id="15" name="Rectangle 14"/>
          <p:cNvSpPr/>
          <p:nvPr/>
        </p:nvSpPr>
        <p:spPr>
          <a:xfrm>
            <a:off x="5855857" y="1733108"/>
            <a:ext cx="871863" cy="871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latin typeface="Trebuchet MS" panose="020B0603020202020204" pitchFamily="34" charset="0"/>
            </a:endParaRPr>
          </a:p>
        </p:txBody>
      </p:sp>
      <p:sp>
        <p:nvSpPr>
          <p:cNvPr id="16" name="Rectangle 15"/>
          <p:cNvSpPr/>
          <p:nvPr/>
        </p:nvSpPr>
        <p:spPr>
          <a:xfrm>
            <a:off x="1560298" y="1733105"/>
            <a:ext cx="1711847" cy="871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1800" dirty="0" smtClean="0">
                <a:solidFill>
                  <a:schemeClr val="tx1"/>
                </a:solidFill>
                <a:latin typeface="Trebuchet MS" panose="020B0603020202020204" pitchFamily="34" charset="0"/>
              </a:rPr>
              <a:t>Health &amp; </a:t>
            </a:r>
          </a:p>
          <a:p>
            <a:r>
              <a:rPr lang="en-GB" sz="1800" dirty="0" smtClean="0">
                <a:solidFill>
                  <a:schemeClr val="tx1"/>
                </a:solidFill>
                <a:latin typeface="Trebuchet MS" panose="020B0603020202020204" pitchFamily="34" charset="0"/>
              </a:rPr>
              <a:t>well-being</a:t>
            </a:r>
            <a:endParaRPr lang="en-GB" sz="1800" dirty="0">
              <a:solidFill>
                <a:schemeClr val="tx1"/>
              </a:solidFill>
              <a:latin typeface="Trebuchet MS" panose="020B0603020202020204" pitchFamily="34" charset="0"/>
            </a:endParaRPr>
          </a:p>
        </p:txBody>
      </p:sp>
      <p:sp>
        <p:nvSpPr>
          <p:cNvPr id="17" name="Rectangle 16"/>
          <p:cNvSpPr/>
          <p:nvPr/>
        </p:nvSpPr>
        <p:spPr>
          <a:xfrm>
            <a:off x="6727720" y="1733106"/>
            <a:ext cx="1711847" cy="871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1600" dirty="0" smtClean="0">
                <a:solidFill>
                  <a:schemeClr val="tx1"/>
                </a:solidFill>
                <a:latin typeface="Trebuchet MS" panose="020B0603020202020204" pitchFamily="34" charset="0"/>
              </a:rPr>
              <a:t>Ability to manage aspects of every day life</a:t>
            </a:r>
            <a:endParaRPr lang="en-GB" sz="1600" dirty="0">
              <a:solidFill>
                <a:schemeClr val="tx1"/>
              </a:solidFill>
              <a:latin typeface="Trebuchet MS" panose="020B0603020202020204" pitchFamily="34" charset="0"/>
            </a:endParaRPr>
          </a:p>
        </p:txBody>
      </p:sp>
      <p:sp>
        <p:nvSpPr>
          <p:cNvPr id="18" name="Rectangle 17"/>
          <p:cNvSpPr/>
          <p:nvPr/>
        </p:nvSpPr>
        <p:spPr>
          <a:xfrm>
            <a:off x="4144010" y="1733105"/>
            <a:ext cx="1711847" cy="871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1800" dirty="0" smtClean="0">
                <a:solidFill>
                  <a:schemeClr val="tx1"/>
                </a:solidFill>
                <a:latin typeface="Trebuchet MS" panose="020B0603020202020204" pitchFamily="34" charset="0"/>
              </a:rPr>
              <a:t>Feelings </a:t>
            </a:r>
          </a:p>
          <a:p>
            <a:r>
              <a:rPr lang="en-GB" sz="1800" dirty="0" smtClean="0">
                <a:solidFill>
                  <a:schemeClr val="tx1"/>
                </a:solidFill>
                <a:latin typeface="Trebuchet MS" panose="020B0603020202020204" pitchFamily="34" charset="0"/>
              </a:rPr>
              <a:t>of safety</a:t>
            </a:r>
            <a:endParaRPr lang="en-GB" sz="1800" dirty="0">
              <a:solidFill>
                <a:schemeClr val="tx1"/>
              </a:solidFill>
              <a:latin typeface="Trebuchet MS" panose="020B0603020202020204" pitchFamily="34" charset="0"/>
            </a:endParaRPr>
          </a:p>
        </p:txBody>
      </p:sp>
      <p:sp>
        <p:nvSpPr>
          <p:cNvPr id="19" name="Rectangle 18"/>
          <p:cNvSpPr/>
          <p:nvPr/>
        </p:nvSpPr>
        <p:spPr>
          <a:xfrm>
            <a:off x="1560296" y="2909768"/>
            <a:ext cx="1711847" cy="871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1800" dirty="0" smtClean="0">
                <a:solidFill>
                  <a:schemeClr val="tx1"/>
                </a:solidFill>
                <a:latin typeface="Trebuchet MS" panose="020B0603020202020204" pitchFamily="34" charset="0"/>
              </a:rPr>
              <a:t>Confidence</a:t>
            </a:r>
            <a:endParaRPr lang="en-GB" sz="1800" dirty="0">
              <a:solidFill>
                <a:schemeClr val="tx1"/>
              </a:solidFill>
              <a:latin typeface="Trebuchet MS" panose="020B0603020202020204" pitchFamily="34" charset="0"/>
            </a:endParaRPr>
          </a:p>
        </p:txBody>
      </p:sp>
      <p:sp>
        <p:nvSpPr>
          <p:cNvPr id="20" name="Rectangle 19"/>
          <p:cNvSpPr/>
          <p:nvPr/>
        </p:nvSpPr>
        <p:spPr>
          <a:xfrm>
            <a:off x="4144010" y="2909768"/>
            <a:ext cx="1711847" cy="871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1800" dirty="0" smtClean="0">
                <a:solidFill>
                  <a:schemeClr val="tx1"/>
                </a:solidFill>
                <a:latin typeface="Trebuchet MS" panose="020B0603020202020204" pitchFamily="34" charset="0"/>
              </a:rPr>
              <a:t>Housing situation</a:t>
            </a:r>
            <a:endParaRPr lang="en-GB" sz="1800" dirty="0">
              <a:solidFill>
                <a:schemeClr val="tx1"/>
              </a:solidFill>
              <a:latin typeface="Trebuchet MS" panose="020B0603020202020204" pitchFamily="34" charset="0"/>
            </a:endParaRPr>
          </a:p>
        </p:txBody>
      </p:sp>
      <p:sp>
        <p:nvSpPr>
          <p:cNvPr id="21" name="Rectangle 20"/>
          <p:cNvSpPr/>
          <p:nvPr/>
        </p:nvSpPr>
        <p:spPr>
          <a:xfrm>
            <a:off x="6727720" y="2909769"/>
            <a:ext cx="1711847" cy="871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1800" dirty="0" smtClean="0">
                <a:solidFill>
                  <a:schemeClr val="tx1"/>
                </a:solidFill>
                <a:latin typeface="Trebuchet MS" panose="020B0603020202020204" pitchFamily="34" charset="0"/>
              </a:rPr>
              <a:t>Relationships / social life</a:t>
            </a:r>
            <a:endParaRPr lang="en-GB" sz="1800" dirty="0">
              <a:solidFill>
                <a:schemeClr val="tx1"/>
              </a:solidFill>
              <a:latin typeface="Trebuchet MS" panose="020B0603020202020204" pitchFamily="34" charset="0"/>
            </a:endParaRPr>
          </a:p>
        </p:txBody>
      </p:sp>
      <p:sp>
        <p:nvSpPr>
          <p:cNvPr id="25" name="Rectangle 24"/>
          <p:cNvSpPr/>
          <p:nvPr/>
        </p:nvSpPr>
        <p:spPr>
          <a:xfrm>
            <a:off x="1560295" y="4072258"/>
            <a:ext cx="1711847" cy="871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1800" dirty="0" smtClean="0">
                <a:solidFill>
                  <a:schemeClr val="tx1"/>
                </a:solidFill>
                <a:latin typeface="Trebuchet MS" panose="020B0603020202020204" pitchFamily="34" charset="0"/>
              </a:rPr>
              <a:t>Work / education</a:t>
            </a:r>
            <a:endParaRPr lang="en-GB" sz="1800" dirty="0">
              <a:solidFill>
                <a:schemeClr val="tx1"/>
              </a:solidFill>
              <a:latin typeface="Trebuchet MS" panose="020B0603020202020204" pitchFamily="34" charset="0"/>
            </a:endParaRPr>
          </a:p>
        </p:txBody>
      </p:sp>
      <p:sp>
        <p:nvSpPr>
          <p:cNvPr id="26" name="Rectangle 25"/>
          <p:cNvSpPr/>
          <p:nvPr/>
        </p:nvSpPr>
        <p:spPr>
          <a:xfrm>
            <a:off x="4144009" y="4072258"/>
            <a:ext cx="1711847" cy="871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1800" dirty="0" smtClean="0">
                <a:solidFill>
                  <a:schemeClr val="tx1"/>
                </a:solidFill>
                <a:latin typeface="Trebuchet MS" panose="020B0603020202020204" pitchFamily="34" charset="0"/>
              </a:rPr>
              <a:t>Finances</a:t>
            </a:r>
            <a:endParaRPr lang="en-GB" sz="1800" dirty="0">
              <a:solidFill>
                <a:schemeClr val="tx1"/>
              </a:solidFill>
              <a:latin typeface="Trebuchet MS" panose="020B0603020202020204" pitchFamily="34" charset="0"/>
            </a:endParaRPr>
          </a:p>
        </p:txBody>
      </p:sp>
      <p:sp>
        <p:nvSpPr>
          <p:cNvPr id="27" name="Rectangle 26"/>
          <p:cNvSpPr/>
          <p:nvPr/>
        </p:nvSpPr>
        <p:spPr>
          <a:xfrm>
            <a:off x="6727719" y="4072259"/>
            <a:ext cx="1711847" cy="871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sz="1800" dirty="0" smtClean="0">
                <a:solidFill>
                  <a:schemeClr val="tx1"/>
                </a:solidFill>
                <a:latin typeface="Trebuchet MS" panose="020B0603020202020204" pitchFamily="34" charset="0"/>
              </a:rPr>
              <a:t>Drugs / Alcohol</a:t>
            </a:r>
            <a:endParaRPr lang="en-GB" sz="1800" dirty="0">
              <a:solidFill>
                <a:schemeClr val="tx1"/>
              </a:solidFill>
              <a:latin typeface="Trebuchet MS" panose="020B0603020202020204" pitchFamily="34" charset="0"/>
            </a:endParaRPr>
          </a:p>
        </p:txBody>
      </p:sp>
      <p:pic>
        <p:nvPicPr>
          <p:cNvPr id="19458" name="Picture 2" descr="Image result for health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64" y="18327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Image result for confidenc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364" y="298569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Image result for education icon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366" y="41481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465" name="Picture 9" descr="Image result for finances icon png u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76" y="414819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467" name="Picture 11" descr="Image result for safet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076" y="18327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469" name="Picture 13" descr="Image result for house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8076" y="298570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471" name="Picture 15" descr="Image result for shopping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1786" y="180903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473" name="Picture 17" descr="Image result for relationship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31788" y="298570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477" name="Picture 21" descr="Image result for alcohol icon"/>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1786" y="4148191"/>
            <a:ext cx="720000" cy="720000"/>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a:off x="456296" y="1278567"/>
            <a:ext cx="8231407" cy="0"/>
          </a:xfrm>
          <a:prstGeom prst="line">
            <a:avLst/>
          </a:prstGeom>
          <a:ln w="28575">
            <a:solidFill>
              <a:srgbClr val="E30615"/>
            </a:solidFill>
          </a:ln>
        </p:spPr>
        <p:style>
          <a:lnRef idx="1">
            <a:schemeClr val="accent1"/>
          </a:lnRef>
          <a:fillRef idx="0">
            <a:schemeClr val="accent1"/>
          </a:fillRef>
          <a:effectRef idx="0">
            <a:schemeClr val="accent1"/>
          </a:effectRef>
          <a:fontRef idx="minor">
            <a:schemeClr val="tx1"/>
          </a:fontRef>
        </p:style>
      </p:cxnSp>
      <p:pic>
        <p:nvPicPr>
          <p:cNvPr id="32" name="Picture 3" descr="P:\Documents\Judith\2. Internal\Logos\Stamp+logotype lockup_300dp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2311" y="5174689"/>
            <a:ext cx="1407142" cy="3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870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VS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dc482be-776a-403d-ae30-201849bba84e"/>
    <TaxKeywordTaxHTField xmlns="edc482be-776a-403d-ae30-201849bba84e">
      <Terms xmlns="http://schemas.microsoft.com/office/infopath/2007/PartnerControls"/>
    </TaxKeywordTaxHTField>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9EFFA66651CA4A8743B1607674E4D9" ma:contentTypeVersion="6" ma:contentTypeDescription="Create a new document." ma:contentTypeScope="" ma:versionID="6bf2f9a2df8c6d4eaeb317b91c296370">
  <xsd:schema xmlns:xsd="http://www.w3.org/2001/XMLSchema" xmlns:xs="http://www.w3.org/2001/XMLSchema" xmlns:p="http://schemas.microsoft.com/office/2006/metadata/properties" xmlns:ns1="http://schemas.microsoft.com/sharepoint/v3" xmlns:ns3="edc482be-776a-403d-ae30-201849bba84e" targetNamespace="http://schemas.microsoft.com/office/2006/metadata/properties" ma:root="true" ma:fieldsID="a58aab8a9362f31b89e85f7340b03846" ns1:_="" ns3:_="">
    <xsd:import namespace="http://schemas.microsoft.com/sharepoint/v3"/>
    <xsd:import namespace="edc482be-776a-403d-ae30-201849bba84e"/>
    <xsd:element name="properties">
      <xsd:complexType>
        <xsd:sequence>
          <xsd:element name="documentManagement">
            <xsd:complexType>
              <xsd:all>
                <xsd:element ref="ns1:PublishingStartDate" minOccurs="0"/>
                <xsd:element ref="ns1:PublishingExpirationDate" minOccurs="0"/>
                <xsd:element ref="ns3:TaxKeywordTaxHTField"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c482be-776a-403d-ae30-201849bba84e"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readOnly="false" ma:fieldId="{23f27201-bee3-471e-b2e7-b64fd8b7ca38}" ma:taxonomyMulti="true" ma:sspId="898e42cc-ae31-42e6-8124-c6698a02c313"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19f733de-aa2f-4b51-8612-42158abadd2a}" ma:internalName="TaxCatchAll" ma:showField="CatchAllData" ma:web="edc482be-776a-403d-ae30-201849bba84e">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19f733de-aa2f-4b51-8612-42158abadd2a}" ma:internalName="TaxCatchAllLabel" ma:readOnly="true" ma:showField="CatchAllDataLabel" ma:web="edc482be-776a-403d-ae30-201849bba8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F9DF4B-3408-4B17-B6CF-336810BB540B}">
  <ds:schemaRefs>
    <ds:schemaRef ds:uri="http://schemas.microsoft.com/sharepoint/v3/contenttype/forms"/>
  </ds:schemaRefs>
</ds:datastoreItem>
</file>

<file path=customXml/itemProps2.xml><?xml version="1.0" encoding="utf-8"?>
<ds:datastoreItem xmlns:ds="http://schemas.openxmlformats.org/officeDocument/2006/customXml" ds:itemID="{BA6E8B3D-1468-4BAC-A8F9-897223270193}">
  <ds:schemaRefs>
    <ds:schemaRef ds:uri="http://purl.org/dc/terms/"/>
    <ds:schemaRef ds:uri="edc482be-776a-403d-ae30-201849bba84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0D24A10-7771-441D-98B0-387A3C40B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c482be-776a-403d-ae30-201849bba8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51141</TotalTime>
  <Words>2030</Words>
  <Application>Microsoft Office PowerPoint</Application>
  <PresentationFormat>On-screen Show (16:10)</PresentationFormat>
  <Paragraphs>209</Paragraphs>
  <Slides>12</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Calibri</vt:lpstr>
      <vt:lpstr>Calibri Light</vt:lpstr>
      <vt:lpstr>Courier New</vt:lpstr>
      <vt:lpstr>Trebuchet MS</vt:lpstr>
      <vt:lpstr>Wingdings</vt:lpstr>
      <vt:lpstr>1_VSpresentation</vt:lpstr>
      <vt:lpstr>Custom Design</vt:lpstr>
      <vt:lpstr>Office Theme</vt:lpstr>
      <vt:lpstr>PowerPoint Presentation</vt:lpstr>
      <vt:lpstr>Overview of the LVWS </vt:lpstr>
      <vt:lpstr>Services Prided ovby the LVWS </vt:lpstr>
      <vt:lpstr>Service Overview</vt:lpstr>
      <vt:lpstr>Service Overview Continued…</vt:lpstr>
      <vt:lpstr>LVWS Delivery Partners</vt:lpstr>
      <vt:lpstr>PowerPoint Presentation</vt:lpstr>
      <vt:lpstr>PowerPoint Presentation</vt:lpstr>
      <vt:lpstr>PowerPoint Presentation</vt:lpstr>
      <vt:lpstr>PowerPoint Presentation</vt:lpstr>
      <vt:lpstr>PowerPoint Presentation</vt:lpstr>
      <vt:lpstr>PowerPoint Presentation</vt:lpstr>
    </vt:vector>
  </TitlesOfParts>
  <Company>Victim Support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Headline</dc:title>
  <dc:creator>Judith Pratt</dc:creator>
  <cp:lastModifiedBy>Mark Healey</cp:lastModifiedBy>
  <cp:revision>884</cp:revision>
  <dcterms:created xsi:type="dcterms:W3CDTF">2016-03-07T13:20:05Z</dcterms:created>
  <dcterms:modified xsi:type="dcterms:W3CDTF">2024-06-07T11:40:27Z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0x0101004D9EFFA66651CA4A8743B1607674E4D9</vt:lpwstr>
  </property>
  <property fmtid="{D5CDD505-2E9C-101B-9397-08002B2CF9AE}" pid="3" name="TaxKeyword">
    <vt:lpwstr/>
  </property>
</Properties>
</file>