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15"/>
  </p:notesMasterIdLst>
  <p:sldIdLst>
    <p:sldId id="256" r:id="rId2"/>
    <p:sldId id="259" r:id="rId3"/>
    <p:sldId id="276" r:id="rId4"/>
    <p:sldId id="274" r:id="rId5"/>
    <p:sldId id="268" r:id="rId6"/>
    <p:sldId id="271" r:id="rId7"/>
    <p:sldId id="266" r:id="rId8"/>
    <p:sldId id="279" r:id="rId9"/>
    <p:sldId id="277" r:id="rId10"/>
    <p:sldId id="278" r:id="rId11"/>
    <p:sldId id="264" r:id="rId12"/>
    <p:sldId id="265" r:id="rId13"/>
    <p:sldId id="270" r:id="rId14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673"/>
  </p:normalViewPr>
  <p:slideViewPr>
    <p:cSldViewPr snapToGrid="0" snapToObjects="1">
      <p:cViewPr varScale="1">
        <p:scale>
          <a:sx n="61" d="100"/>
          <a:sy n="61" d="100"/>
        </p:scale>
        <p:origin x="24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D4B4B-8FE9-483D-9769-10492186F1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31C93B-D65B-404A-980D-ABE80606C816}">
      <dgm:prSet/>
      <dgm:spPr/>
      <dgm:t>
        <a:bodyPr/>
        <a:lstStyle/>
        <a:p>
          <a:r>
            <a:rPr lang="en-GB" b="1" dirty="0"/>
            <a:t>The Longford Trust has supported over 500 people to get degrees </a:t>
          </a:r>
          <a:endParaRPr lang="en-US" dirty="0"/>
        </a:p>
      </dgm:t>
    </dgm:pt>
    <dgm:pt modelId="{75916132-B4F4-4DB0-B2E4-554961A1293D}" type="parTrans" cxnId="{86072E42-C0E3-465B-A1E6-DD0C5586A82B}">
      <dgm:prSet/>
      <dgm:spPr/>
      <dgm:t>
        <a:bodyPr/>
        <a:lstStyle/>
        <a:p>
          <a:endParaRPr lang="en-US"/>
        </a:p>
      </dgm:t>
    </dgm:pt>
    <dgm:pt modelId="{95B5FB29-C399-4A34-B19F-E22A8209BE35}" type="sibTrans" cxnId="{86072E42-C0E3-465B-A1E6-DD0C5586A82B}">
      <dgm:prSet/>
      <dgm:spPr/>
      <dgm:t>
        <a:bodyPr/>
        <a:lstStyle/>
        <a:p>
          <a:endParaRPr lang="en-US"/>
        </a:p>
      </dgm:t>
    </dgm:pt>
    <dgm:pt modelId="{A5082308-8DE5-4B65-9313-07E19576898A}">
      <dgm:prSet/>
      <dgm:spPr/>
      <dgm:t>
        <a:bodyPr/>
        <a:lstStyle/>
        <a:p>
          <a:r>
            <a:rPr lang="en-GB" b="1"/>
            <a:t>85% of Longford Trust scholars graduate and get jobs</a:t>
          </a:r>
          <a:endParaRPr lang="en-US"/>
        </a:p>
      </dgm:t>
    </dgm:pt>
    <dgm:pt modelId="{914AEF60-7EEC-453F-A876-1AD24F109626}" type="parTrans" cxnId="{80BD3C40-A6AF-4EE2-A877-3D914BBE6EC0}">
      <dgm:prSet/>
      <dgm:spPr/>
      <dgm:t>
        <a:bodyPr/>
        <a:lstStyle/>
        <a:p>
          <a:endParaRPr lang="en-US"/>
        </a:p>
      </dgm:t>
    </dgm:pt>
    <dgm:pt modelId="{1EF1ADCA-69D5-4431-B832-C0F1931182F8}" type="sibTrans" cxnId="{80BD3C40-A6AF-4EE2-A877-3D914BBE6EC0}">
      <dgm:prSet/>
      <dgm:spPr/>
      <dgm:t>
        <a:bodyPr/>
        <a:lstStyle/>
        <a:p>
          <a:endParaRPr lang="en-US"/>
        </a:p>
      </dgm:t>
    </dgm:pt>
    <dgm:pt modelId="{AA118DFA-11AE-43CE-A0C5-F50B8AB266B9}">
      <dgm:prSet/>
      <dgm:spPr/>
      <dgm:t>
        <a:bodyPr/>
        <a:lstStyle/>
        <a:p>
          <a:r>
            <a:rPr lang="en-GB" b="1"/>
            <a:t>Only 5%  of the people we work with return to prison</a:t>
          </a:r>
          <a:endParaRPr lang="en-US"/>
        </a:p>
      </dgm:t>
    </dgm:pt>
    <dgm:pt modelId="{7B4DBACC-DA5A-446F-BD2D-7B8D69420E3C}" type="parTrans" cxnId="{7A1F5B00-6A79-46AF-B48D-ED91DB618563}">
      <dgm:prSet/>
      <dgm:spPr/>
      <dgm:t>
        <a:bodyPr/>
        <a:lstStyle/>
        <a:p>
          <a:endParaRPr lang="en-US"/>
        </a:p>
      </dgm:t>
    </dgm:pt>
    <dgm:pt modelId="{9D94F62D-D137-4A47-8497-09C52F9723CB}" type="sibTrans" cxnId="{7A1F5B00-6A79-46AF-B48D-ED91DB618563}">
      <dgm:prSet/>
      <dgm:spPr/>
      <dgm:t>
        <a:bodyPr/>
        <a:lstStyle/>
        <a:p>
          <a:endParaRPr lang="en-US"/>
        </a:p>
      </dgm:t>
    </dgm:pt>
    <dgm:pt modelId="{C40255C0-0796-44B1-AA47-1D228121A400}" type="pres">
      <dgm:prSet presAssocID="{4F9D4B4B-8FE9-483D-9769-10492186F1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500A2F-04FC-4823-9D06-C2FE46700ADE}" type="pres">
      <dgm:prSet presAssocID="{D531C93B-D65B-404A-980D-ABE80606C816}" presName="hierRoot1" presStyleCnt="0"/>
      <dgm:spPr/>
    </dgm:pt>
    <dgm:pt modelId="{425D7C86-6EE0-4603-AEB2-A9E99147D109}" type="pres">
      <dgm:prSet presAssocID="{D531C93B-D65B-404A-980D-ABE80606C816}" presName="composite" presStyleCnt="0"/>
      <dgm:spPr/>
    </dgm:pt>
    <dgm:pt modelId="{91FFE2B6-759C-445F-A3FC-0A703EF21A38}" type="pres">
      <dgm:prSet presAssocID="{D531C93B-D65B-404A-980D-ABE80606C816}" presName="background" presStyleLbl="node0" presStyleIdx="0" presStyleCnt="3"/>
      <dgm:spPr/>
    </dgm:pt>
    <dgm:pt modelId="{7A89AF34-51EB-4904-A2D2-319665707DAD}" type="pres">
      <dgm:prSet presAssocID="{D531C93B-D65B-404A-980D-ABE80606C816}" presName="text" presStyleLbl="fgAcc0" presStyleIdx="0" presStyleCnt="3">
        <dgm:presLayoutVars>
          <dgm:chPref val="3"/>
        </dgm:presLayoutVars>
      </dgm:prSet>
      <dgm:spPr/>
    </dgm:pt>
    <dgm:pt modelId="{6E8D483E-2972-4DCF-9414-1CC660BB4390}" type="pres">
      <dgm:prSet presAssocID="{D531C93B-D65B-404A-980D-ABE80606C816}" presName="hierChild2" presStyleCnt="0"/>
      <dgm:spPr/>
    </dgm:pt>
    <dgm:pt modelId="{8CE2526A-43D0-4721-9FFA-BB4E389FF0FF}" type="pres">
      <dgm:prSet presAssocID="{A5082308-8DE5-4B65-9313-07E19576898A}" presName="hierRoot1" presStyleCnt="0"/>
      <dgm:spPr/>
    </dgm:pt>
    <dgm:pt modelId="{D0B4C5FC-40AC-4F4E-A1F5-1556D9CC895B}" type="pres">
      <dgm:prSet presAssocID="{A5082308-8DE5-4B65-9313-07E19576898A}" presName="composite" presStyleCnt="0"/>
      <dgm:spPr/>
    </dgm:pt>
    <dgm:pt modelId="{1AFD5215-CA8A-45F0-985E-49F308D38172}" type="pres">
      <dgm:prSet presAssocID="{A5082308-8DE5-4B65-9313-07E19576898A}" presName="background" presStyleLbl="node0" presStyleIdx="1" presStyleCnt="3"/>
      <dgm:spPr/>
    </dgm:pt>
    <dgm:pt modelId="{9478DBC8-0493-4BAB-B7B1-45EF4BC204FD}" type="pres">
      <dgm:prSet presAssocID="{A5082308-8DE5-4B65-9313-07E19576898A}" presName="text" presStyleLbl="fgAcc0" presStyleIdx="1" presStyleCnt="3">
        <dgm:presLayoutVars>
          <dgm:chPref val="3"/>
        </dgm:presLayoutVars>
      </dgm:prSet>
      <dgm:spPr/>
    </dgm:pt>
    <dgm:pt modelId="{AC547D3D-5F4C-4B82-AFDF-5284AE5890DD}" type="pres">
      <dgm:prSet presAssocID="{A5082308-8DE5-4B65-9313-07E19576898A}" presName="hierChild2" presStyleCnt="0"/>
      <dgm:spPr/>
    </dgm:pt>
    <dgm:pt modelId="{30A33E6B-7512-49D9-85EF-476640437C48}" type="pres">
      <dgm:prSet presAssocID="{AA118DFA-11AE-43CE-A0C5-F50B8AB266B9}" presName="hierRoot1" presStyleCnt="0"/>
      <dgm:spPr/>
    </dgm:pt>
    <dgm:pt modelId="{1A5C05CE-1E28-4055-8CB4-3F840F27AD7E}" type="pres">
      <dgm:prSet presAssocID="{AA118DFA-11AE-43CE-A0C5-F50B8AB266B9}" presName="composite" presStyleCnt="0"/>
      <dgm:spPr/>
    </dgm:pt>
    <dgm:pt modelId="{6A57A1E8-2295-4184-B8D6-732D93726093}" type="pres">
      <dgm:prSet presAssocID="{AA118DFA-11AE-43CE-A0C5-F50B8AB266B9}" presName="background" presStyleLbl="node0" presStyleIdx="2" presStyleCnt="3"/>
      <dgm:spPr/>
    </dgm:pt>
    <dgm:pt modelId="{0D078062-24ED-49D5-B579-BEF79393AD75}" type="pres">
      <dgm:prSet presAssocID="{AA118DFA-11AE-43CE-A0C5-F50B8AB266B9}" presName="text" presStyleLbl="fgAcc0" presStyleIdx="2" presStyleCnt="3">
        <dgm:presLayoutVars>
          <dgm:chPref val="3"/>
        </dgm:presLayoutVars>
      </dgm:prSet>
      <dgm:spPr/>
    </dgm:pt>
    <dgm:pt modelId="{4E5F7FB9-3A80-4343-B1AD-C56E77C22D27}" type="pres">
      <dgm:prSet presAssocID="{AA118DFA-11AE-43CE-A0C5-F50B8AB266B9}" presName="hierChild2" presStyleCnt="0"/>
      <dgm:spPr/>
    </dgm:pt>
  </dgm:ptLst>
  <dgm:cxnLst>
    <dgm:cxn modelId="{7A1F5B00-6A79-46AF-B48D-ED91DB618563}" srcId="{4F9D4B4B-8FE9-483D-9769-10492186F1E7}" destId="{AA118DFA-11AE-43CE-A0C5-F50B8AB266B9}" srcOrd="2" destOrd="0" parTransId="{7B4DBACC-DA5A-446F-BD2D-7B8D69420E3C}" sibTransId="{9D94F62D-D137-4A47-8497-09C52F9723CB}"/>
    <dgm:cxn modelId="{186A171F-FAEE-4EAD-BF21-E3F66D093B84}" type="presOf" srcId="{D531C93B-D65B-404A-980D-ABE80606C816}" destId="{7A89AF34-51EB-4904-A2D2-319665707DAD}" srcOrd="0" destOrd="0" presId="urn:microsoft.com/office/officeart/2005/8/layout/hierarchy1"/>
    <dgm:cxn modelId="{C11CA82B-14BA-4752-A5FF-8F03EDBC4C8E}" type="presOf" srcId="{A5082308-8DE5-4B65-9313-07E19576898A}" destId="{9478DBC8-0493-4BAB-B7B1-45EF4BC204FD}" srcOrd="0" destOrd="0" presId="urn:microsoft.com/office/officeart/2005/8/layout/hierarchy1"/>
    <dgm:cxn modelId="{80BD3C40-A6AF-4EE2-A877-3D914BBE6EC0}" srcId="{4F9D4B4B-8FE9-483D-9769-10492186F1E7}" destId="{A5082308-8DE5-4B65-9313-07E19576898A}" srcOrd="1" destOrd="0" parTransId="{914AEF60-7EEC-453F-A876-1AD24F109626}" sibTransId="{1EF1ADCA-69D5-4431-B832-C0F1931182F8}"/>
    <dgm:cxn modelId="{86072E42-C0E3-465B-A1E6-DD0C5586A82B}" srcId="{4F9D4B4B-8FE9-483D-9769-10492186F1E7}" destId="{D531C93B-D65B-404A-980D-ABE80606C816}" srcOrd="0" destOrd="0" parTransId="{75916132-B4F4-4DB0-B2E4-554961A1293D}" sibTransId="{95B5FB29-C399-4A34-B19F-E22A8209BE35}"/>
    <dgm:cxn modelId="{6539D089-F755-4D57-8D55-DB40189A5DD4}" type="presOf" srcId="{AA118DFA-11AE-43CE-A0C5-F50B8AB266B9}" destId="{0D078062-24ED-49D5-B579-BEF79393AD75}" srcOrd="0" destOrd="0" presId="urn:microsoft.com/office/officeart/2005/8/layout/hierarchy1"/>
    <dgm:cxn modelId="{C508DACD-6FAE-4134-90D0-87697BCE0014}" type="presOf" srcId="{4F9D4B4B-8FE9-483D-9769-10492186F1E7}" destId="{C40255C0-0796-44B1-AA47-1D228121A400}" srcOrd="0" destOrd="0" presId="urn:microsoft.com/office/officeart/2005/8/layout/hierarchy1"/>
    <dgm:cxn modelId="{1CA9D443-D564-4E7B-93F5-A89C26FD7F9D}" type="presParOf" srcId="{C40255C0-0796-44B1-AA47-1D228121A400}" destId="{D9500A2F-04FC-4823-9D06-C2FE46700ADE}" srcOrd="0" destOrd="0" presId="urn:microsoft.com/office/officeart/2005/8/layout/hierarchy1"/>
    <dgm:cxn modelId="{CB6645DA-9BE6-4902-A51D-8EBB44EE97CF}" type="presParOf" srcId="{D9500A2F-04FC-4823-9D06-C2FE46700ADE}" destId="{425D7C86-6EE0-4603-AEB2-A9E99147D109}" srcOrd="0" destOrd="0" presId="urn:microsoft.com/office/officeart/2005/8/layout/hierarchy1"/>
    <dgm:cxn modelId="{D6D38AAF-CEAF-4B60-9C7C-63BC8486465F}" type="presParOf" srcId="{425D7C86-6EE0-4603-AEB2-A9E99147D109}" destId="{91FFE2B6-759C-445F-A3FC-0A703EF21A38}" srcOrd="0" destOrd="0" presId="urn:microsoft.com/office/officeart/2005/8/layout/hierarchy1"/>
    <dgm:cxn modelId="{64C26AC7-EE3D-4158-A052-1CFF3B17BD93}" type="presParOf" srcId="{425D7C86-6EE0-4603-AEB2-A9E99147D109}" destId="{7A89AF34-51EB-4904-A2D2-319665707DAD}" srcOrd="1" destOrd="0" presId="urn:microsoft.com/office/officeart/2005/8/layout/hierarchy1"/>
    <dgm:cxn modelId="{DC7C3CCF-A7BA-4E0A-87C0-D810136C57FC}" type="presParOf" srcId="{D9500A2F-04FC-4823-9D06-C2FE46700ADE}" destId="{6E8D483E-2972-4DCF-9414-1CC660BB4390}" srcOrd="1" destOrd="0" presId="urn:microsoft.com/office/officeart/2005/8/layout/hierarchy1"/>
    <dgm:cxn modelId="{1E263D8E-49D9-48A2-BF55-95DCF3583796}" type="presParOf" srcId="{C40255C0-0796-44B1-AA47-1D228121A400}" destId="{8CE2526A-43D0-4721-9FFA-BB4E389FF0FF}" srcOrd="1" destOrd="0" presId="urn:microsoft.com/office/officeart/2005/8/layout/hierarchy1"/>
    <dgm:cxn modelId="{F96072B5-3D73-43AC-9A32-63E19EDB27BF}" type="presParOf" srcId="{8CE2526A-43D0-4721-9FFA-BB4E389FF0FF}" destId="{D0B4C5FC-40AC-4F4E-A1F5-1556D9CC895B}" srcOrd="0" destOrd="0" presId="urn:microsoft.com/office/officeart/2005/8/layout/hierarchy1"/>
    <dgm:cxn modelId="{3715B0BA-ECDB-4D28-8B2A-38F884866271}" type="presParOf" srcId="{D0B4C5FC-40AC-4F4E-A1F5-1556D9CC895B}" destId="{1AFD5215-CA8A-45F0-985E-49F308D38172}" srcOrd="0" destOrd="0" presId="urn:microsoft.com/office/officeart/2005/8/layout/hierarchy1"/>
    <dgm:cxn modelId="{6CEF811C-506B-4D9C-8DEB-161AEF1482B2}" type="presParOf" srcId="{D0B4C5FC-40AC-4F4E-A1F5-1556D9CC895B}" destId="{9478DBC8-0493-4BAB-B7B1-45EF4BC204FD}" srcOrd="1" destOrd="0" presId="urn:microsoft.com/office/officeart/2005/8/layout/hierarchy1"/>
    <dgm:cxn modelId="{C77A0369-DA2B-44C3-B18A-842F34F6549D}" type="presParOf" srcId="{8CE2526A-43D0-4721-9FFA-BB4E389FF0FF}" destId="{AC547D3D-5F4C-4B82-AFDF-5284AE5890DD}" srcOrd="1" destOrd="0" presId="urn:microsoft.com/office/officeart/2005/8/layout/hierarchy1"/>
    <dgm:cxn modelId="{D26243CE-E94E-429F-ACB6-B3438B0F94DB}" type="presParOf" srcId="{C40255C0-0796-44B1-AA47-1D228121A400}" destId="{30A33E6B-7512-49D9-85EF-476640437C48}" srcOrd="2" destOrd="0" presId="urn:microsoft.com/office/officeart/2005/8/layout/hierarchy1"/>
    <dgm:cxn modelId="{EC7A18CE-9F6F-4396-87B0-5E5B8F1297A8}" type="presParOf" srcId="{30A33E6B-7512-49D9-85EF-476640437C48}" destId="{1A5C05CE-1E28-4055-8CB4-3F840F27AD7E}" srcOrd="0" destOrd="0" presId="urn:microsoft.com/office/officeart/2005/8/layout/hierarchy1"/>
    <dgm:cxn modelId="{ACD256E5-B67A-4D28-9E79-DBB5F1B74DED}" type="presParOf" srcId="{1A5C05CE-1E28-4055-8CB4-3F840F27AD7E}" destId="{6A57A1E8-2295-4184-B8D6-732D93726093}" srcOrd="0" destOrd="0" presId="urn:microsoft.com/office/officeart/2005/8/layout/hierarchy1"/>
    <dgm:cxn modelId="{4B614F78-977B-4EAC-82B2-A215D3B4E626}" type="presParOf" srcId="{1A5C05CE-1E28-4055-8CB4-3F840F27AD7E}" destId="{0D078062-24ED-49D5-B579-BEF79393AD75}" srcOrd="1" destOrd="0" presId="urn:microsoft.com/office/officeart/2005/8/layout/hierarchy1"/>
    <dgm:cxn modelId="{3B3890A4-9997-42A3-8F4A-AAC70D82E79B}" type="presParOf" srcId="{30A33E6B-7512-49D9-85EF-476640437C48}" destId="{4E5F7FB9-3A80-4343-B1AD-C56E77C22D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59BEF-CC59-49B3-9627-007A6D03E7D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A3FB1-A917-4AD4-9B7B-900AAEFF49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88% of scholars have greater confidence in themselves and their academic abilities </a:t>
          </a:r>
          <a:endParaRPr lang="en-US"/>
        </a:p>
      </dgm:t>
    </dgm:pt>
    <dgm:pt modelId="{7F219809-1728-4C6B-BA30-B414226805C5}" type="parTrans" cxnId="{D7E898F1-2B4E-44B6-9F17-BD306FBDA7C8}">
      <dgm:prSet/>
      <dgm:spPr/>
      <dgm:t>
        <a:bodyPr/>
        <a:lstStyle/>
        <a:p>
          <a:endParaRPr lang="en-US"/>
        </a:p>
      </dgm:t>
    </dgm:pt>
    <dgm:pt modelId="{DD5564EB-31CE-45F5-8061-52172CF92C1F}" type="sibTrans" cxnId="{D7E898F1-2B4E-44B6-9F17-BD306FBDA7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36C2A6-69B2-40AF-A0D4-97A5ADF8C6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96% say they have become a better person as a result of their undergraduate journey </a:t>
          </a:r>
          <a:endParaRPr lang="en-US"/>
        </a:p>
      </dgm:t>
    </dgm:pt>
    <dgm:pt modelId="{807AC53F-7F41-4D8F-838D-BEC8D88ED4F6}" type="parTrans" cxnId="{6875D496-3C48-4937-B13A-4CF4D31C58BD}">
      <dgm:prSet/>
      <dgm:spPr/>
      <dgm:t>
        <a:bodyPr/>
        <a:lstStyle/>
        <a:p>
          <a:endParaRPr lang="en-US"/>
        </a:p>
      </dgm:t>
    </dgm:pt>
    <dgm:pt modelId="{89B5CE90-35ED-4360-9FE6-0FA3C9B1A485}" type="sibTrans" cxnId="{6875D496-3C48-4937-B13A-4CF4D31C58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05A4CC-9F93-4FFB-8851-EEB6C0BF55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80% believe they are now more able to secure a degree level job and have a career </a:t>
          </a:r>
          <a:endParaRPr lang="en-US"/>
        </a:p>
      </dgm:t>
    </dgm:pt>
    <dgm:pt modelId="{39123639-E754-4785-BF8C-888B0032643D}" type="parTrans" cxnId="{492DEB31-961A-4FC4-B502-93922CEA8216}">
      <dgm:prSet/>
      <dgm:spPr/>
      <dgm:t>
        <a:bodyPr/>
        <a:lstStyle/>
        <a:p>
          <a:endParaRPr lang="en-US"/>
        </a:p>
      </dgm:t>
    </dgm:pt>
    <dgm:pt modelId="{8464EB93-17B0-4784-AB47-F0641AFAA41A}" type="sibTrans" cxnId="{492DEB31-961A-4FC4-B502-93922CEA82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97BEFB-15E9-4E1D-8FD9-EFAD97EA3D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92% say they are now very optimistic for their future </a:t>
          </a:r>
          <a:endParaRPr lang="en-US"/>
        </a:p>
      </dgm:t>
    </dgm:pt>
    <dgm:pt modelId="{3C2DB14E-48E9-4041-9124-64F139E0D59C}" type="parTrans" cxnId="{FC83930A-7533-482E-9EAB-D17E40A137BC}">
      <dgm:prSet/>
      <dgm:spPr/>
      <dgm:t>
        <a:bodyPr/>
        <a:lstStyle/>
        <a:p>
          <a:endParaRPr lang="en-US"/>
        </a:p>
      </dgm:t>
    </dgm:pt>
    <dgm:pt modelId="{387C35B8-9244-4D09-A66F-5D9D338B66E6}" type="sibTrans" cxnId="{FC83930A-7533-482E-9EAB-D17E40A137BC}">
      <dgm:prSet/>
      <dgm:spPr/>
      <dgm:t>
        <a:bodyPr/>
        <a:lstStyle/>
        <a:p>
          <a:endParaRPr lang="en-US"/>
        </a:p>
      </dgm:t>
    </dgm:pt>
    <dgm:pt modelId="{A9D659B5-1685-4E80-9654-15D8272BF07F}" type="pres">
      <dgm:prSet presAssocID="{B2859BEF-CC59-49B3-9627-007A6D03E7D7}" presName="root" presStyleCnt="0">
        <dgm:presLayoutVars>
          <dgm:dir/>
          <dgm:resizeHandles val="exact"/>
        </dgm:presLayoutVars>
      </dgm:prSet>
      <dgm:spPr/>
    </dgm:pt>
    <dgm:pt modelId="{968AD2A5-D249-479C-B77C-37A78251BE84}" type="pres">
      <dgm:prSet presAssocID="{B2859BEF-CC59-49B3-9627-007A6D03E7D7}" presName="container" presStyleCnt="0">
        <dgm:presLayoutVars>
          <dgm:dir/>
          <dgm:resizeHandles val="exact"/>
        </dgm:presLayoutVars>
      </dgm:prSet>
      <dgm:spPr/>
    </dgm:pt>
    <dgm:pt modelId="{F787C97E-18CF-4894-B18A-5FFDC53320E7}" type="pres">
      <dgm:prSet presAssocID="{46BA3FB1-A917-4AD4-9B7B-900AAEFF49AF}" presName="compNode" presStyleCnt="0"/>
      <dgm:spPr/>
    </dgm:pt>
    <dgm:pt modelId="{155FBB8A-E0AA-4C2D-9780-1DFC993A9F96}" type="pres">
      <dgm:prSet presAssocID="{46BA3FB1-A917-4AD4-9B7B-900AAEFF49AF}" presName="iconBgRect" presStyleLbl="bgShp" presStyleIdx="0" presStyleCnt="4"/>
      <dgm:spPr/>
    </dgm:pt>
    <dgm:pt modelId="{91FADA6D-5FC8-4A48-BCA3-EF54EFB7D403}" type="pres">
      <dgm:prSet presAssocID="{46BA3FB1-A917-4AD4-9B7B-900AAEFF49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F40A97B-5F87-4608-92B5-4031736688AA}" type="pres">
      <dgm:prSet presAssocID="{46BA3FB1-A917-4AD4-9B7B-900AAEFF49AF}" presName="spaceRect" presStyleCnt="0"/>
      <dgm:spPr/>
    </dgm:pt>
    <dgm:pt modelId="{D25CE183-8221-40CB-8358-6506910F446E}" type="pres">
      <dgm:prSet presAssocID="{46BA3FB1-A917-4AD4-9B7B-900AAEFF49AF}" presName="textRect" presStyleLbl="revTx" presStyleIdx="0" presStyleCnt="4">
        <dgm:presLayoutVars>
          <dgm:chMax val="1"/>
          <dgm:chPref val="1"/>
        </dgm:presLayoutVars>
      </dgm:prSet>
      <dgm:spPr/>
    </dgm:pt>
    <dgm:pt modelId="{D9C63616-DC8F-4C2C-AE51-9BD0EE079723}" type="pres">
      <dgm:prSet presAssocID="{DD5564EB-31CE-45F5-8061-52172CF92C1F}" presName="sibTrans" presStyleLbl="sibTrans2D1" presStyleIdx="0" presStyleCnt="0"/>
      <dgm:spPr/>
    </dgm:pt>
    <dgm:pt modelId="{8ED5CA11-4ADB-4949-B79F-8A5220604B87}" type="pres">
      <dgm:prSet presAssocID="{A636C2A6-69B2-40AF-A0D4-97A5ADF8C625}" presName="compNode" presStyleCnt="0"/>
      <dgm:spPr/>
    </dgm:pt>
    <dgm:pt modelId="{FA475DFA-3AB2-4E90-B559-DECF4E7CB317}" type="pres">
      <dgm:prSet presAssocID="{A636C2A6-69B2-40AF-A0D4-97A5ADF8C625}" presName="iconBgRect" presStyleLbl="bgShp" presStyleIdx="1" presStyleCnt="4"/>
      <dgm:spPr/>
    </dgm:pt>
    <dgm:pt modelId="{0FA99025-0A34-4A27-B390-E8C70DBEAB2A}" type="pres">
      <dgm:prSet presAssocID="{A636C2A6-69B2-40AF-A0D4-97A5ADF8C6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FADF7FF-B605-40D8-AB44-6D14BE489D96}" type="pres">
      <dgm:prSet presAssocID="{A636C2A6-69B2-40AF-A0D4-97A5ADF8C625}" presName="spaceRect" presStyleCnt="0"/>
      <dgm:spPr/>
    </dgm:pt>
    <dgm:pt modelId="{2327B736-9CE7-459B-8959-5EB70E9636C9}" type="pres">
      <dgm:prSet presAssocID="{A636C2A6-69B2-40AF-A0D4-97A5ADF8C625}" presName="textRect" presStyleLbl="revTx" presStyleIdx="1" presStyleCnt="4">
        <dgm:presLayoutVars>
          <dgm:chMax val="1"/>
          <dgm:chPref val="1"/>
        </dgm:presLayoutVars>
      </dgm:prSet>
      <dgm:spPr/>
    </dgm:pt>
    <dgm:pt modelId="{041B9B46-1AF1-463F-9620-9B14343171DA}" type="pres">
      <dgm:prSet presAssocID="{89B5CE90-35ED-4360-9FE6-0FA3C9B1A485}" presName="sibTrans" presStyleLbl="sibTrans2D1" presStyleIdx="0" presStyleCnt="0"/>
      <dgm:spPr/>
    </dgm:pt>
    <dgm:pt modelId="{64D31F3E-9E55-4E62-B7BE-A0C4FABE3881}" type="pres">
      <dgm:prSet presAssocID="{5805A4CC-9F93-4FFB-8851-EEB6C0BF557E}" presName="compNode" presStyleCnt="0"/>
      <dgm:spPr/>
    </dgm:pt>
    <dgm:pt modelId="{B353A5E6-673A-4F9E-9127-CEB1E7477F59}" type="pres">
      <dgm:prSet presAssocID="{5805A4CC-9F93-4FFB-8851-EEB6C0BF557E}" presName="iconBgRect" presStyleLbl="bgShp" presStyleIdx="2" presStyleCnt="4"/>
      <dgm:spPr/>
    </dgm:pt>
    <dgm:pt modelId="{37571EE4-CEB5-4A82-BDB9-1F6A47C4CB6E}" type="pres">
      <dgm:prSet presAssocID="{5805A4CC-9F93-4FFB-8851-EEB6C0BF55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A7CE071-0AF2-485F-A4EC-2C12414AA15D}" type="pres">
      <dgm:prSet presAssocID="{5805A4CC-9F93-4FFB-8851-EEB6C0BF557E}" presName="spaceRect" presStyleCnt="0"/>
      <dgm:spPr/>
    </dgm:pt>
    <dgm:pt modelId="{83EF5DB7-69E6-4EED-933A-2368DD23CC11}" type="pres">
      <dgm:prSet presAssocID="{5805A4CC-9F93-4FFB-8851-EEB6C0BF557E}" presName="textRect" presStyleLbl="revTx" presStyleIdx="2" presStyleCnt="4">
        <dgm:presLayoutVars>
          <dgm:chMax val="1"/>
          <dgm:chPref val="1"/>
        </dgm:presLayoutVars>
      </dgm:prSet>
      <dgm:spPr/>
    </dgm:pt>
    <dgm:pt modelId="{C4646093-D550-4901-B623-E692CAE6C077}" type="pres">
      <dgm:prSet presAssocID="{8464EB93-17B0-4784-AB47-F0641AFAA41A}" presName="sibTrans" presStyleLbl="sibTrans2D1" presStyleIdx="0" presStyleCnt="0"/>
      <dgm:spPr/>
    </dgm:pt>
    <dgm:pt modelId="{53069146-57B3-49E1-B609-51EAB6891C76}" type="pres">
      <dgm:prSet presAssocID="{4997BEFB-15E9-4E1D-8FD9-EFAD97EA3D07}" presName="compNode" presStyleCnt="0"/>
      <dgm:spPr/>
    </dgm:pt>
    <dgm:pt modelId="{4A76691B-67D2-4DEC-8A47-78235F42C7A1}" type="pres">
      <dgm:prSet presAssocID="{4997BEFB-15E9-4E1D-8FD9-EFAD97EA3D07}" presName="iconBgRect" presStyleLbl="bgShp" presStyleIdx="3" presStyleCnt="4"/>
      <dgm:spPr/>
    </dgm:pt>
    <dgm:pt modelId="{C37CA970-E8F1-4ACA-B385-82ADD979E41E}" type="pres">
      <dgm:prSet presAssocID="{4997BEFB-15E9-4E1D-8FD9-EFAD97EA3D0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827A297F-E374-4923-8AC2-59B5D8B39867}" type="pres">
      <dgm:prSet presAssocID="{4997BEFB-15E9-4E1D-8FD9-EFAD97EA3D07}" presName="spaceRect" presStyleCnt="0"/>
      <dgm:spPr/>
    </dgm:pt>
    <dgm:pt modelId="{1FEC8092-1DBF-4ACE-908B-344C12709DB8}" type="pres">
      <dgm:prSet presAssocID="{4997BEFB-15E9-4E1D-8FD9-EFAD97EA3D0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83930A-7533-482E-9EAB-D17E40A137BC}" srcId="{B2859BEF-CC59-49B3-9627-007A6D03E7D7}" destId="{4997BEFB-15E9-4E1D-8FD9-EFAD97EA3D07}" srcOrd="3" destOrd="0" parTransId="{3C2DB14E-48E9-4041-9124-64F139E0D59C}" sibTransId="{387C35B8-9244-4D09-A66F-5D9D338B66E6}"/>
    <dgm:cxn modelId="{265C5F25-0A48-4821-B9DA-30A423A655CD}" type="presOf" srcId="{46BA3FB1-A917-4AD4-9B7B-900AAEFF49AF}" destId="{D25CE183-8221-40CB-8358-6506910F446E}" srcOrd="0" destOrd="0" presId="urn:microsoft.com/office/officeart/2018/2/layout/IconCircleList"/>
    <dgm:cxn modelId="{492DEB31-961A-4FC4-B502-93922CEA8216}" srcId="{B2859BEF-CC59-49B3-9627-007A6D03E7D7}" destId="{5805A4CC-9F93-4FFB-8851-EEB6C0BF557E}" srcOrd="2" destOrd="0" parTransId="{39123639-E754-4785-BF8C-888B0032643D}" sibTransId="{8464EB93-17B0-4784-AB47-F0641AFAA41A}"/>
    <dgm:cxn modelId="{1E1D4B3C-6475-40D1-AE31-93A14D3C82B7}" type="presOf" srcId="{8464EB93-17B0-4784-AB47-F0641AFAA41A}" destId="{C4646093-D550-4901-B623-E692CAE6C077}" srcOrd="0" destOrd="0" presId="urn:microsoft.com/office/officeart/2018/2/layout/IconCircleList"/>
    <dgm:cxn modelId="{F513C66E-DB45-4461-A04E-36067E4782EF}" type="presOf" srcId="{B2859BEF-CC59-49B3-9627-007A6D03E7D7}" destId="{A9D659B5-1685-4E80-9654-15D8272BF07F}" srcOrd="0" destOrd="0" presId="urn:microsoft.com/office/officeart/2018/2/layout/IconCircleList"/>
    <dgm:cxn modelId="{6875D496-3C48-4937-B13A-4CF4D31C58BD}" srcId="{B2859BEF-CC59-49B3-9627-007A6D03E7D7}" destId="{A636C2A6-69B2-40AF-A0D4-97A5ADF8C625}" srcOrd="1" destOrd="0" parTransId="{807AC53F-7F41-4D8F-838D-BEC8D88ED4F6}" sibTransId="{89B5CE90-35ED-4360-9FE6-0FA3C9B1A485}"/>
    <dgm:cxn modelId="{5E0D94A4-C6F3-4D07-AFA5-85C5D03C0F15}" type="presOf" srcId="{DD5564EB-31CE-45F5-8061-52172CF92C1F}" destId="{D9C63616-DC8F-4C2C-AE51-9BD0EE079723}" srcOrd="0" destOrd="0" presId="urn:microsoft.com/office/officeart/2018/2/layout/IconCircleList"/>
    <dgm:cxn modelId="{936AC8B4-EA86-4D8D-BE2E-DF11EED969FA}" type="presOf" srcId="{89B5CE90-35ED-4360-9FE6-0FA3C9B1A485}" destId="{041B9B46-1AF1-463F-9620-9B14343171DA}" srcOrd="0" destOrd="0" presId="urn:microsoft.com/office/officeart/2018/2/layout/IconCircleList"/>
    <dgm:cxn modelId="{40AE3FB9-1C03-4917-A385-8930CF4F65EE}" type="presOf" srcId="{A636C2A6-69B2-40AF-A0D4-97A5ADF8C625}" destId="{2327B736-9CE7-459B-8959-5EB70E9636C9}" srcOrd="0" destOrd="0" presId="urn:microsoft.com/office/officeart/2018/2/layout/IconCircleList"/>
    <dgm:cxn modelId="{7ACE0AC3-718D-4102-964B-3417B17FD9B2}" type="presOf" srcId="{5805A4CC-9F93-4FFB-8851-EEB6C0BF557E}" destId="{83EF5DB7-69E6-4EED-933A-2368DD23CC11}" srcOrd="0" destOrd="0" presId="urn:microsoft.com/office/officeart/2018/2/layout/IconCircleList"/>
    <dgm:cxn modelId="{D7E898F1-2B4E-44B6-9F17-BD306FBDA7C8}" srcId="{B2859BEF-CC59-49B3-9627-007A6D03E7D7}" destId="{46BA3FB1-A917-4AD4-9B7B-900AAEFF49AF}" srcOrd="0" destOrd="0" parTransId="{7F219809-1728-4C6B-BA30-B414226805C5}" sibTransId="{DD5564EB-31CE-45F5-8061-52172CF92C1F}"/>
    <dgm:cxn modelId="{24B23FF8-BCB3-42DD-BF20-753BF4708105}" type="presOf" srcId="{4997BEFB-15E9-4E1D-8FD9-EFAD97EA3D07}" destId="{1FEC8092-1DBF-4ACE-908B-344C12709DB8}" srcOrd="0" destOrd="0" presId="urn:microsoft.com/office/officeart/2018/2/layout/IconCircleList"/>
    <dgm:cxn modelId="{7F14BB0B-4DEC-46F7-817C-1003FC68732F}" type="presParOf" srcId="{A9D659B5-1685-4E80-9654-15D8272BF07F}" destId="{968AD2A5-D249-479C-B77C-37A78251BE84}" srcOrd="0" destOrd="0" presId="urn:microsoft.com/office/officeart/2018/2/layout/IconCircleList"/>
    <dgm:cxn modelId="{2DD2D8A5-E85B-4142-A39E-AF7E3C7191F4}" type="presParOf" srcId="{968AD2A5-D249-479C-B77C-37A78251BE84}" destId="{F787C97E-18CF-4894-B18A-5FFDC53320E7}" srcOrd="0" destOrd="0" presId="urn:microsoft.com/office/officeart/2018/2/layout/IconCircleList"/>
    <dgm:cxn modelId="{F3BF3BAD-6136-486D-9827-900CA6239C1F}" type="presParOf" srcId="{F787C97E-18CF-4894-B18A-5FFDC53320E7}" destId="{155FBB8A-E0AA-4C2D-9780-1DFC993A9F96}" srcOrd="0" destOrd="0" presId="urn:microsoft.com/office/officeart/2018/2/layout/IconCircleList"/>
    <dgm:cxn modelId="{C6672E1F-CC68-40CA-951A-EBF0583706AB}" type="presParOf" srcId="{F787C97E-18CF-4894-B18A-5FFDC53320E7}" destId="{91FADA6D-5FC8-4A48-BCA3-EF54EFB7D403}" srcOrd="1" destOrd="0" presId="urn:microsoft.com/office/officeart/2018/2/layout/IconCircleList"/>
    <dgm:cxn modelId="{3AE48EE8-28FF-4BB7-A328-F0B11957236C}" type="presParOf" srcId="{F787C97E-18CF-4894-B18A-5FFDC53320E7}" destId="{2F40A97B-5F87-4608-92B5-4031736688AA}" srcOrd="2" destOrd="0" presId="urn:microsoft.com/office/officeart/2018/2/layout/IconCircleList"/>
    <dgm:cxn modelId="{CCC1C312-C162-4B3E-9338-8507ACA75EE9}" type="presParOf" srcId="{F787C97E-18CF-4894-B18A-5FFDC53320E7}" destId="{D25CE183-8221-40CB-8358-6506910F446E}" srcOrd="3" destOrd="0" presId="urn:microsoft.com/office/officeart/2018/2/layout/IconCircleList"/>
    <dgm:cxn modelId="{4456D414-394D-44A9-838F-143FDEEEDD6F}" type="presParOf" srcId="{968AD2A5-D249-479C-B77C-37A78251BE84}" destId="{D9C63616-DC8F-4C2C-AE51-9BD0EE079723}" srcOrd="1" destOrd="0" presId="urn:microsoft.com/office/officeart/2018/2/layout/IconCircleList"/>
    <dgm:cxn modelId="{42888F25-FE46-4125-A501-E11A29E87063}" type="presParOf" srcId="{968AD2A5-D249-479C-B77C-37A78251BE84}" destId="{8ED5CA11-4ADB-4949-B79F-8A5220604B87}" srcOrd="2" destOrd="0" presId="urn:microsoft.com/office/officeart/2018/2/layout/IconCircleList"/>
    <dgm:cxn modelId="{5AD7A56F-A6F4-4364-92BB-2C3521186553}" type="presParOf" srcId="{8ED5CA11-4ADB-4949-B79F-8A5220604B87}" destId="{FA475DFA-3AB2-4E90-B559-DECF4E7CB317}" srcOrd="0" destOrd="0" presId="urn:microsoft.com/office/officeart/2018/2/layout/IconCircleList"/>
    <dgm:cxn modelId="{33A54D8D-02C0-42F6-ADA7-994011F6360F}" type="presParOf" srcId="{8ED5CA11-4ADB-4949-B79F-8A5220604B87}" destId="{0FA99025-0A34-4A27-B390-E8C70DBEAB2A}" srcOrd="1" destOrd="0" presId="urn:microsoft.com/office/officeart/2018/2/layout/IconCircleList"/>
    <dgm:cxn modelId="{B3F208A8-D880-4D21-8685-FC5802F1FF76}" type="presParOf" srcId="{8ED5CA11-4ADB-4949-B79F-8A5220604B87}" destId="{AFADF7FF-B605-40D8-AB44-6D14BE489D96}" srcOrd="2" destOrd="0" presId="urn:microsoft.com/office/officeart/2018/2/layout/IconCircleList"/>
    <dgm:cxn modelId="{1F1C069F-80FD-463A-98C0-667FB72F52B2}" type="presParOf" srcId="{8ED5CA11-4ADB-4949-B79F-8A5220604B87}" destId="{2327B736-9CE7-459B-8959-5EB70E9636C9}" srcOrd="3" destOrd="0" presId="urn:microsoft.com/office/officeart/2018/2/layout/IconCircleList"/>
    <dgm:cxn modelId="{D4AA5034-61C6-4DF0-8236-5619AE0ACAF4}" type="presParOf" srcId="{968AD2A5-D249-479C-B77C-37A78251BE84}" destId="{041B9B46-1AF1-463F-9620-9B14343171DA}" srcOrd="3" destOrd="0" presId="urn:microsoft.com/office/officeart/2018/2/layout/IconCircleList"/>
    <dgm:cxn modelId="{B3F48A4E-0BF4-4896-9BFA-34943DFA865B}" type="presParOf" srcId="{968AD2A5-D249-479C-B77C-37A78251BE84}" destId="{64D31F3E-9E55-4E62-B7BE-A0C4FABE3881}" srcOrd="4" destOrd="0" presId="urn:microsoft.com/office/officeart/2018/2/layout/IconCircleList"/>
    <dgm:cxn modelId="{E13EC9AE-E80D-4440-A124-2F77DD6FCFFE}" type="presParOf" srcId="{64D31F3E-9E55-4E62-B7BE-A0C4FABE3881}" destId="{B353A5E6-673A-4F9E-9127-CEB1E7477F59}" srcOrd="0" destOrd="0" presId="urn:microsoft.com/office/officeart/2018/2/layout/IconCircleList"/>
    <dgm:cxn modelId="{124E46B1-8D1D-42F0-BB1D-ACF93695DCE1}" type="presParOf" srcId="{64D31F3E-9E55-4E62-B7BE-A0C4FABE3881}" destId="{37571EE4-CEB5-4A82-BDB9-1F6A47C4CB6E}" srcOrd="1" destOrd="0" presId="urn:microsoft.com/office/officeart/2018/2/layout/IconCircleList"/>
    <dgm:cxn modelId="{0127745A-E7EB-43CF-95A3-5409EB868043}" type="presParOf" srcId="{64D31F3E-9E55-4E62-B7BE-A0C4FABE3881}" destId="{7A7CE071-0AF2-485F-A4EC-2C12414AA15D}" srcOrd="2" destOrd="0" presId="urn:microsoft.com/office/officeart/2018/2/layout/IconCircleList"/>
    <dgm:cxn modelId="{93710385-F650-481A-8CAD-320A2C134DF0}" type="presParOf" srcId="{64D31F3E-9E55-4E62-B7BE-A0C4FABE3881}" destId="{83EF5DB7-69E6-4EED-933A-2368DD23CC11}" srcOrd="3" destOrd="0" presId="urn:microsoft.com/office/officeart/2018/2/layout/IconCircleList"/>
    <dgm:cxn modelId="{056B1FEF-5908-488F-9E6B-442E3AFFAD5B}" type="presParOf" srcId="{968AD2A5-D249-479C-B77C-37A78251BE84}" destId="{C4646093-D550-4901-B623-E692CAE6C077}" srcOrd="5" destOrd="0" presId="urn:microsoft.com/office/officeart/2018/2/layout/IconCircleList"/>
    <dgm:cxn modelId="{492A09B3-A261-4193-8008-FFB2D9FA6130}" type="presParOf" srcId="{968AD2A5-D249-479C-B77C-37A78251BE84}" destId="{53069146-57B3-49E1-B609-51EAB6891C76}" srcOrd="6" destOrd="0" presId="urn:microsoft.com/office/officeart/2018/2/layout/IconCircleList"/>
    <dgm:cxn modelId="{75ABED26-2C68-4F57-A3FF-F0710B923BC8}" type="presParOf" srcId="{53069146-57B3-49E1-B609-51EAB6891C76}" destId="{4A76691B-67D2-4DEC-8A47-78235F42C7A1}" srcOrd="0" destOrd="0" presId="urn:microsoft.com/office/officeart/2018/2/layout/IconCircleList"/>
    <dgm:cxn modelId="{CC406844-381C-4ECA-9C42-51C88CE6C047}" type="presParOf" srcId="{53069146-57B3-49E1-B609-51EAB6891C76}" destId="{C37CA970-E8F1-4ACA-B385-82ADD979E41E}" srcOrd="1" destOrd="0" presId="urn:microsoft.com/office/officeart/2018/2/layout/IconCircleList"/>
    <dgm:cxn modelId="{56C9C27D-8A2D-4FB2-A42A-CE2456D82EF2}" type="presParOf" srcId="{53069146-57B3-49E1-B609-51EAB6891C76}" destId="{827A297F-E374-4923-8AC2-59B5D8B39867}" srcOrd="2" destOrd="0" presId="urn:microsoft.com/office/officeart/2018/2/layout/IconCircleList"/>
    <dgm:cxn modelId="{2F7D7103-7613-4BD3-99C0-05F38E29EE5C}" type="presParOf" srcId="{53069146-57B3-49E1-B609-51EAB6891C76}" destId="{1FEC8092-1DBF-4ACE-908B-344C12709DB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FE2B6-759C-445F-A3FC-0A703EF21A38}">
      <dsp:nvSpPr>
        <dsp:cNvPr id="0" name=""/>
        <dsp:cNvSpPr/>
      </dsp:nvSpPr>
      <dsp:spPr>
        <a:xfrm>
          <a:off x="0" y="1045124"/>
          <a:ext cx="2417812" cy="1535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AF34-51EB-4904-A2D2-319665707DAD}">
      <dsp:nvSpPr>
        <dsp:cNvPr id="0" name=""/>
        <dsp:cNvSpPr/>
      </dsp:nvSpPr>
      <dsp:spPr>
        <a:xfrm>
          <a:off x="268645" y="1300337"/>
          <a:ext cx="2417812" cy="1535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The Longford Trust has supported over 500 people to get degrees </a:t>
          </a:r>
          <a:endParaRPr lang="en-US" sz="1900" kern="1200" dirty="0"/>
        </a:p>
      </dsp:txBody>
      <dsp:txXfrm>
        <a:off x="313613" y="1345305"/>
        <a:ext cx="2327876" cy="1445375"/>
      </dsp:txXfrm>
    </dsp:sp>
    <dsp:sp modelId="{1AFD5215-CA8A-45F0-985E-49F308D38172}">
      <dsp:nvSpPr>
        <dsp:cNvPr id="0" name=""/>
        <dsp:cNvSpPr/>
      </dsp:nvSpPr>
      <dsp:spPr>
        <a:xfrm>
          <a:off x="2955104" y="1045124"/>
          <a:ext cx="2417812" cy="1535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DBC8-0493-4BAB-B7B1-45EF4BC204FD}">
      <dsp:nvSpPr>
        <dsp:cNvPr id="0" name=""/>
        <dsp:cNvSpPr/>
      </dsp:nvSpPr>
      <dsp:spPr>
        <a:xfrm>
          <a:off x="3223750" y="1300337"/>
          <a:ext cx="2417812" cy="1535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85% of Longford Trust scholars graduate and get jobs</a:t>
          </a:r>
          <a:endParaRPr lang="en-US" sz="1900" kern="1200"/>
        </a:p>
      </dsp:txBody>
      <dsp:txXfrm>
        <a:off x="3268718" y="1345305"/>
        <a:ext cx="2327876" cy="1445375"/>
      </dsp:txXfrm>
    </dsp:sp>
    <dsp:sp modelId="{6A57A1E8-2295-4184-B8D6-732D93726093}">
      <dsp:nvSpPr>
        <dsp:cNvPr id="0" name=""/>
        <dsp:cNvSpPr/>
      </dsp:nvSpPr>
      <dsp:spPr>
        <a:xfrm>
          <a:off x="5910209" y="1045124"/>
          <a:ext cx="2417812" cy="1535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78062-24ED-49D5-B579-BEF79393AD75}">
      <dsp:nvSpPr>
        <dsp:cNvPr id="0" name=""/>
        <dsp:cNvSpPr/>
      </dsp:nvSpPr>
      <dsp:spPr>
        <a:xfrm>
          <a:off x="6178855" y="1300337"/>
          <a:ext cx="2417812" cy="1535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Only 5%  of the people we work with return to prison</a:t>
          </a:r>
          <a:endParaRPr lang="en-US" sz="1900" kern="1200"/>
        </a:p>
      </dsp:txBody>
      <dsp:txXfrm>
        <a:off x="6223823" y="1345305"/>
        <a:ext cx="2327876" cy="1445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FBB8A-E0AA-4C2D-9780-1DFC993A9F96}">
      <dsp:nvSpPr>
        <dsp:cNvPr id="0" name=""/>
        <dsp:cNvSpPr/>
      </dsp:nvSpPr>
      <dsp:spPr>
        <a:xfrm>
          <a:off x="205004" y="316250"/>
          <a:ext cx="1152612" cy="11526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ADA6D-5FC8-4A48-BCA3-EF54EFB7D403}">
      <dsp:nvSpPr>
        <dsp:cNvPr id="0" name=""/>
        <dsp:cNvSpPr/>
      </dsp:nvSpPr>
      <dsp:spPr>
        <a:xfrm>
          <a:off x="447052" y="558299"/>
          <a:ext cx="668515" cy="668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CE183-8221-40CB-8358-6506910F446E}">
      <dsp:nvSpPr>
        <dsp:cNvPr id="0" name=""/>
        <dsp:cNvSpPr/>
      </dsp:nvSpPr>
      <dsp:spPr>
        <a:xfrm>
          <a:off x="1604605" y="316250"/>
          <a:ext cx="2716872" cy="115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88% of scholars have greater confidence in themselves and their academic abilities </a:t>
          </a:r>
          <a:endParaRPr lang="en-US" sz="1900" kern="1200"/>
        </a:p>
      </dsp:txBody>
      <dsp:txXfrm>
        <a:off x="1604605" y="316250"/>
        <a:ext cx="2716872" cy="1152612"/>
      </dsp:txXfrm>
    </dsp:sp>
    <dsp:sp modelId="{FA475DFA-3AB2-4E90-B559-DECF4E7CB317}">
      <dsp:nvSpPr>
        <dsp:cNvPr id="0" name=""/>
        <dsp:cNvSpPr/>
      </dsp:nvSpPr>
      <dsp:spPr>
        <a:xfrm>
          <a:off x="4794872" y="316250"/>
          <a:ext cx="1152612" cy="11526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99025-0A34-4A27-B390-E8C70DBEAB2A}">
      <dsp:nvSpPr>
        <dsp:cNvPr id="0" name=""/>
        <dsp:cNvSpPr/>
      </dsp:nvSpPr>
      <dsp:spPr>
        <a:xfrm>
          <a:off x="5036920" y="558299"/>
          <a:ext cx="668515" cy="668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7B736-9CE7-459B-8959-5EB70E9636C9}">
      <dsp:nvSpPr>
        <dsp:cNvPr id="0" name=""/>
        <dsp:cNvSpPr/>
      </dsp:nvSpPr>
      <dsp:spPr>
        <a:xfrm>
          <a:off x="6194473" y="316250"/>
          <a:ext cx="2716872" cy="115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96% say they have become a better person as a result of their undergraduate journey </a:t>
          </a:r>
          <a:endParaRPr lang="en-US" sz="1900" kern="1200"/>
        </a:p>
      </dsp:txBody>
      <dsp:txXfrm>
        <a:off x="6194473" y="316250"/>
        <a:ext cx="2716872" cy="1152612"/>
      </dsp:txXfrm>
    </dsp:sp>
    <dsp:sp modelId="{B353A5E6-673A-4F9E-9127-CEB1E7477F59}">
      <dsp:nvSpPr>
        <dsp:cNvPr id="0" name=""/>
        <dsp:cNvSpPr/>
      </dsp:nvSpPr>
      <dsp:spPr>
        <a:xfrm>
          <a:off x="205004" y="2070566"/>
          <a:ext cx="1152612" cy="11526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71EE4-CEB5-4A82-BDB9-1F6A47C4CB6E}">
      <dsp:nvSpPr>
        <dsp:cNvPr id="0" name=""/>
        <dsp:cNvSpPr/>
      </dsp:nvSpPr>
      <dsp:spPr>
        <a:xfrm>
          <a:off x="447052" y="2312615"/>
          <a:ext cx="668515" cy="668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F5DB7-69E6-4EED-933A-2368DD23CC11}">
      <dsp:nvSpPr>
        <dsp:cNvPr id="0" name=""/>
        <dsp:cNvSpPr/>
      </dsp:nvSpPr>
      <dsp:spPr>
        <a:xfrm>
          <a:off x="1604605" y="2070566"/>
          <a:ext cx="2716872" cy="115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80% believe they are now more able to secure a degree level job and have a career </a:t>
          </a:r>
          <a:endParaRPr lang="en-US" sz="1900" kern="1200"/>
        </a:p>
      </dsp:txBody>
      <dsp:txXfrm>
        <a:off x="1604605" y="2070566"/>
        <a:ext cx="2716872" cy="1152612"/>
      </dsp:txXfrm>
    </dsp:sp>
    <dsp:sp modelId="{4A76691B-67D2-4DEC-8A47-78235F42C7A1}">
      <dsp:nvSpPr>
        <dsp:cNvPr id="0" name=""/>
        <dsp:cNvSpPr/>
      </dsp:nvSpPr>
      <dsp:spPr>
        <a:xfrm>
          <a:off x="4794872" y="2070566"/>
          <a:ext cx="1152612" cy="11526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CA970-E8F1-4ACA-B385-82ADD979E41E}">
      <dsp:nvSpPr>
        <dsp:cNvPr id="0" name=""/>
        <dsp:cNvSpPr/>
      </dsp:nvSpPr>
      <dsp:spPr>
        <a:xfrm>
          <a:off x="5036920" y="2312615"/>
          <a:ext cx="668515" cy="668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C8092-1DBF-4ACE-908B-344C12709DB8}">
      <dsp:nvSpPr>
        <dsp:cNvPr id="0" name=""/>
        <dsp:cNvSpPr/>
      </dsp:nvSpPr>
      <dsp:spPr>
        <a:xfrm>
          <a:off x="6194473" y="2070566"/>
          <a:ext cx="2716872" cy="115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92% say they are now very optimistic for their future </a:t>
          </a:r>
          <a:endParaRPr lang="en-US" sz="1900" kern="1200"/>
        </a:p>
      </dsp:txBody>
      <dsp:txXfrm>
        <a:off x="6194473" y="2070566"/>
        <a:ext cx="2716872" cy="115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D014E6E-5ED1-694A-8CB6-6A615D9318D3}" type="datetimeFigureOut">
              <a:rPr lang="en-US" smtClean="0"/>
              <a:t>6/10/24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BA189BE-FD69-C94B-B025-577E9BC98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682A-2DE4-4C8E-96BE-B47E6C0CD0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4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189BE-FD69-C94B-B025-577E9BC982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3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43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1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83C2-EC89-1243-A79F-04E88B07AEB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A8C188-300B-F347-BEBD-6FC191F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holars@longfordtrus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longfordtrust.org" TargetMode="External"/><Relationship Id="rId2" Type="http://schemas.openxmlformats.org/officeDocument/2006/relationships/hyperlink" Target="https://www.libertykitche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ffice@longfordtrust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5399-6056-2049-9D82-794CA42A6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GB" b="1" i="1" dirty="0"/>
              <a:t>The Longford Trust</a:t>
            </a: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D5B04-15E9-4540-9229-D600CC999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132346"/>
            <a:ext cx="4992985" cy="1641041"/>
          </a:xfrm>
          <a:noFill/>
        </p:spPr>
        <p:txBody>
          <a:bodyPr>
            <a:normAutofit/>
          </a:bodyPr>
          <a:lstStyle/>
          <a:p>
            <a:r>
              <a:rPr lang="en-US" sz="3600" b="1" dirty="0"/>
              <a:t>Turning Sentences into Degrees</a:t>
            </a:r>
            <a:endParaRPr lang="en-US" sz="3600" dirty="0"/>
          </a:p>
        </p:txBody>
      </p:sp>
      <p:pic>
        <p:nvPicPr>
          <p:cNvPr id="1025" name="Picture 1" descr="page1image24406384">
            <a:extLst>
              <a:ext uri="{FF2B5EF4-FFF2-40B4-BE49-F238E27FC236}">
                <a16:creationId xmlns:a16="http://schemas.microsoft.com/office/drawing/2014/main" id="{B81464AD-B6F6-C74A-9F38-3CF03BC6F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24302672">
            <a:extLst>
              <a:ext uri="{FF2B5EF4-FFF2-40B4-BE49-F238E27FC236}">
                <a16:creationId xmlns:a16="http://schemas.microsoft.com/office/drawing/2014/main" id="{451A4910-00C7-B046-9CD9-B0D69262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45" y="5708073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3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Longford Scholar : Kyle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Kyle read about the Longford Scholarship’s in </a:t>
            </a:r>
            <a:r>
              <a:rPr lang="en-GB" sz="2400" i="1" dirty="0"/>
              <a:t>Inside Time </a:t>
            </a:r>
            <a:r>
              <a:rPr lang="en-GB" sz="2400" dirty="0"/>
              <a:t>while in his cell. He applied, was supported through a maths degree, and – thanks to our employability project – got an internship with a tech and data company in London that has now turned into a full-time job.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0" r="10624"/>
          <a:stretch/>
        </p:blipFill>
        <p:spPr>
          <a:xfrm>
            <a:off x="6203769" y="2159000"/>
            <a:ext cx="2912832" cy="37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/>
              <a:t>Longford</a:t>
            </a:r>
            <a:r>
              <a:rPr lang="en-US" b="1" dirty="0"/>
              <a:t> Scholar: Alex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The Longford Trust invested their faith and finance in me. They made my Master’s degree at Aston University possible by making a contribution to costs that would otherwise have been prohibitive. I graduated with an MSc in pharmacology, First Class. I now work for a scientific company in Birmingham, have a 14- year-old stepdaughter, a 22-month-old son, and a loving partner.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17" y="2159000"/>
            <a:ext cx="3145536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/>
              <a:t>Longford Scholar: Abi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 distinctly remember thinking on my first night in my prison cell, aged 19, what could I possibly do with my life devoid of opportunity? Walking into the lecture theatre felt as frightening as walking onto the wing for the first time.   Without the Longford Trust, I can’t imagine how I’d have come this far at university.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17" y="2159000"/>
            <a:ext cx="3145536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Longford</a:t>
            </a:r>
            <a:r>
              <a:rPr lang="en-US" b="1" dirty="0"/>
              <a:t> Scholarship: Talk To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9200" dirty="0">
              <a:solidFill>
                <a:schemeClr val="tx1"/>
              </a:solidFill>
            </a:endParaRPr>
          </a:p>
          <a:p>
            <a:r>
              <a:rPr lang="en-GB" sz="12800" b="1" dirty="0">
                <a:solidFill>
                  <a:schemeClr val="tx1"/>
                </a:solidFill>
              </a:rPr>
              <a:t>Clare Lewis Scholarship Manager</a:t>
            </a:r>
          </a:p>
          <a:p>
            <a:r>
              <a:rPr lang="en-GB" sz="12800" dirty="0">
                <a:solidFill>
                  <a:schemeClr val="tx1"/>
                </a:solidFill>
              </a:rPr>
              <a:t>Email: </a:t>
            </a:r>
            <a:r>
              <a:rPr lang="en-GB" sz="128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scholars@longfordtrust.org</a:t>
            </a:r>
          </a:p>
          <a:p>
            <a:r>
              <a:rPr lang="en-GB" sz="12800" dirty="0">
                <a:solidFill>
                  <a:schemeClr val="tx1"/>
                </a:solidFill>
              </a:rPr>
              <a:t>Phone:</a:t>
            </a:r>
            <a:r>
              <a:rPr lang="en-GB" sz="12800" b="1" dirty="0">
                <a:solidFill>
                  <a:schemeClr val="tx1"/>
                </a:solidFill>
              </a:rPr>
              <a:t> 07747 </a:t>
            </a:r>
            <a:r>
              <a:rPr lang="en-GB" sz="12800" b="1" dirty="0"/>
              <a:t>365037</a:t>
            </a:r>
            <a:endParaRPr lang="en-GB" sz="12800" b="1" dirty="0">
              <a:solidFill>
                <a:schemeClr val="tx1"/>
              </a:solidFill>
            </a:endParaRPr>
          </a:p>
          <a:p>
            <a:r>
              <a:rPr lang="en-GB" sz="12800" dirty="0"/>
              <a:t>Post:</a:t>
            </a:r>
            <a:r>
              <a:rPr lang="en-GB" sz="12800" b="1" dirty="0"/>
              <a:t> Longford Trust, PO Box 72887, London N2 2FG</a:t>
            </a:r>
            <a:endParaRPr lang="en-GB" sz="12800" b="1" dirty="0">
              <a:solidFill>
                <a:schemeClr val="tx1"/>
              </a:solidFill>
            </a:endParaRPr>
          </a:p>
          <a:p>
            <a:endParaRPr lang="en-GB" sz="1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095" y="5182590"/>
            <a:ext cx="1675410" cy="16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8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The Longford Trust: Second Chances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20686"/>
            <a:ext cx="8596668" cy="3820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0" i="0" dirty="0">
              <a:solidFill>
                <a:srgbClr val="535353"/>
              </a:solidFill>
              <a:effectLst/>
              <a:latin typeface="Myriad Pro"/>
            </a:endParaRPr>
          </a:p>
          <a:p>
            <a:pPr marL="0" indent="0" algn="ctr">
              <a:buNone/>
            </a:pPr>
            <a:r>
              <a:rPr lang="en-GB" sz="3200" b="0" i="0" dirty="0">
                <a:solidFill>
                  <a:srgbClr val="535353"/>
                </a:solidFill>
                <a:effectLst/>
                <a:latin typeface="Myriad Pro"/>
              </a:rPr>
              <a:t> </a:t>
            </a:r>
            <a:r>
              <a:rPr lang="en-GB" sz="3200" b="1" i="0" u="sng" dirty="0">
                <a:solidFill>
                  <a:srgbClr val="535353"/>
                </a:solidFill>
                <a:effectLst/>
                <a:latin typeface="Myriad Pro"/>
              </a:rPr>
              <a:t>Everyone Deserves a Second Chance!</a:t>
            </a:r>
          </a:p>
          <a:p>
            <a:pPr marL="0" indent="0">
              <a:buNone/>
            </a:pPr>
            <a:endParaRPr lang="en-GB" dirty="0">
              <a:solidFill>
                <a:srgbClr val="535353"/>
              </a:solidFill>
              <a:latin typeface="Myriad Pro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535353"/>
                </a:solidFill>
                <a:latin typeface="Myriad Pro"/>
              </a:rPr>
              <a:t>We offer scholarships and awards to people with convictions to study at university  </a:t>
            </a:r>
          </a:p>
          <a:p>
            <a:pPr marL="0" indent="0">
              <a:buNone/>
            </a:pPr>
            <a:endParaRPr lang="en-GB" sz="2800" b="1" dirty="0">
              <a:solidFill>
                <a:srgbClr val="535353"/>
              </a:solidFill>
              <a:latin typeface="Myriad Pro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535353"/>
                </a:solidFill>
                <a:latin typeface="Myriad Pro"/>
              </a:rPr>
              <a:t>The Longford Scholarship</a:t>
            </a:r>
            <a:endParaRPr lang="en-GB" dirty="0">
              <a:solidFill>
                <a:srgbClr val="535353"/>
              </a:solidFill>
              <a:latin typeface="Myriad Pro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896" y="5040086"/>
            <a:ext cx="1675410" cy="16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8CEF-7DD7-DD42-A3BC-54E2AB34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Longford</a:t>
            </a:r>
            <a:r>
              <a:rPr lang="en-US" sz="4000" dirty="0"/>
              <a:t> </a:t>
            </a:r>
            <a:r>
              <a:rPr lang="en-US" sz="4000" b="1" dirty="0"/>
              <a:t>Trust Scholarships: </a:t>
            </a:r>
            <a:br>
              <a:rPr lang="en-US" sz="4000" b="1"/>
            </a:br>
            <a:r>
              <a:rPr lang="en-US" sz="4000" b="1"/>
              <a:t>we </a:t>
            </a:r>
            <a:r>
              <a:rPr lang="en-US" sz="4000" b="1" dirty="0"/>
              <a:t>o</a:t>
            </a:r>
            <a:r>
              <a:rPr lang="en-US" sz="4000" b="1"/>
              <a:t>ffer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19ED-55C2-FD4E-98DC-B4FE6E7D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b="1" dirty="0"/>
              <a:t>Financial Help £1500 - £3000 per year for the duration of degree</a:t>
            </a:r>
          </a:p>
          <a:p>
            <a:r>
              <a:rPr lang="en-US" sz="2400" b="1" dirty="0"/>
              <a:t>A laptop </a:t>
            </a:r>
          </a:p>
          <a:p>
            <a:r>
              <a:rPr lang="en-US" sz="2400" b="1" dirty="0"/>
              <a:t>One-to-one support from our trained mentors</a:t>
            </a:r>
          </a:p>
          <a:p>
            <a:r>
              <a:rPr lang="en-US" sz="2400" b="1" dirty="0"/>
              <a:t>Study skills support</a:t>
            </a:r>
          </a:p>
          <a:p>
            <a:r>
              <a:rPr lang="en-US" sz="2400" b="1" dirty="0"/>
              <a:t>Help to turn your degree into a graduate level career </a:t>
            </a:r>
          </a:p>
          <a:p>
            <a:r>
              <a:rPr lang="en-US" sz="2400" b="1" dirty="0"/>
              <a:t>Employability </a:t>
            </a:r>
            <a:r>
              <a:rPr lang="en-US" sz="2400" b="1" dirty="0" err="1"/>
              <a:t>programme</a:t>
            </a:r>
            <a:r>
              <a:rPr lang="en-US" sz="2400" b="1" dirty="0"/>
              <a:t> workshops training day </a:t>
            </a:r>
          </a:p>
          <a:p>
            <a:r>
              <a:rPr lang="en-US" sz="2400" b="1" dirty="0"/>
              <a:t>Release support – financial and pastoral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F2E35-9B96-9140-9764-D50FDB67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896" y="5040086"/>
            <a:ext cx="1675410" cy="16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Longford Scholarship: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855"/>
            <a:ext cx="8596668" cy="450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To apply for a Longford Scholarship applicants need to: </a:t>
            </a:r>
            <a:endParaRPr lang="en-GB" b="1" dirty="0"/>
          </a:p>
          <a:p>
            <a:r>
              <a:rPr lang="en-GB" sz="2400" b="1" dirty="0"/>
              <a:t>Have an offer of a place on a degree level course at Uni or OU</a:t>
            </a:r>
          </a:p>
          <a:p>
            <a:r>
              <a:rPr lang="en-GB" sz="2400" b="1" dirty="0"/>
              <a:t>Be eligible for a student loan</a:t>
            </a:r>
          </a:p>
          <a:p>
            <a:r>
              <a:rPr lang="en-GB" sz="2400" b="1" dirty="0"/>
              <a:t>Have the right to remain the UK</a:t>
            </a:r>
          </a:p>
          <a:p>
            <a:r>
              <a:rPr lang="en-GB" sz="2400" b="1" dirty="0"/>
              <a:t>Be under 40 years of age</a:t>
            </a:r>
          </a:p>
          <a:p>
            <a:r>
              <a:rPr lang="en-GB" sz="2400" b="1" dirty="0"/>
              <a:t>Have 6 years (or less) left to serve </a:t>
            </a:r>
          </a:p>
          <a:p>
            <a:r>
              <a:rPr lang="en-GB" sz="2400" b="1" dirty="0"/>
              <a:t>Or be within 5 years of being released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896" y="5040086"/>
            <a:ext cx="1675410" cy="16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212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accent5"/>
              </a:solidFill>
            </a:endParaRPr>
          </a:p>
          <a:p>
            <a:r>
              <a:rPr lang="en-GB" sz="2400" b="1" dirty="0"/>
              <a:t>Apply to university for a course</a:t>
            </a:r>
          </a:p>
          <a:p>
            <a:r>
              <a:rPr lang="en-GB" sz="2400" b="1" dirty="0"/>
              <a:t>Apply for a student loan</a:t>
            </a:r>
          </a:p>
          <a:p>
            <a:r>
              <a:rPr lang="en-GB" sz="2400" b="1" dirty="0"/>
              <a:t>Fill in application form: deadline first week of May (for courses starting that autumn) </a:t>
            </a:r>
          </a:p>
          <a:p>
            <a:r>
              <a:rPr lang="en-GB" sz="2400" b="1" dirty="0"/>
              <a:t>References followed up by Longford Trust x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896" y="4636490"/>
            <a:ext cx="1675410" cy="16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8CEF-7DD7-DD42-A3BC-54E2AB34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Longford Trust Scholarships: The Stats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FB79F64-4FCB-1FE7-E7F9-B1F185ED27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9BF2E35-9B96-9140-9764-D50FDB675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5896" y="5040086"/>
            <a:ext cx="1675410" cy="16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The Longford Trust: The Lecture 2024</a:t>
            </a:r>
            <a:br>
              <a:rPr lang="en-US" b="1" dirty="0"/>
            </a:br>
            <a:r>
              <a:rPr lang="en-US" b="1" dirty="0"/>
              <a:t>		Monday 11</a:t>
            </a:r>
            <a:r>
              <a:rPr lang="en-US" b="1" baseline="30000" dirty="0"/>
              <a:t>th</a:t>
            </a:r>
            <a:r>
              <a:rPr lang="en-US" b="1" dirty="0"/>
              <a:t> November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4091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Essential listening for anyone interested in prison reform </a:t>
            </a:r>
          </a:p>
          <a:p>
            <a:r>
              <a:rPr lang="en-GB" dirty="0"/>
              <a:t>Well-known headline speaker</a:t>
            </a:r>
          </a:p>
          <a:p>
            <a:r>
              <a:rPr lang="en-GB" dirty="0"/>
              <a:t>See the presentation of the Longford Prize</a:t>
            </a:r>
          </a:p>
          <a:p>
            <a:r>
              <a:rPr lang="en-GB" dirty="0"/>
              <a:t>Hear testimony from Longford Scholars and mentors</a:t>
            </a:r>
          </a:p>
          <a:p>
            <a:r>
              <a:rPr lang="en-GB" dirty="0"/>
              <a:t>Enjoy first class catering from </a:t>
            </a:r>
            <a:r>
              <a:rPr lang="en-GB" dirty="0">
                <a:hlinkClick r:id="rId2"/>
              </a:rPr>
              <a:t>Liberty Kitchen</a:t>
            </a:r>
            <a:r>
              <a:rPr lang="en-GB" dirty="0"/>
              <a:t> who work out of HMP Pentonville</a:t>
            </a:r>
          </a:p>
          <a:p>
            <a:r>
              <a:rPr lang="en-GB" dirty="0"/>
              <a:t>Open to all, regardless of ability to pay</a:t>
            </a:r>
          </a:p>
          <a:p>
            <a:r>
              <a:rPr lang="en-GB" dirty="0"/>
              <a:t>Sign up for tickets: </a:t>
            </a:r>
            <a:r>
              <a:rPr lang="en-GB" dirty="0">
                <a:hlinkClick r:id="rId3"/>
              </a:rPr>
              <a:t>office@longfordtrust.org</a:t>
            </a:r>
            <a:endParaRPr lang="en-GB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0" r="10624"/>
          <a:stretch/>
        </p:blipFill>
        <p:spPr>
          <a:xfrm>
            <a:off x="6203769" y="2159000"/>
            <a:ext cx="2912832" cy="37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5A7-83C0-B842-AFE7-850D972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The Longford Trust Prize celebrates</a:t>
            </a:r>
            <a:br>
              <a:rPr lang="en-US" b="1" dirty="0"/>
            </a:br>
            <a:r>
              <a:rPr lang="en-US" b="1" dirty="0"/>
              <a:t>	humanity, courage  &amp;  persistence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0636-7BA6-674E-AA85-14FC40F0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8679"/>
            <a:ext cx="5220430" cy="4423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Longford Prize is n annual award to outstanding individuals and groups</a:t>
            </a:r>
          </a:p>
          <a:p>
            <a:r>
              <a:rPr lang="en-GB" dirty="0"/>
              <a:t>Judged by a distinguished panel</a:t>
            </a:r>
          </a:p>
          <a:p>
            <a:r>
              <a:rPr lang="en-GB" dirty="0"/>
              <a:t>Prize money of £5,000 </a:t>
            </a:r>
          </a:p>
          <a:p>
            <a:r>
              <a:rPr lang="en-GB" dirty="0"/>
              <a:t> Past winners include: Circles UK, The Clink, Inquest, Prisoners’ Abroad and HMP </a:t>
            </a:r>
            <a:r>
              <a:rPr lang="en-GB" dirty="0" err="1"/>
              <a:t>Grendon</a:t>
            </a:r>
            <a:endParaRPr lang="en-GB" dirty="0"/>
          </a:p>
          <a:p>
            <a:r>
              <a:rPr lang="en-GB" b="1" dirty="0"/>
              <a:t>Nominations for the 2024 Prize must arrive by 21st October2024 </a:t>
            </a:r>
          </a:p>
          <a:p>
            <a:r>
              <a:rPr lang="en-GB" b="1" dirty="0"/>
              <a:t>Contact:</a:t>
            </a:r>
            <a:r>
              <a:rPr lang="en-GB" dirty="0"/>
              <a:t>  </a:t>
            </a:r>
            <a:r>
              <a:rPr lang="en-GB" dirty="0">
                <a:hlinkClick r:id="rId2"/>
              </a:rPr>
              <a:t>office@longfordtrust.org</a:t>
            </a:r>
            <a:r>
              <a:rPr lang="en-GB" dirty="0"/>
              <a:t> or by post to Freepost, Longford Trust, PO Box 72887, London N2 2FG.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26ACF-2914-1947-AA1A-D29520BD6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0" r="10624"/>
          <a:stretch/>
        </p:blipFill>
        <p:spPr>
          <a:xfrm>
            <a:off x="6203769" y="2159000"/>
            <a:ext cx="2912832" cy="37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F13C-E645-D94A-9C22-6B21D4E0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33" y="950494"/>
            <a:ext cx="8102278" cy="14783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I</a:t>
            </a:r>
            <a:r>
              <a:rPr lang="en-US" sz="40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mpact</a:t>
            </a:r>
            <a:r>
              <a:rPr lang="en-US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Higher</a:t>
            </a:r>
            <a:r>
              <a:rPr lang="en-US" b="1" i="1" dirty="0">
                <a:solidFill>
                  <a:schemeClr val="tx2"/>
                </a:solidFill>
              </a:rPr>
              <a:t> E</a:t>
            </a:r>
            <a:r>
              <a:rPr lang="en-US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ducation on Longford scholars</a:t>
            </a:r>
          </a:p>
        </p:txBody>
      </p:sp>
      <p:pic>
        <p:nvPicPr>
          <p:cNvPr id="36" name="Picture 1" descr="page1image24302672">
            <a:extLst>
              <a:ext uri="{FF2B5EF4-FFF2-40B4-BE49-F238E27FC236}">
                <a16:creationId xmlns:a16="http://schemas.microsoft.com/office/drawing/2014/main" id="{8536010C-64EC-5B4C-9661-AAA05AA1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0" y="5603875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extBox 5">
            <a:extLst>
              <a:ext uri="{FF2B5EF4-FFF2-40B4-BE49-F238E27FC236}">
                <a16:creationId xmlns:a16="http://schemas.microsoft.com/office/drawing/2014/main" id="{6FE62BC5-962B-D19C-EE5A-D3CD8873ED6F}"/>
              </a:ext>
            </a:extLst>
          </p:cNvPr>
          <p:cNvGraphicFramePr/>
          <p:nvPr/>
        </p:nvGraphicFramePr>
        <p:xfrm>
          <a:off x="891250" y="2777922"/>
          <a:ext cx="9116350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32436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1070</TotalTime>
  <Words>694</Words>
  <Application>Microsoft Macintosh PowerPoint</Application>
  <PresentationFormat>Widescreen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Pro</vt:lpstr>
      <vt:lpstr>Trebuchet MS</vt:lpstr>
      <vt:lpstr>Wingdings 3</vt:lpstr>
      <vt:lpstr>Facet</vt:lpstr>
      <vt:lpstr>The Longford Trust</vt:lpstr>
      <vt:lpstr>The Longford Trust: Second Chances</vt:lpstr>
      <vt:lpstr>Longford Trust Scholarships:  we offer</vt:lpstr>
      <vt:lpstr>Longford Scholarship: criteria</vt:lpstr>
      <vt:lpstr>The Process</vt:lpstr>
      <vt:lpstr>Longford Trust Scholarships: The Stats</vt:lpstr>
      <vt:lpstr>The Longford Trust: The Lecture 2024   Monday 11th November 2024</vt:lpstr>
      <vt:lpstr>The Longford Trust Prize celebrates  humanity, courage  &amp;  persistence  </vt:lpstr>
      <vt:lpstr>The Impact of Higher Education on Longford scholars</vt:lpstr>
      <vt:lpstr>Longford Scholar : Kyle</vt:lpstr>
      <vt:lpstr>Longford Scholar: Alex</vt:lpstr>
      <vt:lpstr>Longford Scholar: Abi</vt:lpstr>
      <vt:lpstr>Longford Scholarship: Talk To Us!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sentences into degrees</dc:title>
  <dc:creator>Microsoft Office User</dc:creator>
  <cp:lastModifiedBy>clare Lewis</cp:lastModifiedBy>
  <cp:revision>32</cp:revision>
  <cp:lastPrinted>2023-05-17T13:04:44Z</cp:lastPrinted>
  <dcterms:created xsi:type="dcterms:W3CDTF">2023-04-28T07:50:46Z</dcterms:created>
  <dcterms:modified xsi:type="dcterms:W3CDTF">2024-06-10T10:39:40Z</dcterms:modified>
</cp:coreProperties>
</file>