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1" r:id="rId3"/>
    <p:sldId id="291" r:id="rId4"/>
    <p:sldId id="264" r:id="rId5"/>
    <p:sldId id="286" r:id="rId6"/>
    <p:sldId id="293" r:id="rId7"/>
    <p:sldId id="296" r:id="rId8"/>
    <p:sldId id="267" r:id="rId9"/>
    <p:sldId id="294" r:id="rId10"/>
    <p:sldId id="297" r:id="rId11"/>
    <p:sldId id="261" r:id="rId12"/>
    <p:sldId id="278" r:id="rId13"/>
    <p:sldId id="285" r:id="rId14"/>
    <p:sldId id="262" r:id="rId15"/>
    <p:sldId id="265" r:id="rId16"/>
    <p:sldId id="259" r:id="rId17"/>
    <p:sldId id="257" r:id="rId18"/>
    <p:sldId id="300" r:id="rId19"/>
    <p:sldId id="277" r:id="rId20"/>
    <p:sldId id="289" r:id="rId21"/>
    <p:sldId id="288" r:id="rId22"/>
    <p:sldId id="260" r:id="rId23"/>
    <p:sldId id="263" r:id="rId24"/>
    <p:sldId id="299"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A90C0"/>
    <a:srgbClr val="853E9A"/>
    <a:srgbClr val="F24678"/>
    <a:srgbClr val="F9A50E"/>
    <a:srgbClr val="4B429B"/>
    <a:srgbClr val="00B8B3"/>
    <a:srgbClr val="D5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2C195-4E44-4B6E-859B-F2EE5F798889}" v="9" dt="2024-05-31T13:06:33.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7" autoAdjust="0"/>
    <p:restoredTop sz="94660"/>
  </p:normalViewPr>
  <p:slideViewPr>
    <p:cSldViewPr>
      <p:cViewPr>
        <p:scale>
          <a:sx n="66" d="100"/>
          <a:sy n="66" d="100"/>
        </p:scale>
        <p:origin x="32" y="-116"/>
      </p:cViewPr>
      <p:guideLst>
        <p:guide orient="horz" pos="2160"/>
        <p:guide pos="3840"/>
      </p:guideLst>
    </p:cSldViewPr>
  </p:slideViewPr>
  <p:notesTextViewPr>
    <p:cViewPr>
      <p:scale>
        <a:sx n="1" d="1"/>
        <a:sy n="1" d="1"/>
      </p:scale>
      <p:origin x="0" y="0"/>
    </p:cViewPr>
  </p:notesTextViewPr>
  <p:notesViewPr>
    <p:cSldViewPr>
      <p:cViewPr varScale="1">
        <p:scale>
          <a:sx n="49" d="100"/>
          <a:sy n="49" d="100"/>
        </p:scale>
        <p:origin x="2187"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ONI, Gertrude (NHS NORTH WEST LONDON ICB - W2U3Z)" userId="S::g.nyoni@nhs.net::5a59e0d5-cdc0-4edb-955a-b1529421b586" providerId="AD" clId="Web-{34B2C195-4E44-4B6E-859B-F2EE5F798889}"/>
    <pc:docChg chg="modSld">
      <pc:chgData name="NYONI, Gertrude (NHS NORTH WEST LONDON ICB - W2U3Z)" userId="S::g.nyoni@nhs.net::5a59e0d5-cdc0-4edb-955a-b1529421b586" providerId="AD" clId="Web-{34B2C195-4E44-4B6E-859B-F2EE5F798889}" dt="2024-05-31T13:06:33.062" v="8" actId="20577"/>
      <pc:docMkLst>
        <pc:docMk/>
      </pc:docMkLst>
      <pc:sldChg chg="modSp">
        <pc:chgData name="NYONI, Gertrude (NHS NORTH WEST LONDON ICB - W2U3Z)" userId="S::g.nyoni@nhs.net::5a59e0d5-cdc0-4edb-955a-b1529421b586" providerId="AD" clId="Web-{34B2C195-4E44-4B6E-859B-F2EE5F798889}" dt="2024-05-31T13:06:33.062" v="8" actId="20577"/>
        <pc:sldMkLst>
          <pc:docMk/>
          <pc:sldMk cId="3947259693" sldId="294"/>
        </pc:sldMkLst>
        <pc:spChg chg="mod">
          <ac:chgData name="NYONI, Gertrude (NHS NORTH WEST LONDON ICB - W2U3Z)" userId="S::g.nyoni@nhs.net::5a59e0d5-cdc0-4edb-955a-b1529421b586" providerId="AD" clId="Web-{34B2C195-4E44-4B6E-859B-F2EE5F798889}" dt="2024-05-31T13:06:33.062" v="8" actId="20577"/>
          <ac:spMkLst>
            <pc:docMk/>
            <pc:sldMk cId="3947259693" sldId="294"/>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Age range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40288363954505679"/>
          <c:y val="0.89409667541557303"/>
          <c:w val="0.18034383202099735"/>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Age range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AB-4149-BC2E-64F7175DA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AB-4149-BC2E-64F7175DAF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AB-4149-BC2E-64F7175DAF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AB-4149-BC2E-64F7175DAF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AB-4149-BC2E-64F7175DAF50}"/>
              </c:ext>
            </c:extLst>
          </c:dPt>
          <c:cat>
            <c:strRef>
              <c:f>Sheet1!$F$6:$F$10</c:f>
              <c:strCache>
                <c:ptCount val="5"/>
                <c:pt idx="0">
                  <c:v>Under 1</c:v>
                </c:pt>
                <c:pt idx="1">
                  <c:v>1 to 4</c:v>
                </c:pt>
                <c:pt idx="2">
                  <c:v>5 to 9</c:v>
                </c:pt>
                <c:pt idx="3">
                  <c:v>10 to 15</c:v>
                </c:pt>
                <c:pt idx="4">
                  <c:v>over 16</c:v>
                </c:pt>
              </c:strCache>
            </c:strRef>
          </c:cat>
          <c:val>
            <c:numRef>
              <c:f>Sheet1!$G$6:$G$10</c:f>
              <c:numCache>
                <c:formatCode>General</c:formatCode>
                <c:ptCount val="5"/>
                <c:pt idx="0">
                  <c:v>12</c:v>
                </c:pt>
                <c:pt idx="1">
                  <c:v>23</c:v>
                </c:pt>
                <c:pt idx="2">
                  <c:v>30</c:v>
                </c:pt>
                <c:pt idx="3">
                  <c:v>116</c:v>
                </c:pt>
                <c:pt idx="4">
                  <c:v>170</c:v>
                </c:pt>
              </c:numCache>
            </c:numRef>
          </c:val>
          <c:extLst>
            <c:ext xmlns:c16="http://schemas.microsoft.com/office/drawing/2014/chart" uri="{C3380CC4-5D6E-409C-BE32-E72D297353CC}">
              <c16:uniqueId val="{0000000A-F5AB-4149-BC2E-64F7175DAF5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F5AB-4149-BC2E-64F7175DA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F5AB-4149-BC2E-64F7175DAF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F5AB-4149-BC2E-64F7175DAF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F5AB-4149-BC2E-64F7175DAF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F5AB-4149-BC2E-64F7175DAF50}"/>
              </c:ext>
            </c:extLst>
          </c:dPt>
          <c:cat>
            <c:strRef>
              <c:f>Sheet1!$F$6:$F$10</c:f>
              <c:strCache>
                <c:ptCount val="5"/>
                <c:pt idx="0">
                  <c:v>Under 1</c:v>
                </c:pt>
                <c:pt idx="1">
                  <c:v>1 to 4</c:v>
                </c:pt>
                <c:pt idx="2">
                  <c:v>5 to 9</c:v>
                </c:pt>
                <c:pt idx="3">
                  <c:v>10 to 15</c:v>
                </c:pt>
                <c:pt idx="4">
                  <c:v>over 16</c:v>
                </c:pt>
              </c:strCache>
            </c:strRef>
          </c:cat>
          <c:val>
            <c:numRef>
              <c:f>Sheet1!$H$6:$H$10</c:f>
              <c:numCache>
                <c:formatCode>General</c:formatCode>
                <c:ptCount val="5"/>
              </c:numCache>
            </c:numRef>
          </c:val>
          <c:extLst>
            <c:ext xmlns:c16="http://schemas.microsoft.com/office/drawing/2014/chart" uri="{C3380CC4-5D6E-409C-BE32-E72D297353CC}">
              <c16:uniqueId val="{00000015-F5AB-4149-BC2E-64F7175DAF5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dirty="0"/>
              <a:t>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31/05/2024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31/05/2024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ref2" TargetMode="External"/><Relationship Id="rId3"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1" TargetMode="External"/><Relationship Id="rId7" Type="http://schemas.openxmlformats.org/officeDocument/2006/relationships/hyperlink" Target="http://www.rcpch.ac.uk/child-health/standards-care/child-protection/looked-after-children/looked-after-childre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ref1" TargetMode="External"/><Relationship Id="rId5"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3" TargetMode="External"/><Relationship Id="rId4"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2" TargetMode="External"/><Relationship Id="rId9"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ref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1"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gov.uk/parental-rights-responsibilities/what-is-parental-responsibility" TargetMode="External"/><Relationship Id="rId4"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ref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kc-powerpoint.officeapps.live.com/pods/ppt.aspx?wdPodsUrl=https://ukc-powerpoint.officeapps.live.com/pods/&amp;wdPopsUrl=https://ukc-powerpoint.officeapps.live.com/&amp;fastBoot=true&amp;sw=1090&amp;sh=412&amp;thPanel=465&amp;ro=false&amp;sftc=1&amp;NoAuth=1&amp;jsApi=1&amp;jsapiver=v1&amp;fileName=Train%20the%20Trainer%20Looked%20after%20Children%20slides%20(for%20comment)%20-%20Copy.pptx&amp;wdPreviousSession=ac15612d-f33a-ea43-a2f4-d63986057903&amp;wdoverrides=devicepixelratio:1,RenderGifSlideShow:true&amp;ui=en-US&amp;rs=en-US&amp;mscc=1&amp;wdOrigin=Other&amp;postMessageToken=1817F89F-40B1-3000-3A20-D2181DA3FCCD&amp;wdEnableRoaming=1&amp;wdODB=1&amp;fs=1888671&amp;hid=1817F89F-40B1-3000-3A20-D2181DA3FCCD&amp;usid=f6a25dfe-b528-cbc7-e9ee-c2bf917db875&amp;fileGetUrlBool=true#_ftn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112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1</a:t>
            </a:fld>
            <a:endParaRPr lang="en-GB"/>
          </a:p>
        </p:txBody>
      </p:sp>
    </p:spTree>
    <p:extLst>
      <p:ext uri="{BB962C8B-B14F-4D97-AF65-F5344CB8AC3E}">
        <p14:creationId xmlns:p14="http://schemas.microsoft.com/office/powerpoint/2010/main" val="127929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experienced adults need support throughout their whole lives. Identify and ask. </a:t>
            </a:r>
          </a:p>
          <a:p>
            <a:r>
              <a:rPr lang="en-GB" dirty="0"/>
              <a:t>Foster care, residential care, with families, ready for adoption, at home</a:t>
            </a:r>
          </a:p>
          <a:p>
            <a:r>
              <a:rPr lang="en-GB" dirty="0"/>
              <a:t>On their own from 16. Think about age that children leaving home in UK. At home </a:t>
            </a:r>
            <a:r>
              <a:rPr lang="en-GB" dirty="0" err="1"/>
              <a:t>til</a:t>
            </a:r>
            <a:r>
              <a:rPr lang="en-GB" dirty="0"/>
              <a:t> mid 30w.</a:t>
            </a:r>
          </a:p>
          <a:p>
            <a:r>
              <a:rPr lang="en-GB" dirty="0"/>
              <a:t>Vulnerable, neglect, neurodevelopmental delay act grown up but may not feel grown up.</a:t>
            </a:r>
          </a:p>
          <a:p>
            <a:r>
              <a:rPr lang="en-GB" dirty="0"/>
              <a:t>Why do we expect those without support natural family to live on their own.</a:t>
            </a:r>
          </a:p>
          <a:p>
            <a:r>
              <a:rPr lang="en-GB" dirty="0"/>
              <a:t>Skills independent living, managing money, cooking, doing washing, </a:t>
            </a:r>
          </a:p>
          <a:p>
            <a:r>
              <a:rPr lang="en-GB" dirty="0"/>
              <a:t>Individuals at 18 some are very mature and some are not.</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10</a:t>
            </a:fld>
            <a:endParaRPr lang="en-GB"/>
          </a:p>
        </p:txBody>
      </p:sp>
    </p:spTree>
    <p:extLst>
      <p:ext uri="{BB962C8B-B14F-4D97-AF65-F5344CB8AC3E}">
        <p14:creationId xmlns:p14="http://schemas.microsoft.com/office/powerpoint/2010/main" val="64276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so important that we are all able</a:t>
            </a:r>
            <a:r>
              <a:rPr lang="en-GB" baseline="0" dirty="0"/>
              <a:t> to identify the Looked after children who are registered at our practices</a:t>
            </a:r>
          </a:p>
          <a:p>
            <a:r>
              <a:rPr lang="en-GB" baseline="0" dirty="0"/>
              <a:t>Every Looked after child will have statutory health assessments during their time in care. These assessments are to identify unmet health needs and reduce the health inequalities associated with being in care. As GPs and PN we need to look out these HA as they will often details things for us to be aware of and jobs for us to do such as immunisations and referrals to secondary care. </a:t>
            </a:r>
          </a:p>
          <a:p>
            <a:endParaRPr lang="en-GB" baseline="0" dirty="0"/>
          </a:p>
          <a:p>
            <a:r>
              <a:rPr lang="en-GB" baseline="0" dirty="0"/>
              <a:t>Communication, safeguarding and transition are all topics we will talk about later in the talk. </a:t>
            </a:r>
          </a:p>
          <a:p>
            <a:endParaRPr lang="en-GB" baseline="0" dirty="0"/>
          </a:p>
          <a:p>
            <a:r>
              <a:rPr lang="en-GB" baseline="0" dirty="0"/>
              <a:t>Care leavers </a:t>
            </a:r>
          </a:p>
          <a:p>
            <a:r>
              <a:rPr lang="en-GB" dirty="0"/>
              <a:t>Care experienced adults need support throughout their whole lives. Identify and ask. </a:t>
            </a:r>
          </a:p>
          <a:p>
            <a:r>
              <a:rPr lang="en-GB" dirty="0"/>
              <a:t>Foster care, residential care, with families, ready for adoption, at home</a:t>
            </a:r>
          </a:p>
          <a:p>
            <a:r>
              <a:rPr lang="en-GB" dirty="0"/>
              <a:t>On their own from 16. Think about age that children leaving home in UK. At home </a:t>
            </a:r>
            <a:r>
              <a:rPr lang="en-GB" dirty="0" err="1"/>
              <a:t>til</a:t>
            </a:r>
            <a:r>
              <a:rPr lang="en-GB" dirty="0"/>
              <a:t> mid 30w.</a:t>
            </a:r>
          </a:p>
          <a:p>
            <a:r>
              <a:rPr lang="en-GB" dirty="0"/>
              <a:t>Vulnerable, neglect, neurodevelopmental delay act grown up but may not feel grown up.</a:t>
            </a:r>
          </a:p>
          <a:p>
            <a:r>
              <a:rPr lang="en-GB" dirty="0"/>
              <a:t>Why do we expect those without support natural family to live on their own.</a:t>
            </a:r>
          </a:p>
          <a:p>
            <a:r>
              <a:rPr lang="en-GB" dirty="0"/>
              <a:t>Skills independent living, managing money, cooking, doing washing, </a:t>
            </a:r>
          </a:p>
          <a:p>
            <a:r>
              <a:rPr lang="en-GB" dirty="0"/>
              <a:t>Individuals at 18 some are very mature and some are not.</a:t>
            </a:r>
          </a:p>
          <a:p>
            <a:endParaRPr lang="en-GB" dirty="0"/>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11</a:t>
            </a:fld>
            <a:endParaRPr lang="en-GB"/>
          </a:p>
        </p:txBody>
      </p:sp>
    </p:spTree>
    <p:extLst>
      <p:ext uri="{BB962C8B-B14F-4D97-AF65-F5344CB8AC3E}">
        <p14:creationId xmlns:p14="http://schemas.microsoft.com/office/powerpoint/2010/main" val="211456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know when a child is looked after?</a:t>
            </a:r>
          </a:p>
          <a:p>
            <a:r>
              <a:rPr lang="en-GB" dirty="0"/>
              <a:t>Well – they could tell us during a consultation</a:t>
            </a:r>
            <a:r>
              <a:rPr lang="en-GB" baseline="0" dirty="0"/>
              <a:t> or when they register at our practice. </a:t>
            </a:r>
          </a:p>
          <a:p>
            <a:r>
              <a:rPr lang="en-GB" baseline="0" dirty="0"/>
              <a:t>Many children will have been on a Child Protection Plan before coming into care</a:t>
            </a:r>
          </a:p>
          <a:p>
            <a:endParaRPr lang="en-GB" baseline="0" dirty="0"/>
          </a:p>
          <a:p>
            <a:r>
              <a:rPr lang="en-GB" baseline="0" dirty="0"/>
              <a:t>When a child becomes looked after, changes placement or ceases to be Looked After then their responsible LA should tell us via a placement notification. </a:t>
            </a:r>
          </a:p>
          <a:p>
            <a:endParaRPr lang="en-GB" baseline="0" dirty="0"/>
          </a:p>
          <a:p>
            <a:r>
              <a:rPr lang="en-GB" baseline="0" dirty="0"/>
              <a:t>All Looked after children have statutory health assessments so if you receive one or their associated Health Action Plan (we will talk more about this later on in the slide pack)  then you will know a child is Looked After. </a:t>
            </a:r>
          </a:p>
          <a:p>
            <a:endParaRPr lang="en-GB" baseline="0" dirty="0"/>
          </a:p>
          <a:p>
            <a:r>
              <a:rPr lang="en-GB" baseline="0" dirty="0"/>
              <a:t>In 2023 the national Child Protection Information Service (CP-IS) will be rolled out to cover Primary Care – therefore all GPs will be informed when a child registered at their practice is on a Child Protection Plan or is a Looked After Child. </a:t>
            </a:r>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12</a:t>
            </a:fld>
            <a:endParaRPr lang="en-GB"/>
          </a:p>
        </p:txBody>
      </p:sp>
    </p:spTree>
    <p:extLst>
      <p:ext uri="{BB962C8B-B14F-4D97-AF65-F5344CB8AC3E}">
        <p14:creationId xmlns:p14="http://schemas.microsoft.com/office/powerpoint/2010/main" val="121478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ea typeface="+mn-lt"/>
                <a:cs typeface="+mn-lt"/>
              </a:rPr>
              <a:t>YP tell us that accessing a GP can sometimes be difficult (and we need to remember that for many of them don’t have the parental support that most children are lucky enough to have). Any ways in which you can support them and make this process easy would be great.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Calibri" panose="020F0502020204030204"/>
            </a:endParaRPr>
          </a:p>
          <a:p>
            <a:r>
              <a:rPr lang="en-GB" dirty="0"/>
              <a:t>Delegated authority is the process that enables foster carers to make common sense, everyday decisions about the children and young people they care for, such as allowing them to go to friends' houses for sleepovers, signing consent forms for school trips and even arranging haircuts.</a:t>
            </a:r>
            <a:r>
              <a:rPr lang="en-GB" baseline="0" dirty="0"/>
              <a:t> It will also detail whether the FC can bring the child of their immunisations and medical treatment – ASK FOR the delegated authority document at registration. </a:t>
            </a:r>
          </a:p>
          <a:p>
            <a:endParaRPr lang="en-GB" baseline="0" dirty="0"/>
          </a:p>
          <a:p>
            <a:r>
              <a:rPr lang="en-GB" baseline="0" dirty="0"/>
              <a:t>Emergency medical treatment can be given in child’s best interest argument if unable to get consent from child or someone with PR</a:t>
            </a:r>
            <a:endParaRPr lang="en-GB" dirty="0"/>
          </a:p>
          <a:p>
            <a:endParaRPr lang="en-GB" dirty="0"/>
          </a:p>
          <a:p>
            <a:r>
              <a:rPr lang="en-GB" dirty="0"/>
              <a:t>This is important as foster carers never have parental responsibility for a fostered child, so they can only take decisions about the fostered child where the local authority and/or the parents have delegated that authority to them</a:t>
            </a:r>
          </a:p>
        </p:txBody>
      </p:sp>
      <p:sp>
        <p:nvSpPr>
          <p:cNvPr id="4" name="Slide Number Placeholder 3"/>
          <p:cNvSpPr>
            <a:spLocks noGrp="1"/>
          </p:cNvSpPr>
          <p:nvPr>
            <p:ph type="sldNum" sz="quarter" idx="10"/>
          </p:nvPr>
        </p:nvSpPr>
        <p:spPr/>
        <p:txBody>
          <a:bodyPr/>
          <a:lstStyle/>
          <a:p>
            <a:fld id="{73BD2CB2-BBBF-4505-BB0A-F6BB45720F16}" type="slidenum">
              <a:rPr lang="en-GB" smtClean="0"/>
              <a:t>13</a:t>
            </a:fld>
            <a:endParaRPr lang="en-GB"/>
          </a:p>
        </p:txBody>
      </p:sp>
    </p:spTree>
    <p:extLst>
      <p:ext uri="{BB962C8B-B14F-4D97-AF65-F5344CB8AC3E}">
        <p14:creationId xmlns:p14="http://schemas.microsoft.com/office/powerpoint/2010/main" val="98291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TACT (UK‘s largest charit</a:t>
            </a:r>
            <a:r>
              <a:rPr lang="en-GB" baseline="0" dirty="0"/>
              <a:t>y dedicated to fostering) </a:t>
            </a:r>
            <a:r>
              <a:rPr lang="en-GB" dirty="0"/>
              <a:t> worked with 15 children in care councils to produce a dictionary of words they would prefer professionals use. </a:t>
            </a:r>
          </a:p>
          <a:p>
            <a:r>
              <a:rPr lang="en-GB" sz="1200" dirty="0">
                <a:latin typeface="+mn-lt"/>
                <a:ea typeface="+mn-lt"/>
                <a:cs typeface="+mn-lt"/>
              </a:rPr>
              <a:t>Streetwise/ Mini adult</a:t>
            </a:r>
            <a:endParaRPr lang="en-GB" sz="1200" dirty="0">
              <a:latin typeface="+mn-lt"/>
              <a:cs typeface="Calibri" panose="020F0502020204030204"/>
            </a:endParaRPr>
          </a:p>
          <a:p>
            <a:r>
              <a:rPr lang="en-GB" sz="1200" dirty="0">
                <a:latin typeface="+mn-lt"/>
                <a:ea typeface="+mn-lt"/>
                <a:cs typeface="+mn-lt"/>
              </a:rPr>
              <a:t>‘Ask me what I call my carer’</a:t>
            </a:r>
            <a:endParaRPr lang="en-GB" sz="1200" dirty="0">
              <a:latin typeface="+mn-lt"/>
              <a:cs typeface="Calibri"/>
            </a:endParaRPr>
          </a:p>
          <a:p>
            <a:r>
              <a:rPr lang="en-GB" sz="1200" dirty="0">
                <a:latin typeface="+mn-lt"/>
                <a:ea typeface="+mn-lt"/>
                <a:cs typeface="+mn-lt"/>
              </a:rPr>
              <a:t>Don't label children… avoid professional speak</a:t>
            </a:r>
            <a:endParaRPr lang="en-GB" sz="1200" dirty="0">
              <a:latin typeface="+mn-lt"/>
              <a:cs typeface="Calibri"/>
            </a:endParaRP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14</a:t>
            </a:fld>
            <a:endParaRPr lang="en-GB"/>
          </a:p>
        </p:txBody>
      </p:sp>
    </p:spTree>
    <p:extLst>
      <p:ext uri="{BB962C8B-B14F-4D97-AF65-F5344CB8AC3E}">
        <p14:creationId xmlns:p14="http://schemas.microsoft.com/office/powerpoint/2010/main" val="132558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Assumption re safe in care</a:t>
            </a:r>
          </a:p>
          <a:p>
            <a:r>
              <a:rPr lang="en-GB" dirty="0"/>
              <a:t>Breath sigh of relief now looked after but still vulnerable to safeguarding issues.</a:t>
            </a:r>
          </a:p>
          <a:p>
            <a:r>
              <a:rPr lang="en-GB" dirty="0"/>
              <a:t>Street wise can out professionals off </a:t>
            </a:r>
          </a:p>
          <a:p>
            <a:r>
              <a:rPr lang="en-GB" dirty="0"/>
              <a:t>Trauma and risk taking behaviours drugs, alcohol, </a:t>
            </a:r>
          </a:p>
          <a:p>
            <a:r>
              <a:rPr lang="en-GB" dirty="0"/>
              <a:t>Over represented in exploitation</a:t>
            </a:r>
          </a:p>
          <a:p>
            <a:r>
              <a:rPr lang="en-GB" dirty="0"/>
              <a:t>Looked after chid pregnant professionals stops seeing them as a child</a:t>
            </a:r>
          </a:p>
          <a:p>
            <a:r>
              <a:rPr lang="en-GB" dirty="0"/>
              <a:t>Barriers to stop contacting parent not there. Justified in not wanting to involve parent. Can contact social worker ‘ </a:t>
            </a:r>
            <a:r>
              <a:rPr lang="en-GB" dirty="0" err="1"/>
              <a:t>childrens</a:t>
            </a:r>
            <a:r>
              <a:rPr lang="en-GB" dirty="0"/>
              <a:t> social care.</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15</a:t>
            </a:fld>
            <a:endParaRPr lang="en-GB"/>
          </a:p>
        </p:txBody>
      </p:sp>
    </p:spTree>
    <p:extLst>
      <p:ext uri="{BB962C8B-B14F-4D97-AF65-F5344CB8AC3E}">
        <p14:creationId xmlns:p14="http://schemas.microsoft.com/office/powerpoint/2010/main" val="2206669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Transition doesn’t just</a:t>
            </a:r>
            <a:r>
              <a:rPr lang="en-GB" baseline="0" dirty="0"/>
              <a:t> apply to the period when a child becomes an adult – it applies to all periods when child moves from one ‘context’ to another –</a:t>
            </a:r>
          </a:p>
          <a:p>
            <a:r>
              <a:rPr lang="en-GB" baseline="0" dirty="0"/>
              <a:t>When they become LA/ moving between homes/ placements/ moving in and out of borough (and therefore GP practice), when they leave care, including when they turn 18 and become a CL.</a:t>
            </a:r>
          </a:p>
          <a:p>
            <a:endParaRPr lang="en-GB" baseline="0" dirty="0"/>
          </a:p>
          <a:p>
            <a:r>
              <a:rPr lang="en-GB" baseline="0" dirty="0"/>
              <a:t>Points of transition – risky times for continuity of care and risk of falling through the net (service provision)</a:t>
            </a:r>
          </a:p>
          <a:p>
            <a:r>
              <a:rPr lang="en-GB" baseline="0" dirty="0"/>
              <a:t>GP – important role here, ensure transition of care.</a:t>
            </a:r>
          </a:p>
          <a:p>
            <a:r>
              <a:rPr lang="en-GB" baseline="0" dirty="0"/>
              <a:t>Children and YP do not have the safety net of parents/ extended family afforded to others </a:t>
            </a:r>
            <a:endParaRPr lang="en-GB" dirty="0"/>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16</a:t>
            </a:fld>
            <a:endParaRPr lang="en-GB"/>
          </a:p>
        </p:txBody>
      </p:sp>
    </p:spTree>
    <p:extLst>
      <p:ext uri="{BB962C8B-B14F-4D97-AF65-F5344CB8AC3E}">
        <p14:creationId xmlns:p14="http://schemas.microsoft.com/office/powerpoint/2010/main" val="380632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Looked After Children (LAC) are amongst the most vulnerable groups in society</a:t>
            </a:r>
            <a:r>
              <a:rPr lang="en-GB" dirty="0">
                <a:hlinkClick r:id="rId3"/>
              </a:rPr>
              <a:t>[1]</a:t>
            </a:r>
            <a:r>
              <a:rPr lang="en-GB" dirty="0"/>
              <a:t>. It is well recognised that children often come into care with poorer physical and mental health than their peers, and that longer term outcomes are also worse for them. LAC when considered as a group, are likely to struggle with their behaviour and emotional needs</a:t>
            </a:r>
            <a:r>
              <a:rPr lang="en-GB" dirty="0">
                <a:hlinkClick r:id="rId4"/>
              </a:rPr>
              <a:t>[2]</a:t>
            </a:r>
            <a:r>
              <a:rPr lang="en-GB" dirty="0"/>
              <a:t>. They also are more likely than others their age to bed-wet, have coordination difficulties and problems with their sight, speech and language. In the year after leaving care, young people are almost twice as likely to have problems with drugs or alcohol and also to report mental health problems during this time</a:t>
            </a:r>
            <a:r>
              <a:rPr lang="en-GB" dirty="0">
                <a:hlinkClick r:id="rId5"/>
              </a:rPr>
              <a:t>[3]</a:t>
            </a:r>
            <a:r>
              <a:rPr lang="en-GB" dirty="0"/>
              <a:t>. </a:t>
            </a:r>
          </a:p>
          <a:p>
            <a:endParaRPr lang="en-GB" dirty="0"/>
          </a:p>
          <a:p>
            <a:r>
              <a:rPr lang="en-GB" dirty="0"/>
              <a:t>Almost half of children in care have a diagnosable mental health disorder[5] (including conduct disorder) and two-thirds have special educational needs. Delays in identifying and meeting their emotional well-being and mental health needs can have far reaching effects on all aspects of their lives, including their chances of reaching their potential and leading happy and healthy lives as adults. </a:t>
            </a:r>
          </a:p>
          <a:p>
            <a:endParaRPr lang="en-GB" dirty="0">
              <a:cs typeface="Calibri"/>
            </a:endParaRPr>
          </a:p>
          <a:p>
            <a:br>
              <a:rPr lang="en-US" dirty="0"/>
            </a:br>
            <a:br>
              <a:rPr lang="en-US" dirty="0"/>
            </a:br>
            <a:endParaRPr lang="en-US" dirty="0"/>
          </a:p>
          <a:p>
            <a:r>
              <a:rPr lang="en-GB" dirty="0">
                <a:hlinkClick r:id="rId6"/>
              </a:rPr>
              <a:t>[1]</a:t>
            </a:r>
            <a:r>
              <a:rPr lang="en-GB" dirty="0"/>
              <a:t> RCGP - </a:t>
            </a:r>
            <a:r>
              <a:rPr lang="en-GB" dirty="0">
                <a:hlinkClick r:id="rId7"/>
              </a:rPr>
              <a:t>http://www.rcpch.ac.uk/child-health/standards-care/child-protection/looked-after-children/looked-after-children</a:t>
            </a:r>
            <a:r>
              <a:rPr lang="en-GB" dirty="0"/>
              <a:t> : &amp; RCPCH Child Protection Companion </a:t>
            </a:r>
          </a:p>
          <a:p>
            <a:r>
              <a:rPr lang="en-GB" dirty="0">
                <a:hlinkClick r:id="rId8"/>
              </a:rPr>
              <a:t>[2]</a:t>
            </a:r>
            <a:r>
              <a:rPr lang="en-GB" dirty="0"/>
              <a:t> NICE guidance on Looked After Children – June 2014 </a:t>
            </a:r>
          </a:p>
          <a:p>
            <a:r>
              <a:rPr lang="en-GB" dirty="0">
                <a:hlinkClick r:id="rId9"/>
              </a:rPr>
              <a:t>[3]</a:t>
            </a:r>
            <a:r>
              <a:rPr lang="en-GB" dirty="0"/>
              <a:t> Dixon, J. (2008) Young people leaving care: health, well-being and outcomes, Child and Family Social Work 13, 207-217 as quoted in Statutory Guidance on Promoting the Health and Well-being of Looked After Children (2009), Department of Health and Department for School, Children and Families </a:t>
            </a:r>
          </a:p>
          <a:p>
            <a:endParaRPr lang="en-GB" dirty="0"/>
          </a:p>
          <a:p>
            <a:r>
              <a:rPr lang="en-GB" dirty="0"/>
              <a:t>Care</a:t>
            </a:r>
            <a:r>
              <a:rPr lang="en-GB" baseline="0" dirty="0"/>
              <a:t> leavers </a:t>
            </a:r>
            <a:endParaRPr lang="en-GB" dirty="0"/>
          </a:p>
          <a:p>
            <a:r>
              <a:rPr lang="en-GB" dirty="0"/>
              <a:t>General health. Experience of abuse and neglect pre becoming looked after, some whilst in care. Missed physical problems, health problems treated late. </a:t>
            </a:r>
          </a:p>
          <a:p>
            <a:r>
              <a:rPr lang="en-GB" dirty="0"/>
              <a:t>Looked after </a:t>
            </a:r>
            <a:r>
              <a:rPr lang="en-GB" dirty="0" err="1"/>
              <a:t>childrens</a:t>
            </a:r>
            <a:r>
              <a:rPr lang="en-GB" dirty="0"/>
              <a:t> health assessments no longer take place. Young person left to navigate the health system, transition form children to adult services. Alone.</a:t>
            </a:r>
          </a:p>
          <a:p>
            <a:r>
              <a:rPr lang="en-GB" dirty="0"/>
              <a:t>Disability over represented in looked after children population.</a:t>
            </a:r>
          </a:p>
          <a:p>
            <a:r>
              <a:rPr lang="en-GB" dirty="0"/>
              <a:t>Coping with trauma drugs, alcohol, impulse.</a:t>
            </a:r>
          </a:p>
          <a:p>
            <a:r>
              <a:rPr lang="en-GB" dirty="0"/>
              <a:t>Independence skills including finance management.</a:t>
            </a:r>
          </a:p>
          <a:p>
            <a:r>
              <a:rPr lang="en-GB" dirty="0"/>
              <a:t>University, careers, apprenticeships, 2020 better than CIN.</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17</a:t>
            </a:fld>
            <a:endParaRPr lang="en-GB"/>
          </a:p>
        </p:txBody>
      </p:sp>
    </p:spTree>
    <p:extLst>
      <p:ext uri="{BB962C8B-B14F-4D97-AF65-F5344CB8AC3E}">
        <p14:creationId xmlns:p14="http://schemas.microsoft.com/office/powerpoint/2010/main" val="258278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19</a:t>
            </a:fld>
            <a:endParaRPr lang="en-GB"/>
          </a:p>
        </p:txBody>
      </p:sp>
    </p:spTree>
    <p:extLst>
      <p:ext uri="{BB962C8B-B14F-4D97-AF65-F5344CB8AC3E}">
        <p14:creationId xmlns:p14="http://schemas.microsoft.com/office/powerpoint/2010/main" val="140471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20</a:t>
            </a:fld>
            <a:endParaRPr lang="en-GB"/>
          </a:p>
        </p:txBody>
      </p:sp>
    </p:spTree>
    <p:extLst>
      <p:ext uri="{BB962C8B-B14F-4D97-AF65-F5344CB8AC3E}">
        <p14:creationId xmlns:p14="http://schemas.microsoft.com/office/powerpoint/2010/main" val="299505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Sections of Children's</a:t>
            </a:r>
            <a:r>
              <a:rPr lang="en-GB" baseline="0" dirty="0"/>
              <a:t> Act 1989</a:t>
            </a:r>
            <a:endParaRPr lang="en-GB" dirty="0"/>
          </a:p>
          <a:p>
            <a:endParaRPr lang="en-GB" dirty="0"/>
          </a:p>
          <a:p>
            <a:r>
              <a:rPr lang="en-GB" dirty="0"/>
              <a:t>What is a Section 20? Section 20 of the Children Act 1989 sets out how a Local Authority can provide accommodation for a child within their area if that child is in need of it, due to the child being lost/abandoned or there is no person with parental responsibility for that child. Parental</a:t>
            </a:r>
            <a:r>
              <a:rPr lang="en-GB" baseline="0" dirty="0"/>
              <a:t> responsibility sits with parents, parents agree that child becomes Looked after</a:t>
            </a:r>
            <a:endParaRPr lang="en-GB" dirty="0"/>
          </a:p>
          <a:p>
            <a:endParaRPr lang="en-GB" dirty="0"/>
          </a:p>
          <a:p>
            <a:r>
              <a:rPr lang="en-GB" dirty="0"/>
              <a:t>The court can create a care order under Section 31(1) (a) of the Children Act, placing a child in the care of a designated local authority, with parental responsibility being shared between the parents and the local authority.</a:t>
            </a:r>
          </a:p>
          <a:p>
            <a:endParaRPr lang="en-GB" dirty="0"/>
          </a:p>
          <a:p>
            <a:r>
              <a:rPr lang="en-GB" dirty="0"/>
              <a:t>Placement Order (child placed for adoption) </a:t>
            </a:r>
          </a:p>
          <a:p>
            <a:endParaRPr lang="en-GB" dirty="0"/>
          </a:p>
          <a:p>
            <a:r>
              <a:rPr lang="en-GB" dirty="0"/>
              <a:t>If a child becomes Looked After, their</a:t>
            </a:r>
            <a:r>
              <a:rPr lang="en-GB" baseline="0" dirty="0"/>
              <a:t> </a:t>
            </a:r>
            <a:r>
              <a:rPr lang="en-GB" dirty="0"/>
              <a:t>Local Authority becomes responsible for their safety and welfare. This statutory responsibility includes ‘the promotion of physical, emotional and mental health and acting on any early signs of health issues’. This ‘Corporate Parenting’ responsibility is independent of whether the child resides locally or outside the borough. </a:t>
            </a:r>
            <a:br>
              <a:rPr lang="en-US" dirty="0"/>
            </a:br>
            <a:r>
              <a:rPr lang="en-GB" dirty="0"/>
              <a:t>The ‘Corporate Parenting’ responsibility in many ways can be said to mirror the structure and workings of a ‘normal’/non LAC family. In that the LA (acting as Corporate Parent) draws on the educational and medical resources within the child’s community to ensure that the child they are ‘looking after’ receive the services they need at the right time to have the best life chances possible.  The Local Authority, from time to time may ‘buy in’ or commission, directly or indirectly, extra services if services to meet an individual child’s needs are not available as part of the standard or universal provision. </a:t>
            </a:r>
            <a:br>
              <a:rPr lang="en-GB" dirty="0"/>
            </a:br>
            <a:br>
              <a:rPr lang="en-GB" dirty="0"/>
            </a:br>
            <a:endParaRPr lang="en-GB" dirty="0"/>
          </a:p>
          <a:p>
            <a:r>
              <a:rPr lang="en-GB" dirty="0"/>
              <a:t>Those with Parental Responsibility have responsibilities for their child</a:t>
            </a:r>
            <a:r>
              <a:rPr lang="en-GB" dirty="0">
                <a:hlinkClick r:id="rId3"/>
              </a:rPr>
              <a:t>[1]</a:t>
            </a:r>
            <a:r>
              <a:rPr lang="en-GB" dirty="0"/>
              <a:t>, including protecting and maintaining the child, providing for their education and enabling access to health care. The ‘corporate parent’ needs to work with a range services to review, question and seek confirmation about a LACs medical/health and educational provision, safety and wellbeing, to ensure they are fulfilling their responsibilities for children in their care. </a:t>
            </a:r>
          </a:p>
          <a:p>
            <a:endParaRPr lang="en-US" dirty="0"/>
          </a:p>
          <a:p>
            <a:r>
              <a:rPr lang="en-GB" dirty="0">
                <a:hlinkClick r:id="rId4"/>
              </a:rPr>
              <a:t>[1]</a:t>
            </a:r>
            <a:r>
              <a:rPr lang="en-GB" dirty="0"/>
              <a:t> </a:t>
            </a:r>
            <a:r>
              <a:rPr lang="en-GB" dirty="0">
                <a:hlinkClick r:id="rId5"/>
              </a:rPr>
              <a:t>https://www.gov.uk/parental-rights-responsibilities/what-is-parental-responsibility</a:t>
            </a:r>
            <a:r>
              <a:rPr lang="en-GB" dirty="0"/>
              <a:t>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a:t>
            </a:fld>
            <a:endParaRPr lang="en-GB"/>
          </a:p>
        </p:txBody>
      </p:sp>
    </p:spTree>
    <p:extLst>
      <p:ext uri="{BB962C8B-B14F-4D97-AF65-F5344CB8AC3E}">
        <p14:creationId xmlns:p14="http://schemas.microsoft.com/office/powerpoint/2010/main" val="3909630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Dr Kate Head Designated Doctor Children Looked After NWL ICB</a:t>
            </a:r>
          </a:p>
          <a:p>
            <a:pPr marL="0" indent="0">
              <a:buNone/>
            </a:pPr>
            <a:r>
              <a:rPr lang="en-US" dirty="0"/>
              <a:t>Christine Nichols Named Nurse </a:t>
            </a:r>
            <a:r>
              <a:rPr lang="en-GB" dirty="0"/>
              <a:t>Children Looked After </a:t>
            </a:r>
            <a:r>
              <a:rPr lang="en-US" dirty="0"/>
              <a:t>CNWL</a:t>
            </a:r>
          </a:p>
          <a:p>
            <a:pPr marL="0" indent="0">
              <a:buNone/>
            </a:pPr>
            <a:r>
              <a:rPr lang="en-US" dirty="0"/>
              <a:t>This is going to be a whistle stop tour as we only have half an hour and time for questions</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22</a:t>
            </a:fld>
            <a:endParaRPr lang="en-GB"/>
          </a:p>
        </p:txBody>
      </p:sp>
    </p:spTree>
    <p:extLst>
      <p:ext uri="{BB962C8B-B14F-4D97-AF65-F5344CB8AC3E}">
        <p14:creationId xmlns:p14="http://schemas.microsoft.com/office/powerpoint/2010/main" val="127736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23</a:t>
            </a:fld>
            <a:endParaRPr lang="en-GB"/>
          </a:p>
        </p:txBody>
      </p:sp>
    </p:spTree>
    <p:extLst>
      <p:ext uri="{BB962C8B-B14F-4D97-AF65-F5344CB8AC3E}">
        <p14:creationId xmlns:p14="http://schemas.microsoft.com/office/powerpoint/2010/main" val="55385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25</a:t>
            </a:fld>
            <a:endParaRPr lang="en-GB"/>
          </a:p>
        </p:txBody>
      </p:sp>
    </p:spTree>
    <p:extLst>
      <p:ext uri="{BB962C8B-B14F-4D97-AF65-F5344CB8AC3E}">
        <p14:creationId xmlns:p14="http://schemas.microsoft.com/office/powerpoint/2010/main" val="144899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3</a:t>
            </a:fld>
            <a:endParaRPr lang="en-GB"/>
          </a:p>
        </p:txBody>
      </p:sp>
    </p:spTree>
    <p:extLst>
      <p:ext uri="{BB962C8B-B14F-4D97-AF65-F5344CB8AC3E}">
        <p14:creationId xmlns:p14="http://schemas.microsoft.com/office/powerpoint/2010/main" val="221037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Most children become looked after as a result of abuse and neglect</a:t>
            </a:r>
            <a:r>
              <a:rPr lang="en-GB" dirty="0">
                <a:hlinkClick r:id="rId3"/>
              </a:rPr>
              <a:t>[4]</a:t>
            </a:r>
            <a:r>
              <a:rPr lang="en-GB" dirty="0"/>
              <a:t>. This is true across England and Wales. But</a:t>
            </a:r>
            <a:r>
              <a:rPr lang="en-GB" baseline="0" dirty="0"/>
              <a:t> in some areas including Hillingdon, UASC YP are the largest group of children in care. </a:t>
            </a:r>
            <a:r>
              <a:rPr lang="en-GB" dirty="0"/>
              <a:t> Although they have many of the same health issues as their peers, the extent of these is often greater because of their past experiences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 child's parents do not lose parental responsibility when the child is looked after. Where the child is voluntarily accommodated under Section 20 of the Children Act 1989 the local authority does not have parental responsibility. The local authority does have parental responsibility where there is a Care Order or Emergency Protection Order. The foster carer never has parental responsibility.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UASC</a:t>
            </a:r>
            <a:r>
              <a:rPr lang="en-GB" baseline="0" dirty="0">
                <a:cs typeface="Calibri"/>
              </a:rPr>
              <a:t> – tend to be older, come into care under S20. Health needs differ from other LAC – dep. On originating country, journey and experience in UK prior to coming into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cs typeface="Calibri"/>
              </a:rPr>
              <a:t>Custody: Children aged 10-17 who have been refused bail may be remanded to Local Authority Accommodation with or without conditions. Children aged 12-17 who are refused bail can also be remanded to Youth Detention Accommodation (subject to certain conditions being met). Even if the child was not previously Looked After, they will become a Looked After Child when remanded.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endParaRPr lang="en-GB" dirty="0"/>
          </a:p>
          <a:p>
            <a:r>
              <a:rPr lang="en-GB" dirty="0"/>
              <a:t>[4] NPSCC. Children in care. Statistics. Accessed 25 March 2015 </a:t>
            </a:r>
          </a:p>
          <a:p>
            <a:r>
              <a:rPr lang="en-GB" dirty="0"/>
              <a:t>[5] House of Commons Education Committee Mental health and well-being of looked-after children Fourth Report of Session 2015–16 </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4</a:t>
            </a:fld>
            <a:endParaRPr lang="en-GB"/>
          </a:p>
        </p:txBody>
      </p:sp>
    </p:spTree>
    <p:extLst>
      <p:ext uri="{BB962C8B-B14F-4D97-AF65-F5344CB8AC3E}">
        <p14:creationId xmlns:p14="http://schemas.microsoft.com/office/powerpoint/2010/main" val="354598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widely accepted that for the majority of children placement with a foster family is considered a best option giving the child a greater chance of stability and permanence. </a:t>
            </a:r>
            <a:endParaRPr lang="en-US" dirty="0"/>
          </a:p>
          <a:p>
            <a:endParaRPr lang="en-GB" dirty="0"/>
          </a:p>
          <a:p>
            <a:r>
              <a:rPr lang="en-GB" dirty="0"/>
              <a:t>Children aged 16 or above can be placed in semi-independent housing in preparation for leaving care. Semi–independent provision is not regulated by the Care Quality Commission (CQC) or Ofsted</a:t>
            </a:r>
          </a:p>
          <a:p>
            <a:endParaRPr lang="en-GB" dirty="0"/>
          </a:p>
          <a:p>
            <a:endParaRPr lang="en-GB" dirty="0">
              <a:cs typeface="Calibri"/>
            </a:endParaRPr>
          </a:p>
          <a:p>
            <a:r>
              <a:rPr lang="en-GB" dirty="0"/>
              <a:t>The LAC population who live within a borough are a mix between those who originate from that borough and are under the care of the boroughs LA and those who are under the care of other LAs, but placed in the borough. All LAC living in an area have the right to use universal health services.</a:t>
            </a:r>
          </a:p>
          <a:p>
            <a:r>
              <a:rPr lang="en-GB" dirty="0"/>
              <a:t>  </a:t>
            </a:r>
          </a:p>
          <a:p>
            <a:r>
              <a:rPr lang="en-GB" dirty="0"/>
              <a:t>A placing LA retains the statutory responsibility to ensure that their LAC, whether placed in or out of (OOB) borough have their health needs met and that they are not disadvantaged by the placement. The placing ICB remain responsible for commissioning health services (other than Primary Care Services/ Accident and Emergency health provision) needed to meet the child’s health needs. </a:t>
            </a:r>
          </a:p>
          <a:p>
            <a:r>
              <a:rPr lang="en-GB" dirty="0"/>
              <a:t>  </a:t>
            </a:r>
            <a:endParaRPr lang="en-GB" dirty="0">
              <a:cs typeface="Calibri"/>
            </a:endParaRPr>
          </a:p>
          <a:p>
            <a:r>
              <a:rPr lang="en-GB" dirty="0"/>
              <a:t>Under the Children Act 1989, CCGs and NHS England have a duty to comply with requests from a Local Authority to help them provide support and services to Looked After Children. </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5</a:t>
            </a:fld>
            <a:endParaRPr lang="en-GB"/>
          </a:p>
        </p:txBody>
      </p:sp>
    </p:spTree>
    <p:extLst>
      <p:ext uri="{BB962C8B-B14F-4D97-AF65-F5344CB8AC3E}">
        <p14:creationId xmlns:p14="http://schemas.microsoft.com/office/powerpoint/2010/main" val="34525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56.6% M</a:t>
            </a:r>
          </a:p>
          <a:p>
            <a:r>
              <a:rPr lang="en-GB" dirty="0"/>
              <a:t>44.4% 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Within Hillingdon the population of males is slightly higher (55.6%) than females (44.4%). This is in line with the London statistics (M-59%, F 41%). There is a closer gender gap than last year as Hillingdon has seen a slight rise in females, from 39%, and a slight dip in males, from 61%.</a:t>
            </a:r>
          </a:p>
          <a:p>
            <a:endParaRPr lang="en-GB" dirty="0"/>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has been a decrease in the number of UASC (from 34% last year), however the percentage is still higher than the London average which is 16% see table 3.</a:t>
            </a:r>
          </a:p>
          <a:p>
            <a:r>
              <a:rPr lang="en-GB" sz="1200" kern="1200" dirty="0">
                <a:solidFill>
                  <a:schemeClr val="tx1"/>
                </a:solidFill>
                <a:effectLst/>
                <a:latin typeface="+mn-lt"/>
                <a:ea typeface="+mn-ea"/>
                <a:cs typeface="+mn-cs"/>
              </a:rPr>
              <a:t>Table 2 shows that the largest age group (48.4%) are aged 16 years and over. This is higher than the London average of 38% this is possibly due to the large number of asylum seeking children placed in Hillingdon, who are often 16 or over.</a:t>
            </a:r>
          </a:p>
          <a:p>
            <a:r>
              <a:rPr lang="en-GB" sz="1200" kern="1200" dirty="0">
                <a:solidFill>
                  <a:schemeClr val="tx1"/>
                </a:solidFill>
                <a:effectLst/>
                <a:latin typeface="+mn-lt"/>
                <a:ea typeface="+mn-ea"/>
                <a:cs typeface="+mn-cs"/>
              </a:rPr>
              <a:t>33% are aged 10-15 years which is lower than the London average which is 36%. </a:t>
            </a:r>
          </a:p>
          <a:p>
            <a:r>
              <a:rPr lang="en-GB" sz="1200" kern="1200" dirty="0">
                <a:solidFill>
                  <a:schemeClr val="tx1"/>
                </a:solidFill>
                <a:effectLst/>
                <a:latin typeface="+mn-lt"/>
                <a:ea typeface="+mn-ea"/>
                <a:cs typeface="+mn-cs"/>
              </a:rPr>
              <a:t>8.5% are aged 5-9 years, which is lower than the London average of 12%. </a:t>
            </a:r>
          </a:p>
          <a:p>
            <a:r>
              <a:rPr lang="en-GB" sz="1200" kern="1200" dirty="0">
                <a:solidFill>
                  <a:schemeClr val="tx1"/>
                </a:solidFill>
                <a:effectLst/>
                <a:latin typeface="+mn-lt"/>
                <a:ea typeface="+mn-ea"/>
                <a:cs typeface="+mn-cs"/>
              </a:rPr>
              <a:t>6.6% are aged 1-4 years which is lower than the London average.  </a:t>
            </a:r>
          </a:p>
          <a:p>
            <a:r>
              <a:rPr lang="en-GB" sz="1200" kern="1200" dirty="0">
                <a:solidFill>
                  <a:schemeClr val="tx1"/>
                </a:solidFill>
                <a:effectLst/>
                <a:latin typeface="+mn-lt"/>
                <a:ea typeface="+mn-ea"/>
                <a:cs typeface="+mn-cs"/>
              </a:rPr>
              <a:t>3.4% are aged under 1 year which is comparable with the London Average.</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6</a:t>
            </a:fld>
            <a:endParaRPr lang="en-GB"/>
          </a:p>
        </p:txBody>
      </p:sp>
    </p:spTree>
    <p:extLst>
      <p:ext uri="{BB962C8B-B14F-4D97-AF65-F5344CB8AC3E}">
        <p14:creationId xmlns:p14="http://schemas.microsoft.com/office/powerpoint/2010/main" val="81542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year the main reason for children coming into care in Hillingdon was absent parenting 59.7%, this percentage has increased from 49% last year.  This figure is significantly higher than the London average (28%) and England’s average (18%). This is likely to be due to the continuing increase of our UASC population who come into care due to absent parenting.</a:t>
            </a:r>
          </a:p>
          <a:p>
            <a:r>
              <a:rPr lang="en-GB" sz="1200" kern="1200" dirty="0">
                <a:solidFill>
                  <a:schemeClr val="tx1"/>
                </a:solidFill>
                <a:effectLst/>
                <a:latin typeface="+mn-lt"/>
                <a:ea typeface="+mn-ea"/>
                <a:cs typeface="+mn-cs"/>
              </a:rPr>
              <a:t>The next highest reason for CYP coming into care is abuse and neglect (30.4%) this has decreased from the last reporting year (38%).</a:t>
            </a:r>
          </a:p>
          <a:p>
            <a:r>
              <a:rPr lang="en-GB" sz="1200" kern="1200" dirty="0">
                <a:solidFill>
                  <a:schemeClr val="tx1"/>
                </a:solidFill>
                <a:effectLst/>
                <a:latin typeface="+mn-lt"/>
                <a:ea typeface="+mn-ea"/>
                <a:cs typeface="+mn-cs"/>
              </a:rPr>
              <a:t>There has been a slight increase in CYP coming into care due to family </a:t>
            </a:r>
            <a:r>
              <a:rPr lang="en-GB" sz="1200" kern="1200" dirty="0" err="1">
                <a:solidFill>
                  <a:schemeClr val="tx1"/>
                </a:solidFill>
                <a:effectLst/>
                <a:latin typeface="+mn-lt"/>
                <a:ea typeface="+mn-ea"/>
                <a:cs typeface="+mn-cs"/>
              </a:rPr>
              <a:t>disfunction</a:t>
            </a:r>
            <a:r>
              <a:rPr lang="en-GB" sz="1200" kern="1200" dirty="0">
                <a:solidFill>
                  <a:schemeClr val="tx1"/>
                </a:solidFill>
                <a:effectLst/>
                <a:latin typeface="+mn-lt"/>
                <a:ea typeface="+mn-ea"/>
                <a:cs typeface="+mn-cs"/>
              </a:rPr>
              <a:t> (from 2%-2.7%) and socially unacceptable behaviour (from 3% to 3.4%), however both percentages are lower than the London averages. There has been a decrease in CYP coming into care due to parental illness (from 3%-0.8%) and family in acute stress (from 5% to 2.7%).</a:t>
            </a:r>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7</a:t>
            </a:fld>
            <a:endParaRPr lang="en-GB"/>
          </a:p>
        </p:txBody>
      </p:sp>
    </p:spTree>
    <p:extLst>
      <p:ext uri="{BB962C8B-B14F-4D97-AF65-F5344CB8AC3E}">
        <p14:creationId xmlns:p14="http://schemas.microsoft.com/office/powerpoint/2010/main" val="179404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LAC statutory HA: identify</a:t>
            </a:r>
            <a:r>
              <a:rPr lang="en-GB" baseline="0" dirty="0"/>
              <a:t> unmet health needs/ reduce inequalities associated with life before care/ being in care. </a:t>
            </a:r>
          </a:p>
          <a:p>
            <a:r>
              <a:rPr lang="en-GB" baseline="0" dirty="0"/>
              <a:t>Immunisations</a:t>
            </a:r>
          </a:p>
          <a:p>
            <a:r>
              <a:rPr lang="en-GB" baseline="0" dirty="0"/>
              <a:t>Referrals</a:t>
            </a:r>
          </a:p>
          <a:p>
            <a:r>
              <a:rPr lang="en-GB" baseline="0" dirty="0"/>
              <a:t>Health conditions – coding? Managing</a:t>
            </a:r>
          </a:p>
          <a:p>
            <a:endParaRPr lang="en-GB" baseline="0" dirty="0"/>
          </a:p>
          <a:p>
            <a:r>
              <a:rPr lang="en-GB" baseline="0" dirty="0"/>
              <a:t>Leaving Care Summary – summarises health history</a:t>
            </a:r>
          </a:p>
          <a:p>
            <a:r>
              <a:rPr lang="en-GB" baseline="0" dirty="0"/>
              <a:t>Electronic health records contain important information regarding own and family health issues which would be available to ‘non LAC’ through family network – so LAC and CL can come to their GP to find out about their/ family health histories. </a:t>
            </a:r>
          </a:p>
          <a:p>
            <a:r>
              <a:rPr lang="en-GB" baseline="0" dirty="0"/>
              <a:t>Transition planning child to adult services</a:t>
            </a:r>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8</a:t>
            </a:fld>
            <a:endParaRPr lang="en-GB"/>
          </a:p>
        </p:txBody>
      </p:sp>
    </p:spTree>
    <p:extLst>
      <p:ext uri="{BB962C8B-B14F-4D97-AF65-F5344CB8AC3E}">
        <p14:creationId xmlns:p14="http://schemas.microsoft.com/office/powerpoint/2010/main" val="190334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BD2CB2-BBBF-4505-BB0A-F6BB45720F16}" type="slidenum">
              <a:rPr lang="en-GB" smtClean="0"/>
              <a:t>9</a:t>
            </a:fld>
            <a:endParaRPr lang="en-GB"/>
          </a:p>
        </p:txBody>
      </p:sp>
    </p:spTree>
    <p:extLst>
      <p:ext uri="{BB962C8B-B14F-4D97-AF65-F5344CB8AC3E}">
        <p14:creationId xmlns:p14="http://schemas.microsoft.com/office/powerpoint/2010/main" val="3271451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33" name="Picture 3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68408" y="219066"/>
            <a:ext cx="2233639" cy="687273"/>
          </a:xfrm>
          <a:prstGeom prst="rect">
            <a:avLst/>
          </a:prstGeom>
          <a:noFill/>
          <a:ln>
            <a:noFill/>
          </a:ln>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439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spTree>
    <p:extLst>
      <p:ext uri="{BB962C8B-B14F-4D97-AF65-F5344CB8AC3E}">
        <p14:creationId xmlns:p14="http://schemas.microsoft.com/office/powerpoint/2010/main" val="3146012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8" name="Picture 7"/>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0200456" y="6178552"/>
            <a:ext cx="1784228" cy="548992"/>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PA5ftecQJ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tactcare.org.uk/content/uploads/2019/03/TACT-Language-that-cares-2019_onlin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gislation.gov.uk/ukpga/1989/41/cont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tamsinrobinson@nhs.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wlm-tr.lac.ecp@nhs.net" TargetMode="External"/><Relationship Id="rId4" Type="http://schemas.openxmlformats.org/officeDocument/2006/relationships/hyperlink" Target="mailto:g.nyoni@nhs.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www.powtoon.com/c/eXUqshyeiFJ/1/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u="sng" dirty="0">
                <a:ea typeface="SimSun" panose="02010600030101010101" pitchFamily="2" charset="-122"/>
              </a:rPr>
              <a:t>LOOKED AFTER CHILDREN </a:t>
            </a:r>
            <a:br>
              <a:rPr lang="en-GB" u="sng" dirty="0">
                <a:ea typeface="SimSun" panose="02010600030101010101" pitchFamily="2" charset="-122"/>
              </a:rPr>
            </a:br>
            <a:r>
              <a:rPr lang="en-GB" u="sng" dirty="0">
                <a:ea typeface="SimSun" panose="02010600030101010101" pitchFamily="2" charset="-122"/>
              </a:rPr>
              <a:t>GP TRAINING</a:t>
            </a:r>
          </a:p>
        </p:txBody>
      </p:sp>
      <p:sp>
        <p:nvSpPr>
          <p:cNvPr id="3" name="Subtitle 2"/>
          <p:cNvSpPr>
            <a:spLocks noGrp="1"/>
          </p:cNvSpPr>
          <p:nvPr>
            <p:ph type="subTitle" idx="1"/>
          </p:nvPr>
        </p:nvSpPr>
        <p:spPr>
          <a:xfrm>
            <a:off x="1524000" y="4941168"/>
            <a:ext cx="9144000" cy="1512168"/>
          </a:xfrm>
        </p:spPr>
        <p:txBody>
          <a:bodyPr>
            <a:noAutofit/>
          </a:bodyPr>
          <a:lstStyle/>
          <a:p>
            <a:r>
              <a:rPr lang="en-GB" sz="1800" b="1" dirty="0"/>
              <a:t>04</a:t>
            </a:r>
            <a:r>
              <a:rPr lang="en-GB" sz="1800" b="1" baseline="30000" dirty="0"/>
              <a:t>th</a:t>
            </a:r>
            <a:r>
              <a:rPr lang="en-GB" sz="1800" b="1" dirty="0"/>
              <a:t> June 2024</a:t>
            </a:r>
          </a:p>
          <a:p>
            <a:r>
              <a:rPr lang="en-GB" sz="1800" b="1" dirty="0"/>
              <a:t>Presenters:                                    </a:t>
            </a:r>
          </a:p>
          <a:p>
            <a:r>
              <a:rPr lang="en-GB" sz="1800" b="1" dirty="0"/>
              <a:t>Gertrude Nyoni Designated Nurse for Looked After Children</a:t>
            </a:r>
          </a:p>
          <a:p>
            <a:r>
              <a:rPr lang="en-GB" sz="1800" b="1" dirty="0"/>
              <a:t>Tamsin Robinson Designated Doctor for Looked After Children  </a:t>
            </a:r>
          </a:p>
        </p:txBody>
      </p:sp>
    </p:spTree>
    <p:extLst>
      <p:ext uri="{BB962C8B-B14F-4D97-AF65-F5344CB8AC3E}">
        <p14:creationId xmlns:p14="http://schemas.microsoft.com/office/powerpoint/2010/main" val="194720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397238"/>
            <a:ext cx="11386643" cy="5089048"/>
          </a:xfrm>
        </p:spPr>
        <p:txBody>
          <a:bodyPr>
            <a:normAutofit/>
          </a:bodyPr>
          <a:lstStyle/>
          <a:p>
            <a:r>
              <a:rPr lang="en-GB" sz="2200" dirty="0"/>
              <a:t>The Children (Leaving Care) Act 2000 which amended the Children Act 1989 defines a care leaver as: </a:t>
            </a:r>
          </a:p>
          <a:p>
            <a:r>
              <a:rPr lang="en-GB" sz="2200" dirty="0"/>
              <a:t>“A person who has been in the care of the Local Authority for a period of 13 weeks or more spanning their 16th birthday.” </a:t>
            </a:r>
          </a:p>
          <a:p>
            <a:r>
              <a:rPr lang="en-GB" sz="2200" dirty="0"/>
              <a:t>A looked after child becomes a care leaver when they reach their 18th birthday.</a:t>
            </a:r>
          </a:p>
          <a:p>
            <a:r>
              <a:rPr lang="en-GB" sz="2200" dirty="0"/>
              <a:t>As frontline staff we need to consider a care leaver as anyone who has spent time in the care of the state.</a:t>
            </a:r>
          </a:p>
          <a:p>
            <a:r>
              <a:rPr lang="en-GB" sz="2200" dirty="0"/>
              <a:t>Care experienced young people may live alone or in supported accommodation from the age of 16.</a:t>
            </a:r>
          </a:p>
        </p:txBody>
      </p:sp>
      <p:sp>
        <p:nvSpPr>
          <p:cNvPr id="3" name="Slide Number Placeholder 2"/>
          <p:cNvSpPr>
            <a:spLocks noGrp="1"/>
          </p:cNvSpPr>
          <p:nvPr>
            <p:ph type="sldNum" sz="quarter" idx="12"/>
          </p:nvPr>
        </p:nvSpPr>
        <p:spPr/>
        <p:txBody>
          <a:bodyPr/>
          <a:lstStyle/>
          <a:p>
            <a:fld id="{E76F84FA-B8EB-462F-97BA-032CB76B4E3A}" type="slidenum">
              <a:rPr lang="en-GB" smtClean="0"/>
              <a:t>10</a:t>
            </a:fld>
            <a:endParaRPr lang="en-GB"/>
          </a:p>
        </p:txBody>
      </p:sp>
      <p:sp>
        <p:nvSpPr>
          <p:cNvPr id="4" name="Title 3"/>
          <p:cNvSpPr>
            <a:spLocks noGrp="1"/>
          </p:cNvSpPr>
          <p:nvPr>
            <p:ph type="title"/>
          </p:nvPr>
        </p:nvSpPr>
        <p:spPr/>
        <p:txBody>
          <a:bodyPr>
            <a:normAutofit fontScale="90000"/>
          </a:bodyPr>
          <a:lstStyle/>
          <a:p>
            <a:pPr algn="ctr"/>
            <a:r>
              <a:rPr lang="en-GB" dirty="0"/>
              <a:t>What is a Care leaver</a:t>
            </a:r>
          </a:p>
        </p:txBody>
      </p:sp>
      <p:pic>
        <p:nvPicPr>
          <p:cNvPr id="5" name="Picture 4"/>
          <p:cNvPicPr>
            <a:picLocks noChangeAspect="1"/>
          </p:cNvPicPr>
          <p:nvPr/>
        </p:nvPicPr>
        <p:blipFill>
          <a:blip r:embed="rId3"/>
          <a:stretch>
            <a:fillRect/>
          </a:stretch>
        </p:blipFill>
        <p:spPr>
          <a:xfrm>
            <a:off x="8328248" y="4384104"/>
            <a:ext cx="1627773" cy="2267909"/>
          </a:xfrm>
          <a:prstGeom prst="rect">
            <a:avLst/>
          </a:prstGeom>
        </p:spPr>
      </p:pic>
    </p:spTree>
    <p:extLst>
      <p:ext uri="{BB962C8B-B14F-4D97-AF65-F5344CB8AC3E}">
        <p14:creationId xmlns:p14="http://schemas.microsoft.com/office/powerpoint/2010/main" val="319040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GB" sz="2200" dirty="0">
                <a:ea typeface="+mn-lt"/>
              </a:rPr>
              <a:t>Identification</a:t>
            </a:r>
          </a:p>
          <a:p>
            <a:pPr algn="ctr"/>
            <a:r>
              <a:rPr lang="en-GB" sz="2200" dirty="0">
                <a:ea typeface="+mn-lt"/>
              </a:rPr>
              <a:t>Registration</a:t>
            </a:r>
          </a:p>
          <a:p>
            <a:pPr algn="ctr"/>
            <a:r>
              <a:rPr lang="en-GB" sz="2200" dirty="0">
                <a:ea typeface="+mn-lt"/>
              </a:rPr>
              <a:t>Health Assessments</a:t>
            </a:r>
          </a:p>
          <a:p>
            <a:pPr algn="ctr"/>
            <a:r>
              <a:rPr lang="en-GB" sz="2200" dirty="0">
                <a:ea typeface="+mn-lt"/>
              </a:rPr>
              <a:t>Health Promotion </a:t>
            </a:r>
          </a:p>
          <a:p>
            <a:pPr algn="ctr"/>
            <a:r>
              <a:rPr lang="en-GB" sz="2200" dirty="0">
                <a:ea typeface="+mn-lt"/>
              </a:rPr>
              <a:t>Referrals </a:t>
            </a:r>
          </a:p>
          <a:p>
            <a:pPr algn="ctr"/>
            <a:r>
              <a:rPr lang="en-GB" sz="2200" dirty="0">
                <a:ea typeface="+mn-lt"/>
              </a:rPr>
              <a:t>Communication</a:t>
            </a:r>
          </a:p>
          <a:p>
            <a:pPr algn="ctr"/>
            <a:r>
              <a:rPr lang="en-GB" sz="2200" dirty="0">
                <a:ea typeface="+mn-lt"/>
              </a:rPr>
              <a:t>Safeguarding</a:t>
            </a:r>
          </a:p>
          <a:p>
            <a:pPr algn="ctr"/>
            <a:r>
              <a:rPr lang="en-GB" sz="2200" dirty="0">
                <a:ea typeface="+mn-lt"/>
              </a:rPr>
              <a:t>Transition</a:t>
            </a:r>
          </a:p>
          <a:p>
            <a:pPr algn="ctr"/>
            <a:r>
              <a:rPr lang="en-GB" sz="2200" dirty="0">
                <a:ea typeface="+mn-lt"/>
              </a:rPr>
              <a:t>Trauma Informed Care</a:t>
            </a:r>
            <a:endParaRPr lang="en-GB" sz="2200" dirty="0"/>
          </a:p>
          <a:p>
            <a:pPr marL="0" indent="0">
              <a:buNone/>
            </a:pPr>
            <a:endParaRPr lang="en-GB" sz="2000" dirty="0"/>
          </a:p>
        </p:txBody>
      </p:sp>
      <p:sp>
        <p:nvSpPr>
          <p:cNvPr id="3" name="Slide Number Placeholder 2"/>
          <p:cNvSpPr>
            <a:spLocks noGrp="1"/>
          </p:cNvSpPr>
          <p:nvPr>
            <p:ph type="sldNum" sz="quarter" idx="12"/>
          </p:nvPr>
        </p:nvSpPr>
        <p:spPr/>
        <p:txBody>
          <a:bodyPr/>
          <a:lstStyle/>
          <a:p>
            <a:fld id="{E76F84FA-B8EB-462F-97BA-032CB76B4E3A}" type="slidenum">
              <a:rPr lang="en-GB" smtClean="0"/>
              <a:t>11</a:t>
            </a:fld>
            <a:endParaRPr lang="en-GB"/>
          </a:p>
        </p:txBody>
      </p:sp>
      <p:sp>
        <p:nvSpPr>
          <p:cNvPr id="4" name="Title 3"/>
          <p:cNvSpPr>
            <a:spLocks noGrp="1"/>
          </p:cNvSpPr>
          <p:nvPr>
            <p:ph type="title"/>
          </p:nvPr>
        </p:nvSpPr>
        <p:spPr/>
        <p:txBody>
          <a:bodyPr>
            <a:normAutofit fontScale="90000"/>
          </a:bodyPr>
          <a:lstStyle/>
          <a:p>
            <a:r>
              <a:rPr lang="en-GB" dirty="0">
                <a:solidFill>
                  <a:srgbClr val="FFFFFF"/>
                </a:solidFill>
              </a:rPr>
              <a:t>How can primary care staff support Looked after Children and Care Leavers ?</a:t>
            </a:r>
            <a:endParaRPr lang="en-GB" dirty="0"/>
          </a:p>
        </p:txBody>
      </p:sp>
    </p:spTree>
    <p:extLst>
      <p:ext uri="{BB962C8B-B14F-4D97-AF65-F5344CB8AC3E}">
        <p14:creationId xmlns:p14="http://schemas.microsoft.com/office/powerpoint/2010/main" val="245291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196752"/>
            <a:ext cx="11386643" cy="4896544"/>
          </a:xfrm>
        </p:spPr>
        <p:txBody>
          <a:bodyPr>
            <a:normAutofit/>
          </a:bodyPr>
          <a:lstStyle/>
          <a:p>
            <a:r>
              <a:rPr lang="en-GB" dirty="0">
                <a:ea typeface="+mn-lt"/>
              </a:rPr>
              <a:t>They tell you….</a:t>
            </a:r>
            <a:endParaRPr lang="en-GB" dirty="0"/>
          </a:p>
          <a:p>
            <a:endParaRPr lang="en-GB" dirty="0">
              <a:ea typeface="+mn-lt"/>
            </a:endParaRPr>
          </a:p>
          <a:p>
            <a:r>
              <a:rPr lang="en-GB" dirty="0">
                <a:ea typeface="+mn-lt"/>
              </a:rPr>
              <a:t>Child Protection Plan outcome</a:t>
            </a:r>
            <a:endParaRPr lang="en-GB" dirty="0"/>
          </a:p>
          <a:p>
            <a:endParaRPr lang="en-GB" dirty="0">
              <a:ea typeface="+mn-lt"/>
            </a:endParaRPr>
          </a:p>
          <a:p>
            <a:r>
              <a:rPr lang="en-GB" dirty="0">
                <a:ea typeface="+mn-lt"/>
              </a:rPr>
              <a:t>Receive a placement notification</a:t>
            </a:r>
            <a:endParaRPr lang="en-GB" dirty="0"/>
          </a:p>
          <a:p>
            <a:endParaRPr lang="en-GB" dirty="0">
              <a:ea typeface="+mn-lt"/>
            </a:endParaRPr>
          </a:p>
          <a:p>
            <a:r>
              <a:rPr lang="en-GB" dirty="0">
                <a:ea typeface="+mn-lt"/>
              </a:rPr>
              <a:t>Receive a statutory health assessment/ Health Action Plan</a:t>
            </a:r>
            <a:endParaRPr lang="en-GB" dirty="0"/>
          </a:p>
          <a:p>
            <a:endParaRPr lang="en-GB" dirty="0">
              <a:ea typeface="+mn-lt"/>
            </a:endParaRPr>
          </a:p>
          <a:p>
            <a:r>
              <a:rPr lang="en-GB" dirty="0">
                <a:ea typeface="+mn-lt"/>
              </a:rPr>
              <a:t>CP-IS (Child Protection Information Sharing</a:t>
            </a:r>
            <a:endParaRPr lang="en-GB" dirty="0"/>
          </a:p>
          <a:p>
            <a:endParaRPr lang="en-GB" dirty="0">
              <a:latin typeface="+mn-lt"/>
            </a:endParaRPr>
          </a:p>
        </p:txBody>
      </p:sp>
      <p:sp>
        <p:nvSpPr>
          <p:cNvPr id="3" name="Slide Number Placeholder 2"/>
          <p:cNvSpPr>
            <a:spLocks noGrp="1"/>
          </p:cNvSpPr>
          <p:nvPr>
            <p:ph type="sldNum" sz="quarter" idx="12"/>
          </p:nvPr>
        </p:nvSpPr>
        <p:spPr/>
        <p:txBody>
          <a:bodyPr/>
          <a:lstStyle/>
          <a:p>
            <a:fld id="{E76F84FA-B8EB-462F-97BA-032CB76B4E3A}" type="slidenum">
              <a:rPr lang="en-GB" smtClean="0"/>
              <a:t>12</a:t>
            </a:fld>
            <a:endParaRPr lang="en-GB"/>
          </a:p>
        </p:txBody>
      </p:sp>
      <p:sp>
        <p:nvSpPr>
          <p:cNvPr id="4" name="Title 3"/>
          <p:cNvSpPr>
            <a:spLocks noGrp="1"/>
          </p:cNvSpPr>
          <p:nvPr>
            <p:ph type="title"/>
          </p:nvPr>
        </p:nvSpPr>
        <p:spPr/>
        <p:txBody>
          <a:bodyPr>
            <a:normAutofit fontScale="90000"/>
          </a:bodyPr>
          <a:lstStyle/>
          <a:p>
            <a:pPr algn="ctr"/>
            <a:r>
              <a:rPr lang="en-GB" dirty="0"/>
              <a:t> </a:t>
            </a:r>
            <a:r>
              <a:rPr lang="en-GB" dirty="0">
                <a:solidFill>
                  <a:srgbClr val="FFFFFF"/>
                </a:solidFill>
              </a:rPr>
              <a:t>Identification</a:t>
            </a:r>
            <a:endParaRPr lang="en-GB" dirty="0"/>
          </a:p>
        </p:txBody>
      </p:sp>
    </p:spTree>
    <p:extLst>
      <p:ext uri="{BB962C8B-B14F-4D97-AF65-F5344CB8AC3E}">
        <p14:creationId xmlns:p14="http://schemas.microsoft.com/office/powerpoint/2010/main" val="323917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sz="2200" dirty="0"/>
          </a:p>
          <a:p>
            <a:r>
              <a:rPr lang="en-GB" sz="2200" dirty="0">
                <a:ea typeface="+mn-lt"/>
              </a:rPr>
              <a:t>Always register first even if you need to ask for paper-work to follow</a:t>
            </a:r>
          </a:p>
          <a:p>
            <a:pPr marL="0" indent="0">
              <a:buNone/>
            </a:pPr>
            <a:endParaRPr lang="en-GB" sz="2200" dirty="0">
              <a:ea typeface="+mn-lt"/>
            </a:endParaRPr>
          </a:p>
          <a:p>
            <a:r>
              <a:rPr lang="en-GB" sz="2200" dirty="0">
                <a:ea typeface="+mn-lt"/>
              </a:rPr>
              <a:t>Record: Responsible Local Authority/ Social Worker </a:t>
            </a:r>
            <a:endParaRPr lang="en-GB" sz="2200" dirty="0"/>
          </a:p>
          <a:p>
            <a:endParaRPr lang="en-GB" sz="2200" dirty="0">
              <a:ea typeface="+mn-lt"/>
            </a:endParaRPr>
          </a:p>
          <a:p>
            <a:r>
              <a:rPr lang="en-GB" sz="2200" dirty="0">
                <a:ea typeface="+mn-lt"/>
              </a:rPr>
              <a:t>Delegated Authority</a:t>
            </a:r>
            <a:endParaRPr lang="en-GB" sz="2200" dirty="0"/>
          </a:p>
          <a:p>
            <a:endParaRPr lang="en-GB" sz="2200" dirty="0">
              <a:ea typeface="+mn-lt"/>
            </a:endParaRPr>
          </a:p>
          <a:p>
            <a:r>
              <a:rPr lang="en-GB" sz="2200" dirty="0">
                <a:ea typeface="+mn-lt"/>
              </a:rPr>
              <a:t>Code notes: Looked after Child</a:t>
            </a:r>
          </a:p>
          <a:p>
            <a:endParaRPr lang="en-GB" sz="2200" dirty="0">
              <a:ea typeface="+mn-lt"/>
            </a:endParaRPr>
          </a:p>
          <a:p>
            <a:r>
              <a:rPr lang="en-GB" sz="2200" dirty="0">
                <a:ea typeface="+mn-lt"/>
              </a:rPr>
              <a:t>Add to Practice's Vulnerable Child list</a:t>
            </a:r>
            <a:endParaRPr lang="en-GB" sz="2200" dirty="0"/>
          </a:p>
        </p:txBody>
      </p:sp>
      <p:sp>
        <p:nvSpPr>
          <p:cNvPr id="3" name="Slide Number Placeholder 2"/>
          <p:cNvSpPr>
            <a:spLocks noGrp="1"/>
          </p:cNvSpPr>
          <p:nvPr>
            <p:ph type="sldNum" sz="quarter" idx="12"/>
          </p:nvPr>
        </p:nvSpPr>
        <p:spPr/>
        <p:txBody>
          <a:bodyPr/>
          <a:lstStyle/>
          <a:p>
            <a:fld id="{E76F84FA-B8EB-462F-97BA-032CB76B4E3A}" type="slidenum">
              <a:rPr lang="en-GB" smtClean="0"/>
              <a:t>13</a:t>
            </a:fld>
            <a:endParaRPr lang="en-GB"/>
          </a:p>
        </p:txBody>
      </p:sp>
      <p:sp>
        <p:nvSpPr>
          <p:cNvPr id="4" name="Title 3"/>
          <p:cNvSpPr>
            <a:spLocks noGrp="1"/>
          </p:cNvSpPr>
          <p:nvPr>
            <p:ph type="title"/>
          </p:nvPr>
        </p:nvSpPr>
        <p:spPr>
          <a:xfrm>
            <a:off x="389605" y="620688"/>
            <a:ext cx="11377264" cy="543595"/>
          </a:xfrm>
        </p:spPr>
        <p:txBody>
          <a:bodyPr>
            <a:normAutofit fontScale="90000"/>
          </a:bodyPr>
          <a:lstStyle/>
          <a:p>
            <a:pPr algn="ctr"/>
            <a:r>
              <a:rPr lang="en-GB" dirty="0">
                <a:solidFill>
                  <a:srgbClr val="FFFFFF"/>
                </a:solidFill>
              </a:rPr>
              <a:t>Registration</a:t>
            </a:r>
            <a:endParaRPr lang="en-GB" dirty="0"/>
          </a:p>
        </p:txBody>
      </p:sp>
    </p:spTree>
    <p:extLst>
      <p:ext uri="{BB962C8B-B14F-4D97-AF65-F5344CB8AC3E}">
        <p14:creationId xmlns:p14="http://schemas.microsoft.com/office/powerpoint/2010/main" val="94793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446850"/>
            <a:ext cx="4761907" cy="4718453"/>
          </a:xfrm>
        </p:spPr>
        <p:txBody>
          <a:bodyPr>
            <a:noAutofit/>
          </a:bodyPr>
          <a:lstStyle/>
          <a:p>
            <a:pPr marL="0" indent="0" algn="ctr">
              <a:buNone/>
            </a:pPr>
            <a:r>
              <a:rPr lang="en-GB" sz="1600" b="1" u="sng" dirty="0">
                <a:ea typeface="+mn-lt"/>
              </a:rPr>
              <a:t>Looked After Child</a:t>
            </a:r>
          </a:p>
          <a:p>
            <a:r>
              <a:rPr lang="en-GB" sz="1400" b="1" u="sng" dirty="0">
                <a:ea typeface="+mn-lt"/>
              </a:rPr>
              <a:t>With the YP</a:t>
            </a:r>
          </a:p>
          <a:p>
            <a:r>
              <a:rPr lang="en-GB" sz="1400" b="1" i="1" dirty="0">
                <a:ea typeface="+mn-lt"/>
              </a:rPr>
              <a:t>'I'm not a LAC, I'm a kid‘  </a:t>
            </a:r>
            <a:r>
              <a:rPr lang="en-GB" sz="1400" dirty="0">
                <a:hlinkClick r:id="rId3"/>
              </a:rPr>
              <a:t>https://www.youtube.com/watch?v=XPA5ftecQJQ</a:t>
            </a:r>
            <a:r>
              <a:rPr lang="en-GB" sz="1400" dirty="0"/>
              <a:t> </a:t>
            </a:r>
          </a:p>
          <a:p>
            <a:r>
              <a:rPr lang="en-GB" sz="1400" dirty="0">
                <a:ea typeface="+mn-lt"/>
              </a:rPr>
              <a:t>Trauma informed care</a:t>
            </a:r>
          </a:p>
          <a:p>
            <a:r>
              <a:rPr lang="en-GB" sz="1400" dirty="0">
                <a:ea typeface="+mn-lt"/>
              </a:rPr>
              <a:t>Accompanying Adult</a:t>
            </a:r>
            <a:endParaRPr lang="en-GB" sz="1400" dirty="0"/>
          </a:p>
          <a:p>
            <a:r>
              <a:rPr lang="en-GB" sz="1400" dirty="0">
                <a:ea typeface="+mn-lt"/>
              </a:rPr>
              <a:t>Continuation of care</a:t>
            </a:r>
          </a:p>
          <a:p>
            <a:r>
              <a:rPr lang="en-GB" sz="1400" b="1" u="sng" dirty="0"/>
              <a:t>About the YP</a:t>
            </a:r>
          </a:p>
          <a:p>
            <a:r>
              <a:rPr lang="en-GB" sz="1400" b="1" dirty="0"/>
              <a:t>Code Looked after Child in electronic health record</a:t>
            </a:r>
          </a:p>
          <a:p>
            <a:r>
              <a:rPr lang="en-GB" sz="1400" b="1" dirty="0"/>
              <a:t>Ensure Universal Services are aware</a:t>
            </a:r>
          </a:p>
          <a:p>
            <a:r>
              <a:rPr lang="en-GB" sz="1400" b="1" dirty="0"/>
              <a:t>Include Looked after Child status in Referrals </a:t>
            </a:r>
          </a:p>
          <a:p>
            <a:r>
              <a:rPr lang="en-GB" sz="1400" b="1" dirty="0"/>
              <a:t>Low threshold for liaising with  Social Worker</a:t>
            </a:r>
          </a:p>
          <a:p>
            <a:endParaRPr lang="en-GB" sz="1400" dirty="0"/>
          </a:p>
          <a:p>
            <a:r>
              <a:rPr lang="en-GB" sz="1400" dirty="0">
                <a:hlinkClick r:id="rId4"/>
              </a:rPr>
              <a:t>https://www.tactcare.org.uk/content/uploads/2019/03/TACT-Language-that-cares-2019_online.pdf</a:t>
            </a:r>
            <a:r>
              <a:rPr lang="en-GB" sz="1400" dirty="0"/>
              <a:t> </a:t>
            </a:r>
          </a:p>
          <a:p>
            <a:endParaRPr lang="en-GB" sz="1600" dirty="0">
              <a:latin typeface="+mn-lt"/>
            </a:endParaRPr>
          </a:p>
        </p:txBody>
      </p:sp>
      <p:sp>
        <p:nvSpPr>
          <p:cNvPr id="3" name="Slide Number Placeholder 2"/>
          <p:cNvSpPr>
            <a:spLocks noGrp="1"/>
          </p:cNvSpPr>
          <p:nvPr>
            <p:ph type="sldNum" sz="quarter" idx="12"/>
          </p:nvPr>
        </p:nvSpPr>
        <p:spPr/>
        <p:txBody>
          <a:bodyPr/>
          <a:lstStyle/>
          <a:p>
            <a:fld id="{E76F84FA-B8EB-462F-97BA-032CB76B4E3A}" type="slidenum">
              <a:rPr lang="en-GB" smtClean="0"/>
              <a:t>14</a:t>
            </a:fld>
            <a:endParaRPr lang="en-GB"/>
          </a:p>
        </p:txBody>
      </p:sp>
      <p:sp>
        <p:nvSpPr>
          <p:cNvPr id="4" name="Title 3"/>
          <p:cNvSpPr>
            <a:spLocks noGrp="1"/>
          </p:cNvSpPr>
          <p:nvPr>
            <p:ph type="title"/>
          </p:nvPr>
        </p:nvSpPr>
        <p:spPr/>
        <p:txBody>
          <a:bodyPr>
            <a:normAutofit fontScale="90000"/>
          </a:bodyPr>
          <a:lstStyle/>
          <a:p>
            <a:pPr algn="ctr"/>
            <a:br>
              <a:rPr lang="en-GB" dirty="0"/>
            </a:br>
            <a:r>
              <a:rPr lang="en-GB" dirty="0">
                <a:solidFill>
                  <a:srgbClr val="FFFFFF"/>
                </a:solidFill>
              </a:rPr>
              <a:t>Communication</a:t>
            </a:r>
            <a:endParaRPr lang="en-GB" dirty="0"/>
          </a:p>
        </p:txBody>
      </p:sp>
      <p:sp>
        <p:nvSpPr>
          <p:cNvPr id="8" name="TextBox 7"/>
          <p:cNvSpPr txBox="1"/>
          <p:nvPr/>
        </p:nvSpPr>
        <p:spPr>
          <a:xfrm>
            <a:off x="6096000" y="1446851"/>
            <a:ext cx="4608512" cy="4462760"/>
          </a:xfrm>
          <a:prstGeom prst="rect">
            <a:avLst/>
          </a:prstGeom>
          <a:noFill/>
        </p:spPr>
        <p:txBody>
          <a:bodyPr wrap="square" rtlCol="0">
            <a:spAutoFit/>
          </a:bodyPr>
          <a:lstStyle/>
          <a:p>
            <a:pPr algn="ctr"/>
            <a:r>
              <a:rPr lang="en-GB" sz="1600" b="1" u="sng" dirty="0">
                <a:latin typeface="Arial" panose="020B0604020202020204" pitchFamily="34" charset="0"/>
                <a:cs typeface="Arial" panose="020B0604020202020204" pitchFamily="34" charset="0"/>
              </a:rPr>
              <a:t>Care Leavers </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Involve care leavers in discussions about their health.</a:t>
            </a:r>
          </a:p>
          <a:p>
            <a:r>
              <a:rPr lang="en-GB" sz="1400" dirty="0">
                <a:latin typeface="Arial" panose="020B0604020202020204" pitchFamily="34" charset="0"/>
                <a:cs typeface="Arial" panose="020B0604020202020204" pitchFamily="34" charset="0"/>
              </a:rPr>
              <a:t>“Many of us were excluded from discussions about us. So ensure you keep us in the loop.” 45 Care Leaver Friendly ways. </a:t>
            </a:r>
            <a:r>
              <a:rPr lang="en-GB" sz="1400" dirty="0" err="1">
                <a:latin typeface="Arial" panose="020B0604020202020204" pitchFamily="34" charset="0"/>
                <a:cs typeface="Arial" panose="020B0604020202020204" pitchFamily="34" charset="0"/>
              </a:rPr>
              <a:t>Cre</a:t>
            </a:r>
            <a:r>
              <a:rPr lang="en-GB" sz="1400" dirty="0">
                <a:latin typeface="Arial" panose="020B0604020202020204" pitchFamily="34" charset="0"/>
                <a:cs typeface="Arial" panose="020B0604020202020204" pitchFamily="34" charset="0"/>
              </a:rPr>
              <a:t> Leavers Association 2017</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Review health records to avoid repetitive questioning or patients repeating their story.</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Create opportunities for care leavers to be seen on their own.</a:t>
            </a:r>
          </a:p>
          <a:p>
            <a:r>
              <a:rPr lang="en-GB" sz="1400" dirty="0">
                <a:latin typeface="Arial" panose="020B0604020202020204" pitchFamily="34" charset="0"/>
                <a:cs typeface="Arial" panose="020B0604020202020204" pitchFamily="34" charset="0"/>
              </a:rPr>
              <a:t>“I feel doctors don’t listen without my personal adviser there to back up what I am saying” Big Survey Care Leavers 2021. Surrey.</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Avoid jargon and professional speak (literacy levels)</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Offer Cradle to grave support</a:t>
            </a:r>
          </a:p>
        </p:txBody>
      </p:sp>
    </p:spTree>
    <p:extLst>
      <p:ext uri="{BB962C8B-B14F-4D97-AF65-F5344CB8AC3E}">
        <p14:creationId xmlns:p14="http://schemas.microsoft.com/office/powerpoint/2010/main" val="354158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b="1" dirty="0">
                <a:ea typeface="+mn-lt"/>
              </a:rPr>
              <a:t>Safeguarding Children is everybody's responsibility,</a:t>
            </a:r>
          </a:p>
          <a:p>
            <a:endParaRPr lang="en-GB" b="1" dirty="0">
              <a:ea typeface="+mn-lt"/>
            </a:endParaRPr>
          </a:p>
          <a:p>
            <a:r>
              <a:rPr lang="en-GB" dirty="0">
                <a:ea typeface="+mn-lt"/>
              </a:rPr>
              <a:t>‘Looked After…so I don’t need to think about as are now safe..’</a:t>
            </a:r>
            <a:endParaRPr lang="en-GB" b="1" dirty="0"/>
          </a:p>
          <a:p>
            <a:r>
              <a:rPr lang="en-GB" dirty="0">
                <a:ea typeface="+mn-lt"/>
              </a:rPr>
              <a:t>‘Social Worker will know about…’</a:t>
            </a:r>
            <a:endParaRPr lang="en-GB" dirty="0"/>
          </a:p>
          <a:p>
            <a:r>
              <a:rPr lang="en-GB" dirty="0">
                <a:ea typeface="+mn-lt"/>
              </a:rPr>
              <a:t>‘Street wise… can look after himself/herself’</a:t>
            </a:r>
            <a:endParaRPr lang="en-GB" dirty="0"/>
          </a:p>
          <a:p>
            <a:endParaRPr lang="en-GB" dirty="0"/>
          </a:p>
          <a:p>
            <a:r>
              <a:rPr lang="en-GB" dirty="0">
                <a:ea typeface="+mn-lt"/>
              </a:rPr>
              <a:t>Add to your Vulnerable child list</a:t>
            </a:r>
            <a:endParaRPr lang="en-GB" dirty="0"/>
          </a:p>
          <a:p>
            <a:r>
              <a:rPr lang="en-GB" dirty="0">
                <a:ea typeface="+mn-lt"/>
              </a:rPr>
              <a:t>Gangs, Child Sexual Exploitation, Substance misuse, Missing, </a:t>
            </a:r>
            <a:r>
              <a:rPr lang="en-GB" dirty="0"/>
              <a:t>Pregnancy</a:t>
            </a:r>
          </a:p>
          <a:p>
            <a:r>
              <a:rPr lang="en-GB" dirty="0"/>
              <a:t>What are you opportunities to try to identify if any of these things might be happening – low threshold for raising concerns if repeated attendances for sexual health/minor injuries etc. ?? Can we make every contact count??</a:t>
            </a:r>
          </a:p>
          <a:p>
            <a:endParaRPr lang="en-GB" dirty="0">
              <a:latin typeface="+mn-lt"/>
              <a:cs typeface="Calibri"/>
            </a:endParaRPr>
          </a:p>
          <a:p>
            <a:endParaRPr lang="en-GB" dirty="0">
              <a:latin typeface="+mn-lt"/>
              <a:cs typeface="Calibri"/>
            </a:endParaRPr>
          </a:p>
          <a:p>
            <a:endParaRPr lang="en-GB" b="1" dirty="0">
              <a:cs typeface="Calibri" panose="020F0502020204030204"/>
            </a:endParaRPr>
          </a:p>
          <a:p>
            <a:pPr marL="0" indent="0">
              <a:buNone/>
            </a:pPr>
            <a:endParaRPr lang="en-GB" dirty="0">
              <a:latin typeface="+mn-lt"/>
            </a:endParaRPr>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15</a:t>
            </a:fld>
            <a:endParaRPr lang="en-GB"/>
          </a:p>
        </p:txBody>
      </p:sp>
      <p:sp>
        <p:nvSpPr>
          <p:cNvPr id="4" name="Title 3"/>
          <p:cNvSpPr>
            <a:spLocks noGrp="1"/>
          </p:cNvSpPr>
          <p:nvPr>
            <p:ph type="title"/>
          </p:nvPr>
        </p:nvSpPr>
        <p:spPr>
          <a:xfrm>
            <a:off x="407368" y="549136"/>
            <a:ext cx="11377264" cy="543595"/>
          </a:xfrm>
        </p:spPr>
        <p:txBody>
          <a:bodyPr>
            <a:normAutofit fontScale="90000"/>
          </a:bodyPr>
          <a:lstStyle/>
          <a:p>
            <a:pPr algn="ctr"/>
            <a:r>
              <a:rPr lang="en-GB" dirty="0">
                <a:solidFill>
                  <a:srgbClr val="FFFFFF"/>
                </a:solidFill>
              </a:rPr>
              <a:t>Safeguarding</a:t>
            </a:r>
            <a:endParaRPr lang="en-GB" dirty="0"/>
          </a:p>
        </p:txBody>
      </p:sp>
    </p:spTree>
    <p:extLst>
      <p:ext uri="{BB962C8B-B14F-4D97-AF65-F5344CB8AC3E}">
        <p14:creationId xmlns:p14="http://schemas.microsoft.com/office/powerpoint/2010/main" val="134329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ea typeface="+mn-lt"/>
              </a:rPr>
              <a:t>Becoming Looked After</a:t>
            </a:r>
            <a:endParaRPr lang="en-GB" b="1" dirty="0"/>
          </a:p>
          <a:p>
            <a:r>
              <a:rPr lang="en-GB" dirty="0">
                <a:ea typeface="+mn-lt"/>
              </a:rPr>
              <a:t>Between homes</a:t>
            </a:r>
            <a:endParaRPr lang="en-GB" dirty="0"/>
          </a:p>
          <a:p>
            <a:r>
              <a:rPr lang="en-GB" dirty="0">
                <a:ea typeface="+mn-lt"/>
              </a:rPr>
              <a:t>Moving boroughs – risk points of being overlooked on waiting lists </a:t>
            </a:r>
            <a:r>
              <a:rPr lang="en-GB" dirty="0" err="1">
                <a:ea typeface="+mn-lt"/>
              </a:rPr>
              <a:t>etc</a:t>
            </a:r>
            <a:r>
              <a:rPr lang="en-GB" dirty="0">
                <a:ea typeface="+mn-lt"/>
              </a:rPr>
              <a:t> (any onward referrals make clear that they are a looked after child)</a:t>
            </a:r>
            <a:endParaRPr lang="en-GB" dirty="0"/>
          </a:p>
          <a:p>
            <a:r>
              <a:rPr lang="en-GB" dirty="0">
                <a:ea typeface="+mn-lt"/>
              </a:rPr>
              <a:t>Leaving care</a:t>
            </a:r>
          </a:p>
          <a:p>
            <a:r>
              <a:rPr lang="en-GB" dirty="0">
                <a:ea typeface="+mn-lt"/>
              </a:rPr>
              <a:t>Going missing </a:t>
            </a:r>
            <a:endParaRPr lang="en-GB" dirty="0"/>
          </a:p>
          <a:p>
            <a:r>
              <a:rPr lang="en-GB" dirty="0">
                <a:ea typeface="+mn-lt"/>
              </a:rPr>
              <a:t>Becoming a Care Leaver – often described by young people as if they are ‘falling/pushed off a cliff’. Lots of support previously around them is reduced/absent.</a:t>
            </a:r>
          </a:p>
          <a:p>
            <a:r>
              <a:rPr lang="en-GB" dirty="0">
                <a:ea typeface="+mn-lt"/>
              </a:rPr>
              <a:t>Your ongoing continuity for these YP is often really important.</a:t>
            </a:r>
          </a:p>
          <a:p>
            <a:r>
              <a:rPr lang="en-GB" dirty="0">
                <a:ea typeface="+mn-lt"/>
              </a:rPr>
              <a:t>Transition of health services.</a:t>
            </a:r>
          </a:p>
          <a:p>
            <a:r>
              <a:rPr lang="en-GB" dirty="0">
                <a:ea typeface="+mn-lt"/>
              </a:rPr>
              <a:t>Free prescriptions for care leavers – NWL funded initiative</a:t>
            </a:r>
            <a:endParaRPr lang="en-GB" dirty="0"/>
          </a:p>
          <a:p>
            <a:pPr marL="0" indent="0">
              <a:buNone/>
            </a:pPr>
            <a:r>
              <a:rPr lang="en-GB" dirty="0">
                <a:solidFill>
                  <a:schemeClr val="bg1"/>
                </a:solidFill>
              </a:rPr>
              <a:t>2017</a:t>
            </a:r>
            <a:endParaRPr lang="en-GB" dirty="0"/>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16</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Transition</a:t>
            </a:r>
            <a:endParaRPr lang="en-GB" dirty="0"/>
          </a:p>
        </p:txBody>
      </p:sp>
    </p:spTree>
    <p:extLst>
      <p:ext uri="{BB962C8B-B14F-4D97-AF65-F5344CB8AC3E}">
        <p14:creationId xmlns:p14="http://schemas.microsoft.com/office/powerpoint/2010/main" val="2762593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700808"/>
            <a:ext cx="2817691" cy="4176464"/>
          </a:xfrm>
        </p:spPr>
        <p:txBody>
          <a:bodyPr>
            <a:normAutofit/>
          </a:bodyPr>
          <a:lstStyle/>
          <a:p>
            <a:pPr marL="0" indent="0" algn="ctr">
              <a:buNone/>
            </a:pPr>
            <a:r>
              <a:rPr lang="en-GB" sz="1400" b="1" dirty="0"/>
              <a:t>At Initial Health assessment</a:t>
            </a:r>
            <a:endParaRPr lang="en-GB" sz="1400" dirty="0">
              <a:latin typeface="+mn-lt"/>
            </a:endParaRPr>
          </a:p>
          <a:p>
            <a:r>
              <a:rPr lang="en-GB" altLang="en-US" sz="1400" b="1" dirty="0">
                <a:solidFill>
                  <a:schemeClr val="accent2">
                    <a:lumMod val="75000"/>
                  </a:schemeClr>
                </a:solidFill>
              </a:rPr>
              <a:t>50 % of children/YP </a:t>
            </a:r>
            <a:r>
              <a:rPr lang="en-GB" altLang="en-US" sz="1400" dirty="0"/>
              <a:t>had a </a:t>
            </a:r>
            <a:r>
              <a:rPr lang="en-GB" altLang="en-US" sz="1400" b="1" dirty="0">
                <a:solidFill>
                  <a:schemeClr val="accent2">
                    <a:lumMod val="75000"/>
                  </a:schemeClr>
                </a:solidFill>
              </a:rPr>
              <a:t>physical health </a:t>
            </a:r>
            <a:r>
              <a:rPr lang="en-GB" altLang="en-US" sz="1400" dirty="0"/>
              <a:t>issue identified (</a:t>
            </a:r>
            <a:r>
              <a:rPr lang="en-GB" altLang="en-US" sz="1400" b="1" dirty="0">
                <a:solidFill>
                  <a:schemeClr val="accent2">
                    <a:lumMod val="75000"/>
                  </a:schemeClr>
                </a:solidFill>
              </a:rPr>
              <a:t>vision, enuresis, dental health, outstanding </a:t>
            </a:r>
            <a:r>
              <a:rPr lang="en-GB" altLang="en-US" sz="1400" b="1" dirty="0" err="1">
                <a:solidFill>
                  <a:schemeClr val="accent2">
                    <a:lumMod val="75000"/>
                  </a:schemeClr>
                </a:solidFill>
              </a:rPr>
              <a:t>imms</a:t>
            </a:r>
            <a:r>
              <a:rPr lang="en-GB" altLang="en-US" sz="1400" dirty="0"/>
              <a:t>)</a:t>
            </a:r>
          </a:p>
          <a:p>
            <a:r>
              <a:rPr lang="en-GB" altLang="en-US" sz="1400" b="1" dirty="0">
                <a:solidFill>
                  <a:srgbClr val="00B050"/>
                </a:solidFill>
              </a:rPr>
              <a:t>45% of 5-18 </a:t>
            </a:r>
            <a:r>
              <a:rPr lang="en-GB" altLang="en-US" sz="1400" b="1" dirty="0" err="1">
                <a:solidFill>
                  <a:srgbClr val="00B050"/>
                </a:solidFill>
              </a:rPr>
              <a:t>yo</a:t>
            </a:r>
            <a:r>
              <a:rPr lang="en-GB" altLang="en-US" sz="1400" dirty="0"/>
              <a:t> had a diagnosable </a:t>
            </a:r>
            <a:r>
              <a:rPr lang="en-GB" altLang="en-US" sz="1400" b="1" dirty="0">
                <a:solidFill>
                  <a:srgbClr val="00B050"/>
                </a:solidFill>
              </a:rPr>
              <a:t>mental health</a:t>
            </a:r>
            <a:r>
              <a:rPr lang="en-GB" altLang="en-US" sz="1400" b="1" dirty="0">
                <a:solidFill>
                  <a:schemeClr val="accent2">
                    <a:lumMod val="75000"/>
                  </a:schemeClr>
                </a:solidFill>
              </a:rPr>
              <a:t> </a:t>
            </a:r>
            <a:r>
              <a:rPr lang="en-GB" altLang="en-US" sz="1400" dirty="0"/>
              <a:t>condition.</a:t>
            </a:r>
          </a:p>
          <a:p>
            <a:r>
              <a:rPr lang="en-GB" altLang="en-US" sz="1400" dirty="0"/>
              <a:t>Emerging damaging health and mental health effects of </a:t>
            </a:r>
            <a:r>
              <a:rPr lang="en-GB" altLang="en-US" sz="1400" b="1" dirty="0">
                <a:solidFill>
                  <a:schemeClr val="accent2">
                    <a:lumMod val="75000"/>
                  </a:schemeClr>
                </a:solidFill>
              </a:rPr>
              <a:t>ACES</a:t>
            </a:r>
          </a:p>
          <a:p>
            <a:r>
              <a:rPr lang="en-GB" altLang="en-US" sz="1400" dirty="0"/>
              <a:t>People who had been through the care system have been found to be </a:t>
            </a:r>
            <a:r>
              <a:rPr lang="en-GB" altLang="en-US" sz="1400" b="1" dirty="0">
                <a:solidFill>
                  <a:srgbClr val="00B050"/>
                </a:solidFill>
              </a:rPr>
              <a:t>twice</a:t>
            </a:r>
            <a:r>
              <a:rPr lang="en-GB" altLang="en-US" sz="1400" b="1" dirty="0">
                <a:solidFill>
                  <a:schemeClr val="accent2">
                    <a:lumMod val="75000"/>
                  </a:schemeClr>
                </a:solidFill>
              </a:rPr>
              <a:t> </a:t>
            </a:r>
            <a:r>
              <a:rPr lang="en-GB" altLang="en-US" sz="1400" dirty="0"/>
              <a:t>as likely to </a:t>
            </a:r>
            <a:r>
              <a:rPr lang="en-GB" altLang="en-US" sz="1400" b="1" dirty="0">
                <a:solidFill>
                  <a:srgbClr val="00B050"/>
                </a:solidFill>
              </a:rPr>
              <a:t>die before they are 40 </a:t>
            </a:r>
            <a:r>
              <a:rPr lang="en-GB" altLang="en-US" sz="1400" dirty="0"/>
              <a:t>than those who have not</a:t>
            </a:r>
          </a:p>
          <a:p>
            <a:pPr marL="0" indent="0">
              <a:buNone/>
            </a:pPr>
            <a:endParaRPr lang="en-GB" sz="2200" dirty="0">
              <a:solidFill>
                <a:srgbClr val="000000"/>
              </a:solidFill>
              <a:latin typeface="+mn-lt"/>
              <a:cs typeface="Calibri"/>
            </a:endParaRPr>
          </a:p>
          <a:p>
            <a:endParaRPr lang="en-GB" sz="2200" dirty="0">
              <a:solidFill>
                <a:srgbClr val="000000"/>
              </a:solidFill>
              <a:latin typeface="+mn-lt"/>
              <a:cs typeface="Calibri" panose="020F0502020204030204" pitchFamily="34" charset="0"/>
            </a:endParaRPr>
          </a:p>
        </p:txBody>
      </p:sp>
      <p:sp>
        <p:nvSpPr>
          <p:cNvPr id="3" name="Slide Number Placeholder 2"/>
          <p:cNvSpPr>
            <a:spLocks noGrp="1"/>
          </p:cNvSpPr>
          <p:nvPr>
            <p:ph type="sldNum" sz="quarter" idx="12"/>
          </p:nvPr>
        </p:nvSpPr>
        <p:spPr/>
        <p:txBody>
          <a:bodyPr/>
          <a:lstStyle/>
          <a:p>
            <a:fld id="{E76F84FA-B8EB-462F-97BA-032CB76B4E3A}" type="slidenum">
              <a:rPr lang="en-GB" smtClean="0"/>
              <a:t>17</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Inequalities and vulnerabilities</a:t>
            </a:r>
            <a:endParaRPr lang="en-GB" dirty="0"/>
          </a:p>
        </p:txBody>
      </p:sp>
      <p:sp>
        <p:nvSpPr>
          <p:cNvPr id="5" name="TextBox 4"/>
          <p:cNvSpPr txBox="1"/>
          <p:nvPr/>
        </p:nvSpPr>
        <p:spPr>
          <a:xfrm>
            <a:off x="7608168" y="1684972"/>
            <a:ext cx="3816424" cy="4832092"/>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At leaving care </a:t>
            </a:r>
          </a:p>
          <a:p>
            <a:r>
              <a:rPr lang="en-GB" sz="1400" dirty="0">
                <a:latin typeface="Arial" panose="020B0604020202020204" pitchFamily="34" charset="0"/>
                <a:cs typeface="Arial" panose="020B0604020202020204" pitchFamily="34" charset="0"/>
              </a:rPr>
              <a:t>Care leavers are;</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FF0000"/>
                </a:solidFill>
                <a:latin typeface="Arial" panose="020B0604020202020204" pitchFamily="34" charset="0"/>
                <a:cs typeface="Arial" panose="020B0604020202020204" pitchFamily="34" charset="0"/>
              </a:rPr>
              <a:t>7 x</a:t>
            </a:r>
            <a:r>
              <a:rPr lang="en-GB" sz="1400" dirty="0">
                <a:latin typeface="Arial" panose="020B0604020202020204" pitchFamily="34" charset="0"/>
                <a:cs typeface="Arial" panose="020B0604020202020204" pitchFamily="34" charset="0"/>
              </a:rPr>
              <a:t> more likely to </a:t>
            </a:r>
            <a:r>
              <a:rPr lang="en-GB" sz="1400" dirty="0">
                <a:solidFill>
                  <a:srgbClr val="FF0000"/>
                </a:solidFill>
                <a:latin typeface="Arial" panose="020B0604020202020204" pitchFamily="34" charset="0"/>
                <a:cs typeface="Arial" panose="020B0604020202020204" pitchFamily="34" charset="0"/>
              </a:rPr>
              <a:t>die before the age of 25 </a:t>
            </a:r>
            <a:r>
              <a:rPr lang="en-GB" sz="1400" dirty="0">
                <a:latin typeface="Arial" panose="020B0604020202020204" pitchFamily="34" charset="0"/>
                <a:cs typeface="Arial" panose="020B0604020202020204" pitchFamily="34" charset="0"/>
              </a:rPr>
              <a:t>than the general population </a:t>
            </a:r>
          </a:p>
          <a:p>
            <a:pPr marL="285750" indent="-285750">
              <a:buFont typeface="Arial" panose="020B0604020202020204" pitchFamily="34" charset="0"/>
              <a:buChar char="•"/>
            </a:pPr>
            <a:r>
              <a:rPr lang="en-GB" sz="1400" u="sng" dirty="0">
                <a:solidFill>
                  <a:srgbClr val="FF0000"/>
                </a:solidFill>
                <a:latin typeface="Arial" panose="020B0604020202020204" pitchFamily="34" charset="0"/>
                <a:cs typeface="Arial" panose="020B0604020202020204" pitchFamily="34" charset="0"/>
              </a:rPr>
              <a:t>25 x more likely to be homeless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33 x more likely to be involved with sex work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Up to </a:t>
            </a:r>
            <a:r>
              <a:rPr lang="en-GB" sz="1400" b="1" dirty="0">
                <a:solidFill>
                  <a:srgbClr val="FF0000"/>
                </a:solidFill>
                <a:latin typeface="Arial" panose="020B0604020202020204" pitchFamily="34" charset="0"/>
                <a:cs typeface="Arial" panose="020B0604020202020204" pitchFamily="34" charset="0"/>
              </a:rPr>
              <a:t>40 x more </a:t>
            </a:r>
            <a:r>
              <a:rPr lang="en-GB" sz="1400" dirty="0">
                <a:latin typeface="Arial" panose="020B0604020202020204" pitchFamily="34" charset="0"/>
                <a:cs typeface="Arial" panose="020B0604020202020204" pitchFamily="34" charset="0"/>
              </a:rPr>
              <a:t>likely to be in the criminal justice system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4 x more likely to have a special educational need  </a:t>
            </a:r>
          </a:p>
          <a:p>
            <a:endParaRPr lang="en-GB" sz="1400" dirty="0">
              <a:latin typeface="Arial" panose="020B0604020202020204" pitchFamily="34" charset="0"/>
              <a:cs typeface="Arial" panose="020B0604020202020204" pitchFamily="34" charset="0"/>
            </a:endParaRPr>
          </a:p>
          <a:p>
            <a:r>
              <a:rPr lang="en-GB" sz="1400" b="1" i="1" u="sng" dirty="0">
                <a:solidFill>
                  <a:srgbClr val="FF0000"/>
                </a:solidFill>
                <a:latin typeface="Arial" panose="020B0604020202020204" pitchFamily="34" charset="0"/>
                <a:cs typeface="Arial" panose="020B0604020202020204" pitchFamily="34" charset="0"/>
              </a:rPr>
              <a:t>This does not need to be the case</a:t>
            </a:r>
            <a:r>
              <a:rPr lang="en-GB" sz="1400" dirty="0">
                <a:latin typeface="Arial" panose="020B0604020202020204" pitchFamily="34" charset="0"/>
                <a:cs typeface="Arial" panose="020B0604020202020204" pitchFamily="34" charset="0"/>
              </a:rPr>
              <a:t>. Supporting the physical and mental health needs of care leavers helps individuals to reach their full potential and write their own future. </a:t>
            </a:r>
          </a:p>
          <a:p>
            <a:r>
              <a:rPr lang="en-GB" sz="1400" dirty="0">
                <a:latin typeface="Arial" panose="020B0604020202020204" pitchFamily="34" charset="0"/>
                <a:cs typeface="Arial" panose="020B0604020202020204" pitchFamily="34" charset="0"/>
              </a:rPr>
              <a:t>“WE WANT THRIVING,NOT SURVIVING”</a:t>
            </a:r>
          </a:p>
          <a:p>
            <a:r>
              <a:rPr lang="en-GB" sz="1400" dirty="0">
                <a:latin typeface="Arial" panose="020B0604020202020204" pitchFamily="34" charset="0"/>
                <a:cs typeface="Arial" panose="020B0604020202020204" pitchFamily="34" charset="0"/>
              </a:rPr>
              <a:t>45 Care leaver friendly ways, Care Leavers Association 2017.</a:t>
            </a:r>
          </a:p>
          <a:p>
            <a:endParaRPr lang="en-GB" sz="1400" dirty="0"/>
          </a:p>
        </p:txBody>
      </p:sp>
      <p:sp>
        <p:nvSpPr>
          <p:cNvPr id="6" name="TextBox 5"/>
          <p:cNvSpPr txBox="1"/>
          <p:nvPr/>
        </p:nvSpPr>
        <p:spPr>
          <a:xfrm>
            <a:off x="4007768" y="1772816"/>
            <a:ext cx="3024336" cy="452431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In care</a:t>
            </a:r>
          </a:p>
          <a:p>
            <a:r>
              <a:rPr lang="en-GB" sz="1200" dirty="0">
                <a:solidFill>
                  <a:srgbClr val="FF0000"/>
                </a:solidFill>
                <a:latin typeface="Arial" panose="020B0604020202020204" pitchFamily="34" charset="0"/>
                <a:cs typeface="Arial" panose="020B0604020202020204" pitchFamily="34" charset="0"/>
              </a:rPr>
              <a:t> 4 x </a:t>
            </a:r>
            <a:r>
              <a:rPr lang="en-GB" sz="1200" dirty="0">
                <a:latin typeface="Arial" panose="020B0604020202020204" pitchFamily="34" charset="0"/>
                <a:cs typeface="Arial" panose="020B0604020202020204" pitchFamily="34" charset="0"/>
              </a:rPr>
              <a:t>more likely to have a mental health need</a:t>
            </a:r>
          </a:p>
          <a:p>
            <a:r>
              <a:rPr lang="en-GB" sz="1200" dirty="0">
                <a:solidFill>
                  <a:srgbClr val="FF0000"/>
                </a:solidFill>
                <a:latin typeface="Arial" panose="020B0604020202020204" pitchFamily="34" charset="0"/>
                <a:cs typeface="Arial" panose="020B0604020202020204" pitchFamily="34" charset="0"/>
              </a:rPr>
              <a:t>The rate of mental health disorders in the general population aged 5 to 15 is 10%. However, for those who are looked after, it is 45%, and 72% for those in residential care. (Nice 2021).</a:t>
            </a:r>
          </a:p>
          <a:p>
            <a:r>
              <a:rPr lang="en-GB" sz="1200" dirty="0">
                <a:solidFill>
                  <a:srgbClr val="FF0000"/>
                </a:solidFill>
                <a:latin typeface="Arial" panose="020B0604020202020204" pitchFamily="34" charset="0"/>
                <a:cs typeface="Arial" panose="020B0604020202020204" pitchFamily="34" charset="0"/>
              </a:rPr>
              <a:t>4 x </a:t>
            </a:r>
            <a:r>
              <a:rPr lang="en-GB" sz="1200" dirty="0">
                <a:latin typeface="Arial" panose="020B0604020202020204" pitchFamily="34" charset="0"/>
                <a:cs typeface="Arial" panose="020B0604020202020204" pitchFamily="34" charset="0"/>
              </a:rPr>
              <a:t>more likely to have a behavioural problem</a:t>
            </a:r>
          </a:p>
          <a:p>
            <a:r>
              <a:rPr lang="en-GB" sz="1200" dirty="0">
                <a:solidFill>
                  <a:srgbClr val="FF0000"/>
                </a:solidFill>
                <a:latin typeface="Arial" panose="020B0604020202020204" pitchFamily="34" charset="0"/>
                <a:cs typeface="Arial" panose="020B0604020202020204" pitchFamily="34" charset="0"/>
              </a:rPr>
              <a:t>4 x </a:t>
            </a:r>
            <a:r>
              <a:rPr lang="en-GB" sz="1200" dirty="0">
                <a:latin typeface="Arial" panose="020B0604020202020204" pitchFamily="34" charset="0"/>
                <a:cs typeface="Arial" panose="020B0604020202020204" pitchFamily="34" charset="0"/>
              </a:rPr>
              <a:t>more likely to have an emotional problem</a:t>
            </a:r>
          </a:p>
          <a:p>
            <a:r>
              <a:rPr lang="en-GB" sz="1200" dirty="0">
                <a:solidFill>
                  <a:srgbClr val="FF0000"/>
                </a:solidFill>
                <a:latin typeface="Arial" panose="020B0604020202020204" pitchFamily="34" charset="0"/>
                <a:cs typeface="Arial" panose="020B0604020202020204" pitchFamily="34" charset="0"/>
              </a:rPr>
              <a:t>4 x </a:t>
            </a:r>
            <a:r>
              <a:rPr lang="en-GB" sz="1200" dirty="0">
                <a:latin typeface="Arial" panose="020B0604020202020204" pitchFamily="34" charset="0"/>
                <a:cs typeface="Arial" panose="020B0604020202020204" pitchFamily="34" charset="0"/>
              </a:rPr>
              <a:t>more likely to engage in substance misuse</a:t>
            </a:r>
          </a:p>
          <a:p>
            <a:r>
              <a:rPr lang="en-GB" sz="1200" dirty="0">
                <a:solidFill>
                  <a:srgbClr val="FF0000"/>
                </a:solidFill>
                <a:latin typeface="Arial" panose="020B0604020202020204" pitchFamily="34" charset="0"/>
                <a:cs typeface="Arial" panose="020B0604020202020204" pitchFamily="34" charset="0"/>
              </a:rPr>
              <a:t>4 x </a:t>
            </a:r>
            <a:r>
              <a:rPr lang="en-GB" sz="1200" dirty="0">
                <a:latin typeface="Arial" panose="020B0604020202020204" pitchFamily="34" charset="0"/>
                <a:cs typeface="Arial" panose="020B0604020202020204" pitchFamily="34" charset="0"/>
              </a:rPr>
              <a:t>more likely to become a teenage parent</a:t>
            </a:r>
          </a:p>
          <a:p>
            <a:r>
              <a:rPr lang="en-GB" sz="1200" dirty="0">
                <a:latin typeface="Arial" panose="020B0604020202020204" pitchFamily="34" charset="0"/>
                <a:cs typeface="Arial" panose="020B0604020202020204" pitchFamily="34" charset="0"/>
              </a:rPr>
              <a:t>Looked-after children are also at a greater risk of poor educational outcomes. </a:t>
            </a:r>
          </a:p>
          <a:p>
            <a:r>
              <a:rPr lang="en-GB" sz="1200" dirty="0">
                <a:latin typeface="Arial" panose="020B0604020202020204" pitchFamily="34" charset="0"/>
                <a:cs typeface="Arial" panose="020B0604020202020204" pitchFamily="34" charset="0"/>
              </a:rPr>
              <a:t>In 2019, 55.9% of looked-after children had a special educational need compared with 14.9% of all children.</a:t>
            </a:r>
          </a:p>
          <a:p>
            <a:r>
              <a:rPr lang="en-GB" sz="1200" b="1" u="sng" dirty="0">
                <a:solidFill>
                  <a:srgbClr val="FF0000"/>
                </a:solidFill>
                <a:latin typeface="Arial" panose="020B0604020202020204" pitchFamily="34" charset="0"/>
                <a:cs typeface="Arial" panose="020B0604020202020204" pitchFamily="34" charset="0"/>
              </a:rPr>
              <a:t>Around half of the children currently in custody in England and Wales have been in care at some point.</a:t>
            </a:r>
          </a:p>
        </p:txBody>
      </p:sp>
    </p:spTree>
    <p:extLst>
      <p:ext uri="{BB962C8B-B14F-4D97-AF65-F5344CB8AC3E}">
        <p14:creationId xmlns:p14="http://schemas.microsoft.com/office/powerpoint/2010/main" val="194816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000" dirty="0"/>
              <a:t>A national inclusion programme, funded by the Dept. For Education and delivered by Spectra, supporting care experienced young people (aged 16-25) to build independent adult lives. Over 330 organisations, across all sectors and industries, have ‘signed’ the Covenant and are providing tangible offers and opportunities to care leavers in England. The NHS signed the Covenant in October 2022. </a:t>
            </a:r>
            <a:r>
              <a:rPr lang="en-GB" sz="2000" u="sng" dirty="0"/>
              <a:t>More info: www.mycovenant.org.uk </a:t>
            </a:r>
          </a:p>
          <a:p>
            <a:endParaRPr lang="en-GB" sz="2000" dirty="0"/>
          </a:p>
          <a:p>
            <a:r>
              <a:rPr lang="en-GB" sz="2000" dirty="0"/>
              <a:t>The Department for Health and Social Care support the key principles of the care leaver covenant, which are: </a:t>
            </a:r>
          </a:p>
          <a:p>
            <a:r>
              <a:rPr lang="en-GB" sz="2000" dirty="0"/>
              <a:t>	‘All parts of society have a responsibility to help care leavers to avoid poor outcomes and make a successful transition to adulthood; and all actions to support care leavers should be in their best interests, promote their health and wellbeing and secure the best possible outcomes for them’.</a:t>
            </a:r>
          </a:p>
          <a:p>
            <a:endParaRPr lang="en-GB" dirty="0"/>
          </a:p>
          <a:p>
            <a:endParaRPr lang="en-GB" dirty="0"/>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18</a:t>
            </a:fld>
            <a:endParaRPr lang="en-GB"/>
          </a:p>
        </p:txBody>
      </p:sp>
      <p:sp>
        <p:nvSpPr>
          <p:cNvPr id="4" name="Title 3"/>
          <p:cNvSpPr>
            <a:spLocks noGrp="1"/>
          </p:cNvSpPr>
          <p:nvPr>
            <p:ph type="title"/>
          </p:nvPr>
        </p:nvSpPr>
        <p:spPr/>
        <p:txBody>
          <a:bodyPr>
            <a:normAutofit fontScale="90000"/>
          </a:bodyPr>
          <a:lstStyle/>
          <a:p>
            <a:pPr algn="ctr"/>
            <a:r>
              <a:rPr lang="en-GB" dirty="0"/>
              <a:t>Care Leavers Covenant</a:t>
            </a:r>
          </a:p>
        </p:txBody>
      </p:sp>
    </p:spTree>
    <p:extLst>
      <p:ext uri="{BB962C8B-B14F-4D97-AF65-F5344CB8AC3E}">
        <p14:creationId xmlns:p14="http://schemas.microsoft.com/office/powerpoint/2010/main" val="9209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19</a:t>
            </a:fld>
            <a:endParaRPr lang="en-GB"/>
          </a:p>
        </p:txBody>
      </p:sp>
      <p:sp>
        <p:nvSpPr>
          <p:cNvPr id="4" name="Title 3"/>
          <p:cNvSpPr>
            <a:spLocks noGrp="1"/>
          </p:cNvSpPr>
          <p:nvPr>
            <p:ph type="title"/>
          </p:nvPr>
        </p:nvSpPr>
        <p:spPr/>
        <p:txBody>
          <a:bodyPr>
            <a:normAutofit fontScale="90000"/>
          </a:bodyPr>
          <a:lstStyle/>
          <a:p>
            <a:r>
              <a:rPr lang="en-GB" dirty="0">
                <a:latin typeface="+mj-lt"/>
              </a:rPr>
              <a:t>ANY QUESTIONS?</a:t>
            </a:r>
          </a:p>
        </p:txBody>
      </p:sp>
      <p:pic>
        <p:nvPicPr>
          <p:cNvPr id="5" name="Content Placeholder 3" descr="Illustration Of A Crowd Raising Hands Stock Illustration - Download Image  Now - Hand Raised, Hand, Volunteer">
            <a:extLst>
              <a:ext uri="{FF2B5EF4-FFF2-40B4-BE49-F238E27FC236}">
                <a16:creationId xmlns:a16="http://schemas.microsoft.com/office/drawing/2014/main" id="{0ECDBF49-A752-EE2E-20B9-B4E18BB3CA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368" y="1196752"/>
            <a:ext cx="1137726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6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fontAlgn="base"/>
            <a:endParaRPr lang="en-GB" dirty="0"/>
          </a:p>
          <a:p>
            <a:pPr>
              <a:buNone/>
            </a:pPr>
            <a:r>
              <a:rPr lang="en-GB" dirty="0">
                <a:ea typeface="+mn-lt"/>
              </a:rPr>
              <a:t>Under the </a:t>
            </a:r>
            <a:r>
              <a:rPr lang="en-GB" u="sng" dirty="0">
                <a:ea typeface="+mn-lt"/>
                <a:hlinkClick r:id="rId3"/>
              </a:rPr>
              <a:t>Children Act 1989</a:t>
            </a:r>
            <a:r>
              <a:rPr lang="en-GB" dirty="0">
                <a:ea typeface="+mn-lt"/>
              </a:rPr>
              <a:t>, a child is legally defined as ‘looked after’ by a local authority if he or she:</a:t>
            </a:r>
            <a:endParaRPr lang="en-GB" dirty="0"/>
          </a:p>
          <a:p>
            <a:pPr>
              <a:buFont typeface="Arial"/>
              <a:buChar char="•"/>
            </a:pPr>
            <a:r>
              <a:rPr lang="en-GB" b="1" dirty="0">
                <a:ea typeface="+mn-lt"/>
              </a:rPr>
              <a:t>gets accommodation from the local authority for a continuous period of more than 24 hours</a:t>
            </a:r>
            <a:endParaRPr lang="en-GB" b="1" dirty="0"/>
          </a:p>
          <a:p>
            <a:pPr>
              <a:buFont typeface="Arial"/>
              <a:buChar char="•"/>
            </a:pPr>
            <a:r>
              <a:rPr lang="en-GB" b="1" dirty="0">
                <a:ea typeface="+mn-lt"/>
              </a:rPr>
              <a:t>is subject to a care order (to put the child into the care of the local authority)</a:t>
            </a:r>
            <a:endParaRPr lang="en-GB" b="1" dirty="0"/>
          </a:p>
          <a:p>
            <a:pPr>
              <a:buFont typeface="Arial"/>
              <a:buChar char="•"/>
            </a:pPr>
            <a:r>
              <a:rPr lang="en-GB" b="1" dirty="0">
                <a:ea typeface="+mn-lt"/>
              </a:rPr>
              <a:t>is subject to a placement order (to put the child up for adoption)</a:t>
            </a:r>
            <a:endParaRPr lang="en-GB" b="1" dirty="0"/>
          </a:p>
          <a:p>
            <a:pPr marL="0" indent="0">
              <a:buNone/>
            </a:pPr>
            <a:endParaRPr lang="en-GB" dirty="0"/>
          </a:p>
          <a:p>
            <a:pPr>
              <a:buNone/>
            </a:pPr>
            <a:endParaRPr lang="en-GB" dirty="0">
              <a:ea typeface="+mn-lt"/>
            </a:endParaRPr>
          </a:p>
          <a:p>
            <a:pPr>
              <a:buNone/>
            </a:pPr>
            <a:r>
              <a:rPr lang="en-GB" dirty="0">
                <a:ea typeface="+mn-lt"/>
              </a:rPr>
              <a:t> </a:t>
            </a:r>
          </a:p>
          <a:p>
            <a:pPr>
              <a:buNone/>
            </a:pPr>
            <a:r>
              <a:rPr lang="en-GB" dirty="0">
                <a:ea typeface="+mn-lt"/>
              </a:rPr>
              <a:t>Local Authority becomes the Corporate Parent. </a:t>
            </a:r>
          </a:p>
          <a:p>
            <a:pPr>
              <a:buNone/>
            </a:pPr>
            <a:r>
              <a:rPr lang="en-GB" dirty="0">
                <a:ea typeface="+mn-lt"/>
              </a:rPr>
              <a:t>But professionals around the child have corporate</a:t>
            </a:r>
          </a:p>
          <a:p>
            <a:pPr>
              <a:buNone/>
            </a:pPr>
            <a:r>
              <a:rPr lang="en-GB" dirty="0">
                <a:ea typeface="+mn-lt"/>
              </a:rPr>
              <a:t>parenting responsibilities.</a:t>
            </a:r>
            <a:endParaRPr lang="en-GB" dirty="0"/>
          </a:p>
          <a:p>
            <a:pPr marL="0" indent="0">
              <a:buNone/>
            </a:pPr>
            <a:endParaRPr lang="en-GB" i="1" dirty="0">
              <a:solidFill>
                <a:srgbClr val="000000"/>
              </a:solidFill>
              <a:latin typeface="Calibri" panose="020F0502020204030204" pitchFamily="34" charset="0"/>
              <a:cs typeface="Calibri"/>
            </a:endParaRPr>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What is a Looked After Child ?</a:t>
            </a:r>
            <a:endParaRPr lang="en-GB" dirty="0"/>
          </a:p>
        </p:txBody>
      </p:sp>
      <p:pic>
        <p:nvPicPr>
          <p:cNvPr id="5" name="Picture 4">
            <a:extLst>
              <a:ext uri="{FF2B5EF4-FFF2-40B4-BE49-F238E27FC236}">
                <a16:creationId xmlns:a16="http://schemas.microsoft.com/office/drawing/2014/main" id="{75C3BDE0-0AD0-49C0-9C9F-01E31CEEAFA7}"/>
              </a:ext>
            </a:extLst>
          </p:cNvPr>
          <p:cNvPicPr>
            <a:picLocks noChangeAspect="1"/>
          </p:cNvPicPr>
          <p:nvPr/>
        </p:nvPicPr>
        <p:blipFill>
          <a:blip r:embed="rId4"/>
          <a:stretch>
            <a:fillRect/>
          </a:stretch>
        </p:blipFill>
        <p:spPr>
          <a:xfrm>
            <a:off x="9974076" y="3429000"/>
            <a:ext cx="1841740" cy="2555576"/>
          </a:xfrm>
          <a:prstGeom prst="rect">
            <a:avLst/>
          </a:prstGeom>
        </p:spPr>
      </p:pic>
    </p:spTree>
    <p:extLst>
      <p:ext uri="{BB962C8B-B14F-4D97-AF65-F5344CB8AC3E}">
        <p14:creationId xmlns:p14="http://schemas.microsoft.com/office/powerpoint/2010/main" val="72409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Dr Tamsin Robinson Designated Doctor Children Looked After NWL ICB -Ealing</a:t>
            </a:r>
          </a:p>
          <a:p>
            <a:pPr marL="0" indent="0">
              <a:buNone/>
            </a:pPr>
            <a:r>
              <a:rPr lang="en-US" dirty="0"/>
              <a:t>Email: </a:t>
            </a:r>
            <a:r>
              <a:rPr lang="en-US" dirty="0">
                <a:hlinkClick r:id="rId3"/>
              </a:rPr>
              <a:t>tamsinrobinson@nhs.net</a:t>
            </a:r>
            <a:endParaRPr lang="en-US" dirty="0"/>
          </a:p>
          <a:p>
            <a:pPr marL="0" indent="0">
              <a:buNone/>
            </a:pPr>
            <a:endParaRPr lang="en-US" dirty="0"/>
          </a:p>
          <a:p>
            <a:pPr marL="0" indent="0">
              <a:buNone/>
            </a:pPr>
            <a:r>
              <a:rPr lang="en-GB" dirty="0"/>
              <a:t>Gertrude Nyoni Designated Nurse Looked After Children NWL ICB - Ealing</a:t>
            </a:r>
          </a:p>
          <a:p>
            <a:pPr marL="0" indent="0">
              <a:buNone/>
            </a:pPr>
            <a:r>
              <a:rPr lang="en-US" dirty="0"/>
              <a:t>Email: </a:t>
            </a:r>
            <a:r>
              <a:rPr lang="en-US" dirty="0">
                <a:hlinkClick r:id="rId4"/>
              </a:rPr>
              <a:t>g.nyoni@nhs.net</a:t>
            </a:r>
            <a:r>
              <a:rPr lang="en-US" dirty="0"/>
              <a:t> </a:t>
            </a:r>
          </a:p>
          <a:p>
            <a:pPr marL="0" indent="0">
              <a:buNone/>
            </a:pPr>
            <a:endParaRPr lang="en-US" dirty="0"/>
          </a:p>
          <a:p>
            <a:pPr marL="0" indent="0">
              <a:buNone/>
            </a:pPr>
            <a:r>
              <a:rPr lang="en-US" dirty="0"/>
              <a:t>Generic </a:t>
            </a:r>
            <a:r>
              <a:rPr lang="en-US" dirty="0" err="1"/>
              <a:t>Ealing</a:t>
            </a:r>
            <a:r>
              <a:rPr lang="en-US" dirty="0"/>
              <a:t> Community Partners LAC Health</a:t>
            </a:r>
            <a:endParaRPr lang="en-GB" dirty="0"/>
          </a:p>
          <a:p>
            <a:pPr marL="0" indent="0">
              <a:buNone/>
            </a:pPr>
            <a:r>
              <a:rPr lang="en-GB" dirty="0"/>
              <a:t>Email: </a:t>
            </a:r>
            <a:r>
              <a:rPr lang="en-GB" dirty="0">
                <a:hlinkClick r:id="rId5"/>
              </a:rPr>
              <a:t>wlm-tr.lac.ecp@nhs.net</a:t>
            </a:r>
            <a:r>
              <a:rPr lang="en-GB" dirty="0"/>
              <a:t> </a:t>
            </a:r>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20</a:t>
            </a:fld>
            <a:endParaRPr lang="en-GB"/>
          </a:p>
        </p:txBody>
      </p:sp>
      <p:sp>
        <p:nvSpPr>
          <p:cNvPr id="4" name="Title 3"/>
          <p:cNvSpPr>
            <a:spLocks noGrp="1"/>
          </p:cNvSpPr>
          <p:nvPr>
            <p:ph type="title"/>
          </p:nvPr>
        </p:nvSpPr>
        <p:spPr/>
        <p:txBody>
          <a:bodyPr>
            <a:normAutofit fontScale="90000"/>
          </a:bodyPr>
          <a:lstStyle/>
          <a:p>
            <a:r>
              <a:rPr lang="en-GB" dirty="0">
                <a:latin typeface="+mj-lt"/>
              </a:rPr>
              <a:t>Contact Details</a:t>
            </a:r>
          </a:p>
        </p:txBody>
      </p:sp>
    </p:spTree>
    <p:extLst>
      <p:ext uri="{BB962C8B-B14F-4D97-AF65-F5344CB8AC3E}">
        <p14:creationId xmlns:p14="http://schemas.microsoft.com/office/powerpoint/2010/main" val="260260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21</a:t>
            </a:fld>
            <a:endParaRPr lang="en-GB"/>
          </a:p>
        </p:txBody>
      </p:sp>
      <p:sp>
        <p:nvSpPr>
          <p:cNvPr id="4" name="Title 3"/>
          <p:cNvSpPr>
            <a:spLocks noGrp="1"/>
          </p:cNvSpPr>
          <p:nvPr>
            <p:ph type="title"/>
          </p:nvPr>
        </p:nvSpPr>
        <p:spPr/>
        <p:txBody>
          <a:bodyPr>
            <a:normAutofit fontScale="90000"/>
          </a:bodyPr>
          <a:lstStyle/>
          <a:p>
            <a:pPr algn="ctr"/>
            <a:r>
              <a:rPr lang="en-GB" dirty="0"/>
              <a:t>Useful Resources </a:t>
            </a:r>
          </a:p>
        </p:txBody>
      </p:sp>
      <p:pic>
        <p:nvPicPr>
          <p:cNvPr id="5" name="Content Placeholder 12" descr="Text&#10;&#10;Description automatically generated">
            <a:extLst>
              <a:ext uri="{FF2B5EF4-FFF2-40B4-BE49-F238E27FC236}">
                <a16:creationId xmlns:a16="http://schemas.microsoft.com/office/drawing/2014/main" id="{9B4F4F6E-4B2A-4760-9AB0-2FF3F24BE8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0867" y="3308304"/>
            <a:ext cx="2800741" cy="1704872"/>
          </a:xfrm>
          <a:prstGeom prst="rect">
            <a:avLst/>
          </a:prstGeom>
        </p:spPr>
      </p:pic>
      <p:pic>
        <p:nvPicPr>
          <p:cNvPr id="6" name="Picture 5" descr="A picture containing text, outdoor&#10;&#10;Description automatically generated">
            <a:extLst>
              <a:ext uri="{FF2B5EF4-FFF2-40B4-BE49-F238E27FC236}">
                <a16:creationId xmlns:a16="http://schemas.microsoft.com/office/drawing/2014/main" id="{743C5DE5-7B68-4485-B3BE-31CAFF747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2175738"/>
            <a:ext cx="2016224" cy="1973342"/>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A53E90B-7A8E-44B1-B8E8-5E0DF1C83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80" y="2290996"/>
            <a:ext cx="2736304" cy="1570052"/>
          </a:xfrm>
          <a:prstGeom prst="rect">
            <a:avLst/>
          </a:prstGeom>
        </p:spPr>
      </p:pic>
    </p:spTree>
    <p:extLst>
      <p:ext uri="{BB962C8B-B14F-4D97-AF65-F5344CB8AC3E}">
        <p14:creationId xmlns:p14="http://schemas.microsoft.com/office/powerpoint/2010/main" val="253947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r>
              <a:rPr lang="en-GB" dirty="0">
                <a:hlinkClick r:id="rId3"/>
              </a:rPr>
              <a:t>https://www.powtoon.com/c/eXUqshyeiFJ/1/m</a:t>
            </a:r>
            <a:endParaRPr lang="en-GB" dirty="0"/>
          </a:p>
          <a:p>
            <a:pPr marL="0" indent="0">
              <a:buNone/>
            </a:pPr>
            <a:r>
              <a:rPr lang="en-US" dirty="0">
                <a:cs typeface="Calibri"/>
              </a:rPr>
              <a:t>This video was produced by  Surrey and </a:t>
            </a:r>
            <a:r>
              <a:rPr lang="en-US" dirty="0" err="1">
                <a:cs typeface="Calibri"/>
              </a:rPr>
              <a:t>Ealing</a:t>
            </a:r>
            <a:r>
              <a:rPr lang="en-US" dirty="0">
                <a:cs typeface="Calibri"/>
              </a:rPr>
              <a:t> Local authorities in conjunction with young people and care leavers in Surrey and foster </a:t>
            </a:r>
            <a:r>
              <a:rPr lang="en-US" dirty="0" err="1">
                <a:cs typeface="Calibri"/>
              </a:rPr>
              <a:t>carers</a:t>
            </a:r>
            <a:r>
              <a:rPr lang="en-US" dirty="0">
                <a:cs typeface="Calibri"/>
              </a:rPr>
              <a:t> in </a:t>
            </a:r>
            <a:r>
              <a:rPr lang="en-US" dirty="0" err="1">
                <a:cs typeface="Calibri"/>
              </a:rPr>
              <a:t>Ealing</a:t>
            </a:r>
            <a:r>
              <a:rPr lang="en-US" dirty="0">
                <a:cs typeface="Calibri"/>
              </a:rPr>
              <a:t>.</a:t>
            </a:r>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22</a:t>
            </a:fld>
            <a:endParaRPr lang="en-GB"/>
          </a:p>
        </p:txBody>
      </p:sp>
      <p:sp>
        <p:nvSpPr>
          <p:cNvPr id="4" name="Title 3"/>
          <p:cNvSpPr>
            <a:spLocks noGrp="1"/>
          </p:cNvSpPr>
          <p:nvPr>
            <p:ph type="title"/>
          </p:nvPr>
        </p:nvSpPr>
        <p:spPr/>
        <p:txBody>
          <a:bodyPr>
            <a:normAutofit fontScale="90000"/>
          </a:bodyPr>
          <a:lstStyle/>
          <a:p>
            <a:r>
              <a:rPr lang="en-GB" dirty="0">
                <a:solidFill>
                  <a:srgbClr val="FFFFFF"/>
                </a:solidFill>
              </a:rPr>
              <a:t>Looked after Children Primary Care</a:t>
            </a:r>
            <a:endParaRPr lang="en-GB" dirty="0">
              <a:latin typeface="+mj-lt"/>
            </a:endParaRPr>
          </a:p>
        </p:txBody>
      </p:sp>
      <p:pic>
        <p:nvPicPr>
          <p:cNvPr id="5" name="Picture 4" descr="Graphical user interface, application&#10;&#10;Description automatically generated">
            <a:extLst>
              <a:ext uri="{FF2B5EF4-FFF2-40B4-BE49-F238E27FC236}">
                <a16:creationId xmlns:a16="http://schemas.microsoft.com/office/drawing/2014/main" id="{D9863050-80A6-4E1D-9130-3CF4F2CD4FBA}"/>
              </a:ext>
            </a:extLst>
          </p:cNvPr>
          <p:cNvPicPr>
            <a:picLocks noChangeAspect="1"/>
          </p:cNvPicPr>
          <p:nvPr/>
        </p:nvPicPr>
        <p:blipFill>
          <a:blip r:embed="rId4"/>
          <a:stretch>
            <a:fillRect/>
          </a:stretch>
        </p:blipFill>
        <p:spPr>
          <a:xfrm>
            <a:off x="1127448" y="1556792"/>
            <a:ext cx="3888432" cy="2936900"/>
          </a:xfrm>
          <a:prstGeom prst="rect">
            <a:avLst/>
          </a:prstGeom>
        </p:spPr>
      </p:pic>
      <p:pic>
        <p:nvPicPr>
          <p:cNvPr id="6" name="Picture 5"/>
          <p:cNvPicPr>
            <a:picLocks noChangeAspect="1"/>
          </p:cNvPicPr>
          <p:nvPr/>
        </p:nvPicPr>
        <p:blipFill>
          <a:blip r:embed="rId5"/>
          <a:stretch>
            <a:fillRect/>
          </a:stretch>
        </p:blipFill>
        <p:spPr>
          <a:xfrm>
            <a:off x="5523384" y="1613372"/>
            <a:ext cx="3888432" cy="2880320"/>
          </a:xfrm>
          <a:prstGeom prst="rect">
            <a:avLst/>
          </a:prstGeom>
        </p:spPr>
      </p:pic>
    </p:spTree>
    <p:extLst>
      <p:ext uri="{BB962C8B-B14F-4D97-AF65-F5344CB8AC3E}">
        <p14:creationId xmlns:p14="http://schemas.microsoft.com/office/powerpoint/2010/main" val="396577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23</a:t>
            </a:fld>
            <a:endParaRPr lang="en-GB"/>
          </a:p>
        </p:txBody>
      </p:sp>
      <p:sp>
        <p:nvSpPr>
          <p:cNvPr id="4" name="Title 3"/>
          <p:cNvSpPr>
            <a:spLocks noGrp="1"/>
          </p:cNvSpPr>
          <p:nvPr>
            <p:ph type="title"/>
          </p:nvPr>
        </p:nvSpPr>
        <p:spPr/>
        <p:txBody>
          <a:bodyPr>
            <a:normAutofit fontScale="90000"/>
          </a:bodyPr>
          <a:lstStyle/>
          <a:p>
            <a:br>
              <a:rPr lang="en-GB" dirty="0"/>
            </a:br>
            <a:r>
              <a:rPr lang="en-GB" dirty="0"/>
              <a:t>As a Looked After Child I’d like my GP to know..</a:t>
            </a:r>
          </a:p>
        </p:txBody>
      </p:sp>
      <p:pic>
        <p:nvPicPr>
          <p:cNvPr id="5" name="Picture 3" descr="Graphical user interface, text&#10;&#10;Description automatically generated">
            <a:extLst>
              <a:ext uri="{FF2B5EF4-FFF2-40B4-BE49-F238E27FC236}">
                <a16:creationId xmlns:a16="http://schemas.microsoft.com/office/drawing/2014/main" id="{E18375BF-81B1-459E-B7AC-BA7697AFB7F5}"/>
              </a:ext>
            </a:extLst>
          </p:cNvPr>
          <p:cNvPicPr>
            <a:picLocks noGrp="1" noChangeAspect="1"/>
          </p:cNvPicPr>
          <p:nvPr>
            <p:ph idx="1"/>
          </p:nvPr>
        </p:nvPicPr>
        <p:blipFill>
          <a:blip r:embed="rId3"/>
          <a:stretch>
            <a:fillRect/>
          </a:stretch>
        </p:blipFill>
        <p:spPr>
          <a:xfrm>
            <a:off x="4033837" y="2205533"/>
            <a:ext cx="4124325" cy="2914650"/>
          </a:xfrm>
          <a:prstGeom prst="rect">
            <a:avLst/>
          </a:prstGeom>
        </p:spPr>
      </p:pic>
      <p:graphicFrame>
        <p:nvGraphicFramePr>
          <p:cNvPr id="6" name="Object 5">
            <a:extLst>
              <a:ext uri="{FF2B5EF4-FFF2-40B4-BE49-F238E27FC236}">
                <a16:creationId xmlns:a16="http://schemas.microsoft.com/office/drawing/2014/main" id="{420DBB0B-43EF-45F0-879D-B0E811B767AB}"/>
              </a:ext>
            </a:extLst>
          </p:cNvPr>
          <p:cNvGraphicFramePr>
            <a:graphicFrameLocks noChangeAspect="1"/>
          </p:cNvGraphicFramePr>
          <p:nvPr>
            <p:extLst>
              <p:ext uri="{D42A27DB-BD31-4B8C-83A1-F6EECF244321}">
                <p14:modId xmlns:p14="http://schemas.microsoft.com/office/powerpoint/2010/main" val="2427664414"/>
              </p:ext>
            </p:extLst>
          </p:nvPr>
        </p:nvGraphicFramePr>
        <p:xfrm>
          <a:off x="1271464" y="366285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400" imgH="806400" progId="AcroExch.Document.DC">
                  <p:embed/>
                </p:oleObj>
              </mc:Choice>
              <mc:Fallback>
                <p:oleObj name="Acrobat Document" showAsIcon="1" r:id="rId4" imgW="914400" imgH="806400" progId="AcroExch.Document.DC">
                  <p:embed/>
                  <p:pic>
                    <p:nvPicPr>
                      <p:cNvPr id="23" name="Object 22">
                        <a:extLst>
                          <a:ext uri="{FF2B5EF4-FFF2-40B4-BE49-F238E27FC236}">
                            <a16:creationId xmlns:a16="http://schemas.microsoft.com/office/drawing/2014/main" id="{420DBB0B-43EF-45F0-879D-B0E811B767AB}"/>
                          </a:ext>
                        </a:extLst>
                      </p:cNvPr>
                      <p:cNvPicPr/>
                      <p:nvPr/>
                    </p:nvPicPr>
                    <p:blipFill>
                      <a:blip r:embed="rId5"/>
                      <a:stretch>
                        <a:fillRect/>
                      </a:stretch>
                    </p:blipFill>
                    <p:spPr>
                      <a:xfrm>
                        <a:off x="1271464" y="366285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8671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438214"/>
            <a:ext cx="11386643" cy="4480034"/>
          </a:xfrm>
        </p:spPr>
        <p:txBody>
          <a:bodyPr/>
          <a:lstStyle/>
          <a:p>
            <a:r>
              <a:rPr lang="en-GB" dirty="0"/>
              <a:t>I am a Care Leaver</a:t>
            </a:r>
          </a:p>
          <a:p>
            <a:r>
              <a:rPr lang="en-GB" dirty="0"/>
              <a:t>As my GP you need to know about patients like me….</a:t>
            </a:r>
          </a:p>
          <a:p>
            <a:r>
              <a:rPr lang="en-GB" dirty="0"/>
              <a:t> </a:t>
            </a:r>
          </a:p>
        </p:txBody>
      </p:sp>
      <p:sp>
        <p:nvSpPr>
          <p:cNvPr id="3" name="Slide Number Placeholder 2"/>
          <p:cNvSpPr>
            <a:spLocks noGrp="1"/>
          </p:cNvSpPr>
          <p:nvPr>
            <p:ph type="sldNum" sz="quarter" idx="12"/>
          </p:nvPr>
        </p:nvSpPr>
        <p:spPr/>
        <p:txBody>
          <a:bodyPr/>
          <a:lstStyle/>
          <a:p>
            <a:fld id="{E76F84FA-B8EB-462F-97BA-032CB76B4E3A}" type="slidenum">
              <a:rPr lang="en-GB" smtClean="0"/>
              <a:t>24</a:t>
            </a:fld>
            <a:endParaRPr lang="en-GB"/>
          </a:p>
        </p:txBody>
      </p:sp>
      <p:sp>
        <p:nvSpPr>
          <p:cNvPr id="4" name="Title 3"/>
          <p:cNvSpPr>
            <a:spLocks noGrp="1"/>
          </p:cNvSpPr>
          <p:nvPr>
            <p:ph type="title"/>
          </p:nvPr>
        </p:nvSpPr>
        <p:spPr>
          <a:xfrm>
            <a:off x="335360" y="332656"/>
            <a:ext cx="11377264" cy="543595"/>
          </a:xfrm>
        </p:spPr>
        <p:txBody>
          <a:bodyPr>
            <a:normAutofit fontScale="90000"/>
          </a:bodyPr>
          <a:lstStyle/>
          <a:p>
            <a:r>
              <a:rPr lang="en-GB" dirty="0"/>
              <a:t>As a Care Leaver I’d like my GP to know..</a:t>
            </a:r>
          </a:p>
        </p:txBody>
      </p:sp>
      <p:pic>
        <p:nvPicPr>
          <p:cNvPr id="5" name="Picture 4"/>
          <p:cNvPicPr>
            <a:picLocks noChangeAspect="1"/>
          </p:cNvPicPr>
          <p:nvPr/>
        </p:nvPicPr>
        <p:blipFill>
          <a:blip r:embed="rId2"/>
          <a:stretch>
            <a:fillRect/>
          </a:stretch>
        </p:blipFill>
        <p:spPr>
          <a:xfrm>
            <a:off x="4766957" y="2545003"/>
            <a:ext cx="2658086" cy="1767993"/>
          </a:xfrm>
          <a:prstGeom prst="rect">
            <a:avLst/>
          </a:prstGeom>
        </p:spPr>
      </p:pic>
      <p:graphicFrame>
        <p:nvGraphicFramePr>
          <p:cNvPr id="6" name="Object 5">
            <a:extLst>
              <a:ext uri="{FF2B5EF4-FFF2-40B4-BE49-F238E27FC236}">
                <a16:creationId xmlns:a16="http://schemas.microsoft.com/office/drawing/2014/main" id="{EE637321-15FD-4240-A811-9FD791DC99C5}"/>
              </a:ext>
            </a:extLst>
          </p:cNvPr>
          <p:cNvGraphicFramePr>
            <a:graphicFrameLocks noChangeAspect="1"/>
          </p:cNvGraphicFramePr>
          <p:nvPr>
            <p:extLst>
              <p:ext uri="{D42A27DB-BD31-4B8C-83A1-F6EECF244321}">
                <p14:modId xmlns:p14="http://schemas.microsoft.com/office/powerpoint/2010/main" val="510331106"/>
              </p:ext>
            </p:extLst>
          </p:nvPr>
        </p:nvGraphicFramePr>
        <p:xfrm>
          <a:off x="3143672" y="3428999"/>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400" imgH="806400" progId="AcroExch.Document.DC">
                  <p:embed/>
                </p:oleObj>
              </mc:Choice>
              <mc:Fallback>
                <p:oleObj name="Acrobat Document" showAsIcon="1" r:id="rId3" imgW="914400" imgH="806400" progId="AcroExch.Document.DC">
                  <p:embed/>
                  <p:pic>
                    <p:nvPicPr>
                      <p:cNvPr id="3" name="Object 2">
                        <a:extLst>
                          <a:ext uri="{FF2B5EF4-FFF2-40B4-BE49-F238E27FC236}">
                            <a16:creationId xmlns:a16="http://schemas.microsoft.com/office/drawing/2014/main" id="{EE637321-15FD-4240-A811-9FD791DC99C5}"/>
                          </a:ext>
                        </a:extLst>
                      </p:cNvPr>
                      <p:cNvPicPr/>
                      <p:nvPr/>
                    </p:nvPicPr>
                    <p:blipFill>
                      <a:blip r:embed="rId4"/>
                      <a:stretch>
                        <a:fillRect/>
                      </a:stretch>
                    </p:blipFill>
                    <p:spPr>
                      <a:xfrm>
                        <a:off x="3143672" y="3428999"/>
                        <a:ext cx="914400" cy="806450"/>
                      </a:xfrm>
                      <a:prstGeom prst="rect">
                        <a:avLst/>
                      </a:prstGeom>
                    </p:spPr>
                  </p:pic>
                </p:oleObj>
              </mc:Fallback>
            </mc:AlternateContent>
          </a:graphicData>
        </a:graphic>
      </p:graphicFrame>
      <p:sp>
        <p:nvSpPr>
          <p:cNvPr id="7" name="Rectangle 6"/>
          <p:cNvSpPr/>
          <p:nvPr/>
        </p:nvSpPr>
        <p:spPr>
          <a:xfrm>
            <a:off x="3610067" y="4872649"/>
            <a:ext cx="4810419" cy="369332"/>
          </a:xfrm>
          <a:prstGeom prst="rect">
            <a:avLst/>
          </a:prstGeom>
        </p:spPr>
        <p:txBody>
          <a:bodyPr wrap="none">
            <a:spAutoFit/>
          </a:bodyPr>
          <a:lstStyle/>
          <a:p>
            <a:r>
              <a:rPr lang="en-GB" dirty="0"/>
              <a:t>https://www.youtube.com/watch?v=l9FEPNB1_2w</a:t>
            </a:r>
          </a:p>
        </p:txBody>
      </p:sp>
    </p:spTree>
    <p:extLst>
      <p:ext uri="{BB962C8B-B14F-4D97-AF65-F5344CB8AC3E}">
        <p14:creationId xmlns:p14="http://schemas.microsoft.com/office/powerpoint/2010/main" val="357493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3668" y="1397000"/>
            <a:ext cx="8915140" cy="4768304"/>
          </a:xfrm>
        </p:spPr>
      </p:pic>
      <p:sp>
        <p:nvSpPr>
          <p:cNvPr id="3" name="Slide Number Placeholder 2"/>
          <p:cNvSpPr>
            <a:spLocks noGrp="1"/>
          </p:cNvSpPr>
          <p:nvPr>
            <p:ph type="sldNum" sz="quarter" idx="12"/>
          </p:nvPr>
        </p:nvSpPr>
        <p:spPr/>
        <p:txBody>
          <a:bodyPr/>
          <a:lstStyle/>
          <a:p>
            <a:fld id="{E76F84FA-B8EB-462F-97BA-032CB76B4E3A}" type="slidenum">
              <a:rPr lang="en-GB" smtClean="0"/>
              <a:t>25</a:t>
            </a:fld>
            <a:endParaRPr lang="en-GB"/>
          </a:p>
        </p:txBody>
      </p:sp>
      <p:sp>
        <p:nvSpPr>
          <p:cNvPr id="4" name="Title 3"/>
          <p:cNvSpPr>
            <a:spLocks noGrp="1"/>
          </p:cNvSpPr>
          <p:nvPr>
            <p:ph type="title"/>
          </p:nvPr>
        </p:nvSpPr>
        <p:spPr/>
        <p:txBody>
          <a:bodyPr>
            <a:normAutofit fontScale="90000"/>
          </a:bodyPr>
          <a:lstStyle/>
          <a:p>
            <a:r>
              <a:rPr lang="en-GB" dirty="0"/>
              <a:t>Health needs of the YP in NWL</a:t>
            </a:r>
          </a:p>
        </p:txBody>
      </p:sp>
    </p:spTree>
    <p:extLst>
      <p:ext uri="{BB962C8B-B14F-4D97-AF65-F5344CB8AC3E}">
        <p14:creationId xmlns:p14="http://schemas.microsoft.com/office/powerpoint/2010/main" val="402522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	</a:t>
            </a:r>
          </a:p>
          <a:p>
            <a:pPr marL="0" indent="0">
              <a:buNone/>
            </a:pP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3</a:t>
            </a:fld>
            <a:endParaRPr lang="en-GB"/>
          </a:p>
        </p:txBody>
      </p:sp>
      <p:sp>
        <p:nvSpPr>
          <p:cNvPr id="6" name="Title 5"/>
          <p:cNvSpPr>
            <a:spLocks noGrp="1"/>
          </p:cNvSpPr>
          <p:nvPr>
            <p:ph type="title"/>
          </p:nvPr>
        </p:nvSpPr>
        <p:spPr/>
        <p:txBody>
          <a:bodyPr>
            <a:normAutofit fontScale="90000"/>
          </a:bodyPr>
          <a:lstStyle/>
          <a:p>
            <a:pPr algn="ctr"/>
            <a:r>
              <a:rPr lang="en-GB" dirty="0"/>
              <a:t>Types of Care order and Consent</a:t>
            </a:r>
          </a:p>
        </p:txBody>
      </p:sp>
      <p:sp>
        <p:nvSpPr>
          <p:cNvPr id="7" name="TextBox 6"/>
          <p:cNvSpPr txBox="1"/>
          <p:nvPr/>
        </p:nvSpPr>
        <p:spPr>
          <a:xfrm>
            <a:off x="888944" y="1700808"/>
            <a:ext cx="10535648" cy="7201972"/>
          </a:xfrm>
          <a:prstGeom prst="rect">
            <a:avLst/>
          </a:prstGeom>
          <a:noFill/>
        </p:spPr>
        <p:txBody>
          <a:bodyPr wrap="square" rtlCol="0">
            <a:spAutoFit/>
          </a:bodyPr>
          <a:lstStyle/>
          <a:p>
            <a:r>
              <a:rPr lang="en-GB" sz="2200" b="1" dirty="0">
                <a:latin typeface="Arial" panose="020B0604020202020204" pitchFamily="34" charset="0"/>
                <a:ea typeface="+mn-lt"/>
                <a:cs typeface="Arial" panose="020B0604020202020204" pitchFamily="34" charset="0"/>
              </a:rPr>
              <a:t>Section 20 </a:t>
            </a:r>
            <a:r>
              <a:rPr lang="en-GB" sz="2200" dirty="0">
                <a:latin typeface="Arial" panose="020B0604020202020204" pitchFamily="34" charset="0"/>
                <a:ea typeface="+mn-lt"/>
                <a:cs typeface="Arial" panose="020B0604020202020204" pitchFamily="34" charset="0"/>
              </a:rPr>
              <a:t>(Voluntary accommodation) – Parent/s </a:t>
            </a:r>
            <a:r>
              <a:rPr lang="en-GB" sz="2200" u="sng" dirty="0">
                <a:solidFill>
                  <a:schemeClr val="accent6"/>
                </a:solidFill>
                <a:latin typeface="Arial" panose="020B0604020202020204" pitchFamily="34" charset="0"/>
                <a:ea typeface="+mn-lt"/>
                <a:cs typeface="Arial" panose="020B0604020202020204" pitchFamily="34" charset="0"/>
              </a:rPr>
              <a:t>retain full parental responsibility </a:t>
            </a:r>
            <a:r>
              <a:rPr lang="en-GB" sz="2200" dirty="0">
                <a:latin typeface="Arial" panose="020B0604020202020204" pitchFamily="34" charset="0"/>
                <a:ea typeface="+mn-lt"/>
                <a:cs typeface="Arial" panose="020B0604020202020204" pitchFamily="34" charset="0"/>
              </a:rPr>
              <a:t>and consent. Medical consent form is usually signed by parents enabling IHA/Medications/Medical reviews etc. </a:t>
            </a: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ea typeface="+mn-lt"/>
              <a:cs typeface="Arial" panose="020B0604020202020204" pitchFamily="34" charset="0"/>
            </a:endParaRPr>
          </a:p>
          <a:p>
            <a:r>
              <a:rPr lang="en-GB" sz="2200" b="1" dirty="0">
                <a:latin typeface="Arial" panose="020B0604020202020204" pitchFamily="34" charset="0"/>
                <a:ea typeface="+mn-lt"/>
                <a:cs typeface="Arial" panose="020B0604020202020204" pitchFamily="34" charset="0"/>
              </a:rPr>
              <a:t>Section 38 </a:t>
            </a:r>
            <a:r>
              <a:rPr lang="en-GB" sz="2200" dirty="0">
                <a:latin typeface="Arial" panose="020B0604020202020204" pitchFamily="34" charset="0"/>
                <a:ea typeface="+mn-lt"/>
                <a:cs typeface="Arial" panose="020B0604020202020204" pitchFamily="34" charset="0"/>
              </a:rPr>
              <a:t>(Interim Care Order) – Parent/s have </a:t>
            </a:r>
            <a:r>
              <a:rPr lang="en-GB" sz="2200" u="sng" dirty="0">
                <a:solidFill>
                  <a:srgbClr val="FFC000"/>
                </a:solidFill>
                <a:latin typeface="Arial" panose="020B0604020202020204" pitchFamily="34" charset="0"/>
                <a:ea typeface="+mn-lt"/>
                <a:cs typeface="Arial" panose="020B0604020202020204" pitchFamily="34" charset="0"/>
              </a:rPr>
              <a:t>shared parental responsibility </a:t>
            </a:r>
            <a:r>
              <a:rPr lang="en-GB" sz="2200" dirty="0">
                <a:latin typeface="Arial" panose="020B0604020202020204" pitchFamily="34" charset="0"/>
                <a:ea typeface="+mn-lt"/>
                <a:cs typeface="Arial" panose="020B0604020202020204" pitchFamily="34" charset="0"/>
              </a:rPr>
              <a:t>with Social care. Both parents and social workers can provide consent. </a:t>
            </a:r>
          </a:p>
          <a:p>
            <a:endParaRPr lang="en-GB" sz="2200" b="1" dirty="0">
              <a:latin typeface="Arial" panose="020B0604020202020204" pitchFamily="34" charset="0"/>
              <a:ea typeface="+mn-lt"/>
              <a:cs typeface="Arial" panose="020B0604020202020204" pitchFamily="34" charset="0"/>
            </a:endParaRPr>
          </a:p>
          <a:p>
            <a:r>
              <a:rPr lang="en-GB" sz="2200" b="1" dirty="0">
                <a:latin typeface="Arial" panose="020B0604020202020204" pitchFamily="34" charset="0"/>
                <a:ea typeface="+mn-lt"/>
                <a:cs typeface="Arial" panose="020B0604020202020204" pitchFamily="34" charset="0"/>
              </a:rPr>
              <a:t>Section 31 </a:t>
            </a:r>
            <a:r>
              <a:rPr lang="en-GB" sz="2200" dirty="0">
                <a:latin typeface="Arial" panose="020B0604020202020204" pitchFamily="34" charset="0"/>
                <a:ea typeface="+mn-lt"/>
                <a:cs typeface="Arial" panose="020B0604020202020204" pitchFamily="34" charset="0"/>
              </a:rPr>
              <a:t>(Full Care Order)  Parent/s have </a:t>
            </a:r>
            <a:r>
              <a:rPr lang="en-GB" sz="2200" u="sng" dirty="0">
                <a:solidFill>
                  <a:srgbClr val="FFC000"/>
                </a:solidFill>
                <a:latin typeface="Arial" panose="020B0604020202020204" pitchFamily="34" charset="0"/>
                <a:ea typeface="+mn-lt"/>
                <a:cs typeface="Arial" panose="020B0604020202020204" pitchFamily="34" charset="0"/>
              </a:rPr>
              <a:t>shared parental responsibility </a:t>
            </a:r>
            <a:r>
              <a:rPr lang="en-GB" sz="2200" dirty="0">
                <a:latin typeface="Arial" panose="020B0604020202020204" pitchFamily="34" charset="0"/>
                <a:ea typeface="+mn-lt"/>
                <a:cs typeface="Arial" panose="020B0604020202020204" pitchFamily="34" charset="0"/>
              </a:rPr>
              <a:t>with Social care. Both parents and social workers can provide consent.</a:t>
            </a:r>
          </a:p>
          <a:p>
            <a:endParaRPr lang="en-GB" sz="2200" dirty="0">
              <a:latin typeface="Arial" panose="020B0604020202020204" pitchFamily="34" charset="0"/>
              <a:cs typeface="Arial" panose="020B0604020202020204" pitchFamily="34" charset="0"/>
            </a:endParaRPr>
          </a:p>
          <a:p>
            <a:pPr algn="ctr"/>
            <a:endParaRPr lang="en-GB" sz="2200" u="sng" dirty="0">
              <a:latin typeface="Arial" panose="020B0604020202020204" pitchFamily="34" charset="0"/>
              <a:cs typeface="Arial" panose="020B0604020202020204" pitchFamily="34" charset="0"/>
            </a:endParaRPr>
          </a:p>
          <a:p>
            <a:pPr algn="ctr"/>
            <a:r>
              <a:rPr lang="en-GB" sz="2200" b="1" u="sng" dirty="0">
                <a:solidFill>
                  <a:srgbClr val="FF0000"/>
                </a:solidFill>
                <a:latin typeface="Arial" panose="020B0604020202020204" pitchFamily="34" charset="0"/>
                <a:ea typeface="+mn-lt"/>
                <a:cs typeface="Arial" panose="020B0604020202020204" pitchFamily="34" charset="0"/>
              </a:rPr>
              <a:t>Parental Responsibility is not lost by parents.</a:t>
            </a: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a:p>
            <a:endParaRPr lang="en-GB" dirty="0">
              <a:cs typeface="Calibri" panose="020F0502020204030204"/>
            </a:endParaRPr>
          </a:p>
          <a:p>
            <a:endParaRPr lang="en-GB" dirty="0"/>
          </a:p>
        </p:txBody>
      </p:sp>
    </p:spTree>
    <p:extLst>
      <p:ext uri="{BB962C8B-B14F-4D97-AF65-F5344CB8AC3E}">
        <p14:creationId xmlns:p14="http://schemas.microsoft.com/office/powerpoint/2010/main" val="184773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200" dirty="0">
                <a:ea typeface="+mn-lt"/>
              </a:rPr>
              <a:t>Abuse and neglect </a:t>
            </a:r>
          </a:p>
          <a:p>
            <a:endParaRPr lang="en-GB" sz="2200" dirty="0">
              <a:ea typeface="+mn-lt"/>
            </a:endParaRPr>
          </a:p>
          <a:p>
            <a:r>
              <a:rPr lang="en-GB" sz="2200" dirty="0">
                <a:ea typeface="+mn-lt"/>
              </a:rPr>
              <a:t>Abandonment/ poverty/ parental illness or imprisonment</a:t>
            </a:r>
          </a:p>
          <a:p>
            <a:endParaRPr lang="en-GB" sz="2200" dirty="0">
              <a:ea typeface="+mn-lt"/>
            </a:endParaRPr>
          </a:p>
          <a:p>
            <a:r>
              <a:rPr lang="en-GB" sz="2200" dirty="0">
                <a:ea typeface="+mn-lt"/>
              </a:rPr>
              <a:t>Custody, on remand awaiting sentencing</a:t>
            </a:r>
          </a:p>
          <a:p>
            <a:endParaRPr lang="en-GB" sz="2200" dirty="0">
              <a:ea typeface="+mn-lt"/>
            </a:endParaRPr>
          </a:p>
          <a:p>
            <a:r>
              <a:rPr lang="en-GB" sz="2200" dirty="0">
                <a:ea typeface="+mn-lt"/>
              </a:rPr>
              <a:t>Parents finding behaviour unmanageable/family stress</a:t>
            </a:r>
          </a:p>
          <a:p>
            <a:endParaRPr lang="en-GB" sz="2200" dirty="0">
              <a:ea typeface="+mn-lt"/>
            </a:endParaRPr>
          </a:p>
          <a:p>
            <a:r>
              <a:rPr lang="en-GB" sz="2200" dirty="0">
                <a:ea typeface="+mn-lt"/>
              </a:rPr>
              <a:t>Unaccompanied Asylum Seeking Child (UASC)</a:t>
            </a:r>
          </a:p>
          <a:p>
            <a:endParaRPr lang="en-GB" dirty="0">
              <a:latin typeface="+mn-lt"/>
              <a:ea typeface="+mn-lt"/>
              <a:cs typeface="+mn-lt"/>
            </a:endParaRPr>
          </a:p>
          <a:p>
            <a:endParaRPr lang="en-GB" dirty="0">
              <a:latin typeface="+mn-lt"/>
              <a:ea typeface="+mn-lt"/>
              <a:cs typeface="+mn-lt"/>
            </a:endParaRPr>
          </a:p>
          <a:p>
            <a:endParaRPr lang="en-GB" dirty="0">
              <a:latin typeface="+mn-lt"/>
              <a:ea typeface="+mn-lt"/>
              <a:cs typeface="+mn-lt"/>
            </a:endParaRPr>
          </a:p>
        </p:txBody>
      </p:sp>
      <p:sp>
        <p:nvSpPr>
          <p:cNvPr id="3" name="Slide Number Placeholder 2"/>
          <p:cNvSpPr>
            <a:spLocks noGrp="1"/>
          </p:cNvSpPr>
          <p:nvPr>
            <p:ph type="sldNum" sz="quarter" idx="12"/>
          </p:nvPr>
        </p:nvSpPr>
        <p:spPr/>
        <p:txBody>
          <a:bodyPr/>
          <a:lstStyle/>
          <a:p>
            <a:fld id="{E76F84FA-B8EB-462F-97BA-032CB76B4E3A}" type="slidenum">
              <a:rPr lang="en-GB" smtClean="0"/>
              <a:t>4</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Why do children become Looked after?</a:t>
            </a:r>
            <a:endParaRPr lang="en-GB" dirty="0"/>
          </a:p>
        </p:txBody>
      </p:sp>
    </p:spTree>
    <p:extLst>
      <p:ext uri="{BB962C8B-B14F-4D97-AF65-F5344CB8AC3E}">
        <p14:creationId xmlns:p14="http://schemas.microsoft.com/office/powerpoint/2010/main" val="20793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ea typeface="+mn-lt"/>
              </a:rPr>
              <a:t>Foster Carer</a:t>
            </a:r>
            <a:endParaRPr lang="en-GB" dirty="0"/>
          </a:p>
          <a:p>
            <a:r>
              <a:rPr lang="en-GB" dirty="0">
                <a:ea typeface="+mn-lt"/>
              </a:rPr>
              <a:t>Residential children’s home or other residential settings like schools or secure unit</a:t>
            </a:r>
            <a:endParaRPr lang="en-GB" dirty="0"/>
          </a:p>
          <a:p>
            <a:r>
              <a:rPr lang="en-GB" dirty="0">
                <a:ea typeface="+mn-lt"/>
              </a:rPr>
              <a:t>Semi-independent housing</a:t>
            </a:r>
          </a:p>
          <a:p>
            <a:r>
              <a:rPr lang="en-GB" dirty="0">
                <a:ea typeface="+mn-lt"/>
              </a:rPr>
              <a:t>Parents (under the supervision of the Local Authority)</a:t>
            </a:r>
            <a:endParaRPr lang="en-GB" dirty="0"/>
          </a:p>
          <a:p>
            <a:r>
              <a:rPr lang="en-GB" dirty="0">
                <a:ea typeface="+mn-lt"/>
              </a:rPr>
              <a:t>Grandparents/ family member</a:t>
            </a:r>
            <a:endParaRPr lang="en-GB" dirty="0"/>
          </a:p>
          <a:p>
            <a:r>
              <a:rPr lang="en-GB" dirty="0">
                <a:ea typeface="+mn-lt"/>
              </a:rPr>
              <a:t>Future parents (waiting for adoption)</a:t>
            </a:r>
            <a:endParaRPr lang="en-GB" dirty="0"/>
          </a:p>
          <a:p>
            <a:r>
              <a:rPr lang="en-GB" dirty="0"/>
              <a:t> Prison – in cases where PR revoked </a:t>
            </a:r>
          </a:p>
          <a:p>
            <a:r>
              <a:rPr lang="en-GB" dirty="0"/>
              <a:t>In Borough vs Out of Borough</a:t>
            </a:r>
          </a:p>
        </p:txBody>
      </p:sp>
      <p:sp>
        <p:nvSpPr>
          <p:cNvPr id="3" name="Slide Number Placeholder 2"/>
          <p:cNvSpPr>
            <a:spLocks noGrp="1"/>
          </p:cNvSpPr>
          <p:nvPr>
            <p:ph type="sldNum" sz="quarter" idx="12"/>
          </p:nvPr>
        </p:nvSpPr>
        <p:spPr/>
        <p:txBody>
          <a:bodyPr/>
          <a:lstStyle/>
          <a:p>
            <a:fld id="{E76F84FA-B8EB-462F-97BA-032CB76B4E3A}" type="slidenum">
              <a:rPr lang="en-GB" smtClean="0"/>
              <a:t>5</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Where do they live?</a:t>
            </a:r>
            <a:endParaRPr lang="en-GB" dirty="0"/>
          </a:p>
        </p:txBody>
      </p:sp>
    </p:spTree>
    <p:extLst>
      <p:ext uri="{BB962C8B-B14F-4D97-AF65-F5344CB8AC3E}">
        <p14:creationId xmlns:p14="http://schemas.microsoft.com/office/powerpoint/2010/main" val="328767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6</a:t>
            </a:fld>
            <a:endParaRPr lang="en-GB"/>
          </a:p>
        </p:txBody>
      </p:sp>
      <p:sp>
        <p:nvSpPr>
          <p:cNvPr id="4" name="Title 3"/>
          <p:cNvSpPr>
            <a:spLocks noGrp="1"/>
          </p:cNvSpPr>
          <p:nvPr>
            <p:ph type="title"/>
          </p:nvPr>
        </p:nvSpPr>
        <p:spPr/>
        <p:txBody>
          <a:bodyPr>
            <a:normAutofit fontScale="90000"/>
          </a:bodyPr>
          <a:lstStyle/>
          <a:p>
            <a:r>
              <a:rPr lang="en-GB" dirty="0"/>
              <a:t>Demographics – Ealing </a:t>
            </a:r>
          </a:p>
        </p:txBody>
      </p:sp>
      <p:graphicFrame>
        <p:nvGraphicFramePr>
          <p:cNvPr id="7" name="Chart 6"/>
          <p:cNvGraphicFramePr>
            <a:graphicFrameLocks/>
          </p:cNvGraphicFramePr>
          <p:nvPr>
            <p:extLst>
              <p:ext uri="{D42A27DB-BD31-4B8C-83A1-F6EECF244321}">
                <p14:modId xmlns:p14="http://schemas.microsoft.com/office/powerpoint/2010/main" val="1802345195"/>
              </p:ext>
            </p:extLst>
          </p:nvPr>
        </p:nvGraphicFramePr>
        <p:xfrm>
          <a:off x="335360" y="2060848"/>
          <a:ext cx="5976664"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3248681364"/>
              </p:ext>
            </p:extLst>
          </p:nvPr>
        </p:nvGraphicFramePr>
        <p:xfrm>
          <a:off x="6023992" y="2060848"/>
          <a:ext cx="5752396"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680176" y="6138432"/>
            <a:ext cx="2627642" cy="369332"/>
          </a:xfrm>
          <a:prstGeom prst="rect">
            <a:avLst/>
          </a:prstGeom>
          <a:noFill/>
        </p:spPr>
        <p:txBody>
          <a:bodyPr wrap="none" rtlCol="0">
            <a:spAutoFit/>
          </a:bodyPr>
          <a:lstStyle/>
          <a:p>
            <a:r>
              <a:rPr lang="en-GB" dirty="0"/>
              <a:t>UASC population – 23.1%</a:t>
            </a:r>
          </a:p>
        </p:txBody>
      </p:sp>
      <p:graphicFrame>
        <p:nvGraphicFramePr>
          <p:cNvPr id="10" name="Chart 9"/>
          <p:cNvGraphicFramePr>
            <a:graphicFrameLocks/>
          </p:cNvGraphicFramePr>
          <p:nvPr>
            <p:extLst>
              <p:ext uri="{D42A27DB-BD31-4B8C-83A1-F6EECF244321}">
                <p14:modId xmlns:p14="http://schemas.microsoft.com/office/powerpoint/2010/main" val="2033844632"/>
              </p:ext>
            </p:extLst>
          </p:nvPr>
        </p:nvGraphicFramePr>
        <p:xfrm>
          <a:off x="40824" y="2060848"/>
          <a:ext cx="6055176" cy="37444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38057590"/>
              </p:ext>
            </p:extLst>
          </p:nvPr>
        </p:nvGraphicFramePr>
        <p:xfrm>
          <a:off x="3068412" y="1916832"/>
          <a:ext cx="5400600" cy="37444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2213454082"/>
              </p:ext>
            </p:extLst>
          </p:nvPr>
        </p:nvGraphicFramePr>
        <p:xfrm>
          <a:off x="5843105" y="2053505"/>
          <a:ext cx="5316776" cy="374441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p:cNvSpPr txBox="1"/>
          <p:nvPr/>
        </p:nvSpPr>
        <p:spPr>
          <a:xfrm>
            <a:off x="8256240" y="2276872"/>
            <a:ext cx="1584176" cy="923330"/>
          </a:xfrm>
          <a:prstGeom prst="rect">
            <a:avLst/>
          </a:prstGeom>
          <a:noFill/>
        </p:spPr>
        <p:txBody>
          <a:bodyPr wrap="square" rtlCol="0">
            <a:spAutoFit/>
          </a:bodyPr>
          <a:lstStyle/>
          <a:p>
            <a:r>
              <a:rPr lang="en-GB" dirty="0"/>
              <a:t>304 Ealing Children in care</a:t>
            </a:r>
          </a:p>
        </p:txBody>
      </p:sp>
    </p:spTree>
    <p:extLst>
      <p:ext uri="{BB962C8B-B14F-4D97-AF65-F5344CB8AC3E}">
        <p14:creationId xmlns:p14="http://schemas.microsoft.com/office/powerpoint/2010/main" val="364874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7</a:t>
            </a:fld>
            <a:endParaRPr lang="en-GB"/>
          </a:p>
        </p:txBody>
      </p:sp>
      <p:sp>
        <p:nvSpPr>
          <p:cNvPr id="4" name="Title 3"/>
          <p:cNvSpPr>
            <a:spLocks noGrp="1"/>
          </p:cNvSpPr>
          <p:nvPr>
            <p:ph type="title"/>
          </p:nvPr>
        </p:nvSpPr>
        <p:spPr/>
        <p:txBody>
          <a:bodyPr>
            <a:normAutofit fontScale="90000"/>
          </a:bodyPr>
          <a:lstStyle/>
          <a:p>
            <a:r>
              <a:rPr lang="en-GB" dirty="0"/>
              <a:t>Looked After Children Team – Health Ealing </a:t>
            </a:r>
          </a:p>
        </p:txBody>
      </p:sp>
      <p:pic>
        <p:nvPicPr>
          <p:cNvPr id="8" name="Picture 7"/>
          <p:cNvPicPr>
            <a:picLocks noChangeAspect="1"/>
          </p:cNvPicPr>
          <p:nvPr/>
        </p:nvPicPr>
        <p:blipFill>
          <a:blip r:embed="rId3"/>
          <a:stretch>
            <a:fillRect/>
          </a:stretch>
        </p:blipFill>
        <p:spPr>
          <a:xfrm>
            <a:off x="1559496" y="1391998"/>
            <a:ext cx="8239125" cy="4989330"/>
          </a:xfrm>
          <a:prstGeom prst="rect">
            <a:avLst/>
          </a:prstGeom>
        </p:spPr>
      </p:pic>
    </p:spTree>
    <p:extLst>
      <p:ext uri="{BB962C8B-B14F-4D97-AF65-F5344CB8AC3E}">
        <p14:creationId xmlns:p14="http://schemas.microsoft.com/office/powerpoint/2010/main" val="137384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397238"/>
            <a:ext cx="11386643" cy="4768066"/>
          </a:xfrm>
        </p:spPr>
        <p:txBody>
          <a:bodyPr>
            <a:normAutofit/>
          </a:bodyPr>
          <a:lstStyle/>
          <a:p>
            <a:r>
              <a:rPr lang="en-GB" sz="2200" b="1" dirty="0">
                <a:solidFill>
                  <a:schemeClr val="accent5"/>
                </a:solidFill>
                <a:ea typeface="+mn-lt"/>
              </a:rPr>
              <a:t>Initial Health Assessment (IHA) </a:t>
            </a:r>
            <a:r>
              <a:rPr lang="en-GB" sz="2200" dirty="0">
                <a:ea typeface="+mn-lt"/>
              </a:rPr>
              <a:t>(within 20 working days of coming into care)</a:t>
            </a:r>
            <a:r>
              <a:rPr lang="en-GB" sz="2200" dirty="0"/>
              <a:t> </a:t>
            </a:r>
            <a:endParaRPr lang="en-GB" sz="2200" dirty="0">
              <a:ea typeface="+mn-lt"/>
            </a:endParaRPr>
          </a:p>
          <a:p>
            <a:r>
              <a:rPr lang="en-GB" sz="2200" b="1" dirty="0">
                <a:solidFill>
                  <a:schemeClr val="accent2"/>
                </a:solidFill>
                <a:ea typeface="+mn-lt"/>
              </a:rPr>
              <a:t>Review Health Assessment (RHA</a:t>
            </a:r>
            <a:r>
              <a:rPr lang="en-GB" sz="2200" b="1" dirty="0">
                <a:ea typeface="+mn-lt"/>
              </a:rPr>
              <a:t>) </a:t>
            </a:r>
            <a:r>
              <a:rPr lang="en-GB" sz="2200" dirty="0">
                <a:ea typeface="+mn-lt"/>
              </a:rPr>
              <a:t>every 6 months for child  &lt;5 years old </a:t>
            </a:r>
          </a:p>
          <a:p>
            <a:pPr marL="0" indent="0">
              <a:buNone/>
            </a:pPr>
            <a:r>
              <a:rPr lang="en-GB" sz="2200" dirty="0">
                <a:ea typeface="+mn-lt"/>
              </a:rPr>
              <a:t>                                                      every 12 months for child  5 –17 years old</a:t>
            </a:r>
          </a:p>
          <a:p>
            <a:pPr marL="0" indent="0">
              <a:buNone/>
            </a:pPr>
            <a:endParaRPr lang="en-GB" sz="2200" dirty="0"/>
          </a:p>
          <a:p>
            <a:pPr marL="0" indent="0">
              <a:buNone/>
            </a:pPr>
            <a:r>
              <a:rPr lang="en-GB" sz="2200" b="1" dirty="0">
                <a:solidFill>
                  <a:srgbClr val="FF0000"/>
                </a:solidFill>
                <a:ea typeface="+mn-lt"/>
              </a:rPr>
              <a:t>Action: Following these assessments a Health Action Plan (HAP) is formulated and will be sent to you (+/- the whole assessment).</a:t>
            </a:r>
          </a:p>
          <a:p>
            <a:r>
              <a:rPr lang="en-GB" sz="2200" b="1" dirty="0">
                <a:ea typeface="+mn-lt"/>
              </a:rPr>
              <a:t>Please review this when it comes to you…..</a:t>
            </a:r>
          </a:p>
          <a:p>
            <a:pPr lvl="1"/>
            <a:r>
              <a:rPr lang="en-GB" sz="2200" dirty="0">
                <a:ea typeface="+mn-lt"/>
              </a:rPr>
              <a:t>Things that may be asked of you include: </a:t>
            </a:r>
          </a:p>
          <a:p>
            <a:pPr lvl="2"/>
            <a:r>
              <a:rPr lang="en-GB" sz="2200" dirty="0">
                <a:ea typeface="+mn-lt"/>
              </a:rPr>
              <a:t>Catch up immunisations</a:t>
            </a:r>
          </a:p>
          <a:p>
            <a:pPr lvl="2"/>
            <a:r>
              <a:rPr lang="en-GB" sz="2200" dirty="0">
                <a:ea typeface="+mn-lt"/>
              </a:rPr>
              <a:t>Reviewing a more chronic issue/injury</a:t>
            </a:r>
          </a:p>
          <a:p>
            <a:pPr lvl="2"/>
            <a:r>
              <a:rPr lang="en-GB" sz="2200" dirty="0">
                <a:ea typeface="+mn-lt"/>
              </a:rPr>
              <a:t>Arranging blood tests/BBV screening for UASC YP</a:t>
            </a:r>
          </a:p>
          <a:p>
            <a:r>
              <a:rPr lang="en-GB" sz="2200" dirty="0"/>
              <a:t>The foster carer (FC) /YP should make contact for an apt following appointment. </a:t>
            </a:r>
          </a:p>
        </p:txBody>
      </p:sp>
      <p:sp>
        <p:nvSpPr>
          <p:cNvPr id="3" name="Slide Number Placeholder 2"/>
          <p:cNvSpPr>
            <a:spLocks noGrp="1"/>
          </p:cNvSpPr>
          <p:nvPr>
            <p:ph type="sldNum" sz="quarter" idx="12"/>
          </p:nvPr>
        </p:nvSpPr>
        <p:spPr/>
        <p:txBody>
          <a:bodyPr/>
          <a:lstStyle/>
          <a:p>
            <a:fld id="{E76F84FA-B8EB-462F-97BA-032CB76B4E3A}" type="slidenum">
              <a:rPr lang="en-GB" smtClean="0"/>
              <a:t>8</a:t>
            </a:fld>
            <a:endParaRPr lang="en-GB"/>
          </a:p>
        </p:txBody>
      </p:sp>
      <p:sp>
        <p:nvSpPr>
          <p:cNvPr id="4" name="Title 3"/>
          <p:cNvSpPr>
            <a:spLocks noGrp="1"/>
          </p:cNvSpPr>
          <p:nvPr>
            <p:ph type="title"/>
          </p:nvPr>
        </p:nvSpPr>
        <p:spPr/>
        <p:txBody>
          <a:bodyPr>
            <a:normAutofit fontScale="90000"/>
          </a:bodyPr>
          <a:lstStyle/>
          <a:p>
            <a:pPr algn="ctr"/>
            <a:r>
              <a:rPr lang="en-GB" dirty="0">
                <a:solidFill>
                  <a:srgbClr val="FFFFFF"/>
                </a:solidFill>
              </a:rPr>
              <a:t>Statutory Health Assessments</a:t>
            </a:r>
            <a:endParaRPr lang="en-GB" dirty="0"/>
          </a:p>
        </p:txBody>
      </p:sp>
    </p:spTree>
    <p:extLst>
      <p:ext uri="{BB962C8B-B14F-4D97-AF65-F5344CB8AC3E}">
        <p14:creationId xmlns:p14="http://schemas.microsoft.com/office/powerpoint/2010/main" val="355180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9</a:t>
            </a:fld>
            <a:endParaRPr lang="en-GB"/>
          </a:p>
        </p:txBody>
      </p:sp>
      <p:sp>
        <p:nvSpPr>
          <p:cNvPr id="4" name="Title 3"/>
          <p:cNvSpPr>
            <a:spLocks noGrp="1"/>
          </p:cNvSpPr>
          <p:nvPr>
            <p:ph type="title"/>
          </p:nvPr>
        </p:nvSpPr>
        <p:spPr/>
        <p:txBody>
          <a:bodyPr>
            <a:normAutofit fontScale="90000"/>
          </a:bodyPr>
          <a:lstStyle/>
          <a:p>
            <a:pPr algn="ctr"/>
            <a:r>
              <a:rPr lang="en-GB" dirty="0"/>
              <a:t>Unaccompanied Minors Children and YP</a:t>
            </a:r>
          </a:p>
        </p:txBody>
      </p:sp>
      <p:sp>
        <p:nvSpPr>
          <p:cNvPr id="6" name="Content Placeholder 5"/>
          <p:cNvSpPr>
            <a:spLocks noGrp="1"/>
          </p:cNvSpPr>
          <p:nvPr>
            <p:ph idx="1"/>
          </p:nvPr>
        </p:nvSpPr>
        <p:spPr/>
        <p:txBody>
          <a:bodyPr vert="horz" lIns="91440" tIns="45720" rIns="91440" bIns="45720" rtlCol="0" anchor="t">
            <a:normAutofit/>
          </a:bodyPr>
          <a:lstStyle/>
          <a:p>
            <a:pPr marL="227965" indent="-227965"/>
            <a:r>
              <a:rPr lang="en-GB" b="1" dirty="0"/>
              <a:t>Query complete lack of health care</a:t>
            </a:r>
            <a:endParaRPr lang="en-US"/>
          </a:p>
          <a:p>
            <a:pPr marL="0" indent="0">
              <a:buNone/>
            </a:pPr>
            <a:endParaRPr lang="en-GB" b="1" dirty="0"/>
          </a:p>
          <a:p>
            <a:pPr marL="227965" indent="-227965"/>
            <a:r>
              <a:rPr lang="en-GB" b="1" dirty="0">
                <a:solidFill>
                  <a:srgbClr val="00B050"/>
                </a:solidFill>
              </a:rPr>
              <a:t>Trauma and risks to health pre-journey, journey and post journey</a:t>
            </a:r>
          </a:p>
          <a:p>
            <a:pPr marL="227965" indent="-227965"/>
            <a:endParaRPr lang="en-GB" b="1" dirty="0">
              <a:solidFill>
                <a:srgbClr val="00B050"/>
              </a:solidFill>
            </a:endParaRPr>
          </a:p>
          <a:p>
            <a:pPr marL="227965" indent="-227965"/>
            <a:r>
              <a:rPr lang="en-GB" b="1" dirty="0">
                <a:latin typeface="Arial"/>
                <a:cs typeface="Arial"/>
              </a:rPr>
              <a:t>Infectious Diseases : Blood borne viruses (hepatitis/HIV), TB, Schistosomiasis, </a:t>
            </a:r>
            <a:r>
              <a:rPr lang="en-GB" b="1" dirty="0" err="1">
                <a:latin typeface="Arial"/>
                <a:cs typeface="Arial"/>
              </a:rPr>
              <a:t>Strongiloiydes</a:t>
            </a:r>
            <a:r>
              <a:rPr lang="en-GB" b="1" dirty="0">
                <a:latin typeface="Arial"/>
                <a:cs typeface="Arial"/>
              </a:rPr>
              <a:t>, Vitamin Deficiency</a:t>
            </a:r>
          </a:p>
          <a:p>
            <a:pPr marL="227965" indent="-227965"/>
            <a:endParaRPr lang="en-GB" b="1" dirty="0"/>
          </a:p>
          <a:p>
            <a:pPr marL="227965" indent="-227965"/>
            <a:r>
              <a:rPr lang="en-GB" b="1" dirty="0">
                <a:solidFill>
                  <a:srgbClr val="00B050"/>
                </a:solidFill>
              </a:rPr>
              <a:t>Emotional wellbeing, PTSD, depression, isolation</a:t>
            </a:r>
          </a:p>
          <a:p>
            <a:pPr marL="227965" indent="-227965"/>
            <a:endParaRPr lang="en-GB" dirty="0"/>
          </a:p>
        </p:txBody>
      </p:sp>
    </p:spTree>
    <p:extLst>
      <p:ext uri="{BB962C8B-B14F-4D97-AF65-F5344CB8AC3E}">
        <p14:creationId xmlns:p14="http://schemas.microsoft.com/office/powerpoint/2010/main" val="394725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13131</TotalTime>
  <Words>4394</Words>
  <Application>Microsoft Office PowerPoint</Application>
  <PresentationFormat>Widescreen</PresentationFormat>
  <Paragraphs>410</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LOOKED AFTER CHILDREN  GP TRAINING</vt:lpstr>
      <vt:lpstr>What is a Looked After Child ?</vt:lpstr>
      <vt:lpstr>Types of Care order and Consent</vt:lpstr>
      <vt:lpstr>Why do children become Looked after?</vt:lpstr>
      <vt:lpstr>Where do they live?</vt:lpstr>
      <vt:lpstr>Demographics – Ealing </vt:lpstr>
      <vt:lpstr>Looked After Children Team – Health Ealing </vt:lpstr>
      <vt:lpstr>Statutory Health Assessments</vt:lpstr>
      <vt:lpstr>Unaccompanied Minors Children and YP</vt:lpstr>
      <vt:lpstr>What is a Care leaver</vt:lpstr>
      <vt:lpstr>How can primary care staff support Looked after Children and Care Leavers ?</vt:lpstr>
      <vt:lpstr> Identification</vt:lpstr>
      <vt:lpstr>Registration</vt:lpstr>
      <vt:lpstr> Communication</vt:lpstr>
      <vt:lpstr>Safeguarding</vt:lpstr>
      <vt:lpstr>Transition</vt:lpstr>
      <vt:lpstr>Inequalities and vulnerabilities</vt:lpstr>
      <vt:lpstr>Care Leavers Covenant</vt:lpstr>
      <vt:lpstr>ANY QUESTIONS?</vt:lpstr>
      <vt:lpstr>Contact Details</vt:lpstr>
      <vt:lpstr>Useful Resources </vt:lpstr>
      <vt:lpstr>Looked after Children Primary Care</vt:lpstr>
      <vt:lpstr> As a Looked After Child I’d like my GP to know..</vt:lpstr>
      <vt:lpstr>As a Care Leaver I’d like my GP to know..</vt:lpstr>
      <vt:lpstr>Health needs of the YP in NWL</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Gertrude Nyoni</cp:lastModifiedBy>
  <cp:revision>157</cp:revision>
  <dcterms:created xsi:type="dcterms:W3CDTF">2021-05-11T15:23:49Z</dcterms:created>
  <dcterms:modified xsi:type="dcterms:W3CDTF">2024-05-31T13:06:33Z</dcterms:modified>
</cp:coreProperties>
</file>