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81" r:id="rId4"/>
    <p:sldId id="305" r:id="rId5"/>
    <p:sldId id="290" r:id="rId6"/>
    <p:sldId id="291" r:id="rId7"/>
    <p:sldId id="294" r:id="rId8"/>
    <p:sldId id="301" r:id="rId9"/>
    <p:sldId id="295" r:id="rId10"/>
    <p:sldId id="298" r:id="rId11"/>
    <p:sldId id="300" r:id="rId12"/>
    <p:sldId id="299" r:id="rId13"/>
    <p:sldId id="296" r:id="rId14"/>
    <p:sldId id="302" r:id="rId15"/>
    <p:sldId id="303" r:id="rId16"/>
    <p:sldId id="257" r:id="rId17"/>
    <p:sldId id="264" r:id="rId18"/>
    <p:sldId id="280" r:id="rId19"/>
    <p:sldId id="304" r:id="rId20"/>
    <p:sldId id="26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F74"/>
    <a:srgbClr val="597786"/>
    <a:srgbClr val="D1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352" autoAdjust="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/>
    </p:cSldViewPr>
  </p:slideViewPr>
  <p:notesTextViewPr>
    <p:cViewPr>
      <p:scale>
        <a:sx n="87" d="100"/>
        <a:sy n="87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1C75E-2B68-42B3-BF4F-AE6E2371BDC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94B038-8028-418B-A3CC-7C255B22F15D}">
      <dgm:prSet custT="1"/>
      <dgm:spPr>
        <a:solidFill>
          <a:srgbClr val="597786"/>
        </a:solidFill>
      </dgm:spPr>
      <dgm:t>
        <a:bodyPr/>
        <a:lstStyle/>
        <a:p>
          <a:r>
            <a:rPr lang="en-GB" sz="2000" dirty="0">
              <a:latin typeface="Aptos" panose="020B0004020202020204" pitchFamily="34" charset="0"/>
            </a:rPr>
            <a:t>Oral Morphine to SC Oxycodone</a:t>
          </a:r>
        </a:p>
      </dgm:t>
    </dgm:pt>
    <dgm:pt modelId="{A38B3D17-9200-40CC-B9FE-2AF021A3FFEC}" type="parTrans" cxnId="{59A60191-4CDC-43A5-BAE0-6FE50851F90F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160E7FB0-4237-4F39-990B-07E78E253C3E}" type="sibTrans" cxnId="{59A60191-4CDC-43A5-BAE0-6FE50851F90F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B08317A8-E750-46B2-AB92-CA3D5E9045DF}">
      <dgm:prSet custT="1"/>
      <dgm:spPr>
        <a:solidFill>
          <a:srgbClr val="597786"/>
        </a:solidFill>
      </dgm:spPr>
      <dgm:t>
        <a:bodyPr/>
        <a:lstStyle/>
        <a:p>
          <a:r>
            <a:rPr lang="en-GB" sz="2000" dirty="0">
              <a:latin typeface="Aptos" panose="020B0004020202020204" pitchFamily="34" charset="0"/>
            </a:rPr>
            <a:t>Oral Oxycodone to SC Oxycodone</a:t>
          </a:r>
        </a:p>
      </dgm:t>
    </dgm:pt>
    <dgm:pt modelId="{DD110E5D-A594-48E5-90ED-A13247CD4D84}" type="parTrans" cxnId="{CA674E93-E57F-49F4-985E-0C30778F95B1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98E3D019-377F-4040-A6FD-FBCFF2A65EE5}" type="sibTrans" cxnId="{CA674E93-E57F-49F4-985E-0C30778F95B1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03D5FB3A-5E0A-4044-8D54-99E3FD836AC6}">
      <dgm:prSet custT="1"/>
      <dgm:spPr>
        <a:solidFill>
          <a:srgbClr val="597786"/>
        </a:solidFill>
      </dgm:spPr>
      <dgm:t>
        <a:bodyPr/>
        <a:lstStyle/>
        <a:p>
          <a:r>
            <a:rPr lang="en-GB" sz="2000" dirty="0">
              <a:latin typeface="Aptos" panose="020B0004020202020204" pitchFamily="34" charset="0"/>
            </a:rPr>
            <a:t>Oral Morphine to Oral Oxycodone </a:t>
          </a:r>
        </a:p>
      </dgm:t>
    </dgm:pt>
    <dgm:pt modelId="{74341A40-6B41-4AE9-8C90-0BE21447F805}" type="parTrans" cxnId="{BA689B8B-511A-42B1-9149-542F8BC84BCF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EE1ABCA4-AB77-4B83-9666-57C118A94B15}" type="sibTrans" cxnId="{BA689B8B-511A-42B1-9149-542F8BC84BCF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AC75C1F7-7872-4A00-831D-A619051E976D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2400" dirty="0">
              <a:solidFill>
                <a:srgbClr val="597786"/>
              </a:solidFill>
              <a:latin typeface="Aptos" panose="020B0004020202020204" pitchFamily="34" charset="0"/>
            </a:rPr>
            <a:t>   Divide by 2</a:t>
          </a:r>
          <a:endParaRPr lang="en-GB" sz="2400" dirty="0">
            <a:latin typeface="Aptos" panose="020B0004020202020204" pitchFamily="34" charset="0"/>
          </a:endParaRPr>
        </a:p>
      </dgm:t>
    </dgm:pt>
    <dgm:pt modelId="{E2E12CB4-2B7A-4227-ADE6-ED13749410D1}" type="parTrans" cxnId="{18B47F8E-3B66-4544-9683-3DD7C40CF2C5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3DC7E7F9-D0F5-408C-8252-FAEEB33777A9}" type="sibTrans" cxnId="{18B47F8E-3B66-4544-9683-3DD7C40CF2C5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A575902C-416B-474A-B6D2-F942BBA43C5E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2400" dirty="0">
              <a:solidFill>
                <a:srgbClr val="597786"/>
              </a:solidFill>
              <a:latin typeface="Aptos" panose="020B0004020202020204" pitchFamily="34" charset="0"/>
            </a:rPr>
            <a:t>   Divide by 2</a:t>
          </a:r>
          <a:endParaRPr lang="en-GB" sz="2400" dirty="0">
            <a:latin typeface="Aptos" panose="020B0004020202020204" pitchFamily="34" charset="0"/>
          </a:endParaRPr>
        </a:p>
      </dgm:t>
    </dgm:pt>
    <dgm:pt modelId="{468B067A-0C78-423F-A6DE-D44C8B28D3FB}" type="parTrans" cxnId="{AEA5DC7C-1442-440C-A77E-C2E288521DF9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C06C2C06-A478-4D9C-AB50-7CCB77B3B065}" type="sibTrans" cxnId="{AEA5DC7C-1442-440C-A77E-C2E288521DF9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E58AEC46-97B5-436D-B3FC-EAB625D840C2}">
      <dgm:prSet custT="1"/>
      <dgm:spPr/>
      <dgm:t>
        <a:bodyPr/>
        <a:lstStyle/>
        <a:p>
          <a:pPr>
            <a:buNone/>
          </a:pPr>
          <a:r>
            <a:rPr lang="en-GB" sz="2400" dirty="0">
              <a:solidFill>
                <a:srgbClr val="597786"/>
              </a:solidFill>
              <a:latin typeface="Aptos" panose="020B0004020202020204" pitchFamily="34" charset="0"/>
            </a:rPr>
            <a:t>   Divide by 4</a:t>
          </a:r>
          <a:endParaRPr lang="en-GB" sz="2400" dirty="0">
            <a:latin typeface="Aptos" panose="020B0004020202020204" pitchFamily="34" charset="0"/>
          </a:endParaRPr>
        </a:p>
      </dgm:t>
    </dgm:pt>
    <dgm:pt modelId="{5C065445-6E3E-4F45-BF51-1A2161328D17}" type="parTrans" cxnId="{4A00C671-E10E-4DC6-AA84-5D5D4527E534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5F30A94A-F56C-4615-803F-B85F8317914F}" type="sibTrans" cxnId="{4A00C671-E10E-4DC6-AA84-5D5D4527E534}">
      <dgm:prSet/>
      <dgm:spPr/>
      <dgm:t>
        <a:bodyPr/>
        <a:lstStyle/>
        <a:p>
          <a:endParaRPr lang="en-GB" sz="2400">
            <a:latin typeface="Aptos" panose="020B0004020202020204" pitchFamily="34" charset="0"/>
          </a:endParaRPr>
        </a:p>
      </dgm:t>
    </dgm:pt>
    <dgm:pt modelId="{3ADB3E5C-4DD7-4137-A14A-B529A3ADD43F}">
      <dgm:prSet custT="1"/>
      <dgm:spPr>
        <a:solidFill>
          <a:srgbClr val="597786"/>
        </a:solidFill>
      </dgm:spPr>
      <dgm:t>
        <a:bodyPr/>
        <a:lstStyle/>
        <a:p>
          <a:r>
            <a:rPr lang="en-GB" sz="2000" dirty="0">
              <a:latin typeface="Aptos" panose="020B0004020202020204" pitchFamily="34" charset="0"/>
            </a:rPr>
            <a:t>Oral Morphine to SC Morphine </a:t>
          </a:r>
        </a:p>
      </dgm:t>
    </dgm:pt>
    <dgm:pt modelId="{662CE191-D9D1-446D-843C-F9BB98608079}" type="parTrans" cxnId="{20A901F5-4782-4B75-99C6-ABB2D0958BEC}">
      <dgm:prSet/>
      <dgm:spPr/>
      <dgm:t>
        <a:bodyPr/>
        <a:lstStyle/>
        <a:p>
          <a:endParaRPr lang="en-GB"/>
        </a:p>
      </dgm:t>
    </dgm:pt>
    <dgm:pt modelId="{12736BDB-0769-49FA-A15A-E79F5F0F99D1}" type="sibTrans" cxnId="{20A901F5-4782-4B75-99C6-ABB2D0958BEC}">
      <dgm:prSet/>
      <dgm:spPr/>
      <dgm:t>
        <a:bodyPr/>
        <a:lstStyle/>
        <a:p>
          <a:endParaRPr lang="en-GB"/>
        </a:p>
      </dgm:t>
    </dgm:pt>
    <dgm:pt modelId="{1540C25F-3AAE-4C5B-8CF3-85A97E64D1C4}">
      <dgm:prSet custT="1"/>
      <dgm:spPr>
        <a:solidFill>
          <a:srgbClr val="D1D6DC"/>
        </a:solidFill>
      </dgm:spPr>
      <dgm:t>
        <a:bodyPr/>
        <a:lstStyle/>
        <a:p>
          <a:pPr>
            <a:buNone/>
          </a:pPr>
          <a:r>
            <a:rPr lang="en-GB" sz="2400" dirty="0">
              <a:solidFill>
                <a:srgbClr val="597786"/>
              </a:solidFill>
              <a:latin typeface="Aptos" panose="020B0004020202020204" pitchFamily="34" charset="0"/>
            </a:rPr>
            <a:t>   Divide by 2</a:t>
          </a:r>
        </a:p>
      </dgm:t>
    </dgm:pt>
    <dgm:pt modelId="{7D70907A-50BB-4010-89CF-B6EAD6088CDC}" type="parTrans" cxnId="{7CDE882C-13FD-42AE-B1E2-CC57FBAB1795}">
      <dgm:prSet/>
      <dgm:spPr/>
      <dgm:t>
        <a:bodyPr/>
        <a:lstStyle/>
        <a:p>
          <a:endParaRPr lang="en-GB"/>
        </a:p>
      </dgm:t>
    </dgm:pt>
    <dgm:pt modelId="{5E114418-812A-4F5E-A849-B377FE4954A8}" type="sibTrans" cxnId="{7CDE882C-13FD-42AE-B1E2-CC57FBAB1795}">
      <dgm:prSet/>
      <dgm:spPr/>
      <dgm:t>
        <a:bodyPr/>
        <a:lstStyle/>
        <a:p>
          <a:endParaRPr lang="en-GB"/>
        </a:p>
      </dgm:t>
    </dgm:pt>
    <dgm:pt modelId="{0F2A97B0-2818-4C9D-8F2F-59C5C83FE0B5}" type="pres">
      <dgm:prSet presAssocID="{2791C75E-2B68-42B3-BF4F-AE6E2371BDC7}" presName="Name0" presStyleCnt="0">
        <dgm:presLayoutVars>
          <dgm:dir/>
          <dgm:animLvl val="lvl"/>
          <dgm:resizeHandles/>
        </dgm:presLayoutVars>
      </dgm:prSet>
      <dgm:spPr/>
    </dgm:pt>
    <dgm:pt modelId="{E096AB6E-7520-417F-84F3-02292C5D3E60}" type="pres">
      <dgm:prSet presAssocID="{03D5FB3A-5E0A-4044-8D54-99E3FD836AC6}" presName="linNode" presStyleCnt="0"/>
      <dgm:spPr/>
    </dgm:pt>
    <dgm:pt modelId="{1D72888B-0011-41FD-93D9-7BA47F078164}" type="pres">
      <dgm:prSet presAssocID="{03D5FB3A-5E0A-4044-8D54-99E3FD836AC6}" presName="parentShp" presStyleLbl="node1" presStyleIdx="0" presStyleCnt="4" custLinFactNeighborX="-833" custLinFactNeighborY="-126">
        <dgm:presLayoutVars>
          <dgm:bulletEnabled val="1"/>
        </dgm:presLayoutVars>
      </dgm:prSet>
      <dgm:spPr/>
    </dgm:pt>
    <dgm:pt modelId="{EB1F2DC7-A2D8-4116-B851-C9712EF974A9}" type="pres">
      <dgm:prSet presAssocID="{03D5FB3A-5E0A-4044-8D54-99E3FD836AC6}" presName="childShp" presStyleLbl="bgAccFollowNode1" presStyleIdx="0" presStyleCnt="4">
        <dgm:presLayoutVars>
          <dgm:bulletEnabled val="1"/>
        </dgm:presLayoutVars>
      </dgm:prSet>
      <dgm:spPr/>
    </dgm:pt>
    <dgm:pt modelId="{35E5508B-A3A8-4843-B035-A9F4EF862668}" type="pres">
      <dgm:prSet presAssocID="{EE1ABCA4-AB77-4B83-9666-57C118A94B15}" presName="spacing" presStyleCnt="0"/>
      <dgm:spPr/>
    </dgm:pt>
    <dgm:pt modelId="{488AA94F-BB43-468B-8B45-DF3BBDBB5984}" type="pres">
      <dgm:prSet presAssocID="{3ADB3E5C-4DD7-4137-A14A-B529A3ADD43F}" presName="linNode" presStyleCnt="0"/>
      <dgm:spPr/>
    </dgm:pt>
    <dgm:pt modelId="{1FDC21FE-A352-4B0B-8AB3-1DF44BE251C1}" type="pres">
      <dgm:prSet presAssocID="{3ADB3E5C-4DD7-4137-A14A-B529A3ADD43F}" presName="parentShp" presStyleLbl="node1" presStyleIdx="1" presStyleCnt="4" custLinFactNeighborX="-833" custLinFactNeighborY="-126">
        <dgm:presLayoutVars>
          <dgm:bulletEnabled val="1"/>
        </dgm:presLayoutVars>
      </dgm:prSet>
      <dgm:spPr/>
    </dgm:pt>
    <dgm:pt modelId="{28C78A58-3903-4AE0-8DAA-C13D8E3E0A9A}" type="pres">
      <dgm:prSet presAssocID="{3ADB3E5C-4DD7-4137-A14A-B529A3ADD43F}" presName="childShp" presStyleLbl="bgAccFollowNode1" presStyleIdx="1" presStyleCnt="4">
        <dgm:presLayoutVars>
          <dgm:bulletEnabled val="1"/>
        </dgm:presLayoutVars>
      </dgm:prSet>
      <dgm:spPr/>
    </dgm:pt>
    <dgm:pt modelId="{42DA059A-4482-41C5-AEEB-ACB4AD4F5F83}" type="pres">
      <dgm:prSet presAssocID="{12736BDB-0769-49FA-A15A-E79F5F0F99D1}" presName="spacing" presStyleCnt="0"/>
      <dgm:spPr/>
    </dgm:pt>
    <dgm:pt modelId="{A4E68D9F-AE8A-449F-8384-04454F3144D9}" type="pres">
      <dgm:prSet presAssocID="{B08317A8-E750-46B2-AB92-CA3D5E9045DF}" presName="linNode" presStyleCnt="0"/>
      <dgm:spPr/>
    </dgm:pt>
    <dgm:pt modelId="{26DC3F92-4D2E-483E-AFFB-C67A4AD5CB59}" type="pres">
      <dgm:prSet presAssocID="{B08317A8-E750-46B2-AB92-CA3D5E9045DF}" presName="parentShp" presStyleLbl="node1" presStyleIdx="2" presStyleCnt="4">
        <dgm:presLayoutVars>
          <dgm:bulletEnabled val="1"/>
        </dgm:presLayoutVars>
      </dgm:prSet>
      <dgm:spPr/>
    </dgm:pt>
    <dgm:pt modelId="{5F1C21E6-1711-4386-A36D-54A41C522410}" type="pres">
      <dgm:prSet presAssocID="{B08317A8-E750-46B2-AB92-CA3D5E9045DF}" presName="childShp" presStyleLbl="bgAccFollowNode1" presStyleIdx="2" presStyleCnt="4">
        <dgm:presLayoutVars>
          <dgm:bulletEnabled val="1"/>
        </dgm:presLayoutVars>
      </dgm:prSet>
      <dgm:spPr/>
    </dgm:pt>
    <dgm:pt modelId="{148070F0-D407-4816-B685-134792F65E8E}" type="pres">
      <dgm:prSet presAssocID="{98E3D019-377F-4040-A6FD-FBCFF2A65EE5}" presName="spacing" presStyleCnt="0"/>
      <dgm:spPr/>
    </dgm:pt>
    <dgm:pt modelId="{68D17D06-7B37-4A8B-ABA9-292BED935F04}" type="pres">
      <dgm:prSet presAssocID="{E394B038-8028-418B-A3CC-7C255B22F15D}" presName="linNode" presStyleCnt="0"/>
      <dgm:spPr/>
    </dgm:pt>
    <dgm:pt modelId="{212DDB4D-1DC2-4ECB-8F61-BF9413C150AF}" type="pres">
      <dgm:prSet presAssocID="{E394B038-8028-418B-A3CC-7C255B22F15D}" presName="parentShp" presStyleLbl="node1" presStyleIdx="3" presStyleCnt="4">
        <dgm:presLayoutVars>
          <dgm:bulletEnabled val="1"/>
        </dgm:presLayoutVars>
      </dgm:prSet>
      <dgm:spPr/>
    </dgm:pt>
    <dgm:pt modelId="{37C6A109-F3AF-4AC0-8676-CF2AFCD3750A}" type="pres">
      <dgm:prSet presAssocID="{E394B038-8028-418B-A3CC-7C255B22F15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442DE503-0BCF-4421-A777-A80AC1157651}" type="presOf" srcId="{1540C25F-3AAE-4C5B-8CF3-85A97E64D1C4}" destId="{28C78A58-3903-4AE0-8DAA-C13D8E3E0A9A}" srcOrd="0" destOrd="0" presId="urn:microsoft.com/office/officeart/2005/8/layout/vList6"/>
    <dgm:cxn modelId="{1A15520B-5863-430C-BC38-949393B78B7C}" type="presOf" srcId="{3ADB3E5C-4DD7-4137-A14A-B529A3ADD43F}" destId="{1FDC21FE-A352-4B0B-8AB3-1DF44BE251C1}" srcOrd="0" destOrd="0" presId="urn:microsoft.com/office/officeart/2005/8/layout/vList6"/>
    <dgm:cxn modelId="{C9153019-FC19-403C-B40D-8DB9027F136B}" type="presOf" srcId="{E58AEC46-97B5-436D-B3FC-EAB625D840C2}" destId="{37C6A109-F3AF-4AC0-8676-CF2AFCD3750A}" srcOrd="0" destOrd="0" presId="urn:microsoft.com/office/officeart/2005/8/layout/vList6"/>
    <dgm:cxn modelId="{0C3F5619-6970-4554-BA0D-BB2BEB4F9A07}" type="presOf" srcId="{AC75C1F7-7872-4A00-831D-A619051E976D}" destId="{EB1F2DC7-A2D8-4116-B851-C9712EF974A9}" srcOrd="0" destOrd="0" presId="urn:microsoft.com/office/officeart/2005/8/layout/vList6"/>
    <dgm:cxn modelId="{56B6DA19-AE75-4BA8-A0A3-F792ACFFE9E1}" type="presOf" srcId="{2791C75E-2B68-42B3-BF4F-AE6E2371BDC7}" destId="{0F2A97B0-2818-4C9D-8F2F-59C5C83FE0B5}" srcOrd="0" destOrd="0" presId="urn:microsoft.com/office/officeart/2005/8/layout/vList6"/>
    <dgm:cxn modelId="{7CDE882C-13FD-42AE-B1E2-CC57FBAB1795}" srcId="{3ADB3E5C-4DD7-4137-A14A-B529A3ADD43F}" destId="{1540C25F-3AAE-4C5B-8CF3-85A97E64D1C4}" srcOrd="0" destOrd="0" parTransId="{7D70907A-50BB-4010-89CF-B6EAD6088CDC}" sibTransId="{5E114418-812A-4F5E-A849-B377FE4954A8}"/>
    <dgm:cxn modelId="{B703B239-4296-4C2D-B0A5-68CEC5FC831C}" type="presOf" srcId="{A575902C-416B-474A-B6D2-F942BBA43C5E}" destId="{5F1C21E6-1711-4386-A36D-54A41C522410}" srcOrd="0" destOrd="0" presId="urn:microsoft.com/office/officeart/2005/8/layout/vList6"/>
    <dgm:cxn modelId="{7E6F0B6B-958E-4684-906E-8EB16BD15BF4}" type="presOf" srcId="{B08317A8-E750-46B2-AB92-CA3D5E9045DF}" destId="{26DC3F92-4D2E-483E-AFFB-C67A4AD5CB59}" srcOrd="0" destOrd="0" presId="urn:microsoft.com/office/officeart/2005/8/layout/vList6"/>
    <dgm:cxn modelId="{4A00C671-E10E-4DC6-AA84-5D5D4527E534}" srcId="{E394B038-8028-418B-A3CC-7C255B22F15D}" destId="{E58AEC46-97B5-436D-B3FC-EAB625D840C2}" srcOrd="0" destOrd="0" parTransId="{5C065445-6E3E-4F45-BF51-1A2161328D17}" sibTransId="{5F30A94A-F56C-4615-803F-B85F8317914F}"/>
    <dgm:cxn modelId="{AEA5DC7C-1442-440C-A77E-C2E288521DF9}" srcId="{B08317A8-E750-46B2-AB92-CA3D5E9045DF}" destId="{A575902C-416B-474A-B6D2-F942BBA43C5E}" srcOrd="0" destOrd="0" parTransId="{468B067A-0C78-423F-A6DE-D44C8B28D3FB}" sibTransId="{C06C2C06-A478-4D9C-AB50-7CCB77B3B065}"/>
    <dgm:cxn modelId="{BA689B8B-511A-42B1-9149-542F8BC84BCF}" srcId="{2791C75E-2B68-42B3-BF4F-AE6E2371BDC7}" destId="{03D5FB3A-5E0A-4044-8D54-99E3FD836AC6}" srcOrd="0" destOrd="0" parTransId="{74341A40-6B41-4AE9-8C90-0BE21447F805}" sibTransId="{EE1ABCA4-AB77-4B83-9666-57C118A94B15}"/>
    <dgm:cxn modelId="{18B47F8E-3B66-4544-9683-3DD7C40CF2C5}" srcId="{03D5FB3A-5E0A-4044-8D54-99E3FD836AC6}" destId="{AC75C1F7-7872-4A00-831D-A619051E976D}" srcOrd="0" destOrd="0" parTransId="{E2E12CB4-2B7A-4227-ADE6-ED13749410D1}" sibTransId="{3DC7E7F9-D0F5-408C-8252-FAEEB33777A9}"/>
    <dgm:cxn modelId="{59A60191-4CDC-43A5-BAE0-6FE50851F90F}" srcId="{2791C75E-2B68-42B3-BF4F-AE6E2371BDC7}" destId="{E394B038-8028-418B-A3CC-7C255B22F15D}" srcOrd="3" destOrd="0" parTransId="{A38B3D17-9200-40CC-B9FE-2AF021A3FFEC}" sibTransId="{160E7FB0-4237-4F39-990B-07E78E253C3E}"/>
    <dgm:cxn modelId="{CA674E93-E57F-49F4-985E-0C30778F95B1}" srcId="{2791C75E-2B68-42B3-BF4F-AE6E2371BDC7}" destId="{B08317A8-E750-46B2-AB92-CA3D5E9045DF}" srcOrd="2" destOrd="0" parTransId="{DD110E5D-A594-48E5-90ED-A13247CD4D84}" sibTransId="{98E3D019-377F-4040-A6FD-FBCFF2A65EE5}"/>
    <dgm:cxn modelId="{49BC9F9E-8567-454F-B6EC-D5BA77223E1D}" type="presOf" srcId="{E394B038-8028-418B-A3CC-7C255B22F15D}" destId="{212DDB4D-1DC2-4ECB-8F61-BF9413C150AF}" srcOrd="0" destOrd="0" presId="urn:microsoft.com/office/officeart/2005/8/layout/vList6"/>
    <dgm:cxn modelId="{8C1196B5-6138-4316-A7A5-1CC92336CB64}" type="presOf" srcId="{03D5FB3A-5E0A-4044-8D54-99E3FD836AC6}" destId="{1D72888B-0011-41FD-93D9-7BA47F078164}" srcOrd="0" destOrd="0" presId="urn:microsoft.com/office/officeart/2005/8/layout/vList6"/>
    <dgm:cxn modelId="{20A901F5-4782-4B75-99C6-ABB2D0958BEC}" srcId="{2791C75E-2B68-42B3-BF4F-AE6E2371BDC7}" destId="{3ADB3E5C-4DD7-4137-A14A-B529A3ADD43F}" srcOrd="1" destOrd="0" parTransId="{662CE191-D9D1-446D-843C-F9BB98608079}" sibTransId="{12736BDB-0769-49FA-A15A-E79F5F0F99D1}"/>
    <dgm:cxn modelId="{0F6AB0C5-30BD-41C7-98FE-9CC2C0DC3E3A}" type="presParOf" srcId="{0F2A97B0-2818-4C9D-8F2F-59C5C83FE0B5}" destId="{E096AB6E-7520-417F-84F3-02292C5D3E60}" srcOrd="0" destOrd="0" presId="urn:microsoft.com/office/officeart/2005/8/layout/vList6"/>
    <dgm:cxn modelId="{AF638DE7-86B6-4FFE-9DED-32E34E6FD363}" type="presParOf" srcId="{E096AB6E-7520-417F-84F3-02292C5D3E60}" destId="{1D72888B-0011-41FD-93D9-7BA47F078164}" srcOrd="0" destOrd="0" presId="urn:microsoft.com/office/officeart/2005/8/layout/vList6"/>
    <dgm:cxn modelId="{AE867889-5DAF-49EE-9013-E4100D75A7A1}" type="presParOf" srcId="{E096AB6E-7520-417F-84F3-02292C5D3E60}" destId="{EB1F2DC7-A2D8-4116-B851-C9712EF974A9}" srcOrd="1" destOrd="0" presId="urn:microsoft.com/office/officeart/2005/8/layout/vList6"/>
    <dgm:cxn modelId="{35BD431B-1049-41AC-8A29-37EA531FE133}" type="presParOf" srcId="{0F2A97B0-2818-4C9D-8F2F-59C5C83FE0B5}" destId="{35E5508B-A3A8-4843-B035-A9F4EF862668}" srcOrd="1" destOrd="0" presId="urn:microsoft.com/office/officeart/2005/8/layout/vList6"/>
    <dgm:cxn modelId="{EE097876-80F1-4A8A-80C5-7823A2910E8D}" type="presParOf" srcId="{0F2A97B0-2818-4C9D-8F2F-59C5C83FE0B5}" destId="{488AA94F-BB43-468B-8B45-DF3BBDBB5984}" srcOrd="2" destOrd="0" presId="urn:microsoft.com/office/officeart/2005/8/layout/vList6"/>
    <dgm:cxn modelId="{3E0190BE-445E-4CD5-B42E-0CBBBC13CC6B}" type="presParOf" srcId="{488AA94F-BB43-468B-8B45-DF3BBDBB5984}" destId="{1FDC21FE-A352-4B0B-8AB3-1DF44BE251C1}" srcOrd="0" destOrd="0" presId="urn:microsoft.com/office/officeart/2005/8/layout/vList6"/>
    <dgm:cxn modelId="{84FB2DF8-D8D7-4A0E-BF1C-A270F89C13C1}" type="presParOf" srcId="{488AA94F-BB43-468B-8B45-DF3BBDBB5984}" destId="{28C78A58-3903-4AE0-8DAA-C13D8E3E0A9A}" srcOrd="1" destOrd="0" presId="urn:microsoft.com/office/officeart/2005/8/layout/vList6"/>
    <dgm:cxn modelId="{2AB2ADA8-23CC-453F-9032-EA8CCE0578C4}" type="presParOf" srcId="{0F2A97B0-2818-4C9D-8F2F-59C5C83FE0B5}" destId="{42DA059A-4482-41C5-AEEB-ACB4AD4F5F83}" srcOrd="3" destOrd="0" presId="urn:microsoft.com/office/officeart/2005/8/layout/vList6"/>
    <dgm:cxn modelId="{15DC0BB7-0C99-4B00-92C3-4063838BBA87}" type="presParOf" srcId="{0F2A97B0-2818-4C9D-8F2F-59C5C83FE0B5}" destId="{A4E68D9F-AE8A-449F-8384-04454F3144D9}" srcOrd="4" destOrd="0" presId="urn:microsoft.com/office/officeart/2005/8/layout/vList6"/>
    <dgm:cxn modelId="{C983ADF4-7F29-4B7D-9565-49798B0D468E}" type="presParOf" srcId="{A4E68D9F-AE8A-449F-8384-04454F3144D9}" destId="{26DC3F92-4D2E-483E-AFFB-C67A4AD5CB59}" srcOrd="0" destOrd="0" presId="urn:microsoft.com/office/officeart/2005/8/layout/vList6"/>
    <dgm:cxn modelId="{20ED6303-8980-423B-B303-737631B7AA6A}" type="presParOf" srcId="{A4E68D9F-AE8A-449F-8384-04454F3144D9}" destId="{5F1C21E6-1711-4386-A36D-54A41C522410}" srcOrd="1" destOrd="0" presId="urn:microsoft.com/office/officeart/2005/8/layout/vList6"/>
    <dgm:cxn modelId="{AD00B37F-04C8-4775-B298-793C3BF19CC4}" type="presParOf" srcId="{0F2A97B0-2818-4C9D-8F2F-59C5C83FE0B5}" destId="{148070F0-D407-4816-B685-134792F65E8E}" srcOrd="5" destOrd="0" presId="urn:microsoft.com/office/officeart/2005/8/layout/vList6"/>
    <dgm:cxn modelId="{42EC6A16-E2DB-4CBC-A0DF-D7F78DDE2B48}" type="presParOf" srcId="{0F2A97B0-2818-4C9D-8F2F-59C5C83FE0B5}" destId="{68D17D06-7B37-4A8B-ABA9-292BED935F04}" srcOrd="6" destOrd="0" presId="urn:microsoft.com/office/officeart/2005/8/layout/vList6"/>
    <dgm:cxn modelId="{44CFD7E7-8FFC-40A4-8BF2-E678043A84DA}" type="presParOf" srcId="{68D17D06-7B37-4A8B-ABA9-292BED935F04}" destId="{212DDB4D-1DC2-4ECB-8F61-BF9413C150AF}" srcOrd="0" destOrd="0" presId="urn:microsoft.com/office/officeart/2005/8/layout/vList6"/>
    <dgm:cxn modelId="{6DA26050-64EC-456A-906B-06A8C2CA4BAD}" type="presParOf" srcId="{68D17D06-7B37-4A8B-ABA9-292BED935F04}" destId="{37C6A109-F3AF-4AC0-8676-CF2AFCD375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6853B-BC2B-4A9E-BF17-BF12EF184B0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0147D8-83C4-4C9E-879E-B5D62EE46D55}">
      <dgm:prSet phldrT="[Text]" custT="1"/>
      <dgm:spPr/>
      <dgm:t>
        <a:bodyPr/>
        <a:lstStyle/>
        <a:p>
          <a:r>
            <a:rPr lang="en-GB" sz="1800" b="0" i="0" dirty="0"/>
            <a:t>Anticoagulants / anti-platelets</a:t>
          </a:r>
        </a:p>
      </dgm:t>
    </dgm:pt>
    <dgm:pt modelId="{6B21C9DD-5CC7-4F7A-829C-FD75F20F91A5}" type="parTrans" cxnId="{FDBB1879-6C58-43BC-A077-4C38B4EF3025}">
      <dgm:prSet/>
      <dgm:spPr/>
      <dgm:t>
        <a:bodyPr/>
        <a:lstStyle/>
        <a:p>
          <a:endParaRPr lang="en-GB" sz="1800"/>
        </a:p>
      </dgm:t>
    </dgm:pt>
    <dgm:pt modelId="{4906A485-2571-460F-AB2C-8E9A9A577185}" type="sibTrans" cxnId="{FDBB1879-6C58-43BC-A077-4C38B4EF3025}">
      <dgm:prSet/>
      <dgm:spPr/>
      <dgm:t>
        <a:bodyPr/>
        <a:lstStyle/>
        <a:p>
          <a:endParaRPr lang="en-GB" sz="1800"/>
        </a:p>
      </dgm:t>
    </dgm:pt>
    <dgm:pt modelId="{8BC43FFF-D336-4E81-9D94-D5CAEE60B262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Assess bleeding risk</a:t>
          </a:r>
        </a:p>
      </dgm:t>
    </dgm:pt>
    <dgm:pt modelId="{FD4F7530-59BB-4968-AE57-A6CAAA4E4D68}" type="parTrans" cxnId="{526976DB-4DFB-45B7-9779-BC2495C7741D}">
      <dgm:prSet/>
      <dgm:spPr/>
      <dgm:t>
        <a:bodyPr/>
        <a:lstStyle/>
        <a:p>
          <a:endParaRPr lang="en-GB" sz="1800"/>
        </a:p>
      </dgm:t>
    </dgm:pt>
    <dgm:pt modelId="{049846A5-99A4-4748-A935-0C04C70F5058}" type="sibTrans" cxnId="{526976DB-4DFB-45B7-9779-BC2495C7741D}">
      <dgm:prSet/>
      <dgm:spPr/>
      <dgm:t>
        <a:bodyPr/>
        <a:lstStyle/>
        <a:p>
          <a:endParaRPr lang="en-GB" sz="1800"/>
        </a:p>
      </dgm:t>
    </dgm:pt>
    <dgm:pt modelId="{D4BA1D07-23A4-4428-9B8D-C1523FE938D0}">
      <dgm:prSet phldrT="[Text]" custT="1"/>
      <dgm:spPr/>
      <dgm:t>
        <a:bodyPr/>
        <a:lstStyle/>
        <a:p>
          <a:r>
            <a:rPr lang="en-GB" sz="1800" dirty="0"/>
            <a:t>Other</a:t>
          </a:r>
        </a:p>
      </dgm:t>
    </dgm:pt>
    <dgm:pt modelId="{FEB15F79-4C2A-417F-B6B3-7959BC58F155}" type="parTrans" cxnId="{516A4A44-7A57-415B-8D8D-88712855F59F}">
      <dgm:prSet/>
      <dgm:spPr/>
      <dgm:t>
        <a:bodyPr/>
        <a:lstStyle/>
        <a:p>
          <a:endParaRPr lang="en-GB" sz="1800"/>
        </a:p>
      </dgm:t>
    </dgm:pt>
    <dgm:pt modelId="{D94469BE-8196-4037-AC4C-D27731A4A31A}" type="sibTrans" cxnId="{516A4A44-7A57-415B-8D8D-88712855F59F}">
      <dgm:prSet/>
      <dgm:spPr/>
      <dgm:t>
        <a:bodyPr/>
        <a:lstStyle/>
        <a:p>
          <a:endParaRPr lang="en-GB" sz="1800"/>
        </a:p>
      </dgm:t>
    </dgm:pt>
    <dgm:pt modelId="{B5421B2E-2753-45A5-8EE1-37D278962BC4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Vitamins, PPIs unlikely to be relevant</a:t>
          </a:r>
        </a:p>
      </dgm:t>
    </dgm:pt>
    <dgm:pt modelId="{C1AA986F-45DF-4D5F-ABE7-BFBBC116B403}" type="parTrans" cxnId="{67A55254-F9A0-4321-BCF3-0342D2E8E8FE}">
      <dgm:prSet/>
      <dgm:spPr/>
      <dgm:t>
        <a:bodyPr/>
        <a:lstStyle/>
        <a:p>
          <a:endParaRPr lang="en-GB" sz="1800"/>
        </a:p>
      </dgm:t>
    </dgm:pt>
    <dgm:pt modelId="{CA67C0D8-B57E-4484-A2B3-47B5D86ABCC7}" type="sibTrans" cxnId="{67A55254-F9A0-4321-BCF3-0342D2E8E8FE}">
      <dgm:prSet/>
      <dgm:spPr/>
      <dgm:t>
        <a:bodyPr/>
        <a:lstStyle/>
        <a:p>
          <a:endParaRPr lang="en-GB" sz="1800"/>
        </a:p>
      </dgm:t>
    </dgm:pt>
    <dgm:pt modelId="{E78E143E-5828-4701-90D3-0C5453776DDD}">
      <dgm:prSet phldrT="[Text]" custT="1"/>
      <dgm:spPr/>
      <dgm:t>
        <a:bodyPr/>
        <a:lstStyle/>
        <a:p>
          <a:r>
            <a:rPr lang="en-GB" sz="1800" dirty="0"/>
            <a:t>Cardiac</a:t>
          </a:r>
        </a:p>
      </dgm:t>
    </dgm:pt>
    <dgm:pt modelId="{C9522A68-8E82-4BAC-B275-B308EF0E4D74}" type="parTrans" cxnId="{3A3ADFCE-E997-4716-9BC3-2957A57A06EE}">
      <dgm:prSet/>
      <dgm:spPr/>
      <dgm:t>
        <a:bodyPr/>
        <a:lstStyle/>
        <a:p>
          <a:endParaRPr lang="en-GB" sz="1800"/>
        </a:p>
      </dgm:t>
    </dgm:pt>
    <dgm:pt modelId="{85401067-37EF-4800-8EA9-F337B760ABCB}" type="sibTrans" cxnId="{3A3ADFCE-E997-4716-9BC3-2957A57A06EE}">
      <dgm:prSet/>
      <dgm:spPr/>
      <dgm:t>
        <a:bodyPr/>
        <a:lstStyle/>
        <a:p>
          <a:endParaRPr lang="en-GB" sz="1800"/>
        </a:p>
      </dgm:t>
    </dgm:pt>
    <dgm:pt modelId="{6B3B9C44-D8A7-4753-9A63-17F7B8B619A9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Antihypertensives likely can be stopped</a:t>
          </a:r>
        </a:p>
      </dgm:t>
    </dgm:pt>
    <dgm:pt modelId="{C4E84F0D-D624-41B4-9134-0363B70BC4FA}" type="parTrans" cxnId="{50E0ECB6-0FCE-4FC2-94B0-B606A268C6FD}">
      <dgm:prSet/>
      <dgm:spPr/>
      <dgm:t>
        <a:bodyPr/>
        <a:lstStyle/>
        <a:p>
          <a:endParaRPr lang="en-GB" sz="1800"/>
        </a:p>
      </dgm:t>
    </dgm:pt>
    <dgm:pt modelId="{3DEA3E03-C0AE-4334-84A9-D7F69A0B3CBE}" type="sibTrans" cxnId="{50E0ECB6-0FCE-4FC2-94B0-B606A268C6FD}">
      <dgm:prSet/>
      <dgm:spPr/>
      <dgm:t>
        <a:bodyPr/>
        <a:lstStyle/>
        <a:p>
          <a:endParaRPr lang="en-GB" sz="1800"/>
        </a:p>
      </dgm:t>
    </dgm:pt>
    <dgm:pt modelId="{D5953C9E-327E-4078-B92F-D747FF90F009}">
      <dgm:prSet phldrT="[Text]" custT="1"/>
      <dgm:spPr/>
      <dgm:t>
        <a:bodyPr/>
        <a:lstStyle/>
        <a:p>
          <a:r>
            <a:rPr lang="en-GB" sz="1800" dirty="0"/>
            <a:t>Diabetic</a:t>
          </a:r>
        </a:p>
      </dgm:t>
    </dgm:pt>
    <dgm:pt modelId="{C11FEEE5-E828-4A02-93D4-AA0896833255}" type="parTrans" cxnId="{66D736BB-2C1F-4E07-A255-1FAB1EBD41B9}">
      <dgm:prSet/>
      <dgm:spPr/>
      <dgm:t>
        <a:bodyPr/>
        <a:lstStyle/>
        <a:p>
          <a:endParaRPr lang="en-GB" sz="1800"/>
        </a:p>
      </dgm:t>
    </dgm:pt>
    <dgm:pt modelId="{E6E169E2-19CB-4CB2-9C23-175739040EC3}" type="sibTrans" cxnId="{66D736BB-2C1F-4E07-A255-1FAB1EBD41B9}">
      <dgm:prSet/>
      <dgm:spPr/>
      <dgm:t>
        <a:bodyPr/>
        <a:lstStyle/>
        <a:p>
          <a:endParaRPr lang="en-GB" sz="1800"/>
        </a:p>
      </dgm:t>
    </dgm:pt>
    <dgm:pt modelId="{69BB2060-62C0-4C4A-A411-75EBDDA51FB2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Review with oral intake </a:t>
          </a:r>
        </a:p>
      </dgm:t>
    </dgm:pt>
    <dgm:pt modelId="{875FF134-FCC6-49FF-AB0B-60534E6D4BA3}" type="parTrans" cxnId="{DBD71E24-8BD7-4B36-A30C-A083731202F5}">
      <dgm:prSet/>
      <dgm:spPr/>
      <dgm:t>
        <a:bodyPr/>
        <a:lstStyle/>
        <a:p>
          <a:endParaRPr lang="en-GB" sz="1800"/>
        </a:p>
      </dgm:t>
    </dgm:pt>
    <dgm:pt modelId="{22BC7D26-0864-4D0E-AA46-D99843A8C834}" type="sibTrans" cxnId="{DBD71E24-8BD7-4B36-A30C-A083731202F5}">
      <dgm:prSet/>
      <dgm:spPr/>
      <dgm:t>
        <a:bodyPr/>
        <a:lstStyle/>
        <a:p>
          <a:endParaRPr lang="en-GB" sz="1800"/>
        </a:p>
      </dgm:t>
    </dgm:pt>
    <dgm:pt modelId="{E919F115-A719-4E92-9141-F56EF0D5A231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Insulin could be continued – rapid acting</a:t>
          </a:r>
        </a:p>
      </dgm:t>
    </dgm:pt>
    <dgm:pt modelId="{7853E5B0-509E-4C81-BB62-A8BC6673D200}" type="parTrans" cxnId="{9ABE9AEC-E91B-457D-9CC6-5753EB3340EE}">
      <dgm:prSet/>
      <dgm:spPr/>
      <dgm:t>
        <a:bodyPr/>
        <a:lstStyle/>
        <a:p>
          <a:endParaRPr lang="en-GB" sz="1800"/>
        </a:p>
      </dgm:t>
    </dgm:pt>
    <dgm:pt modelId="{DDC766B3-A724-43D1-BB17-00DD9330D031}" type="sibTrans" cxnId="{9ABE9AEC-E91B-457D-9CC6-5753EB3340EE}">
      <dgm:prSet/>
      <dgm:spPr/>
      <dgm:t>
        <a:bodyPr/>
        <a:lstStyle/>
        <a:p>
          <a:endParaRPr lang="en-GB" sz="1800"/>
        </a:p>
      </dgm:t>
    </dgm:pt>
    <dgm:pt modelId="{2A5FF34F-DCCD-4F7D-BB6A-0BAD94E69B61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Tight BM control not as necessary </a:t>
          </a:r>
        </a:p>
      </dgm:t>
    </dgm:pt>
    <dgm:pt modelId="{51D9882D-63D2-42A6-8200-9AB5ACEE478B}" type="parTrans" cxnId="{6671EC19-73C5-484F-A5D1-90518F9D83B9}">
      <dgm:prSet/>
      <dgm:spPr/>
      <dgm:t>
        <a:bodyPr/>
        <a:lstStyle/>
        <a:p>
          <a:endParaRPr lang="en-GB" sz="1800"/>
        </a:p>
      </dgm:t>
    </dgm:pt>
    <dgm:pt modelId="{345EEA98-0668-4D2A-82F8-FE203F045F2D}" type="sibTrans" cxnId="{6671EC19-73C5-484F-A5D1-90518F9D83B9}">
      <dgm:prSet/>
      <dgm:spPr/>
      <dgm:t>
        <a:bodyPr/>
        <a:lstStyle/>
        <a:p>
          <a:endParaRPr lang="en-GB" sz="1800"/>
        </a:p>
      </dgm:t>
    </dgm:pt>
    <dgm:pt modelId="{DA0FAA33-55D4-48A0-AF8E-EA8075F5560C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Discuss pros and cons with family and colleagues</a:t>
          </a:r>
        </a:p>
      </dgm:t>
    </dgm:pt>
    <dgm:pt modelId="{82CF41DD-9584-4F1B-B16C-88243897A880}" type="parTrans" cxnId="{F38519F5-F881-414F-83A8-9823854ED870}">
      <dgm:prSet/>
      <dgm:spPr/>
      <dgm:t>
        <a:bodyPr/>
        <a:lstStyle/>
        <a:p>
          <a:endParaRPr lang="en-GB"/>
        </a:p>
      </dgm:t>
    </dgm:pt>
    <dgm:pt modelId="{46F6F6C2-21E9-444B-BB56-27E9B97B70C9}" type="sibTrans" cxnId="{F38519F5-F881-414F-83A8-9823854ED870}">
      <dgm:prSet/>
      <dgm:spPr/>
      <dgm:t>
        <a:bodyPr/>
        <a:lstStyle/>
        <a:p>
          <a:endParaRPr lang="en-GB"/>
        </a:p>
      </dgm:t>
    </dgm:pt>
    <dgm:pt modelId="{31AF2C85-C8C3-4EF3-87F0-5FE540B8ADBE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Rate/rhythm control - symptomatic relief</a:t>
          </a:r>
        </a:p>
      </dgm:t>
    </dgm:pt>
    <dgm:pt modelId="{C11C91C7-D7EA-4A05-9C7D-88A3A34041B1}" type="parTrans" cxnId="{B7561118-753B-4D56-8C0C-A59566BEA549}">
      <dgm:prSet/>
      <dgm:spPr/>
      <dgm:t>
        <a:bodyPr/>
        <a:lstStyle/>
        <a:p>
          <a:endParaRPr lang="en-GB"/>
        </a:p>
      </dgm:t>
    </dgm:pt>
    <dgm:pt modelId="{2D23DEF5-5AB0-4F22-937A-75B476981C20}" type="sibTrans" cxnId="{B7561118-753B-4D56-8C0C-A59566BEA549}">
      <dgm:prSet/>
      <dgm:spPr/>
      <dgm:t>
        <a:bodyPr/>
        <a:lstStyle/>
        <a:p>
          <a:endParaRPr lang="en-GB"/>
        </a:p>
      </dgm:t>
    </dgm:pt>
    <dgm:pt modelId="{156A72AC-9E7B-44F1-BA7F-629443C37B9C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Diuretics  can be helpful</a:t>
          </a:r>
        </a:p>
      </dgm:t>
    </dgm:pt>
    <dgm:pt modelId="{897B577A-3B0D-4C1C-9EEC-E59DB0ECEB2A}" type="parTrans" cxnId="{BF71776B-C3FA-4A20-B9D4-FC22A88A063B}">
      <dgm:prSet/>
      <dgm:spPr/>
      <dgm:t>
        <a:bodyPr/>
        <a:lstStyle/>
        <a:p>
          <a:endParaRPr lang="en-GB"/>
        </a:p>
      </dgm:t>
    </dgm:pt>
    <dgm:pt modelId="{C29B0817-EFD5-46E0-8D95-E3215C28B8E4}" type="sibTrans" cxnId="{BF71776B-C3FA-4A20-B9D4-FC22A88A063B}">
      <dgm:prSet/>
      <dgm:spPr/>
      <dgm:t>
        <a:bodyPr/>
        <a:lstStyle/>
        <a:p>
          <a:endParaRPr lang="en-GB"/>
        </a:p>
      </dgm:t>
    </dgm:pt>
    <dgm:pt modelId="{F8D049D3-F087-4812-8479-3E7F4C3CCCE0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Statins - benefits are from long term use</a:t>
          </a:r>
        </a:p>
      </dgm:t>
    </dgm:pt>
    <dgm:pt modelId="{4DE89A6F-5933-4868-BF94-865FBBAB1ED9}" type="parTrans" cxnId="{134CE654-4D15-451C-BF74-C5CEA4E5B382}">
      <dgm:prSet/>
      <dgm:spPr/>
      <dgm:t>
        <a:bodyPr/>
        <a:lstStyle/>
        <a:p>
          <a:endParaRPr lang="en-GB"/>
        </a:p>
      </dgm:t>
    </dgm:pt>
    <dgm:pt modelId="{00CA09F7-C7A1-4229-86B5-383A42BF8825}" type="sibTrans" cxnId="{134CE654-4D15-451C-BF74-C5CEA4E5B382}">
      <dgm:prSet/>
      <dgm:spPr/>
      <dgm:t>
        <a:bodyPr/>
        <a:lstStyle/>
        <a:p>
          <a:endParaRPr lang="en-GB"/>
        </a:p>
      </dgm:t>
    </dgm:pt>
    <dgm:pt modelId="{F00BE2CE-A453-4458-8DE3-90B544ABD4B3}">
      <dgm:prSet phldrT="[Text]" custT="1"/>
      <dgm:spPr/>
      <dgm:t>
        <a:bodyPr/>
        <a:lstStyle/>
        <a:p>
          <a:pPr>
            <a:buNone/>
          </a:pPr>
          <a:r>
            <a:rPr lang="en-GB" sz="1800" dirty="0"/>
            <a:t>Anti-epileptics – change route?</a:t>
          </a:r>
        </a:p>
      </dgm:t>
    </dgm:pt>
    <dgm:pt modelId="{0FC4FE1B-5709-4B09-884C-2D4A8A715108}" type="parTrans" cxnId="{78B6E8F7-4BD9-444D-89F5-5D886028B32E}">
      <dgm:prSet/>
      <dgm:spPr/>
      <dgm:t>
        <a:bodyPr/>
        <a:lstStyle/>
        <a:p>
          <a:endParaRPr lang="en-GB"/>
        </a:p>
      </dgm:t>
    </dgm:pt>
    <dgm:pt modelId="{BBE78EDC-63AB-4E8D-A93F-ABCD2C76DE15}" type="sibTrans" cxnId="{78B6E8F7-4BD9-444D-89F5-5D886028B32E}">
      <dgm:prSet/>
      <dgm:spPr/>
      <dgm:t>
        <a:bodyPr/>
        <a:lstStyle/>
        <a:p>
          <a:endParaRPr lang="en-GB"/>
        </a:p>
      </dgm:t>
    </dgm:pt>
    <dgm:pt modelId="{BDC3BC9B-BB58-40CB-A2F3-F471AA17107E}" type="pres">
      <dgm:prSet presAssocID="{45D6853B-BC2B-4A9E-BF17-BF12EF184B07}" presName="Name0" presStyleCnt="0">
        <dgm:presLayoutVars>
          <dgm:dir/>
          <dgm:animLvl val="lvl"/>
          <dgm:resizeHandles/>
        </dgm:presLayoutVars>
      </dgm:prSet>
      <dgm:spPr/>
    </dgm:pt>
    <dgm:pt modelId="{08800678-A28E-42B3-8C36-B97BA0AB3BCB}" type="pres">
      <dgm:prSet presAssocID="{180147D8-83C4-4C9E-879E-B5D62EE46D55}" presName="linNode" presStyleCnt="0"/>
      <dgm:spPr/>
    </dgm:pt>
    <dgm:pt modelId="{60FDF075-9776-4B3B-8FFE-4072867CB925}" type="pres">
      <dgm:prSet presAssocID="{180147D8-83C4-4C9E-879E-B5D62EE46D55}" presName="parentShp" presStyleLbl="node1" presStyleIdx="0" presStyleCnt="4">
        <dgm:presLayoutVars>
          <dgm:bulletEnabled val="1"/>
        </dgm:presLayoutVars>
      </dgm:prSet>
      <dgm:spPr/>
    </dgm:pt>
    <dgm:pt modelId="{861234DC-CA14-43B8-AA8D-46696AD99511}" type="pres">
      <dgm:prSet presAssocID="{180147D8-83C4-4C9E-879E-B5D62EE46D55}" presName="childShp" presStyleLbl="bgAccFollowNode1" presStyleIdx="0" presStyleCnt="4" custScaleY="161149">
        <dgm:presLayoutVars>
          <dgm:bulletEnabled val="1"/>
        </dgm:presLayoutVars>
      </dgm:prSet>
      <dgm:spPr/>
    </dgm:pt>
    <dgm:pt modelId="{EC0AB964-41C9-4242-9B46-81EE45A100E9}" type="pres">
      <dgm:prSet presAssocID="{4906A485-2571-460F-AB2C-8E9A9A577185}" presName="spacing" presStyleCnt="0"/>
      <dgm:spPr/>
    </dgm:pt>
    <dgm:pt modelId="{4CDB8B17-6129-46E5-8067-76CDA7153F2F}" type="pres">
      <dgm:prSet presAssocID="{E78E143E-5828-4701-90D3-0C5453776DDD}" presName="linNode" presStyleCnt="0"/>
      <dgm:spPr/>
    </dgm:pt>
    <dgm:pt modelId="{73E47681-F165-4F8E-8ECF-98ECB5051A19}" type="pres">
      <dgm:prSet presAssocID="{E78E143E-5828-4701-90D3-0C5453776DDD}" presName="parentShp" presStyleLbl="node1" presStyleIdx="1" presStyleCnt="4">
        <dgm:presLayoutVars>
          <dgm:bulletEnabled val="1"/>
        </dgm:presLayoutVars>
      </dgm:prSet>
      <dgm:spPr/>
    </dgm:pt>
    <dgm:pt modelId="{F1122CA3-5AB4-4D04-BE5E-FAD4CD53645E}" type="pres">
      <dgm:prSet presAssocID="{E78E143E-5828-4701-90D3-0C5453776DDD}" presName="childShp" presStyleLbl="bgAccFollowNode1" presStyleIdx="1" presStyleCnt="4" custScaleY="251501">
        <dgm:presLayoutVars>
          <dgm:bulletEnabled val="1"/>
        </dgm:presLayoutVars>
      </dgm:prSet>
      <dgm:spPr/>
    </dgm:pt>
    <dgm:pt modelId="{9146240F-58C7-4BE8-AC38-EE7D3CE61255}" type="pres">
      <dgm:prSet presAssocID="{85401067-37EF-4800-8EA9-F337B760ABCB}" presName="spacing" presStyleCnt="0"/>
      <dgm:spPr/>
    </dgm:pt>
    <dgm:pt modelId="{FE7C4BBB-1AA4-4CF9-AB8C-7FC7D296A5DF}" type="pres">
      <dgm:prSet presAssocID="{D5953C9E-327E-4078-B92F-D747FF90F009}" presName="linNode" presStyleCnt="0"/>
      <dgm:spPr/>
    </dgm:pt>
    <dgm:pt modelId="{0B4701E1-D204-4E79-8349-0C4A03FFEE15}" type="pres">
      <dgm:prSet presAssocID="{D5953C9E-327E-4078-B92F-D747FF90F009}" presName="parentShp" presStyleLbl="node1" presStyleIdx="2" presStyleCnt="4">
        <dgm:presLayoutVars>
          <dgm:bulletEnabled val="1"/>
        </dgm:presLayoutVars>
      </dgm:prSet>
      <dgm:spPr/>
    </dgm:pt>
    <dgm:pt modelId="{D9087719-C232-4543-B647-57D5DAD4FC57}" type="pres">
      <dgm:prSet presAssocID="{D5953C9E-327E-4078-B92F-D747FF90F009}" presName="childShp" presStyleLbl="bgAccFollowNode1" presStyleIdx="2" presStyleCnt="4" custScaleY="234264">
        <dgm:presLayoutVars>
          <dgm:bulletEnabled val="1"/>
        </dgm:presLayoutVars>
      </dgm:prSet>
      <dgm:spPr/>
    </dgm:pt>
    <dgm:pt modelId="{50D7CFC4-7FAF-412C-A072-155193429E93}" type="pres">
      <dgm:prSet presAssocID="{E6E169E2-19CB-4CB2-9C23-175739040EC3}" presName="spacing" presStyleCnt="0"/>
      <dgm:spPr/>
    </dgm:pt>
    <dgm:pt modelId="{786D1981-C925-4C59-9ABA-C3AC27AF0D0F}" type="pres">
      <dgm:prSet presAssocID="{D4BA1D07-23A4-4428-9B8D-C1523FE938D0}" presName="linNode" presStyleCnt="0"/>
      <dgm:spPr/>
    </dgm:pt>
    <dgm:pt modelId="{F25D63BA-CDE0-47F0-AA9C-697491C10B8C}" type="pres">
      <dgm:prSet presAssocID="{D4BA1D07-23A4-4428-9B8D-C1523FE938D0}" presName="parentShp" presStyleLbl="node1" presStyleIdx="3" presStyleCnt="4">
        <dgm:presLayoutVars>
          <dgm:bulletEnabled val="1"/>
        </dgm:presLayoutVars>
      </dgm:prSet>
      <dgm:spPr/>
    </dgm:pt>
    <dgm:pt modelId="{646EBF32-E99E-44C6-9989-243BD5FE7026}" type="pres">
      <dgm:prSet presAssocID="{D4BA1D07-23A4-4428-9B8D-C1523FE938D0}" presName="childShp" presStyleLbl="bgAccFollowNode1" presStyleIdx="3" presStyleCnt="4" custScaleY="243580">
        <dgm:presLayoutVars>
          <dgm:bulletEnabled val="1"/>
        </dgm:presLayoutVars>
      </dgm:prSet>
      <dgm:spPr/>
    </dgm:pt>
  </dgm:ptLst>
  <dgm:cxnLst>
    <dgm:cxn modelId="{283BC90C-2677-433F-A129-3B35190A6C66}" type="presOf" srcId="{2A5FF34F-DCCD-4F7D-BB6A-0BAD94E69B61}" destId="{D9087719-C232-4543-B647-57D5DAD4FC57}" srcOrd="0" destOrd="1" presId="urn:microsoft.com/office/officeart/2005/8/layout/vList6"/>
    <dgm:cxn modelId="{B7561118-753B-4D56-8C0C-A59566BEA549}" srcId="{E78E143E-5828-4701-90D3-0C5453776DDD}" destId="{31AF2C85-C8C3-4EF3-87F0-5FE540B8ADBE}" srcOrd="1" destOrd="0" parTransId="{C11C91C7-D7EA-4A05-9C7D-88A3A34041B1}" sibTransId="{2D23DEF5-5AB0-4F22-937A-75B476981C20}"/>
    <dgm:cxn modelId="{6671EC19-73C5-484F-A5D1-90518F9D83B9}" srcId="{D5953C9E-327E-4078-B92F-D747FF90F009}" destId="{2A5FF34F-DCCD-4F7D-BB6A-0BAD94E69B61}" srcOrd="1" destOrd="0" parTransId="{51D9882D-63D2-42A6-8200-9AB5ACEE478B}" sibTransId="{345EEA98-0668-4D2A-82F8-FE203F045F2D}"/>
    <dgm:cxn modelId="{DBD71E24-8BD7-4B36-A30C-A083731202F5}" srcId="{D5953C9E-327E-4078-B92F-D747FF90F009}" destId="{69BB2060-62C0-4C4A-A411-75EBDDA51FB2}" srcOrd="0" destOrd="0" parTransId="{875FF134-FCC6-49FF-AB0B-60534E6D4BA3}" sibTransId="{22BC7D26-0864-4D0E-AA46-D99843A8C834}"/>
    <dgm:cxn modelId="{2187D838-7C89-44EF-86B6-33E129972A95}" type="presOf" srcId="{69BB2060-62C0-4C4A-A411-75EBDDA51FB2}" destId="{D9087719-C232-4543-B647-57D5DAD4FC57}" srcOrd="0" destOrd="0" presId="urn:microsoft.com/office/officeart/2005/8/layout/vList6"/>
    <dgm:cxn modelId="{9984A140-D4EA-4B03-B988-E16F7F2D6874}" type="presOf" srcId="{F00BE2CE-A453-4458-8DE3-90B544ABD4B3}" destId="{646EBF32-E99E-44C6-9989-243BD5FE7026}" srcOrd="0" destOrd="2" presId="urn:microsoft.com/office/officeart/2005/8/layout/vList6"/>
    <dgm:cxn modelId="{05A9D75B-5EC7-4715-B0C8-7262DB2B6022}" type="presOf" srcId="{D5953C9E-327E-4078-B92F-D747FF90F009}" destId="{0B4701E1-D204-4E79-8349-0C4A03FFEE15}" srcOrd="0" destOrd="0" presId="urn:microsoft.com/office/officeart/2005/8/layout/vList6"/>
    <dgm:cxn modelId="{516A4A44-7A57-415B-8D8D-88712855F59F}" srcId="{45D6853B-BC2B-4A9E-BF17-BF12EF184B07}" destId="{D4BA1D07-23A4-4428-9B8D-C1523FE938D0}" srcOrd="3" destOrd="0" parTransId="{FEB15F79-4C2A-417F-B6B3-7959BC58F155}" sibTransId="{D94469BE-8196-4037-AC4C-D27731A4A31A}"/>
    <dgm:cxn modelId="{3B536B44-BDB0-4AD6-ACEA-4475B56AD8A8}" type="presOf" srcId="{156A72AC-9E7B-44F1-BA7F-629443C37B9C}" destId="{F1122CA3-5AB4-4D04-BE5E-FAD4CD53645E}" srcOrd="0" destOrd="2" presId="urn:microsoft.com/office/officeart/2005/8/layout/vList6"/>
    <dgm:cxn modelId="{5FF63648-0C78-4DF0-9DCF-8D35756765F7}" type="presOf" srcId="{E919F115-A719-4E92-9141-F56EF0D5A231}" destId="{D9087719-C232-4543-B647-57D5DAD4FC57}" srcOrd="0" destOrd="2" presId="urn:microsoft.com/office/officeart/2005/8/layout/vList6"/>
    <dgm:cxn modelId="{BF71776B-C3FA-4A20-B9D4-FC22A88A063B}" srcId="{E78E143E-5828-4701-90D3-0C5453776DDD}" destId="{156A72AC-9E7B-44F1-BA7F-629443C37B9C}" srcOrd="2" destOrd="0" parTransId="{897B577A-3B0D-4C1C-9EEC-E59DB0ECEB2A}" sibTransId="{C29B0817-EFD5-46E0-8D95-E3215C28B8E4}"/>
    <dgm:cxn modelId="{67A55254-F9A0-4321-BCF3-0342D2E8E8FE}" srcId="{D4BA1D07-23A4-4428-9B8D-C1523FE938D0}" destId="{B5421B2E-2753-45A5-8EE1-37D278962BC4}" srcOrd="0" destOrd="0" parTransId="{C1AA986F-45DF-4D5F-ABE7-BFBBC116B403}" sibTransId="{CA67C0D8-B57E-4484-A2B3-47B5D86ABCC7}"/>
    <dgm:cxn modelId="{134CE654-4D15-451C-BF74-C5CEA4E5B382}" srcId="{D4BA1D07-23A4-4428-9B8D-C1523FE938D0}" destId="{F8D049D3-F087-4812-8479-3E7F4C3CCCE0}" srcOrd="1" destOrd="0" parTransId="{4DE89A6F-5933-4868-BF94-865FBBAB1ED9}" sibTransId="{00CA09F7-C7A1-4229-86B5-383A42BF8825}"/>
    <dgm:cxn modelId="{09920558-6805-404B-8151-2D216F90CD6F}" type="presOf" srcId="{DA0FAA33-55D4-48A0-AF8E-EA8075F5560C}" destId="{861234DC-CA14-43B8-AA8D-46696AD99511}" srcOrd="0" destOrd="1" presId="urn:microsoft.com/office/officeart/2005/8/layout/vList6"/>
    <dgm:cxn modelId="{FDBB1879-6C58-43BC-A077-4C38B4EF3025}" srcId="{45D6853B-BC2B-4A9E-BF17-BF12EF184B07}" destId="{180147D8-83C4-4C9E-879E-B5D62EE46D55}" srcOrd="0" destOrd="0" parTransId="{6B21C9DD-5CC7-4F7A-829C-FD75F20F91A5}" sibTransId="{4906A485-2571-460F-AB2C-8E9A9A577185}"/>
    <dgm:cxn modelId="{270D8099-5F67-4491-8663-98F645B5E4EF}" type="presOf" srcId="{180147D8-83C4-4C9E-879E-B5D62EE46D55}" destId="{60FDF075-9776-4B3B-8FFE-4072867CB925}" srcOrd="0" destOrd="0" presId="urn:microsoft.com/office/officeart/2005/8/layout/vList6"/>
    <dgm:cxn modelId="{323D0EA1-3BE5-49B5-8F29-60A5002F8F34}" type="presOf" srcId="{E78E143E-5828-4701-90D3-0C5453776DDD}" destId="{73E47681-F165-4F8E-8ECF-98ECB5051A19}" srcOrd="0" destOrd="0" presId="urn:microsoft.com/office/officeart/2005/8/layout/vList6"/>
    <dgm:cxn modelId="{CF00E3A3-00E0-4B31-A82C-60E032E728E1}" type="presOf" srcId="{45D6853B-BC2B-4A9E-BF17-BF12EF184B07}" destId="{BDC3BC9B-BB58-40CB-A2F3-F471AA17107E}" srcOrd="0" destOrd="0" presId="urn:microsoft.com/office/officeart/2005/8/layout/vList6"/>
    <dgm:cxn modelId="{B1E151AB-C33E-4141-90D9-C55354DDB217}" type="presOf" srcId="{D4BA1D07-23A4-4428-9B8D-C1523FE938D0}" destId="{F25D63BA-CDE0-47F0-AA9C-697491C10B8C}" srcOrd="0" destOrd="0" presId="urn:microsoft.com/office/officeart/2005/8/layout/vList6"/>
    <dgm:cxn modelId="{50E0ECB6-0FCE-4FC2-94B0-B606A268C6FD}" srcId="{E78E143E-5828-4701-90D3-0C5453776DDD}" destId="{6B3B9C44-D8A7-4753-9A63-17F7B8B619A9}" srcOrd="0" destOrd="0" parTransId="{C4E84F0D-D624-41B4-9134-0363B70BC4FA}" sibTransId="{3DEA3E03-C0AE-4334-84A9-D7F69A0B3CBE}"/>
    <dgm:cxn modelId="{66D736BB-2C1F-4E07-A255-1FAB1EBD41B9}" srcId="{45D6853B-BC2B-4A9E-BF17-BF12EF184B07}" destId="{D5953C9E-327E-4078-B92F-D747FF90F009}" srcOrd="2" destOrd="0" parTransId="{C11FEEE5-E828-4A02-93D4-AA0896833255}" sibTransId="{E6E169E2-19CB-4CB2-9C23-175739040EC3}"/>
    <dgm:cxn modelId="{A5359CBF-029C-4A6F-9BBE-34C02CF3CBB4}" type="presOf" srcId="{B5421B2E-2753-45A5-8EE1-37D278962BC4}" destId="{646EBF32-E99E-44C6-9989-243BD5FE7026}" srcOrd="0" destOrd="0" presId="urn:microsoft.com/office/officeart/2005/8/layout/vList6"/>
    <dgm:cxn modelId="{ABCB11C0-59E8-4E8B-A336-030B3DA0ADE8}" type="presOf" srcId="{F8D049D3-F087-4812-8479-3E7F4C3CCCE0}" destId="{646EBF32-E99E-44C6-9989-243BD5FE7026}" srcOrd="0" destOrd="1" presId="urn:microsoft.com/office/officeart/2005/8/layout/vList6"/>
    <dgm:cxn modelId="{3A3ADFCE-E997-4716-9BC3-2957A57A06EE}" srcId="{45D6853B-BC2B-4A9E-BF17-BF12EF184B07}" destId="{E78E143E-5828-4701-90D3-0C5453776DDD}" srcOrd="1" destOrd="0" parTransId="{C9522A68-8E82-4BAC-B275-B308EF0E4D74}" sibTransId="{85401067-37EF-4800-8EA9-F337B760ABCB}"/>
    <dgm:cxn modelId="{526976DB-4DFB-45B7-9779-BC2495C7741D}" srcId="{180147D8-83C4-4C9E-879E-B5D62EE46D55}" destId="{8BC43FFF-D336-4E81-9D94-D5CAEE60B262}" srcOrd="0" destOrd="0" parTransId="{FD4F7530-59BB-4968-AE57-A6CAAA4E4D68}" sibTransId="{049846A5-99A4-4748-A935-0C04C70F5058}"/>
    <dgm:cxn modelId="{DC9F58E3-9ACC-4BEE-8B21-A0EA145D7042}" type="presOf" srcId="{31AF2C85-C8C3-4EF3-87F0-5FE540B8ADBE}" destId="{F1122CA3-5AB4-4D04-BE5E-FAD4CD53645E}" srcOrd="0" destOrd="1" presId="urn:microsoft.com/office/officeart/2005/8/layout/vList6"/>
    <dgm:cxn modelId="{05B206E8-CA47-499B-B255-1287A0C958FB}" type="presOf" srcId="{6B3B9C44-D8A7-4753-9A63-17F7B8B619A9}" destId="{F1122CA3-5AB4-4D04-BE5E-FAD4CD53645E}" srcOrd="0" destOrd="0" presId="urn:microsoft.com/office/officeart/2005/8/layout/vList6"/>
    <dgm:cxn modelId="{9ABE9AEC-E91B-457D-9CC6-5753EB3340EE}" srcId="{D5953C9E-327E-4078-B92F-D747FF90F009}" destId="{E919F115-A719-4E92-9141-F56EF0D5A231}" srcOrd="2" destOrd="0" parTransId="{7853E5B0-509E-4C81-BB62-A8BC6673D200}" sibTransId="{DDC766B3-A724-43D1-BB17-00DD9330D031}"/>
    <dgm:cxn modelId="{45C8C9EF-001A-4846-82C9-30F07C400B20}" type="presOf" srcId="{8BC43FFF-D336-4E81-9D94-D5CAEE60B262}" destId="{861234DC-CA14-43B8-AA8D-46696AD99511}" srcOrd="0" destOrd="0" presId="urn:microsoft.com/office/officeart/2005/8/layout/vList6"/>
    <dgm:cxn modelId="{F38519F5-F881-414F-83A8-9823854ED870}" srcId="{180147D8-83C4-4C9E-879E-B5D62EE46D55}" destId="{DA0FAA33-55D4-48A0-AF8E-EA8075F5560C}" srcOrd="1" destOrd="0" parTransId="{82CF41DD-9584-4F1B-B16C-88243897A880}" sibTransId="{46F6F6C2-21E9-444B-BB56-27E9B97B70C9}"/>
    <dgm:cxn modelId="{78B6E8F7-4BD9-444D-89F5-5D886028B32E}" srcId="{D4BA1D07-23A4-4428-9B8D-C1523FE938D0}" destId="{F00BE2CE-A453-4458-8DE3-90B544ABD4B3}" srcOrd="2" destOrd="0" parTransId="{0FC4FE1B-5709-4B09-884C-2D4A8A715108}" sibTransId="{BBE78EDC-63AB-4E8D-A93F-ABCD2C76DE15}"/>
    <dgm:cxn modelId="{9FB40EFC-3F1A-40A6-83D6-3E7435160185}" type="presParOf" srcId="{BDC3BC9B-BB58-40CB-A2F3-F471AA17107E}" destId="{08800678-A28E-42B3-8C36-B97BA0AB3BCB}" srcOrd="0" destOrd="0" presId="urn:microsoft.com/office/officeart/2005/8/layout/vList6"/>
    <dgm:cxn modelId="{E3D4979E-22D9-4997-B3C5-2946CC4018FF}" type="presParOf" srcId="{08800678-A28E-42B3-8C36-B97BA0AB3BCB}" destId="{60FDF075-9776-4B3B-8FFE-4072867CB925}" srcOrd="0" destOrd="0" presId="urn:microsoft.com/office/officeart/2005/8/layout/vList6"/>
    <dgm:cxn modelId="{5B10456B-E4B5-405C-82EC-0205501B1209}" type="presParOf" srcId="{08800678-A28E-42B3-8C36-B97BA0AB3BCB}" destId="{861234DC-CA14-43B8-AA8D-46696AD99511}" srcOrd="1" destOrd="0" presId="urn:microsoft.com/office/officeart/2005/8/layout/vList6"/>
    <dgm:cxn modelId="{02B5775E-42D5-4454-96F0-24E5B77CE3E1}" type="presParOf" srcId="{BDC3BC9B-BB58-40CB-A2F3-F471AA17107E}" destId="{EC0AB964-41C9-4242-9B46-81EE45A100E9}" srcOrd="1" destOrd="0" presId="urn:microsoft.com/office/officeart/2005/8/layout/vList6"/>
    <dgm:cxn modelId="{2A5C59E5-B5B9-4ED6-9955-9475EFD912FB}" type="presParOf" srcId="{BDC3BC9B-BB58-40CB-A2F3-F471AA17107E}" destId="{4CDB8B17-6129-46E5-8067-76CDA7153F2F}" srcOrd="2" destOrd="0" presId="urn:microsoft.com/office/officeart/2005/8/layout/vList6"/>
    <dgm:cxn modelId="{E4607460-77FA-490C-85BA-3EEF965F3231}" type="presParOf" srcId="{4CDB8B17-6129-46E5-8067-76CDA7153F2F}" destId="{73E47681-F165-4F8E-8ECF-98ECB5051A19}" srcOrd="0" destOrd="0" presId="urn:microsoft.com/office/officeart/2005/8/layout/vList6"/>
    <dgm:cxn modelId="{1EA146AD-196D-4FF3-9A80-D1ADFEE416FC}" type="presParOf" srcId="{4CDB8B17-6129-46E5-8067-76CDA7153F2F}" destId="{F1122CA3-5AB4-4D04-BE5E-FAD4CD53645E}" srcOrd="1" destOrd="0" presId="urn:microsoft.com/office/officeart/2005/8/layout/vList6"/>
    <dgm:cxn modelId="{70991F50-2BAE-409B-B899-31D31C03CC91}" type="presParOf" srcId="{BDC3BC9B-BB58-40CB-A2F3-F471AA17107E}" destId="{9146240F-58C7-4BE8-AC38-EE7D3CE61255}" srcOrd="3" destOrd="0" presId="urn:microsoft.com/office/officeart/2005/8/layout/vList6"/>
    <dgm:cxn modelId="{C89F9191-FE55-4AF8-B7ED-23290064DBBB}" type="presParOf" srcId="{BDC3BC9B-BB58-40CB-A2F3-F471AA17107E}" destId="{FE7C4BBB-1AA4-4CF9-AB8C-7FC7D296A5DF}" srcOrd="4" destOrd="0" presId="urn:microsoft.com/office/officeart/2005/8/layout/vList6"/>
    <dgm:cxn modelId="{C60762A7-F6A5-49C5-AE83-BEB114E0EB01}" type="presParOf" srcId="{FE7C4BBB-1AA4-4CF9-AB8C-7FC7D296A5DF}" destId="{0B4701E1-D204-4E79-8349-0C4A03FFEE15}" srcOrd="0" destOrd="0" presId="urn:microsoft.com/office/officeart/2005/8/layout/vList6"/>
    <dgm:cxn modelId="{5A04F55F-8FA7-4E72-A487-2A5593B839E6}" type="presParOf" srcId="{FE7C4BBB-1AA4-4CF9-AB8C-7FC7D296A5DF}" destId="{D9087719-C232-4543-B647-57D5DAD4FC57}" srcOrd="1" destOrd="0" presId="urn:microsoft.com/office/officeart/2005/8/layout/vList6"/>
    <dgm:cxn modelId="{E14D2307-F39D-451E-92B4-7BCB57C7370E}" type="presParOf" srcId="{BDC3BC9B-BB58-40CB-A2F3-F471AA17107E}" destId="{50D7CFC4-7FAF-412C-A072-155193429E93}" srcOrd="5" destOrd="0" presId="urn:microsoft.com/office/officeart/2005/8/layout/vList6"/>
    <dgm:cxn modelId="{858F756A-5E90-40DE-99D3-4E93CBC78A59}" type="presParOf" srcId="{BDC3BC9B-BB58-40CB-A2F3-F471AA17107E}" destId="{786D1981-C925-4C59-9ABA-C3AC27AF0D0F}" srcOrd="6" destOrd="0" presId="urn:microsoft.com/office/officeart/2005/8/layout/vList6"/>
    <dgm:cxn modelId="{0EB7E7E6-BB22-45AE-B3F2-1DBEF636E417}" type="presParOf" srcId="{786D1981-C925-4C59-9ABA-C3AC27AF0D0F}" destId="{F25D63BA-CDE0-47F0-AA9C-697491C10B8C}" srcOrd="0" destOrd="0" presId="urn:microsoft.com/office/officeart/2005/8/layout/vList6"/>
    <dgm:cxn modelId="{F4999EE9-E3D3-4DAC-B121-D1C9FA96DD22}" type="presParOf" srcId="{786D1981-C925-4C59-9ABA-C3AC27AF0D0F}" destId="{646EBF32-E99E-44C6-9989-243BD5FE70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2DC7-A2D8-4116-B851-C9712EF974A9}">
      <dsp:nvSpPr>
        <dsp:cNvPr id="0" name=""/>
        <dsp:cNvSpPr/>
      </dsp:nvSpPr>
      <dsp:spPr>
        <a:xfrm>
          <a:off x="2385113" y="952"/>
          <a:ext cx="3577671" cy="7556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2400" kern="1200" dirty="0">
              <a:solidFill>
                <a:srgbClr val="597786"/>
              </a:solidFill>
              <a:latin typeface="Aptos" panose="020B0004020202020204" pitchFamily="34" charset="0"/>
            </a:rPr>
            <a:t>   Divide by 2</a:t>
          </a:r>
          <a:endParaRPr lang="en-GB" sz="2400" kern="1200" dirty="0">
            <a:latin typeface="Aptos" panose="020B0004020202020204" pitchFamily="34" charset="0"/>
          </a:endParaRPr>
        </a:p>
      </dsp:txBody>
      <dsp:txXfrm>
        <a:off x="2385113" y="95408"/>
        <a:ext cx="3294303" cy="566737"/>
      </dsp:txXfrm>
    </dsp:sp>
    <dsp:sp modelId="{1D72888B-0011-41FD-93D9-7BA47F078164}">
      <dsp:nvSpPr>
        <dsp:cNvPr id="0" name=""/>
        <dsp:cNvSpPr/>
      </dsp:nvSpPr>
      <dsp:spPr>
        <a:xfrm>
          <a:off x="0" y="0"/>
          <a:ext cx="2385114" cy="755649"/>
        </a:xfrm>
        <a:prstGeom prst="roundRect">
          <a:avLst/>
        </a:prstGeom>
        <a:solidFill>
          <a:srgbClr val="59778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ptos" panose="020B0004020202020204" pitchFamily="34" charset="0"/>
            </a:rPr>
            <a:t>Oral Morphine to Oral Oxycodone </a:t>
          </a:r>
        </a:p>
      </dsp:txBody>
      <dsp:txXfrm>
        <a:off x="36888" y="36888"/>
        <a:ext cx="2311338" cy="681873"/>
      </dsp:txXfrm>
    </dsp:sp>
    <dsp:sp modelId="{28C78A58-3903-4AE0-8DAA-C13D8E3E0A9A}">
      <dsp:nvSpPr>
        <dsp:cNvPr id="0" name=""/>
        <dsp:cNvSpPr/>
      </dsp:nvSpPr>
      <dsp:spPr>
        <a:xfrm>
          <a:off x="2385113" y="832167"/>
          <a:ext cx="3577671" cy="755649"/>
        </a:xfrm>
        <a:prstGeom prst="rightArrow">
          <a:avLst>
            <a:gd name="adj1" fmla="val 75000"/>
            <a:gd name="adj2" fmla="val 50000"/>
          </a:avLst>
        </a:prstGeom>
        <a:solidFill>
          <a:srgbClr val="D1D6DC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400" kern="1200" dirty="0">
              <a:solidFill>
                <a:srgbClr val="597786"/>
              </a:solidFill>
              <a:latin typeface="Aptos" panose="020B0004020202020204" pitchFamily="34" charset="0"/>
            </a:rPr>
            <a:t>   Divide by 2</a:t>
          </a:r>
        </a:p>
      </dsp:txBody>
      <dsp:txXfrm>
        <a:off x="2385113" y="926623"/>
        <a:ext cx="3294303" cy="566737"/>
      </dsp:txXfrm>
    </dsp:sp>
    <dsp:sp modelId="{1FDC21FE-A352-4B0B-8AB3-1DF44BE251C1}">
      <dsp:nvSpPr>
        <dsp:cNvPr id="0" name=""/>
        <dsp:cNvSpPr/>
      </dsp:nvSpPr>
      <dsp:spPr>
        <a:xfrm>
          <a:off x="0" y="831215"/>
          <a:ext cx="2385114" cy="755649"/>
        </a:xfrm>
        <a:prstGeom prst="roundRect">
          <a:avLst/>
        </a:prstGeom>
        <a:solidFill>
          <a:srgbClr val="59778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ptos" panose="020B0004020202020204" pitchFamily="34" charset="0"/>
            </a:rPr>
            <a:t>Oral Morphine to SC Morphine </a:t>
          </a:r>
        </a:p>
      </dsp:txBody>
      <dsp:txXfrm>
        <a:off x="36888" y="868103"/>
        <a:ext cx="2311338" cy="681873"/>
      </dsp:txXfrm>
    </dsp:sp>
    <dsp:sp modelId="{5F1C21E6-1711-4386-A36D-54A41C522410}">
      <dsp:nvSpPr>
        <dsp:cNvPr id="0" name=""/>
        <dsp:cNvSpPr/>
      </dsp:nvSpPr>
      <dsp:spPr>
        <a:xfrm>
          <a:off x="2385113" y="1663382"/>
          <a:ext cx="3577671" cy="7556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2400" kern="1200" dirty="0">
              <a:solidFill>
                <a:srgbClr val="597786"/>
              </a:solidFill>
              <a:latin typeface="Aptos" panose="020B0004020202020204" pitchFamily="34" charset="0"/>
            </a:rPr>
            <a:t>   Divide by 2</a:t>
          </a:r>
          <a:endParaRPr lang="en-GB" sz="2400" kern="1200" dirty="0">
            <a:latin typeface="Aptos" panose="020B0004020202020204" pitchFamily="34" charset="0"/>
          </a:endParaRPr>
        </a:p>
      </dsp:txBody>
      <dsp:txXfrm>
        <a:off x="2385113" y="1757838"/>
        <a:ext cx="3294303" cy="566737"/>
      </dsp:txXfrm>
    </dsp:sp>
    <dsp:sp modelId="{26DC3F92-4D2E-483E-AFFB-C67A4AD5CB59}">
      <dsp:nvSpPr>
        <dsp:cNvPr id="0" name=""/>
        <dsp:cNvSpPr/>
      </dsp:nvSpPr>
      <dsp:spPr>
        <a:xfrm>
          <a:off x="0" y="1663382"/>
          <a:ext cx="2385114" cy="755649"/>
        </a:xfrm>
        <a:prstGeom prst="roundRect">
          <a:avLst/>
        </a:prstGeom>
        <a:solidFill>
          <a:srgbClr val="59778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ptos" panose="020B0004020202020204" pitchFamily="34" charset="0"/>
            </a:rPr>
            <a:t>Oral Oxycodone to SC Oxycodone</a:t>
          </a:r>
        </a:p>
      </dsp:txBody>
      <dsp:txXfrm>
        <a:off x="36888" y="1700270"/>
        <a:ext cx="2311338" cy="681873"/>
      </dsp:txXfrm>
    </dsp:sp>
    <dsp:sp modelId="{37C6A109-F3AF-4AC0-8676-CF2AFCD3750A}">
      <dsp:nvSpPr>
        <dsp:cNvPr id="0" name=""/>
        <dsp:cNvSpPr/>
      </dsp:nvSpPr>
      <dsp:spPr>
        <a:xfrm>
          <a:off x="2385113" y="2494597"/>
          <a:ext cx="3577671" cy="7556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400" kern="1200" dirty="0">
              <a:solidFill>
                <a:srgbClr val="597786"/>
              </a:solidFill>
              <a:latin typeface="Aptos" panose="020B0004020202020204" pitchFamily="34" charset="0"/>
            </a:rPr>
            <a:t>   Divide by 4</a:t>
          </a:r>
          <a:endParaRPr lang="en-GB" sz="2400" kern="1200" dirty="0">
            <a:latin typeface="Aptos" panose="020B0004020202020204" pitchFamily="34" charset="0"/>
          </a:endParaRPr>
        </a:p>
      </dsp:txBody>
      <dsp:txXfrm>
        <a:off x="2385113" y="2589053"/>
        <a:ext cx="3294303" cy="566737"/>
      </dsp:txXfrm>
    </dsp:sp>
    <dsp:sp modelId="{212DDB4D-1DC2-4ECB-8F61-BF9413C150AF}">
      <dsp:nvSpPr>
        <dsp:cNvPr id="0" name=""/>
        <dsp:cNvSpPr/>
      </dsp:nvSpPr>
      <dsp:spPr>
        <a:xfrm>
          <a:off x="0" y="2494597"/>
          <a:ext cx="2385114" cy="755649"/>
        </a:xfrm>
        <a:prstGeom prst="roundRect">
          <a:avLst/>
        </a:prstGeom>
        <a:solidFill>
          <a:srgbClr val="59778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ptos" panose="020B0004020202020204" pitchFamily="34" charset="0"/>
            </a:rPr>
            <a:t>Oral Morphine to SC Oxycodone</a:t>
          </a:r>
        </a:p>
      </dsp:txBody>
      <dsp:txXfrm>
        <a:off x="36888" y="2531485"/>
        <a:ext cx="2311338" cy="681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234DC-CA14-43B8-AA8D-46696AD99511}">
      <dsp:nvSpPr>
        <dsp:cNvPr id="0" name=""/>
        <dsp:cNvSpPr/>
      </dsp:nvSpPr>
      <dsp:spPr>
        <a:xfrm>
          <a:off x="4320249" y="2511"/>
          <a:ext cx="6472465" cy="816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Assess bleeding risk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Discuss pros and cons with family and colleagues</a:t>
          </a:r>
        </a:p>
      </dsp:txBody>
      <dsp:txXfrm>
        <a:off x="4320249" y="104616"/>
        <a:ext cx="6166149" cy="612633"/>
      </dsp:txXfrm>
    </dsp:sp>
    <dsp:sp modelId="{60FDF075-9776-4B3B-8FFE-4072867CB925}">
      <dsp:nvSpPr>
        <dsp:cNvPr id="0" name=""/>
        <dsp:cNvSpPr/>
      </dsp:nvSpPr>
      <dsp:spPr>
        <a:xfrm>
          <a:off x="5272" y="157489"/>
          <a:ext cx="4314977" cy="506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Anticoagulants / anti-platelets</a:t>
          </a:r>
        </a:p>
      </dsp:txBody>
      <dsp:txXfrm>
        <a:off x="30016" y="182233"/>
        <a:ext cx="4265489" cy="457399"/>
      </dsp:txXfrm>
    </dsp:sp>
    <dsp:sp modelId="{F1122CA3-5AB4-4D04-BE5E-FAD4CD53645E}">
      <dsp:nvSpPr>
        <dsp:cNvPr id="0" name=""/>
        <dsp:cNvSpPr/>
      </dsp:nvSpPr>
      <dsp:spPr>
        <a:xfrm>
          <a:off x="4320249" y="870043"/>
          <a:ext cx="6472465" cy="12748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Antihypertensives likely can be stopped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Rate/rhythm control - symptomatic relief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Diuretics  can be helpful</a:t>
          </a:r>
        </a:p>
      </dsp:txBody>
      <dsp:txXfrm>
        <a:off x="4320249" y="1029396"/>
        <a:ext cx="5994405" cy="956120"/>
      </dsp:txXfrm>
    </dsp:sp>
    <dsp:sp modelId="{73E47681-F165-4F8E-8ECF-98ECB5051A19}">
      <dsp:nvSpPr>
        <dsp:cNvPr id="0" name=""/>
        <dsp:cNvSpPr/>
      </dsp:nvSpPr>
      <dsp:spPr>
        <a:xfrm>
          <a:off x="5272" y="1254013"/>
          <a:ext cx="4314977" cy="506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Cardiac</a:t>
          </a:r>
        </a:p>
      </dsp:txBody>
      <dsp:txXfrm>
        <a:off x="30016" y="1278757"/>
        <a:ext cx="4265489" cy="457399"/>
      </dsp:txXfrm>
    </dsp:sp>
    <dsp:sp modelId="{D9087719-C232-4543-B647-57D5DAD4FC57}">
      <dsp:nvSpPr>
        <dsp:cNvPr id="0" name=""/>
        <dsp:cNvSpPr/>
      </dsp:nvSpPr>
      <dsp:spPr>
        <a:xfrm>
          <a:off x="4320249" y="2195559"/>
          <a:ext cx="6472465" cy="11874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Review with oral intake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Tight BM control not as necessary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Insulin could be continued – rapid acting</a:t>
          </a:r>
        </a:p>
      </dsp:txBody>
      <dsp:txXfrm>
        <a:off x="4320249" y="2343991"/>
        <a:ext cx="6027170" cy="890590"/>
      </dsp:txXfrm>
    </dsp:sp>
    <dsp:sp modelId="{0B4701E1-D204-4E79-8349-0C4A03FFEE15}">
      <dsp:nvSpPr>
        <dsp:cNvPr id="0" name=""/>
        <dsp:cNvSpPr/>
      </dsp:nvSpPr>
      <dsp:spPr>
        <a:xfrm>
          <a:off x="5272" y="2535842"/>
          <a:ext cx="4314977" cy="506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Diabetic</a:t>
          </a:r>
        </a:p>
      </dsp:txBody>
      <dsp:txXfrm>
        <a:off x="30016" y="2560586"/>
        <a:ext cx="4265489" cy="457399"/>
      </dsp:txXfrm>
    </dsp:sp>
    <dsp:sp modelId="{646EBF32-E99E-44C6-9989-243BD5FE7026}">
      <dsp:nvSpPr>
        <dsp:cNvPr id="0" name=""/>
        <dsp:cNvSpPr/>
      </dsp:nvSpPr>
      <dsp:spPr>
        <a:xfrm>
          <a:off x="4320249" y="3433702"/>
          <a:ext cx="6472465" cy="12346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Vitamins, PPIs unlikely to be relevant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Statins - benefits are from long term 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/>
            <a:t>Anti-epileptics – change route?</a:t>
          </a:r>
        </a:p>
      </dsp:txBody>
      <dsp:txXfrm>
        <a:off x="4320249" y="3588037"/>
        <a:ext cx="6009462" cy="926007"/>
      </dsp:txXfrm>
    </dsp:sp>
    <dsp:sp modelId="{F25D63BA-CDE0-47F0-AA9C-697491C10B8C}">
      <dsp:nvSpPr>
        <dsp:cNvPr id="0" name=""/>
        <dsp:cNvSpPr/>
      </dsp:nvSpPr>
      <dsp:spPr>
        <a:xfrm>
          <a:off x="5272" y="3797597"/>
          <a:ext cx="4314977" cy="506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Other</a:t>
          </a:r>
        </a:p>
      </dsp:txBody>
      <dsp:txXfrm>
        <a:off x="30016" y="3822341"/>
        <a:ext cx="4265489" cy="45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0A6E0-25DB-4F0C-B8D0-678C0C117BAE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C06E-C065-4A8E-ADBE-BEB8B0A39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second session of the teaching programme. Recap on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1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Hyoscine </a:t>
            </a:r>
            <a:r>
              <a:rPr lang="en-GB" sz="1200" dirty="0" err="1"/>
              <a:t>Butylbromide</a:t>
            </a:r>
            <a:r>
              <a:rPr lang="en-GB" sz="1200" dirty="0"/>
              <a:t> – saliva/drooling</a:t>
            </a:r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77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93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Non-pharmacological measures – fan, r</a:t>
            </a:r>
            <a:r>
              <a:rPr lang="en-GB" dirty="0"/>
              <a:t>eassurance, distraction and relaxation techniques, repositioning, fan/open window,  physiotherapy, OT, psychological support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9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200" dirty="0"/>
              <a:t>Reduce dose in elderly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4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98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eGFR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64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Mouthcare – sponges, pipette with straws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0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Stop Ramipril, Metformin, Sitagliptin, statin, Lansoprazole, Adcal, could consider continuing Furosemide for symptomatic relief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52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Tablet burden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 swallow ?</a:t>
            </a:r>
            <a:r>
              <a:rPr lang="en-GB" b="0" i="0">
                <a:solidFill>
                  <a:schemeClr val="tx1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GB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hange route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‘Some of your medicines that used to help you may no longer be of benefit</a:t>
            </a:r>
            <a:r>
              <a:rPr lang="en-GB" b="0" i="0" dirty="0"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3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“An unpleasant sensory and emotional experience which we primarily associate with tissue damage”  IASP 1986	</a:t>
            </a:r>
          </a:p>
          <a:p>
            <a:r>
              <a:rPr lang="en-GB" sz="1200" dirty="0"/>
              <a:t>Cicely Saunders – total 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rgbClr val="FF0000"/>
                </a:solidFill>
              </a:rPr>
              <a:t>Pain is whatever the patient says it is</a:t>
            </a:r>
            <a:endParaRPr lang="en-GB" sz="1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8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200" dirty="0"/>
              <a:t>SOCRATES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Consider cause, acute vs chronic? – review the effects and side effects of any analgesia you prescribe much like with F/U of patients on SSRIs</a:t>
            </a:r>
            <a:endParaRPr lang="en-GB" sz="1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https://www.england.nhs.uk/north-west/wp-content/uploads/sites/48/2020/01/Palliative-Care-Pain-and-Symptom-Control-Guidelines.pdf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0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 ladder – familiar with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Codeine to oral Morphine – divide by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Buprenorphine – 7 day intervals 5-20mic/h, renal impairment, </a:t>
            </a:r>
            <a:r>
              <a:rPr lang="en-GB" dirty="0">
                <a:effectLst/>
              </a:rPr>
              <a:t>morphine 12mg daily = buprenorphine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Fentanyl ~100-150x more potent than oral morphine, 72h intervals, renal impairment, </a:t>
            </a:r>
            <a:r>
              <a:rPr lang="en-GB" dirty="0">
                <a:effectLst/>
              </a:rPr>
              <a:t>morphine 30mg daily = fentanyl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https://www.england.nhs.uk/north-west/wp-content/uploads/sites/48/2020/01/Palliative-Care-Pain-and-Symptom-Control-Guidelines.pdf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MST 15mg BD, 12 hourly preparation (30mg in 24h)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Morphine to Oxycodone divide by 2, oral to SC divide by 2, PRN dose divide by 6 = Oxycodone SC 1.25mg PRNs</a:t>
            </a:r>
          </a:p>
          <a:p>
            <a:r>
              <a:rPr lang="en-GB" sz="2400" dirty="0"/>
              <a:t>Oxycodone is marketed as better in renal impairment - no clear evidence, ?eGFR below 50</a:t>
            </a:r>
          </a:p>
          <a:p>
            <a:endParaRPr lang="en-GB" sz="2400" dirty="0"/>
          </a:p>
          <a:p>
            <a:r>
              <a:rPr lang="en-GB" dirty="0"/>
              <a:t>https://spcare.bmj.com/content/2/Suppl_1/A62.3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2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200" dirty="0" err="1"/>
              <a:t>Naloxegol</a:t>
            </a:r>
            <a:r>
              <a:rPr lang="en-GB" sz="1200" dirty="0"/>
              <a:t> blocks effects of opioid in </a:t>
            </a:r>
            <a:r>
              <a:rPr lang="en-GB" sz="1200"/>
              <a:t>the intestine</a:t>
            </a:r>
            <a:endParaRPr lang="en-GB" sz="12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2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Oxycodone or bowel obstruction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Haloperidol or Cyclizine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used for bowel obstruction particularly when unsure whether complete/partial obstruction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/>
              <a:t>Haloperidol would target possible Oxycodone side effect as a cause</a:t>
            </a:r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9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Dexamethasone has an anti-emetic effect of unknown mechanism, adjuvant, raised ICP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Cyclizine should not be mixed with Metoclopramide – antagonises pro-kinetic effects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Cyclizine and heart failure – fall in cardiac output – increases HR 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Parkinson’s – Domperidone (only as tablet) – does not cross BBB or Cyclizine/Ondansetron </a:t>
            </a:r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2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62DD-FBB5-8AC2-9D3D-E5A6EE105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82C23-A2D2-A13E-29E0-369D5494F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34F1-F6C4-5E84-6E00-F3CFD4CD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FF05-6DC5-4C94-BEF5-3AC72D28642F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A7FE9-1C19-15DC-7545-F79B135C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959A-D995-90F3-ECC1-2139B663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5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B7BD-69EE-563C-EBBC-0A38B702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ABE66-B823-A24B-4564-386E198AE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846D-8E29-DEAE-51F1-E4875973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9B32-3D35-49DF-8522-F63D31DD81F9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8409-F671-63E2-447A-F8CA4D35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8A66-B2FC-0BF2-5151-BECFB127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8A0E9-FAA2-81B3-8483-4588A6783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3DDA0-FB11-319B-5AC1-914FC01C9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32C5-F1F4-DE2A-5853-77FE7322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A31-23BA-4BD6-A3F4-1BE537D63482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2261-61F0-F927-C0D9-62432D81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5224-6F41-2EF6-6F9E-88459F5E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4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150D-3DC8-3AEE-329D-7E5FB563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E8D8-C122-FE17-7F9D-721EB3CB0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E7F6-61CC-C862-E266-B3A3C4EC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DA7-CE52-4F96-9EDD-EFE6A61B55A6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892AC-843E-397B-DA64-FEEF544E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3B7A-817D-D4FF-E11C-89ADCBDF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9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AC3F-DC68-A7B2-99EB-287B4E03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A2D43-26A5-1551-6E7B-D9BA026A6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2587-669C-52B5-37B2-CE118AF2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222-4E9A-4366-9086-731C8BA1F622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E1F3-2A5A-5476-D4F6-B03ACF36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8F37-3C85-78F7-2EB2-31E6D0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0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9ED4-7890-4D3C-F238-A6B1A29F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6F12-23D1-7889-1A28-612C5266D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698D6-4F8E-12DD-AD17-4690C56F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2E704-6FA9-F9AA-922F-C2619062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9DC0-AEAC-4E8F-919C-6AD5F55F6730}" type="datetime1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1CD1E-F518-538A-5AFD-07760A15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B0C7-26D7-E261-BD11-64EE9B7A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0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06F5-F84C-5B54-4DD0-34CCBA0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278B3-58F4-B6E4-16AB-E98C3037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4536B-8062-6F77-D150-289217D9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1EAC1-1AA5-B98E-CC77-0572A11E5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02743-C925-D4A5-8785-89E8EB93F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39AAB-85B6-7FE9-0BE6-2372C75C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43A9-CDBC-47C8-9E8B-04F8A31ABEBE}" type="datetime1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9784B-9E8E-A577-46EA-C0C0C28A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E415D-DAEB-498B-E079-E9C44623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4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2D6F-7CB2-2CAE-1A1A-1A6460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3E391-EB7E-3E1F-4824-022023BD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7E4-BD47-49F9-A47B-129C268E2CD4}" type="datetime1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28-F05A-8FFF-459B-677F9F62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D8E77-DA5B-0DF2-9104-520C839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F7C8D-1C9E-B34A-B0FC-DC661ACE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91C2-9D8A-4EA6-AF28-9B8FCD886260}" type="datetime1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D678B-28ED-6924-F117-BB9DA67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25A36-F523-AC3A-6948-FBDD0561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6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E407-A931-84A3-AFFC-CFD9D274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A0C7-B7A3-7FB4-F8A5-F27CB5CB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03728-D4DB-4D40-43D5-03ECAF1C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DADCA-3050-4BF5-1843-7B678FF2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E24-2BFF-48B4-B644-C923E29902F4}" type="datetime1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6F313-E389-34DC-0944-955F86A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F4D36-1030-33B7-4646-18B805BA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D7D0-FE4F-F93F-6B15-46758896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4C4-4949-A770-D5AB-6F11422C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C258E-09A2-8CD7-2D27-25E6DFAA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6020-0B8E-8501-5ABC-17C33FD4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A1CA-74F5-4FC7-B933-19CCE6E858A3}" type="datetime1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DB868-08C0-4506-9BC3-858C3B68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4B339-6C41-D0BF-4B19-8E199523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14E34-7C52-23EA-0BDD-5B007489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E15A7-2096-3D88-BB66-F8430F3AC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97BE-0C31-1C1B-3ECB-B9FAAD375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0CDDB0-884F-47CE-A581-6D304F48DFB6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292D-E5AC-209A-E8E0-D1CE7DD73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7B985-EC9E-D945-0187-F65D5779C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alliative Care: Definition, Scope, Treatment, Criteria">
            <a:extLst>
              <a:ext uri="{FF2B5EF4-FFF2-40B4-BE49-F238E27FC236}">
                <a16:creationId xmlns:a16="http://schemas.microsoft.com/office/drawing/2014/main" id="{76A0A516-96EF-0B20-2730-FD3452F1A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FB3AE-0CB8-9EB8-F8D0-B889DA355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/>
              <a:t>Palliative Care for GPs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983CE-E6F0-88E4-689D-BA7F0CEA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8" y="4629234"/>
            <a:ext cx="4351292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dirty="0"/>
              <a:t>Module 2:</a:t>
            </a:r>
          </a:p>
          <a:p>
            <a:pPr algn="l"/>
            <a:r>
              <a:rPr lang="en-GB" dirty="0"/>
              <a:t>Symptom Control &amp; Prescribing</a:t>
            </a:r>
          </a:p>
        </p:txBody>
      </p:sp>
    </p:spTree>
    <p:extLst>
      <p:ext uri="{BB962C8B-B14F-4D97-AF65-F5344CB8AC3E}">
        <p14:creationId xmlns:p14="http://schemas.microsoft.com/office/powerpoint/2010/main" val="406833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Secretions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4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 txBox="1">
            <a:spLocks/>
          </p:cNvSpPr>
          <p:nvPr/>
        </p:nvSpPr>
        <p:spPr>
          <a:xfrm>
            <a:off x="838200" y="2391050"/>
            <a:ext cx="10529047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dirty="0"/>
              <a:t>Explanation to family members is important as they may find the secretions distressing</a:t>
            </a:r>
          </a:p>
          <a:p>
            <a:pPr algn="just"/>
            <a:r>
              <a:rPr lang="en-GB" sz="1800" dirty="0"/>
              <a:t>Are they distressing for the patient? </a:t>
            </a:r>
          </a:p>
          <a:p>
            <a:pPr algn="just"/>
            <a:r>
              <a:rPr lang="en-GB" sz="1800" dirty="0"/>
              <a:t>Could consider repositioning </a:t>
            </a:r>
          </a:p>
          <a:p>
            <a:pPr algn="just"/>
            <a:r>
              <a:rPr lang="en-GB" sz="1800" dirty="0"/>
              <a:t>Treatment must be commenced at onset of secretions</a:t>
            </a:r>
          </a:p>
          <a:p>
            <a:pPr algn="just"/>
            <a:r>
              <a:rPr lang="en-GB" sz="1800" dirty="0"/>
              <a:t>Medication will prevent new secretions being produced but will not remove secretions already present </a:t>
            </a:r>
          </a:p>
          <a:p>
            <a:pPr algn="just"/>
            <a:r>
              <a:rPr lang="en-GB" sz="1800" dirty="0"/>
              <a:t>Glycopyrronium 200micrograms SC 6 hourly PRN </a:t>
            </a:r>
          </a:p>
          <a:p>
            <a:pPr algn="just"/>
            <a:r>
              <a:rPr lang="en-GB" sz="1800" dirty="0"/>
              <a:t>Alternative is Hyoscine </a:t>
            </a:r>
            <a:r>
              <a:rPr lang="en-GB" sz="1800" dirty="0" err="1"/>
              <a:t>Butylbromide</a:t>
            </a:r>
            <a:r>
              <a:rPr lang="en-GB" sz="1800" dirty="0"/>
              <a:t> (</a:t>
            </a:r>
            <a:r>
              <a:rPr lang="en-GB" sz="1800" dirty="0" err="1"/>
              <a:t>Buscopan</a:t>
            </a:r>
            <a:r>
              <a:rPr lang="en-GB" sz="1800" dirty="0"/>
              <a:t>) 20mg SC 4 hourly PRN 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1415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Breathlessness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4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 txBox="1">
            <a:spLocks/>
          </p:cNvSpPr>
          <p:nvPr/>
        </p:nvSpPr>
        <p:spPr>
          <a:xfrm>
            <a:off x="838200" y="2391050"/>
            <a:ext cx="9471211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110BE-9239-D1E9-6441-0D73D236162E}"/>
              </a:ext>
            </a:extLst>
          </p:cNvPr>
          <p:cNvSpPr txBox="1"/>
          <p:nvPr/>
        </p:nvSpPr>
        <p:spPr>
          <a:xfrm>
            <a:off x="1595718" y="2545975"/>
            <a:ext cx="95189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69 year old male with pulmonary fibrosis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Used to be able to come to the surgery for appointments, now housebound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Progressive dyspnoea over months, now dyspnoea at rest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/>
              <a:t>What would your next steps be?</a:t>
            </a:r>
          </a:p>
          <a:p>
            <a:pPr algn="just"/>
            <a:endParaRPr lang="en-GB" sz="2000" b="0" i="0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/>
              <a:t>What would you consider prescribing?</a:t>
            </a:r>
            <a:endParaRPr lang="en-GB" sz="2000" b="1" i="0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06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Breathlessness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4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 txBox="1">
            <a:spLocks/>
          </p:cNvSpPr>
          <p:nvPr/>
        </p:nvSpPr>
        <p:spPr>
          <a:xfrm>
            <a:off x="838200" y="2391050"/>
            <a:ext cx="9471211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110BE-9239-D1E9-6441-0D73D236162E}"/>
              </a:ext>
            </a:extLst>
          </p:cNvPr>
          <p:cNvSpPr txBox="1"/>
          <p:nvPr/>
        </p:nvSpPr>
        <p:spPr>
          <a:xfrm>
            <a:off x="1595718" y="2278085"/>
            <a:ext cx="97580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Review for any other causes/reversibility, c</a:t>
            </a:r>
            <a:r>
              <a:rPr lang="en-GB" b="0" dirty="0"/>
              <a:t>onsider non-pharmacological management</a:t>
            </a:r>
            <a:endParaRPr lang="en-GB" b="0" i="0" dirty="0">
              <a:effectLst/>
            </a:endParaRPr>
          </a:p>
          <a:p>
            <a:pPr algn="just"/>
            <a:endParaRPr lang="en-GB" b="0" i="0" dirty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Opioids relieve sensation of breathlessness</a:t>
            </a:r>
          </a:p>
          <a:p>
            <a:pPr algn="just"/>
            <a:endParaRPr lang="en-GB" b="0" i="0" dirty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Start low, go slow e.g. Oramorph 1.25–2.5mg PRN, then regularly if beneficial</a:t>
            </a:r>
          </a:p>
          <a:p>
            <a:pPr algn="just"/>
            <a:endParaRPr lang="en-GB" b="0" i="0" dirty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Long-acting opioids can be very effective and are safe e.g. MST 5mg BD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0" dirty="0">
                <a:effectLst/>
              </a:rPr>
              <a:t>For patients already on opioids - lower dose than current breakthrough dose is often sufficient, e.g. 25-50% of PRN </a:t>
            </a:r>
          </a:p>
          <a:p>
            <a:pPr algn="just"/>
            <a:endParaRPr lang="en-GB" b="0" dirty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Consider benzodiazepines if element of anxiety or combination of both </a:t>
            </a:r>
          </a:p>
          <a:p>
            <a:pPr algn="just"/>
            <a:endParaRPr lang="en-GB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027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Agitation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4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 txBox="1">
            <a:spLocks/>
          </p:cNvSpPr>
          <p:nvPr/>
        </p:nvSpPr>
        <p:spPr>
          <a:xfrm>
            <a:off x="838200" y="2391050"/>
            <a:ext cx="9471211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Consider causes and treat accordingly </a:t>
            </a:r>
          </a:p>
          <a:p>
            <a:pPr lvl="1"/>
            <a:r>
              <a:rPr lang="en-GB" sz="1900" dirty="0"/>
              <a:t>Pain, nausea, constipation, urinary retention</a:t>
            </a:r>
          </a:p>
          <a:p>
            <a:pPr lvl="1"/>
            <a:r>
              <a:rPr lang="en-GB" sz="1900" dirty="0"/>
              <a:t>Metabolic </a:t>
            </a:r>
          </a:p>
          <a:p>
            <a:pPr lvl="1"/>
            <a:r>
              <a:rPr lang="en-GB" sz="1900" dirty="0"/>
              <a:t>Infection with delirium</a:t>
            </a:r>
          </a:p>
          <a:p>
            <a:pPr lvl="1"/>
            <a:r>
              <a:rPr lang="en-GB" sz="1900" dirty="0"/>
              <a:t>Cerebral metastases</a:t>
            </a:r>
          </a:p>
          <a:p>
            <a:pPr lvl="1"/>
            <a:r>
              <a:rPr lang="en-GB" sz="1900" dirty="0"/>
              <a:t>Psychological distress</a:t>
            </a:r>
          </a:p>
          <a:p>
            <a:r>
              <a:rPr lang="en-GB" sz="1900" dirty="0"/>
              <a:t>Non-pharmacological measures similar to those for breathlessness</a:t>
            </a:r>
          </a:p>
          <a:p>
            <a:r>
              <a:rPr lang="en-GB" sz="1900" dirty="0"/>
              <a:t>Anxiety – Lorazepam 500 micrograms – 1mg orally or sublingually</a:t>
            </a:r>
          </a:p>
          <a:p>
            <a:r>
              <a:rPr lang="en-GB" sz="1900" dirty="0"/>
              <a:t>Anti-depressants</a:t>
            </a:r>
          </a:p>
          <a:p>
            <a:r>
              <a:rPr lang="en-GB" sz="1900" dirty="0"/>
              <a:t>Midazolam 2.5-5mg SC 2 hourly PRN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900" dirty="0"/>
          </a:p>
          <a:p>
            <a:endParaRPr lang="en-GB" sz="1900" dirty="0"/>
          </a:p>
          <a:p>
            <a:endParaRPr lang="en-GB" sz="19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1433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F6570-FB1C-5C6D-9C69-A98F6419A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-2" b="263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074459" cy="374276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900" dirty="0"/>
              <a:t>75 year old male</a:t>
            </a:r>
          </a:p>
          <a:p>
            <a:pPr algn="just">
              <a:defRPr/>
            </a:pPr>
            <a:r>
              <a:rPr lang="en-GB" sz="1900" dirty="0"/>
              <a:t>Background of </a:t>
            </a:r>
            <a:r>
              <a:rPr lang="en-GB" sz="1900" dirty="0" err="1"/>
              <a:t>HFpEF</a:t>
            </a:r>
            <a:r>
              <a:rPr lang="en-GB" sz="1900" dirty="0"/>
              <a:t>, HTN, T2DM</a:t>
            </a:r>
          </a:p>
          <a:p>
            <a:pPr algn="just">
              <a:defRPr/>
            </a:pPr>
            <a:r>
              <a:rPr lang="en-GB" sz="1900" dirty="0"/>
              <a:t>Four hospital admissions in six months with pulmonary oedema and most recently pneumonia</a:t>
            </a:r>
          </a:p>
          <a:p>
            <a:pPr algn="just">
              <a:defRPr/>
            </a:pPr>
            <a:r>
              <a:rPr lang="en-GB" sz="1900" dirty="0"/>
              <a:t>Initially responded well to diuretic treatment but soon became refractory to treatment</a:t>
            </a:r>
          </a:p>
          <a:p>
            <a:pPr algn="just">
              <a:defRPr/>
            </a:pPr>
            <a:r>
              <a:rPr lang="en-GB" sz="1900" dirty="0"/>
              <a:t>Lives with wife, daughter lives locally  </a:t>
            </a:r>
          </a:p>
          <a:p>
            <a:pPr marL="0" indent="0" algn="just">
              <a:buNone/>
              <a:defRPr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6151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F6570-FB1C-5C6D-9C69-A98F6419A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-2" b="263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Regular medications:</a:t>
            </a:r>
          </a:p>
          <a:p>
            <a:pPr lvl="1"/>
            <a:r>
              <a:rPr lang="en-GB" sz="2000" dirty="0"/>
              <a:t>Ramipril 5mg OD</a:t>
            </a:r>
          </a:p>
          <a:p>
            <a:pPr lvl="1"/>
            <a:r>
              <a:rPr lang="en-GB" sz="2000" dirty="0"/>
              <a:t>Metformin 1g BD</a:t>
            </a:r>
          </a:p>
          <a:p>
            <a:pPr lvl="1"/>
            <a:r>
              <a:rPr lang="en-GB" sz="2000" dirty="0"/>
              <a:t>Sitagliptin 100mg OD</a:t>
            </a:r>
          </a:p>
          <a:p>
            <a:pPr lvl="1"/>
            <a:r>
              <a:rPr lang="en-GB" sz="2000" dirty="0"/>
              <a:t>Atorvastatin 20mg ON</a:t>
            </a:r>
          </a:p>
          <a:p>
            <a:pPr lvl="1"/>
            <a:r>
              <a:rPr lang="en-GB" sz="2000" dirty="0"/>
              <a:t>Furosemide 40mg OD</a:t>
            </a:r>
          </a:p>
          <a:p>
            <a:pPr lvl="1"/>
            <a:r>
              <a:rPr lang="en-GB" sz="2000" dirty="0"/>
              <a:t>Adcal D3 BD</a:t>
            </a:r>
          </a:p>
          <a:p>
            <a:pPr marL="0" indent="0" algn="just">
              <a:buNone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210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F6570-FB1C-5C6D-9C69-A98F6419A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-2" b="263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128247" cy="374276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altLang="en-US" sz="2000" dirty="0"/>
              <a:t>His condition has since rapidly changed</a:t>
            </a:r>
            <a:endParaRPr lang="en-GB" sz="20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2000" dirty="0"/>
              <a:t>Now completely bedbound after a fall while transferring to the bathroom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2000" dirty="0"/>
              <a:t>Daughter reports he is grimacing and unsettled during his sleep with laboured breathing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2000" dirty="0"/>
              <a:t>ACP: PPC and PPD is home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21602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3BB0A231-89C3-0C6F-4370-F448F8F6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161"/>
            <a:ext cx="7014882" cy="3742762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/>
              <a:t>What would you prescribe at this stage?</a:t>
            </a:r>
          </a:p>
          <a:p>
            <a:pPr marL="0" indent="0" algn="just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pPr algn="just"/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374372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3BB0A231-89C3-0C6F-4370-F448F8F6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57047" cy="1899912"/>
          </a:xfrm>
        </p:spPr>
        <p:txBody>
          <a:bodyPr>
            <a:normAutofit/>
          </a:bodyPr>
          <a:lstStyle/>
          <a:p>
            <a:r>
              <a:rPr lang="en-GB" sz="4000" dirty="0"/>
              <a:t>Anticipatory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881"/>
            <a:ext cx="5777753" cy="374276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000" b="1" i="0" dirty="0">
                <a:effectLst/>
                <a:latin typeface="Aptos" panose="020B0004020202020204" pitchFamily="34" charset="0"/>
              </a:rPr>
              <a:t>Morphine sulphate 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2.5-5mg SC when required for pain or breathlessness up to hourly</a:t>
            </a:r>
          </a:p>
          <a:p>
            <a:pPr algn="just"/>
            <a:r>
              <a:rPr lang="en-GB" sz="2000" b="1" i="0" dirty="0">
                <a:effectLst/>
                <a:latin typeface="Aptos" panose="020B0004020202020204" pitchFamily="34" charset="0"/>
              </a:rPr>
              <a:t>Haloperidol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 0.5-1mg SC when required for </a:t>
            </a:r>
            <a:r>
              <a:rPr lang="en-GB" sz="2000" i="0" strike="noStrike" dirty="0">
                <a:effectLst/>
                <a:latin typeface="Aptos" panose="020B0004020202020204" pitchFamily="34" charset="0"/>
              </a:rPr>
              <a:t>nausea/vomiting. 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Max dose 3mg in 24 hours</a:t>
            </a:r>
            <a:endParaRPr lang="en-GB" sz="2000" dirty="0">
              <a:latin typeface="Aptos" panose="020B0004020202020204" pitchFamily="34" charset="0"/>
            </a:endParaRPr>
          </a:p>
          <a:p>
            <a:pPr algn="just"/>
            <a:r>
              <a:rPr lang="en-GB" sz="2000" b="1" i="0" dirty="0">
                <a:effectLst/>
                <a:latin typeface="Aptos" panose="020B0004020202020204" pitchFamily="34" charset="0"/>
              </a:rPr>
              <a:t>Midazolam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 2.5-5mg SC when required for </a:t>
            </a:r>
            <a:r>
              <a:rPr lang="en-GB" sz="2000" i="0" strike="noStrike" dirty="0">
                <a:effectLst/>
                <a:latin typeface="Aptos" panose="020B0004020202020204" pitchFamily="34" charset="0"/>
              </a:rPr>
              <a:t>agitation/restlessness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 up to 2 hourly </a:t>
            </a:r>
          </a:p>
          <a:p>
            <a:pPr algn="just"/>
            <a:r>
              <a:rPr lang="en-GB" sz="2000" b="1" i="0" dirty="0" err="1">
                <a:effectLst/>
                <a:latin typeface="Aptos" panose="020B0004020202020204" pitchFamily="34" charset="0"/>
              </a:rPr>
              <a:t>Glycopyrronium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>
                <a:latin typeface="Aptos" panose="020B0004020202020204" pitchFamily="34" charset="0"/>
              </a:rPr>
              <a:t>b</a:t>
            </a:r>
            <a:r>
              <a:rPr lang="en-GB" sz="2000" b="1" i="0" dirty="0">
                <a:effectLst/>
                <a:latin typeface="Aptos" panose="020B0004020202020204" pitchFamily="34" charset="0"/>
              </a:rPr>
              <a:t>romide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 200-400 micrograms SC when required for </a:t>
            </a:r>
            <a:r>
              <a:rPr lang="en-GB" sz="2000" i="0" strike="noStrike" dirty="0">
                <a:effectLst/>
                <a:latin typeface="Aptos" panose="020B0004020202020204" pitchFamily="34" charset="0"/>
              </a:rPr>
              <a:t>respiratory secretions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. Max dose 1.2mg in 24 hours</a:t>
            </a:r>
          </a:p>
          <a:p>
            <a:pPr algn="just"/>
            <a:r>
              <a:rPr lang="en-GB" sz="2000" b="1" dirty="0">
                <a:latin typeface="Aptos" panose="020B0004020202020204" pitchFamily="34" charset="0"/>
              </a:rPr>
              <a:t>Mouthcare</a:t>
            </a:r>
            <a:r>
              <a:rPr lang="en-GB" sz="2000" dirty="0">
                <a:latin typeface="Aptos" panose="020B0004020202020204" pitchFamily="34" charset="0"/>
              </a:rPr>
              <a:t>: artificial saliva, advice family/carers</a:t>
            </a:r>
          </a:p>
          <a:p>
            <a:pPr algn="just"/>
            <a:r>
              <a:rPr lang="en-GB" sz="2000" b="1" dirty="0">
                <a:latin typeface="Aptos" panose="020B0004020202020204" pitchFamily="34" charset="0"/>
              </a:rPr>
              <a:t>You may need to increase doses depending on the patient’s response</a:t>
            </a:r>
            <a:endParaRPr lang="en-GB" sz="2000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en-GB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3BB0A231-89C3-0C6F-4370-F448F8F6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161"/>
            <a:ext cx="7014882" cy="37427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000" b="1" dirty="0"/>
              <a:t>Would you make any changes to his regular medications and why?</a:t>
            </a:r>
          </a:p>
          <a:p>
            <a:pPr marL="0" indent="0" algn="just">
              <a:buNone/>
            </a:pPr>
            <a:endParaRPr lang="en-GB" sz="2000" b="1" dirty="0"/>
          </a:p>
          <a:p>
            <a:pPr lvl="1"/>
            <a:r>
              <a:rPr lang="en-GB" sz="1800" dirty="0"/>
              <a:t>Ramipril 5mg OD</a:t>
            </a:r>
          </a:p>
          <a:p>
            <a:pPr lvl="1"/>
            <a:r>
              <a:rPr lang="en-GB" sz="1800" dirty="0"/>
              <a:t>Metformin 1g BD</a:t>
            </a:r>
          </a:p>
          <a:p>
            <a:pPr lvl="1"/>
            <a:r>
              <a:rPr lang="en-GB" sz="1800" dirty="0"/>
              <a:t>Sitagliptin 100mg OD</a:t>
            </a:r>
          </a:p>
          <a:p>
            <a:pPr lvl="1"/>
            <a:r>
              <a:rPr lang="en-GB" sz="1800" dirty="0"/>
              <a:t>Atorvastatin 20mg ON</a:t>
            </a:r>
          </a:p>
          <a:p>
            <a:pPr lvl="1"/>
            <a:r>
              <a:rPr lang="en-GB" sz="1800" dirty="0"/>
              <a:t>Furosemide 40mg OD</a:t>
            </a:r>
          </a:p>
          <a:p>
            <a:pPr lvl="1"/>
            <a:r>
              <a:rPr lang="en-GB" sz="1800" dirty="0"/>
              <a:t>Lansoprazole 15mg OD</a:t>
            </a:r>
          </a:p>
          <a:p>
            <a:pPr lvl="1"/>
            <a:r>
              <a:rPr lang="en-GB" sz="1800" dirty="0"/>
              <a:t>Adcal D3 BD</a:t>
            </a:r>
          </a:p>
          <a:p>
            <a:pPr marL="457200" lvl="1" indent="0">
              <a:buNone/>
            </a:pPr>
            <a:endParaRPr lang="en-GB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/>
              <a:t>Remember this can be reviewed, patients may improve and require medications  again at a later stage</a:t>
            </a:r>
          </a:p>
          <a:p>
            <a:pPr algn="just"/>
            <a:endParaRPr lang="en-GB" sz="2400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en-GB" sz="2400" b="1" dirty="0"/>
          </a:p>
          <a:p>
            <a:pPr marL="0" indent="0" algn="just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pPr algn="just"/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1892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05506-D825-16FE-FB4C-B575778B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GB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2067-CBFE-A230-A826-414D230B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06999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GB" altLang="en-US" dirty="0"/>
              <a:t>Troubleshooting</a:t>
            </a:r>
          </a:p>
          <a:p>
            <a:r>
              <a:rPr lang="en-GB" altLang="en-US" dirty="0"/>
              <a:t>Interactive session</a:t>
            </a:r>
          </a:p>
          <a:p>
            <a:r>
              <a:rPr lang="en-GB" altLang="en-US" dirty="0"/>
              <a:t>Confidential discussion</a:t>
            </a:r>
          </a:p>
          <a:p>
            <a:r>
              <a:rPr lang="en-GB" altLang="en-US" dirty="0"/>
              <a:t>Bring any cases</a:t>
            </a:r>
          </a:p>
          <a:p>
            <a:r>
              <a:rPr lang="en-GB" altLang="en-US" dirty="0"/>
              <a:t>Ask questions along the way</a:t>
            </a:r>
          </a:p>
          <a:p>
            <a:r>
              <a:rPr lang="en-GB" altLang="en-US" dirty="0"/>
              <a:t>Feedback after session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GB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452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CACE5-399B-487D-8C88-1A58332A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Deprescribing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354043-8FEC-01BF-E33F-FA87CBBBF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4002"/>
              </p:ext>
            </p:extLst>
          </p:nvPr>
        </p:nvGraphicFramePr>
        <p:xfrm>
          <a:off x="838201" y="2058669"/>
          <a:ext cx="10797988" cy="467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922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ny question marks on black background">
            <a:extLst>
              <a:ext uri="{FF2B5EF4-FFF2-40B4-BE49-F238E27FC236}">
                <a16:creationId xmlns:a16="http://schemas.microsoft.com/office/drawing/2014/main" id="{E4EAAD2C-D792-5FB8-C0DB-F63B0CFA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1" r="2" b="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B4AF6-79D8-DAB5-A920-7441A2EE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Any questions or thoughts?</a:t>
            </a:r>
          </a:p>
        </p:txBody>
      </p:sp>
    </p:spTree>
    <p:extLst>
      <p:ext uri="{BB962C8B-B14F-4D97-AF65-F5344CB8AC3E}">
        <p14:creationId xmlns:p14="http://schemas.microsoft.com/office/powerpoint/2010/main" val="43962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5CB5F0B-DB92-DEEE-30D8-7BDFBFBC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3" t="42948" r="30218" b="10739"/>
          <a:stretch/>
        </p:blipFill>
        <p:spPr bwMode="auto">
          <a:xfrm>
            <a:off x="1813884" y="1904242"/>
            <a:ext cx="8979622" cy="45878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4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D3FF0-E94A-9633-E5EE-B4E786963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3" t="26276" r="19706" b="12259"/>
          <a:stretch/>
        </p:blipFill>
        <p:spPr>
          <a:xfrm>
            <a:off x="3035701" y="1219200"/>
            <a:ext cx="6592393" cy="53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28" y="2377868"/>
            <a:ext cx="4499119" cy="3553581"/>
          </a:xfrm>
        </p:spPr>
        <p:txBody>
          <a:bodyPr>
            <a:noAutofit/>
          </a:bodyPr>
          <a:lstStyle/>
          <a:p>
            <a:pPr algn="just"/>
            <a:r>
              <a:rPr lang="en-GB" sz="1800" b="0" i="0" dirty="0">
                <a:effectLst/>
                <a:highlight>
                  <a:srgbClr val="F0F4F5"/>
                </a:highlight>
              </a:rPr>
              <a:t>If full dose of weak opioid is not giving 24h pain relief, step</a:t>
            </a:r>
            <a:r>
              <a:rPr lang="en-GB" sz="1800" b="0" i="0" u="none" strike="noStrike" dirty="0">
                <a:effectLst/>
                <a:highlight>
                  <a:srgbClr val="F0F4F5"/>
                </a:highlight>
              </a:rPr>
              <a:t> up to strong opioid</a:t>
            </a:r>
            <a:endParaRPr lang="en-GB" sz="1800" b="0" i="0" dirty="0">
              <a:effectLst/>
              <a:highlight>
                <a:srgbClr val="F0F4F5"/>
              </a:highlight>
            </a:endParaRPr>
          </a:p>
          <a:p>
            <a:pPr algn="just"/>
            <a:r>
              <a:rPr lang="en-GB" sz="1800" dirty="0">
                <a:highlight>
                  <a:srgbClr val="F0F4F5"/>
                </a:highlight>
              </a:rPr>
              <a:t>G</a:t>
            </a:r>
            <a:r>
              <a:rPr lang="en-GB" sz="1800" b="0" i="0" dirty="0">
                <a:effectLst/>
                <a:highlight>
                  <a:srgbClr val="F0F4F5"/>
                </a:highlight>
              </a:rPr>
              <a:t>old standard is Oramorph (10mgs/5mls) e.g. 2.5mg 4 hourly and titrate as needed</a:t>
            </a:r>
          </a:p>
          <a:p>
            <a:pPr algn="just"/>
            <a:r>
              <a:rPr lang="en-GB" sz="1800" b="0" i="0" dirty="0">
                <a:effectLst/>
                <a:highlight>
                  <a:srgbClr val="F0F4F5"/>
                </a:highlight>
              </a:rPr>
              <a:t>Once steady dose is reached,</a:t>
            </a:r>
            <a:r>
              <a:rPr lang="en-GB" sz="1800" dirty="0">
                <a:highlight>
                  <a:srgbClr val="F0F4F5"/>
                </a:highlight>
              </a:rPr>
              <a:t> </a:t>
            </a:r>
            <a:r>
              <a:rPr lang="en-GB" sz="1800" b="0" i="0" dirty="0">
                <a:effectLst/>
                <a:highlight>
                  <a:srgbClr val="F0F4F5"/>
                </a:highlight>
              </a:rPr>
              <a:t>convert to 12 hourly modified release e.g. MST or Zomorph</a:t>
            </a:r>
          </a:p>
          <a:p>
            <a:pPr algn="just"/>
            <a:r>
              <a:rPr lang="en-GB" sz="1800" dirty="0">
                <a:highlight>
                  <a:srgbClr val="F0F4F5"/>
                </a:highlight>
              </a:rPr>
              <a:t>Consider adjuvants along the way</a:t>
            </a:r>
            <a:endParaRPr lang="en-GB" sz="1800" b="0" i="0" dirty="0">
              <a:effectLst/>
              <a:highlight>
                <a:srgbClr val="F0F4F5"/>
              </a:highlight>
            </a:endParaRPr>
          </a:p>
          <a:p>
            <a:pPr algn="just"/>
            <a:r>
              <a:rPr lang="en-GB" sz="1800" dirty="0">
                <a:highlight>
                  <a:srgbClr val="F0F4F5"/>
                </a:highlight>
              </a:rPr>
              <a:t>Consider Oxycodone depending on eGFR</a:t>
            </a:r>
          </a:p>
          <a:p>
            <a:pPr algn="just"/>
            <a:r>
              <a:rPr lang="en-GB" sz="1800" dirty="0"/>
              <a:t>Patches not suitable for acute pain or rapidly changing pain because of the time it takes to reach therapeutic levels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b="1" dirty="0"/>
          </a:p>
          <a:p>
            <a:pPr algn="just"/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/>
            <a:endParaRPr lang="en-GB" sz="1800" b="1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33EA8-69CD-EEB9-4E33-1A8F7EF0F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9" t="37642" r="17582" b="22339"/>
          <a:stretch/>
        </p:blipFill>
        <p:spPr>
          <a:xfrm>
            <a:off x="5669332" y="2187388"/>
            <a:ext cx="6433936" cy="3191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97C3FE7-5068-9A3C-5D89-166B5647225B}"/>
              </a:ext>
            </a:extLst>
          </p:cNvPr>
          <p:cNvSpPr/>
          <p:nvPr/>
        </p:nvSpPr>
        <p:spPr>
          <a:xfrm>
            <a:off x="10238841" y="2623289"/>
            <a:ext cx="1684217" cy="1679774"/>
          </a:xfrm>
          <a:prstGeom prst="ellipse">
            <a:avLst/>
          </a:prstGeom>
          <a:noFill/>
          <a:ln w="47625">
            <a:solidFill>
              <a:srgbClr val="3E5F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77" y="2443993"/>
            <a:ext cx="3888528" cy="35535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1800" dirty="0"/>
              <a:t>76 year old male with colon cancer and bone metastases</a:t>
            </a:r>
          </a:p>
          <a:p>
            <a:pPr algn="just"/>
            <a:r>
              <a:rPr lang="en-GB" sz="1800" dirty="0"/>
              <a:t>Pregabalin 75mg BD, Paracetamol 1g QDS</a:t>
            </a:r>
          </a:p>
          <a:p>
            <a:pPr algn="just"/>
            <a:r>
              <a:rPr lang="en-GB" sz="1800" b="0" i="0" dirty="0">
                <a:effectLst/>
              </a:rPr>
              <a:t>Needing 5mg Oramorph six times a day</a:t>
            </a:r>
          </a:p>
          <a:p>
            <a:pPr algn="just"/>
            <a:r>
              <a:rPr lang="en-GB" sz="1800" b="1" dirty="0">
                <a:solidFill>
                  <a:srgbClr val="2D2D2D"/>
                </a:solidFill>
              </a:rPr>
              <a:t>What would you prescribe for his modified release?</a:t>
            </a:r>
          </a:p>
          <a:p>
            <a:pPr algn="just"/>
            <a:r>
              <a:rPr lang="en-GB" sz="1800" dirty="0">
                <a:solidFill>
                  <a:srgbClr val="2D2D2D"/>
                </a:solidFill>
              </a:rPr>
              <a:t>He becomes more confused which you feel is medication related</a:t>
            </a:r>
          </a:p>
          <a:p>
            <a:pPr algn="just"/>
            <a:r>
              <a:rPr lang="en-GB" sz="1800" dirty="0">
                <a:solidFill>
                  <a:srgbClr val="2D2D2D"/>
                </a:solidFill>
              </a:rPr>
              <a:t>You note his eGFR is 40 and he is now finding it difficult to swallow, </a:t>
            </a:r>
            <a:r>
              <a:rPr lang="en-GB" sz="1800" b="1" dirty="0">
                <a:solidFill>
                  <a:srgbClr val="2D2D2D"/>
                </a:solidFill>
              </a:rPr>
              <a:t>what would you consider prescribing for his PRN medication?</a:t>
            </a:r>
          </a:p>
          <a:p>
            <a:pPr marL="0" indent="0" algn="just">
              <a:buNone/>
            </a:pPr>
            <a:endParaRPr lang="en-GB" sz="1800" dirty="0">
              <a:solidFill>
                <a:srgbClr val="2D2D2D"/>
              </a:solidFill>
            </a:endParaRPr>
          </a:p>
          <a:p>
            <a:pPr marL="0" indent="0" algn="just">
              <a:buNone/>
            </a:pPr>
            <a:endParaRPr lang="en-GB" sz="1400" dirty="0"/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  <a:p>
            <a:pPr algn="just"/>
            <a:endParaRPr lang="en-GB" sz="1400" b="1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B480D9-FB6E-E878-44A2-C651B6648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041370"/>
              </p:ext>
            </p:extLst>
          </p:nvPr>
        </p:nvGraphicFramePr>
        <p:xfrm>
          <a:off x="5781333" y="2133601"/>
          <a:ext cx="596278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89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Constipation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Laxatives should be prescribed alongside opiates, exceptions: stomas and pancreatic insufficiency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Bulk forming agents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Fybogel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not popular, require high fluid intake and good motility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Stool softeners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Docusate – available as tablet/liquid, reduce straining, target consistency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Osmotic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Lactulose, Movicol, </a:t>
            </a:r>
            <a:r>
              <a:rPr lang="en-GB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Laxido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require high fluid intake, can cause bloating/cramping/flatulence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Stimulant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Senna, Bisacodyl, </a:t>
            </a:r>
            <a:r>
              <a:rPr lang="en-GB" sz="1800" dirty="0"/>
              <a:t>Sodium </a:t>
            </a:r>
            <a:r>
              <a:rPr lang="en-GB" sz="1800" dirty="0" err="1"/>
              <a:t>Picosulfate</a:t>
            </a:r>
            <a:r>
              <a:rPr lang="en-GB" sz="1800" dirty="0"/>
              <a:t> - 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can cause colic, target frequency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Rectal suppositories/enemas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avoid in </a:t>
            </a:r>
            <a:r>
              <a:rPr lang="en-GB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neutropaenic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patients/thrombocytopaenic patients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 err="1">
                <a:solidFill>
                  <a:srgbClr val="000000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Naloxegol</a:t>
            </a:r>
            <a:r>
              <a:rPr lang="en-GB" sz="1800" kern="100" dirty="0">
                <a:solidFill>
                  <a:srgbClr val="000000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 - peripherally acting opioid receptor antagonist useful for constipation, specialist guidance</a:t>
            </a:r>
            <a:endParaRPr lang="en-GB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794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Nausea &amp; Vomiting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50D27-1197-E836-DCF8-5F95FAC8B24D}"/>
              </a:ext>
            </a:extLst>
          </p:cNvPr>
          <p:cNvSpPr txBox="1"/>
          <p:nvPr/>
        </p:nvSpPr>
        <p:spPr>
          <a:xfrm>
            <a:off x="1631576" y="2259110"/>
            <a:ext cx="88978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57 year old female with metastatic ovarian cancer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She is currently eating and drinking small amounts, bowels opened yesterday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She is currently taking Oxycodone 20mg BD to manage her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She is getting intermittent nausea symptoms and had one episode of vomiting with abdominal pain requiring PRN Oxycodone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What could be causing her symptoms?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What would you prescribe?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8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Nausea &amp; Vomiting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819012-5EBA-3FBC-0F6A-406924C1E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03271"/>
              </p:ext>
            </p:extLst>
          </p:nvPr>
        </p:nvGraphicFramePr>
        <p:xfrm>
          <a:off x="1623344" y="2108521"/>
          <a:ext cx="8906111" cy="435864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2228737">
                  <a:extLst>
                    <a:ext uri="{9D8B030D-6E8A-4147-A177-3AD203B41FA5}">
                      <a16:colId xmlns:a16="http://schemas.microsoft.com/office/drawing/2014/main" val="3996652839"/>
                    </a:ext>
                  </a:extLst>
                </a:gridCol>
                <a:gridCol w="6677374">
                  <a:extLst>
                    <a:ext uri="{9D8B030D-6E8A-4147-A177-3AD203B41FA5}">
                      <a16:colId xmlns:a16="http://schemas.microsoft.com/office/drawing/2014/main" val="2209942002"/>
                    </a:ext>
                  </a:extLst>
                </a:gridCol>
              </a:tblGrid>
              <a:tr h="791660">
                <a:tc>
                  <a:txBody>
                    <a:bodyPr/>
                    <a:lstStyle/>
                    <a:p>
                      <a:r>
                        <a:rPr lang="en-GB" sz="1600" dirty="0"/>
                        <a:t>Cyclizine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Antihistamine</a:t>
                      </a:r>
                    </a:p>
                    <a:p>
                      <a:r>
                        <a:rPr lang="en-GB" sz="1600" dirty="0"/>
                        <a:t>Cerebral irritation, vertigo, raised ICP</a:t>
                      </a:r>
                    </a:p>
                    <a:p>
                      <a:r>
                        <a:rPr lang="en-GB" sz="1600" dirty="0"/>
                        <a:t>Avoid in heart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52352"/>
                  </a:ext>
                </a:extLst>
              </a:tr>
              <a:tr h="1015194">
                <a:tc>
                  <a:txBody>
                    <a:bodyPr/>
                    <a:lstStyle/>
                    <a:p>
                      <a:r>
                        <a:rPr lang="en-GB" sz="1600" dirty="0"/>
                        <a:t>Haloperidol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Dopamine antagonist </a:t>
                      </a:r>
                    </a:p>
                    <a:p>
                      <a:r>
                        <a:rPr lang="en-GB" sz="1600" dirty="0"/>
                        <a:t>Biochemical disturbance - drug, toxin</a:t>
                      </a:r>
                    </a:p>
                    <a:p>
                      <a:r>
                        <a:rPr lang="en-GB" sz="1600" dirty="0"/>
                        <a:t>Metabolic – heart/liver/renal failure</a:t>
                      </a:r>
                    </a:p>
                    <a:p>
                      <a:r>
                        <a:rPr lang="en-GB" sz="1600" dirty="0"/>
                        <a:t>Avoid in Parkinson’s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23391"/>
                  </a:ext>
                </a:extLst>
              </a:tr>
              <a:tr h="783150">
                <a:tc>
                  <a:txBody>
                    <a:bodyPr/>
                    <a:lstStyle/>
                    <a:p>
                      <a:r>
                        <a:rPr lang="en-GB" sz="1600" dirty="0"/>
                        <a:t>Metoclopramide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Dopamine antagonist &amp; prokinetic</a:t>
                      </a:r>
                    </a:p>
                    <a:p>
                      <a:r>
                        <a:rPr lang="en-GB" sz="1600" dirty="0"/>
                        <a:t>Gastric stasis, reflux, delayed gastric emptying</a:t>
                      </a:r>
                    </a:p>
                    <a:p>
                      <a:r>
                        <a:rPr lang="en-GB" sz="1600" dirty="0"/>
                        <a:t>Avoid in complete bowel obstruction and Parkinson’s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30261"/>
                  </a:ext>
                </a:extLst>
              </a:tr>
              <a:tr h="783150">
                <a:tc>
                  <a:txBody>
                    <a:bodyPr/>
                    <a:lstStyle/>
                    <a:p>
                      <a:r>
                        <a:rPr lang="en-GB" sz="1600" dirty="0"/>
                        <a:t>Levomepromazine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Broad spectrum antiemetic - dopamine, histamine, muscarinic antagonist </a:t>
                      </a:r>
                    </a:p>
                    <a:p>
                      <a:r>
                        <a:rPr lang="en-GB" sz="1600" dirty="0"/>
                        <a:t>Second line, in higher doses can have added sedative effect</a:t>
                      </a:r>
                    </a:p>
                    <a:p>
                      <a:r>
                        <a:rPr lang="en-GB" sz="1600" dirty="0"/>
                        <a:t>Lowers seizure threshold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70328"/>
                  </a:ext>
                </a:extLst>
              </a:tr>
              <a:tr h="738670">
                <a:tc>
                  <a:txBody>
                    <a:bodyPr/>
                    <a:lstStyle/>
                    <a:p>
                      <a:r>
                        <a:rPr lang="en-GB" sz="1600" dirty="0"/>
                        <a:t>Ondansetron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5-HT3 receptor antagonist</a:t>
                      </a:r>
                      <a:endParaRPr lang="en-GB" sz="1600" dirty="0">
                        <a:latin typeface="+mn-lt"/>
                      </a:endParaRPr>
                    </a:p>
                    <a:p>
                      <a:r>
                        <a:rPr lang="en-GB" sz="1600" dirty="0"/>
                        <a:t>Mainly in chemotherapy, post-operatively </a:t>
                      </a:r>
                    </a:p>
                    <a:p>
                      <a:r>
                        <a:rPr lang="en-GB" sz="1600" dirty="0"/>
                        <a:t>Very constipating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21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3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50887</TotalTime>
  <Words>1492</Words>
  <Application>Microsoft Office PowerPoint</Application>
  <PresentationFormat>Widescreen</PresentationFormat>
  <Paragraphs>353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Symbol</vt:lpstr>
      <vt:lpstr>Office Theme</vt:lpstr>
      <vt:lpstr>Palliative Care for GPs</vt:lpstr>
      <vt:lpstr>Ground Rules</vt:lpstr>
      <vt:lpstr>Pain</vt:lpstr>
      <vt:lpstr>Pain</vt:lpstr>
      <vt:lpstr>Pain</vt:lpstr>
      <vt:lpstr>Pain</vt:lpstr>
      <vt:lpstr>Constipation</vt:lpstr>
      <vt:lpstr>Nausea &amp; Vomiting</vt:lpstr>
      <vt:lpstr>Nausea &amp; Vomiting</vt:lpstr>
      <vt:lpstr>Secretions</vt:lpstr>
      <vt:lpstr>Breathlessness</vt:lpstr>
      <vt:lpstr>Breathlessness</vt:lpstr>
      <vt:lpstr>Agitation</vt:lpstr>
      <vt:lpstr>Mr B</vt:lpstr>
      <vt:lpstr>Mr B</vt:lpstr>
      <vt:lpstr>Mr B</vt:lpstr>
      <vt:lpstr>Mr B</vt:lpstr>
      <vt:lpstr>Anticipatory Medications</vt:lpstr>
      <vt:lpstr>Mr B</vt:lpstr>
      <vt:lpstr>Deprescribing</vt:lpstr>
      <vt:lpstr>Any questions or 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 Edirisinghe</dc:creator>
  <cp:lastModifiedBy>Mohan Edirisinghe</cp:lastModifiedBy>
  <cp:revision>303</cp:revision>
  <dcterms:created xsi:type="dcterms:W3CDTF">2024-04-15T11:41:39Z</dcterms:created>
  <dcterms:modified xsi:type="dcterms:W3CDTF">2024-06-24T11:51:24Z</dcterms:modified>
</cp:coreProperties>
</file>