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13"/>
  </p:notesMasterIdLst>
  <p:sldIdLst>
    <p:sldId id="258" r:id="rId3"/>
    <p:sldId id="308" r:id="rId4"/>
    <p:sldId id="256" r:id="rId5"/>
    <p:sldId id="305" r:id="rId6"/>
    <p:sldId id="309" r:id="rId7"/>
    <p:sldId id="310" r:id="rId8"/>
    <p:sldId id="278" r:id="rId9"/>
    <p:sldId id="311" r:id="rId10"/>
    <p:sldId id="312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B49EC-E0B2-4FF7-8F07-E4A86356C5A4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E664C-397B-490C-B1A6-81BCFE28C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2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11881D-A2DC-41C4-B72B-289FC93263B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96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1CD2F-A791-BA31-2329-6E7F08529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881" y="949325"/>
            <a:ext cx="705291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67C6E-44CE-5631-9B7D-927914A92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881" y="3429000"/>
            <a:ext cx="7052919" cy="10398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A0A7A8-4245-C445-526B-07F77007E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23338" y="490881"/>
            <a:ext cx="3577781" cy="1563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21D7FA-D5F5-9211-9F8F-787E6AEB51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881" y="5309196"/>
            <a:ext cx="1937769" cy="105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6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182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200A-D934-4DE6-19D6-528381A57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9934F-9B4B-DAB1-B135-2CD61C73C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3D60A-EE72-A77A-2DC9-A0AEF6F9F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D33E3-BB67-BEDB-19C6-545CB2D5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072D1-16BA-3B57-D9E7-98338F78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29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5D699-1871-58D0-E79D-3A2D9FE5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EE11A-BBF6-7E76-3124-8529D3366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A1978-ADCE-8D46-8972-E4F052B2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3A599-21AE-3D1D-E470-6736E943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E5674-7CB6-CECC-4771-C3FC5D2F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98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3219E-A5B8-309A-7448-AA61CA59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F5FF6-B82D-84E2-A656-471D996BA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4B53B-BA88-560A-7335-6E3410567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E63AD-686E-640B-6A72-FED74E6D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E2B45-9FC4-CE10-A8D5-97CDFE4A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817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CAA6-0F41-CB45-A6BB-F2AE4944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B1528-1281-F29A-E63F-EBD87F4EC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410F3-9F3B-E62A-D4C3-DA94771A6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0EEAC-89C6-BEDE-2732-87ED4E69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212BD-D092-01B4-F97D-97A26391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504EE-93BB-8EFE-59E0-8B18A817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613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B82C6-FDD2-07F0-A7FC-9770B024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16641-6C26-7EF9-655F-E18F16829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D73C7-AFEB-4AC2-8E04-25A8455D7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042CD9-B57D-1A61-5B2C-68FEA2400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BD046-4FAB-BF43-32AB-8414972BA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F31E9-3E15-DF6A-FC38-BDBA86AA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35B03-FD0B-1FD2-350B-27B9C63F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A7B86-255D-4565-DA1D-894B2CE6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625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CAAFD-0421-857C-C8C8-7379F27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FC58B4-27D2-FEBC-3C94-8DBCBE36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41C33-1794-3A62-017B-18D58D8E5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F5E6-14EF-2AD5-FBED-6B5D771C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6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F1A954-911C-1115-1FAE-00A08A1B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7D0908-F703-2B19-A6B7-18E756DE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9E668-928A-2DE7-37FE-56EC26C4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077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E7ED-F608-B78A-BDF4-27A43946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2B2A-3C4D-34B6-D79D-42BD0681F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3505E-D937-FB96-BB57-62FA3CA4B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83FD7-9111-5EDE-16A1-AB62C45B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1BA1E-A5DB-164B-2BC4-5270CB9D6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4F996-220B-350D-7419-497D7652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342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C6572-C028-2EDF-FFFE-577B08EA9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35286D-4109-A625-FFD8-AAD02B8D0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2EB67-FD34-2248-B29E-C5D380440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582F1-6F95-49FD-4355-B0CDF8C7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97C81-8F23-1412-3DF1-91F4BF47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BD37F-7CAE-443C-89DE-7CAA0890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6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lue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8AEAC6-3629-C0DA-5A13-9C79C88648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23338" y="490881"/>
            <a:ext cx="3577780" cy="15637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B73EA9-A2A8-3697-6A6A-36F3EC5743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881" y="5309195"/>
            <a:ext cx="1937769" cy="105612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F9808E8-DD41-80E0-FAFC-354E6FE80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881" y="949325"/>
            <a:ext cx="705291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19E708A-2810-ED20-EDC9-B9D1DEDD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881" y="3429000"/>
            <a:ext cx="7052919" cy="10398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589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77300-4B82-8BC6-15D7-194949C6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840E7-9F8D-1933-4F6F-B0E27D35C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F77B-785F-428C-7E05-16316C80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A898E-80A0-61FF-DF3C-3D2DABDB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5B775-678E-1898-48DB-BAE8EFAF0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08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2666E6-C836-5674-DB46-02C0AFCBF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51652-E7E7-D80F-4E0A-C1852CC6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0F2A-AC00-F707-A6B1-53940A4C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9DA20-CFF4-3DD8-94A2-C0C47B7D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DD50E-4EBE-F63C-DE51-EBF4138B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3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FAEA-6FB3-16B7-A722-6C2AAA81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365125"/>
            <a:ext cx="11210238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37D96-84E2-AAE2-1090-E9036ECCC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1" y="1825624"/>
            <a:ext cx="11210238" cy="4498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16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blue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FAEA-6FB3-16B7-A722-6C2AAA81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365125"/>
            <a:ext cx="11210238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37D96-84E2-AAE2-1090-E9036ECCC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1" y="1825624"/>
            <a:ext cx="11210238" cy="4498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40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811EA-F43E-9898-29DC-457DB6D29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881" y="1825625"/>
            <a:ext cx="5528919" cy="44735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E3B36-7846-1F92-711F-BDA37C75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28919" cy="44735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BE921C-7C59-A524-54CF-F19B2277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365125"/>
            <a:ext cx="11210238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35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E3B36-7846-1F92-711F-BDA37C75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441936"/>
            <a:ext cx="5528919" cy="597412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70C0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BE921C-7C59-A524-54CF-F19B2277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441936"/>
            <a:ext cx="5528919" cy="597412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51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eft_blue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E3B36-7846-1F92-711F-BDA37C75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441936"/>
            <a:ext cx="5528919" cy="597412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bg1"/>
              </a:buCl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BE921C-7C59-A524-54CF-F19B2277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441936"/>
            <a:ext cx="5528919" cy="597412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81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8E9D872-5F35-A875-D0AF-2E25385F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365125"/>
            <a:ext cx="11210238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96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96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B25017-8327-98E2-D4FC-95CD4491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81" y="365125"/>
            <a:ext cx="112102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77C95-B7D9-DC55-68AB-02065CB1C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881" y="1825625"/>
            <a:ext cx="112102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79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0070C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FC5853-472F-A014-DF7A-85F79FF9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9E5DF-94D0-7569-1CF4-507C7590A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188FF-9D3E-4487-7B41-0AF9653B7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B86F5-4B6D-482F-92DC-01D3DCABEF58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75F98-12C1-6C3A-3D84-09A8C134E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0D7A1-2A94-4635-E419-706884D39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1A600-273A-4356-96CA-F1CC68AEB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1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nwh-tr.colposcopyreferrals@nhs.net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8508-4EF3-726C-354A-070B43A2D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881" y="949324"/>
            <a:ext cx="10186355" cy="2152075"/>
          </a:xfrm>
        </p:spPr>
        <p:txBody>
          <a:bodyPr/>
          <a:lstStyle/>
          <a:p>
            <a:r>
              <a:rPr lang="en-GB" dirty="0"/>
              <a:t>    Colposcopy service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9AF9F-910C-1344-2531-BBA36659D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2582" y="3756602"/>
            <a:ext cx="7481454" cy="2690380"/>
          </a:xfrm>
        </p:spPr>
        <p:txBody>
          <a:bodyPr>
            <a:normAutofit/>
          </a:bodyPr>
          <a:lstStyle/>
          <a:p>
            <a:r>
              <a:rPr lang="en-GB" dirty="0"/>
              <a:t>An overview for the GP Practice Meeting on 11</a:t>
            </a:r>
            <a:r>
              <a:rPr lang="en-GB" baseline="30000" dirty="0"/>
              <a:t>th</a:t>
            </a:r>
            <a:r>
              <a:rPr lang="en-GB" dirty="0"/>
              <a:t> July 2024</a:t>
            </a:r>
          </a:p>
          <a:p>
            <a:endParaRPr lang="en-GB" dirty="0"/>
          </a:p>
          <a:p>
            <a:r>
              <a:rPr lang="en-GB" dirty="0"/>
              <a:t>Presentation by Jacinta O’Neill </a:t>
            </a:r>
          </a:p>
          <a:p>
            <a:r>
              <a:rPr lang="en-GB" dirty="0"/>
              <a:t>Matron &amp; CSPL</a:t>
            </a:r>
          </a:p>
        </p:txBody>
      </p:sp>
    </p:spTree>
    <p:extLst>
      <p:ext uri="{BB962C8B-B14F-4D97-AF65-F5344CB8AC3E}">
        <p14:creationId xmlns:p14="http://schemas.microsoft.com/office/powerpoint/2010/main" val="14722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8508-4EF3-726C-354A-070B43A2D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881" y="949324"/>
            <a:ext cx="10186355" cy="2152075"/>
          </a:xfrm>
        </p:spPr>
        <p:txBody>
          <a:bodyPr/>
          <a:lstStyle/>
          <a:p>
            <a:r>
              <a:rPr lang="en-GB" dirty="0"/>
              <a:t>                  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9AF9F-910C-1344-2531-BBA36659D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2582" y="3756602"/>
            <a:ext cx="7481454" cy="2690380"/>
          </a:xfrm>
        </p:spPr>
        <p:txBody>
          <a:bodyPr>
            <a:normAutofit/>
          </a:bodyPr>
          <a:lstStyle/>
          <a:p>
            <a:r>
              <a:rPr lang="en-GB" dirty="0"/>
              <a:t>                 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62114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7B60-1333-6B3A-878C-959E7DB3F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cervical screening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2E110-BDC5-4557-D2EB-657F253E1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>
            <a:normAutofit fontScale="77500" lnSpcReduction="20000"/>
          </a:bodyPr>
          <a:lstStyle/>
          <a:p>
            <a:r>
              <a:rPr lang="en-GB" b="0" i="0" dirty="0">
                <a:solidFill>
                  <a:srgbClr val="212B32"/>
                </a:solidFill>
                <a:effectLst/>
                <a:latin typeface="Frutiger W01"/>
              </a:rPr>
              <a:t>All women aged 25 to 64 are invited by letter to cervical screening (a smear test) to check the health of their cervix (4.62 million)</a:t>
            </a:r>
          </a:p>
          <a:p>
            <a:r>
              <a:rPr lang="en-GB" dirty="0"/>
              <a:t>From 25-49 the interval for this is 3 years (for now)</a:t>
            </a:r>
          </a:p>
          <a:p>
            <a:r>
              <a:rPr lang="en-GB" dirty="0"/>
              <a:t>From 50-64 the interval is 5 years </a:t>
            </a:r>
          </a:p>
          <a:p>
            <a:r>
              <a:rPr lang="en-GB" dirty="0"/>
              <a:t>Uptake of cervical screening is 69% (2022/2023)</a:t>
            </a:r>
          </a:p>
          <a:p>
            <a:r>
              <a:rPr lang="en-GB" dirty="0"/>
              <a:t>Within our catchment area Brent has the lowest uptake</a:t>
            </a:r>
          </a:p>
          <a:p>
            <a:r>
              <a:rPr lang="en-GB" dirty="0"/>
              <a:t>All smear tests within London are sent to a central laboratory (CSL/the Halo) for processing; 652108 samples were received in 2023/2024</a:t>
            </a:r>
          </a:p>
          <a:p>
            <a:r>
              <a:rPr lang="en-GB" i="0" dirty="0">
                <a:solidFill>
                  <a:srgbClr val="231F20"/>
                </a:solidFill>
                <a:effectLst/>
                <a:latin typeface="Frutiger W01"/>
              </a:rPr>
              <a:t>There were 246,762 referrals to colposcopy in 2022-23  (23/24 data not yet available)</a:t>
            </a:r>
            <a:endParaRPr lang="en-GB" dirty="0"/>
          </a:p>
          <a:p>
            <a:r>
              <a:rPr lang="en-GB" dirty="0"/>
              <a:t>There are 25 Colposcopy units/clinics within London, accounting for 20% of the overall UK activity</a:t>
            </a:r>
          </a:p>
          <a:p>
            <a:r>
              <a:rPr lang="en-GB" dirty="0"/>
              <a:t>All women with an abnormal result are directly referred to the local Colposcopy unit affiliated to the patient’s postcode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18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DDBD-D744-D333-B9CE-338FFE44C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areas we cover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A8B1813-6EBE-551A-103A-DE19A2A278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982" y="1879196"/>
            <a:ext cx="4190035" cy="4244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809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8DDCE6-648C-E0E9-94BF-A7E67802D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6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2B0A-9142-5F52-C929-B19B68FFD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Colposcopy Appointment timeframes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B83789C-24C1-BD51-F6A6-52D8047A9F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06370" y="1597980"/>
          <a:ext cx="9149179" cy="472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186">
                  <a:extLst>
                    <a:ext uri="{9D8B030D-6E8A-4147-A177-3AD203B41FA5}">
                      <a16:colId xmlns:a16="http://schemas.microsoft.com/office/drawing/2014/main" val="2772737738"/>
                    </a:ext>
                  </a:extLst>
                </a:gridCol>
                <a:gridCol w="5647993">
                  <a:extLst>
                    <a:ext uri="{9D8B030D-6E8A-4147-A177-3AD203B41FA5}">
                      <a16:colId xmlns:a16="http://schemas.microsoft.com/office/drawing/2014/main" val="1615024384"/>
                    </a:ext>
                  </a:extLst>
                </a:gridCol>
              </a:tblGrid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Types of abnormality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07583"/>
                  </a:ext>
                </a:extLst>
              </a:tr>
              <a:tr h="424353">
                <a:tc>
                  <a:txBody>
                    <a:bodyPr/>
                    <a:lstStyle/>
                    <a:p>
                      <a:r>
                        <a:rPr lang="en-GB" dirty="0"/>
                        <a:t>High Grade Dyskaryosis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17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Severe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120298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673874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Borderline endocervical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869495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? invasion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694451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Glandular neoplasia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14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491885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20425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Low grade dyskaryosis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Patient must have an appointment by day 42 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7284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Borderline squamous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Patient must have an appointment by day 42 and </a:t>
                      </a:r>
                      <a:r>
                        <a:rPr lang="en-GB" b="1" i="0" u="none" dirty="0">
                          <a:solidFill>
                            <a:srgbClr val="FF0000"/>
                          </a:solidFill>
                        </a:rPr>
                        <a:t>not 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554135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272247"/>
                  </a:ext>
                </a:extLst>
              </a:tr>
              <a:tr h="347405">
                <a:tc>
                  <a:txBody>
                    <a:bodyPr/>
                    <a:lstStyle/>
                    <a:p>
                      <a:r>
                        <a:rPr lang="en-GB" dirty="0"/>
                        <a:t>Inadequate, unsuitable, unreliable, unsatisfactory smear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Patient must be booked 12 weeks after original smear date, not 11 or 13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778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56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0FF4A-9488-89BA-802C-217E0F977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488941" cy="2222179"/>
          </a:xfrm>
          <a:solidFill>
            <a:schemeClr val="accent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GB" sz="3300" dirty="0">
                <a:solidFill>
                  <a:srgbClr val="FFFFFF"/>
                </a:solidFill>
              </a:rPr>
              <a:t>NHS Colposcopy Key Performance Indicators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4CAE3D-35C6-9ADC-C3E2-03F1AACA44D4}"/>
              </a:ext>
            </a:extLst>
          </p:cNvPr>
          <p:cNvGraphicFramePr>
            <a:graphicFrameLocks noGrp="1"/>
          </p:cNvGraphicFramePr>
          <p:nvPr/>
        </p:nvGraphicFramePr>
        <p:xfrm>
          <a:off x="4292082" y="410547"/>
          <a:ext cx="7265935" cy="62421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800727">
                  <a:extLst>
                    <a:ext uri="{9D8B030D-6E8A-4147-A177-3AD203B41FA5}">
                      <a16:colId xmlns:a16="http://schemas.microsoft.com/office/drawing/2014/main" val="498720840"/>
                    </a:ext>
                  </a:extLst>
                </a:gridCol>
                <a:gridCol w="2465208">
                  <a:extLst>
                    <a:ext uri="{9D8B030D-6E8A-4147-A177-3AD203B41FA5}">
                      <a16:colId xmlns:a16="http://schemas.microsoft.com/office/drawing/2014/main" val="1030353221"/>
                    </a:ext>
                  </a:extLst>
                </a:gridCol>
              </a:tblGrid>
              <a:tr h="257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Standard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Target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762317077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Waiting times to 1st appointment - all referrals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&gt;=99% within 6 weeks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118308195"/>
                  </a:ext>
                </a:extLst>
              </a:tr>
              <a:tr h="606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Proportion of women who are offered a colposcopy appointment within 6 weeks after referral due to a positive HPV test and cytological report of low-grade or borderline dyskaryosis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&gt;=99% within 6 weeks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4059368966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Proportion of women who are offered a colposcopy appointment within 2 weeks of referral due to cytological report of high grade dyskaryosis (severe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&gt;=93% within 2 weeks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638321959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Proportion of women are offered a colposcopy appointment 2 weeks after referral due to cytological report of high grade dyskaryosis (moderate)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&gt;=93% within 2 weeks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1058267592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Proportion of women who are offered a colposcopy appointment 2 weeks after referral due to cytological report of possible invasion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&gt;=93% within 2 weeks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1664348321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DNA rate for new patients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&lt;=10% of women DNA first appointment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3893025272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DNA rate for follow-up patients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&lt;=15% of women DNA first appointment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566287654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DNA rate for treatment patients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&lt;=10% of women DNA first appointment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150064415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Ablation: patients should have their histological diagnosis prior to destructive therapy 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100%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4255120799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Women with moderately or severely </a:t>
                      </a:r>
                      <a:r>
                        <a:rPr lang="en-GB" sz="900" dirty="0" err="1">
                          <a:effectLst/>
                        </a:rPr>
                        <a:t>dyskaryotic</a:t>
                      </a:r>
                      <a:r>
                        <a:rPr lang="en-GB" sz="900" dirty="0">
                          <a:effectLst/>
                        </a:rPr>
                        <a:t> smears having a biopsy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&gt;=95%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242929361"/>
                  </a:ext>
                </a:extLst>
              </a:tr>
              <a:tr h="22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histological diagnosis prior to destructive therapy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100%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550450471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Proportion of results communicated to the patient within 4 weeks of attendance at the clinic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&gt;=90%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4000264793"/>
                  </a:ext>
                </a:extLst>
              </a:tr>
              <a:tr h="606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Proportion of results communicated to the patient within 8 weeks of attendance at the clinic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>
                          <a:effectLst/>
                        </a:rPr>
                        <a:t>100%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331549405"/>
                  </a:ext>
                </a:extLst>
              </a:tr>
              <a:tr h="41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Biopsies adequate for histological interpretation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900" dirty="0">
                          <a:effectLst/>
                        </a:rPr>
                        <a:t>&gt;=90%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40957" marR="40957" marT="0" marB="0" anchor="ctr"/>
                </a:tc>
                <a:extLst>
                  <a:ext uri="{0D108BD9-81ED-4DB2-BD59-A6C34878D82A}">
                    <a16:rowId xmlns:a16="http://schemas.microsoft.com/office/drawing/2014/main" val="2432435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11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02E5-52FC-6F46-BE1A-D6B75632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Colposcopy Activity year on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E1D969-DE68-C236-130E-BB0DC9C78D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30927" y="1431637"/>
          <a:ext cx="9367982" cy="5061239"/>
        </p:xfrm>
        <a:graphic>
          <a:graphicData uri="http://schemas.openxmlformats.org/drawingml/2006/table">
            <a:tbl>
              <a:tblPr firstRow="1" firstCol="1" bandRow="1"/>
              <a:tblGrid>
                <a:gridCol w="2379222">
                  <a:extLst>
                    <a:ext uri="{9D8B030D-6E8A-4147-A177-3AD203B41FA5}">
                      <a16:colId xmlns:a16="http://schemas.microsoft.com/office/drawing/2014/main" val="4172264282"/>
                    </a:ext>
                  </a:extLst>
                </a:gridCol>
                <a:gridCol w="1074277">
                  <a:extLst>
                    <a:ext uri="{9D8B030D-6E8A-4147-A177-3AD203B41FA5}">
                      <a16:colId xmlns:a16="http://schemas.microsoft.com/office/drawing/2014/main" val="2336311226"/>
                    </a:ext>
                  </a:extLst>
                </a:gridCol>
                <a:gridCol w="1305530">
                  <a:extLst>
                    <a:ext uri="{9D8B030D-6E8A-4147-A177-3AD203B41FA5}">
                      <a16:colId xmlns:a16="http://schemas.microsoft.com/office/drawing/2014/main" val="376300351"/>
                    </a:ext>
                  </a:extLst>
                </a:gridCol>
                <a:gridCol w="1276581">
                  <a:extLst>
                    <a:ext uri="{9D8B030D-6E8A-4147-A177-3AD203B41FA5}">
                      <a16:colId xmlns:a16="http://schemas.microsoft.com/office/drawing/2014/main" val="2210861549"/>
                    </a:ext>
                  </a:extLst>
                </a:gridCol>
                <a:gridCol w="1252512">
                  <a:extLst>
                    <a:ext uri="{9D8B030D-6E8A-4147-A177-3AD203B41FA5}">
                      <a16:colId xmlns:a16="http://schemas.microsoft.com/office/drawing/2014/main" val="1997888896"/>
                    </a:ext>
                  </a:extLst>
                </a:gridCol>
                <a:gridCol w="1126111">
                  <a:extLst>
                    <a:ext uri="{9D8B030D-6E8A-4147-A177-3AD203B41FA5}">
                      <a16:colId xmlns:a16="http://schemas.microsoft.com/office/drawing/2014/main" val="3863170470"/>
                    </a:ext>
                  </a:extLst>
                </a:gridCol>
                <a:gridCol w="953749">
                  <a:extLst>
                    <a:ext uri="{9D8B030D-6E8A-4147-A177-3AD203B41FA5}">
                      <a16:colId xmlns:a16="http://schemas.microsoft.com/office/drawing/2014/main" val="1913968873"/>
                    </a:ext>
                  </a:extLst>
                </a:gridCol>
              </a:tblGrid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/ 2018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/ 2019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/ 2020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2020/2021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2021/2022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29181"/>
                  </a:ext>
                </a:extLst>
              </a:tr>
              <a:tr h="411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Ealing Hospital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    SARS-CoV-2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91997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referrals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722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823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1633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1757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747800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 up appointments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839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794 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1355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1601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919237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Returned for Treatment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113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181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513066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DNA’s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934555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Appointments Scheduled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1846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1824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1883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1842 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3169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3470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890378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Northwick Park Hospital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90933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referrals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1378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1435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1570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1362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2307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2260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862538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 up appointments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1025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1943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964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1342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1658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806925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Returned for Treatment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244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83915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DNA’s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162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848038"/>
                  </a:ext>
                </a:extLst>
              </a:tr>
              <a:tr h="387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Appointments Scheduled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2896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3017</a:t>
                      </a:r>
                      <a:endParaRPr lang="en-GB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2753</a:t>
                      </a:r>
                      <a:endParaRPr lang="en-GB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3893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 W3"/>
                          <a:cs typeface="Times New Roman" panose="02020603050405020304" pitchFamily="18" charset="0"/>
                        </a:rPr>
                        <a:t>4160</a:t>
                      </a:r>
                    </a:p>
                  </a:txBody>
                  <a:tcPr marL="56991" marR="569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926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39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C5482-E385-E556-5AC5-8BAF2ED2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NWL Referral guidelines: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269DF29-AD9D-0AE9-B2C5-6FB4D7B4A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Cervix suspicious of cancer-Suspected cancer referral to Colposcopy</a:t>
            </a:r>
          </a:p>
          <a:p>
            <a:r>
              <a:rPr lang="en-GB" dirty="0"/>
              <a:t>Cervical polyps: Not colposcopy -Gynaecology (routine)</a:t>
            </a:r>
          </a:p>
          <a:p>
            <a:r>
              <a:rPr lang="en-GB" dirty="0"/>
              <a:t>PCB/IMB </a:t>
            </a:r>
            <a:r>
              <a:rPr lang="en-GB"/>
              <a:t>(persistent):</a:t>
            </a:r>
            <a:endParaRPr lang="en-GB" dirty="0"/>
          </a:p>
          <a:p>
            <a:r>
              <a:rPr lang="en-GB" dirty="0"/>
              <a:t>Normal speculum, triple swabs and </a:t>
            </a:r>
            <a:r>
              <a:rPr lang="en-GB" dirty="0">
                <a:solidFill>
                  <a:srgbClr val="FF0000"/>
                </a:solidFill>
              </a:rPr>
              <a:t>abnormal</a:t>
            </a:r>
            <a:r>
              <a:rPr lang="en-GB" dirty="0"/>
              <a:t> smear-routine Colposcopy (only if not already seen for this in Colposcopy)</a:t>
            </a:r>
          </a:p>
          <a:p>
            <a:r>
              <a:rPr lang="en-GB" dirty="0"/>
              <a:t>Normal swabs, cervix, smear and TV USS-routine Colposcopy</a:t>
            </a:r>
          </a:p>
          <a:p>
            <a:r>
              <a:rPr lang="en-GB" dirty="0"/>
              <a:t>Normal swabs, cervix, smear and abnormal USS with ET&gt;12mm-routine general Gynae</a:t>
            </a:r>
          </a:p>
          <a:p>
            <a:r>
              <a:rPr lang="en-GB" dirty="0"/>
              <a:t>Abnormal smear with warts-routine Colposcopy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72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0796-EE39-F0ED-2763-F28A468B3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refer to Colposcopy at LNWUH: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9C331-C670-F8E1-E3B3-0C581750E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via ERS</a:t>
            </a:r>
          </a:p>
          <a:p>
            <a:endParaRPr lang="en-GB" dirty="0"/>
          </a:p>
          <a:p>
            <a:r>
              <a:rPr lang="en-GB" dirty="0"/>
              <a:t>Please send all non 2ww suspected cancer Colposcopy referrals directly to:</a:t>
            </a:r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>
                <a:hlinkClick r:id="rId2"/>
              </a:rPr>
              <a:t>lnwh-tr.colposcopyreferrals@nhs.net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women DNA their Colposcopy appointments, have been discharged and you wish to re-refer them, please do not use the suspected cancer referral form for low grades-please refer via the email above.</a:t>
            </a:r>
          </a:p>
        </p:txBody>
      </p:sp>
    </p:spTree>
    <p:extLst>
      <p:ext uri="{BB962C8B-B14F-4D97-AF65-F5344CB8AC3E}">
        <p14:creationId xmlns:p14="http://schemas.microsoft.com/office/powerpoint/2010/main" val="5506650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853</Words>
  <Application>Microsoft Office PowerPoint</Application>
  <PresentationFormat>Widescreen</PresentationFormat>
  <Paragraphs>186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Frutiger W01</vt:lpstr>
      <vt:lpstr>1_Office Theme</vt:lpstr>
      <vt:lpstr>Office Theme</vt:lpstr>
      <vt:lpstr>    Colposcopy service update</vt:lpstr>
      <vt:lpstr>The cervical screening programme</vt:lpstr>
      <vt:lpstr>The areas we cover</vt:lpstr>
      <vt:lpstr>PowerPoint Presentation</vt:lpstr>
      <vt:lpstr>Colposcopy Appointment timeframes</vt:lpstr>
      <vt:lpstr>NHS Colposcopy Key Performance Indicators</vt:lpstr>
      <vt:lpstr>              Colposcopy Activity year on year</vt:lpstr>
      <vt:lpstr>NWL Referral guidelines:</vt:lpstr>
      <vt:lpstr>How to refer to Colposcopy at LNWUH:</vt:lpstr>
      <vt:lpstr>                  Thank you!</vt:lpstr>
    </vt:vector>
  </TitlesOfParts>
  <Company>London North West University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Colposcopy service update</dc:title>
  <dc:creator>O'NEILL, Jacinta (LONDON NORTH WEST UNIVERSITY HEALTHCARE NHS TRUST)</dc:creator>
  <cp:lastModifiedBy>O'NEILL, Jacinta (LONDON NORTH WEST UNIVERSITY HEALTHCARE NHS TRUST)</cp:lastModifiedBy>
  <cp:revision>7</cp:revision>
  <dcterms:created xsi:type="dcterms:W3CDTF">2024-07-10T07:53:49Z</dcterms:created>
  <dcterms:modified xsi:type="dcterms:W3CDTF">2024-07-10T09:54:49Z</dcterms:modified>
</cp:coreProperties>
</file>