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678"/>
    <a:srgbClr val="005EB8"/>
    <a:srgbClr val="2A90C0"/>
    <a:srgbClr val="853E9A"/>
    <a:srgbClr val="F9A50E"/>
    <a:srgbClr val="4B429B"/>
    <a:srgbClr val="00B8B3"/>
    <a:srgbClr val="D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B39E-C8D0-42BD-BB68-281E18C3AAE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A67A8-FA7D-4D12-BCD0-58DBEFABD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45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BFEC9-5A8C-4817-8B8F-59A3F3EB2EC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D2CB2-BBBF-4505-BB0A-F6BB45720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79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80120"/>
            <a:ext cx="12192000" cy="5805264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24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2158"/>
            <a:ext cx="9144000" cy="90708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3" name="Picture 3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8408" y="219066"/>
            <a:ext cx="2233639" cy="687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20595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44800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326582"/>
            <a:ext cx="11377264" cy="5435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2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eading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1196752"/>
            <a:ext cx="12192000" cy="3600401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1523327"/>
            <a:ext cx="11377264" cy="13296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sub-heading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1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86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F84FA-B8EB-462F-97BA-032CB76B4E3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00456" y="6178552"/>
            <a:ext cx="1784228" cy="548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36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amsinrobinson@nhs.net" TargetMode="External"/><Relationship Id="rId2" Type="http://schemas.openxmlformats.org/officeDocument/2006/relationships/hyperlink" Target="mailto:mandy.harper3@nhs.ne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1628801"/>
            <a:ext cx="11449272" cy="2376264"/>
          </a:xfrm>
        </p:spPr>
        <p:txBody>
          <a:bodyPr>
            <a:normAutofit/>
          </a:bodyPr>
          <a:lstStyle/>
          <a:p>
            <a:r>
              <a:rPr lang="en-GB" sz="4800" dirty="0" smtClean="0"/>
              <a:t>Information Governance &amp; Sharing </a:t>
            </a:r>
            <a:r>
              <a:rPr lang="en-GB" sz="3200" dirty="0" smtClean="0"/>
              <a:t>for</a:t>
            </a:r>
            <a:r>
              <a:rPr lang="en-GB" sz="4800" dirty="0" smtClean="0"/>
              <a:t> Safeguarding Children purposes.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400" y="4293096"/>
            <a:ext cx="10873208" cy="2232248"/>
          </a:xfrm>
        </p:spPr>
        <p:txBody>
          <a:bodyPr>
            <a:normAutofit fontScale="85000" lnSpcReduction="10000"/>
          </a:bodyPr>
          <a:lstStyle/>
          <a:p>
            <a:r>
              <a:rPr lang="en-GB" sz="3800" b="1" dirty="0" smtClean="0"/>
              <a:t>Based on the Working Together 2023 legal framework</a:t>
            </a:r>
          </a:p>
          <a:p>
            <a:endParaRPr lang="en-GB" sz="3000" b="1" dirty="0" smtClean="0"/>
          </a:p>
          <a:p>
            <a:r>
              <a:rPr lang="en-GB" dirty="0" smtClean="0"/>
              <a:t>Mandy </a:t>
            </a:r>
            <a:r>
              <a:rPr lang="en-GB" dirty="0" smtClean="0"/>
              <a:t>Harper - </a:t>
            </a:r>
            <a:r>
              <a:rPr lang="en-GB" dirty="0" smtClean="0"/>
              <a:t>Designated Nurse Safeguarding Children </a:t>
            </a:r>
            <a:r>
              <a:rPr lang="en-GB" dirty="0" smtClean="0"/>
              <a:t>- Ealing</a:t>
            </a:r>
            <a:endParaRPr lang="en-GB" dirty="0" smtClean="0"/>
          </a:p>
          <a:p>
            <a:r>
              <a:rPr lang="en-GB" dirty="0" smtClean="0"/>
              <a:t>NW </a:t>
            </a:r>
            <a:r>
              <a:rPr lang="en-GB" dirty="0" smtClean="0"/>
              <a:t>London ICB </a:t>
            </a:r>
          </a:p>
          <a:p>
            <a:r>
              <a:rPr lang="en-GB" dirty="0" smtClean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2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46240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Statutory guide </a:t>
            </a:r>
            <a:r>
              <a:rPr lang="en-GB" dirty="0"/>
              <a:t>to multi-agency working to help, protect and promote the welfare of children  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A child centred approach is fundamental to safeguarding the welfare of every </a:t>
            </a:r>
            <a:r>
              <a:rPr lang="en-GB" dirty="0" smtClean="0"/>
              <a:t>child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Safeguarding is a shared responsibility - multi-disciplinary working is </a:t>
            </a:r>
            <a:r>
              <a:rPr lang="en-GB" dirty="0" smtClean="0"/>
              <a:t>vital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All practitioners should follow the principles of the Children Acts 1989 and </a:t>
            </a:r>
            <a:r>
              <a:rPr lang="en-GB" dirty="0" smtClean="0"/>
              <a:t>2004 Paramountcy; avoid delay; ‘no order’ principle.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Practitioners </a:t>
            </a:r>
            <a:r>
              <a:rPr lang="en-GB" dirty="0"/>
              <a:t>should be proactive in sharing information as early as possible to help identify, assess and respond to risks about the safety and welfare of children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Working Together 2023 </a:t>
            </a:r>
            <a:r>
              <a:rPr lang="en-GB" sz="1800" dirty="0" smtClean="0"/>
              <a:t>DOE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481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989" y="1268760"/>
            <a:ext cx="11386643" cy="532859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Rapid Reviews &amp; CSPRs highlight ‘missed opportunities to record, understand the significance of, and share information in a timely manner</a:t>
            </a:r>
            <a:r>
              <a:rPr lang="en-GB" dirty="0" smtClean="0"/>
              <a:t>’.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‘Practitioners should be proactive in sharing information as early as possible…this may be when problems are first emerging</a:t>
            </a:r>
            <a:r>
              <a:rPr lang="en-GB" b="1" dirty="0" smtClean="0"/>
              <a:t>…’ </a:t>
            </a:r>
            <a:r>
              <a:rPr lang="en-GB" i="1" dirty="0" smtClean="0"/>
              <a:t>Meaning that </a:t>
            </a:r>
            <a:r>
              <a:rPr lang="en-GB" i="1" dirty="0" smtClean="0"/>
              <a:t>the threshold element is not a barrier to sharing.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Sharing information about any adults with whom the child has contact, which may impact the child’s safety or welfare, is also critical. </a:t>
            </a:r>
            <a:endParaRPr lang="en-GB" b="1" dirty="0" smtClean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Identification of patterns of behaviour</a:t>
            </a:r>
            <a:r>
              <a:rPr lang="en-GB" dirty="0" smtClean="0"/>
              <a:t>…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Local safeguarding partners should consider how they build relationships and </a:t>
            </a:r>
            <a:r>
              <a:rPr lang="en-GB" b="1" dirty="0"/>
              <a:t>share information in a timely and proportionate way</a:t>
            </a:r>
            <a:r>
              <a:rPr lang="en-GB" b="1" dirty="0" smtClean="0"/>
              <a:t>…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The Data Protection Act 2018 &amp; UK General Data Protection Regulation GDPR,</a:t>
            </a:r>
            <a:r>
              <a:rPr lang="en-GB" b="1" dirty="0"/>
              <a:t> supports sharing of relevant information for the purposes of keeping children safe. </a:t>
            </a:r>
            <a:r>
              <a:rPr lang="en-GB" dirty="0"/>
              <a:t>Fears about sharing information must not stand in the way of promoting the welfare of children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All agencies should have arrangements in place </a:t>
            </a:r>
            <a:r>
              <a:rPr lang="en-GB" dirty="0" smtClean="0"/>
              <a:t>regarding </a:t>
            </a:r>
            <a:r>
              <a:rPr lang="en-GB" dirty="0"/>
              <a:t>how information will be shared with their own agency and others involved in a child’s life.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Information Sharing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0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989" y="1268760"/>
            <a:ext cx="11386643" cy="54006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GDPR: </a:t>
            </a:r>
            <a:r>
              <a:rPr lang="en-GB" b="1" dirty="0"/>
              <a:t>It is not necessary to seek consent to share information for the purposes of safeguarding and promoting the welfare of children provided there is a lawful basis to process any personal information required </a:t>
            </a:r>
            <a:r>
              <a:rPr lang="en-GB" b="1" dirty="0" smtClean="0"/>
              <a:t>~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‘legal obligation’ or ‘public task’ including ‘the public interest’  or ‘the exercise of official authority</a:t>
            </a:r>
            <a:r>
              <a:rPr lang="en-GB" dirty="0" smtClean="0"/>
              <a:t>’.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‘In some circumstances it may be appropriate to obtain consent to share data… but the high standard is that this is specific, time limited and can be withdrawn</a:t>
            </a:r>
            <a:r>
              <a:rPr lang="en-GB" dirty="0" smtClean="0"/>
              <a:t>’.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‘Practitioners should be confident of the legal </a:t>
            </a:r>
            <a:r>
              <a:rPr lang="en-GB" dirty="0" smtClean="0"/>
              <a:t>basis</a:t>
            </a:r>
            <a:r>
              <a:rPr lang="en-GB" dirty="0"/>
              <a:t>… allowing them to store and share information considered sensitive</a:t>
            </a:r>
            <a:r>
              <a:rPr lang="en-GB" dirty="0" smtClean="0"/>
              <a:t>’.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Data Protection Act 2018 specifies ‘safeguarding of children and individuals at risk’ as a processing condition that allows practitioners to share information, including without consent</a:t>
            </a:r>
            <a:r>
              <a:rPr lang="en-GB" dirty="0" smtClean="0"/>
              <a:t>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‘Practitioners should aim to be as transparent as possible by telling families what information they are sharing with whom, provided it is safe to do so.’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Information Sharing </a:t>
            </a:r>
            <a:r>
              <a:rPr lang="en-GB" sz="2200" i="1" dirty="0" smtClean="0"/>
              <a:t>continued…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352137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800" dirty="0" smtClean="0"/>
              <a:t>‘</a:t>
            </a:r>
            <a:r>
              <a:rPr lang="en-GB" sz="2800" dirty="0"/>
              <a:t>In the case of children in need, or children at risk of significant harm, it is difficult to foresee circumstances where information law would be a barrier to sharing personal information with other practitioners’.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7368" y="116632"/>
            <a:ext cx="11377264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Sharing of Personal Information – </a:t>
            </a:r>
            <a:r>
              <a:rPr lang="en-GB" sz="2000" dirty="0" smtClean="0"/>
              <a:t>Working Together 2023 page 21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5141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989" y="1397237"/>
            <a:ext cx="11386643" cy="54541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In the safeguarding arena it is essential to have a ‘think family’ approach.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Each family or household member impacts on another, and cannot be viewed in isolation. </a:t>
            </a:r>
          </a:p>
          <a:p>
            <a:pPr marL="0" indent="0">
              <a:buNone/>
            </a:pPr>
            <a:r>
              <a:rPr lang="en-GB" sz="1800" i="1" dirty="0" smtClean="0"/>
              <a:t>Exemplar: </a:t>
            </a:r>
            <a:r>
              <a:rPr lang="en-GB" dirty="0" smtClean="0"/>
              <a:t>A mother is experiencing domestic abuse. Children are aware of the abuse and their emotional, physical wellbeing, behaviour and learning are likely to be impacted creating a lasting legacy on their long term health, educational attainment and relationships. The parenting they receive from the non-abusive parent will be compromised.</a:t>
            </a:r>
          </a:p>
          <a:p>
            <a:pPr marL="0" indent="0">
              <a:buNone/>
            </a:pPr>
            <a:r>
              <a:rPr lang="en-GB" sz="1800" i="1" dirty="0" smtClean="0"/>
              <a:t>Exemplar: </a:t>
            </a:r>
            <a:r>
              <a:rPr lang="en-GB" dirty="0" smtClean="0"/>
              <a:t>A teenage son has become involved in gang affiliations and activities. There will be implications for the parenting younger siblings receive and the dangers and risks to which they are exposed.</a:t>
            </a:r>
          </a:p>
          <a:p>
            <a:pPr marL="0" indent="0">
              <a:buNone/>
            </a:pPr>
            <a:r>
              <a:rPr lang="en-GB" sz="1800" i="1" dirty="0" smtClean="0"/>
              <a:t>Exemplar: </a:t>
            </a:r>
            <a:r>
              <a:rPr lang="en-GB" dirty="0" smtClean="0"/>
              <a:t>Neglectful parenting of one child is likely to be a theme with others in the family.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‘Think Family’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91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989" y="1340768"/>
            <a:ext cx="11386643" cy="55172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600" dirty="0" smtClean="0"/>
              <a:t>Case Conference &amp; Safeguarding Reports: Should not be redacted as the impact of abuse on one child may be replicated or present differently in another. There needs to be a full understanding by professionals of the whole family dynamic.</a:t>
            </a:r>
          </a:p>
          <a:p>
            <a:pPr marL="0" indent="0">
              <a:buNone/>
            </a:pPr>
            <a:endParaRPr lang="en-GB" sz="2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 smtClean="0"/>
              <a:t>Safeguarding Reports should not be visible in the patient held record. </a:t>
            </a:r>
          </a:p>
          <a:p>
            <a:pPr marL="0" indent="0">
              <a:buNone/>
            </a:pPr>
            <a:endParaRPr lang="en-GB" sz="2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 smtClean="0"/>
              <a:t>When information is shared for safeguarding purposes, the legal basis and what has been shared should be </a:t>
            </a:r>
            <a:r>
              <a:rPr lang="en-GB" sz="2600" dirty="0" smtClean="0"/>
              <a:t>recorded ~</a:t>
            </a:r>
            <a:endParaRPr lang="en-GB" sz="2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600" b="1" dirty="0" smtClean="0"/>
              <a:t>The legal basis: </a:t>
            </a:r>
            <a:r>
              <a:rPr lang="en-GB" sz="2600" dirty="0" smtClean="0"/>
              <a:t>‘Public Task’ (article 6(1)(e) or </a:t>
            </a:r>
            <a:r>
              <a:rPr lang="en-GB" sz="2600" dirty="0" smtClean="0"/>
              <a:t>‘Legal </a:t>
            </a:r>
            <a:r>
              <a:rPr lang="en-GB" sz="2600" dirty="0" smtClean="0"/>
              <a:t>Obligation’ (article 6(1)(c)  to safeguard a child or vulnerable person </a:t>
            </a:r>
            <a:r>
              <a:rPr lang="en-GB" sz="2600" dirty="0"/>
              <a:t>-</a:t>
            </a:r>
            <a:r>
              <a:rPr lang="en-GB" sz="2600" dirty="0" smtClean="0"/>
              <a:t> </a:t>
            </a:r>
            <a:r>
              <a:rPr lang="en-GB" sz="2600" dirty="0" smtClean="0"/>
              <a:t>UK GDPR (Articles 6 &amp; 9).</a:t>
            </a:r>
          </a:p>
          <a:p>
            <a:pPr marL="0" indent="0">
              <a:buNone/>
            </a:pPr>
            <a:endParaRPr lang="en-GB" sz="26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</a:rPr>
              <a:t>Unless it is unsafe to do so, the parent/guardian should be advised of what information has been shared and with whom</a:t>
            </a:r>
            <a:r>
              <a:rPr lang="en-GB" sz="2600" dirty="0" smtClean="0">
                <a:solidFill>
                  <a:prstClr val="black"/>
                </a:solidFill>
              </a:rPr>
              <a:t>.</a:t>
            </a: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 smtClean="0"/>
              <a:t>Consent should </a:t>
            </a:r>
            <a:r>
              <a:rPr lang="en-GB" sz="2600" i="1" dirty="0" smtClean="0"/>
              <a:t>not</a:t>
            </a:r>
            <a:r>
              <a:rPr lang="en-GB" sz="2600" dirty="0" smtClean="0"/>
              <a:t> be used as it can be withdrawn.</a:t>
            </a:r>
          </a:p>
          <a:p>
            <a:endParaRPr lang="en-GB" dirty="0" smtClean="0"/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Record Keeping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793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50890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The Ealing MASH – known as ECIRS – on receipt of a safeguarding referral need to triage for </a:t>
            </a:r>
            <a:r>
              <a:rPr lang="en-GB" b="1" dirty="0" smtClean="0"/>
              <a:t>threshold</a:t>
            </a:r>
            <a:r>
              <a:rPr lang="en-GB" dirty="0" smtClean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</a:t>
            </a:r>
            <a:r>
              <a:rPr lang="en-GB" dirty="0" smtClean="0"/>
              <a:t> - Urgent cases are referred direct to a Social Worker, who may request information from the GP.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Amber</a:t>
            </a:r>
            <a:r>
              <a:rPr lang="en-GB" dirty="0" smtClean="0"/>
              <a:t> cases must be dealt with within </a:t>
            </a:r>
            <a:r>
              <a:rPr lang="en-GB" b="1" dirty="0" smtClean="0"/>
              <a:t>24 hours </a:t>
            </a:r>
            <a:r>
              <a:rPr lang="en-GB" dirty="0" smtClean="0"/>
              <a:t>of receipt including information sharing with partners and referral on to relevant services.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</a:t>
            </a:r>
            <a:r>
              <a:rPr lang="en-GB" dirty="0" smtClean="0"/>
              <a:t> cases must be processed within 3 working days.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Feedback to the referrer from ECIRS should be within 72hrs.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Referrals should contain as much information as </a:t>
            </a:r>
            <a:r>
              <a:rPr lang="en-GB" dirty="0" smtClean="0"/>
              <a:t>possible, contact </a:t>
            </a:r>
            <a:r>
              <a:rPr lang="en-GB" dirty="0" smtClean="0"/>
              <a:t>details, personal identifiable information for the family and names of other agencies involved. The reason for the referral must be clear and explicit. Expectations of the referral should be stated.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MASH Information requests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731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9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7368" y="1523326"/>
            <a:ext cx="11377264" cy="3057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dirty="0" smtClean="0"/>
              <a:t>Any Questions?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solidFill>
                  <a:srgbClr val="F24678"/>
                </a:solidFill>
                <a:hlinkClick r:id="rId2"/>
              </a:rPr>
              <a:t>mandy.harper3@nhs.net</a:t>
            </a:r>
            <a:r>
              <a:rPr lang="en-GB" sz="2800" dirty="0" smtClean="0">
                <a:solidFill>
                  <a:srgbClr val="F24678"/>
                </a:solidFill>
              </a:rPr>
              <a:t> </a:t>
            </a:r>
            <a:r>
              <a:rPr lang="en-GB" sz="2800" dirty="0" smtClean="0">
                <a:solidFill>
                  <a:srgbClr val="F24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07940 593 996</a:t>
            </a:r>
            <a:r>
              <a:rPr lang="en-GB" sz="2800" dirty="0" smtClean="0">
                <a:solidFill>
                  <a:srgbClr val="F24678"/>
                </a:solidFill>
              </a:rPr>
              <a:t/>
            </a:r>
            <a:br>
              <a:rPr lang="en-GB" sz="2800" dirty="0" smtClean="0">
                <a:solidFill>
                  <a:srgbClr val="F24678"/>
                </a:solidFill>
              </a:rPr>
            </a:br>
            <a:r>
              <a:rPr lang="en-GB" sz="2800" dirty="0" smtClean="0">
                <a:solidFill>
                  <a:srgbClr val="F24678"/>
                </a:solidFill>
                <a:hlinkClick r:id="rId3"/>
              </a:rPr>
              <a:t>tamsinrobinson@nhs.net</a:t>
            </a:r>
            <a:r>
              <a:rPr lang="en-GB" sz="2800" dirty="0" smtClean="0">
                <a:solidFill>
                  <a:srgbClr val="F24678"/>
                </a:solidFill>
              </a:rPr>
              <a:t> </a:t>
            </a:r>
            <a:r>
              <a:rPr lang="en-GB" sz="2800" dirty="0" smtClean="0">
                <a:solidFill>
                  <a:srgbClr val="F24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07810 506 697</a:t>
            </a:r>
            <a:endParaRPr lang="en-GB" dirty="0">
              <a:solidFill>
                <a:srgbClr val="F246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98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2439</TotalTime>
  <Words>973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Information Governance &amp; Sharing for Safeguarding Children purposes.</vt:lpstr>
      <vt:lpstr>Working Together 2023 DOE</vt:lpstr>
      <vt:lpstr>Information Sharing</vt:lpstr>
      <vt:lpstr>Information Sharing continued…</vt:lpstr>
      <vt:lpstr>Sharing of Personal Information – Working Together 2023 page 21</vt:lpstr>
      <vt:lpstr>‘Think Family’</vt:lpstr>
      <vt:lpstr>Record Keeping</vt:lpstr>
      <vt:lpstr>MASH Information requests</vt:lpstr>
      <vt:lpstr>Any Questions?   mandy.harper3@nhs.net 07940 593 996 tamsinrobinson@nhs.net 07810 506 697</vt:lpstr>
    </vt:vector>
  </TitlesOfParts>
  <Company>NWLCCCG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slide</dc:title>
  <dc:creator>Jessica Abrey</dc:creator>
  <cp:lastModifiedBy>Amanda Harper</cp:lastModifiedBy>
  <cp:revision>34</cp:revision>
  <dcterms:created xsi:type="dcterms:W3CDTF">2021-05-11T15:23:49Z</dcterms:created>
  <dcterms:modified xsi:type="dcterms:W3CDTF">2024-09-24T16:59:44Z</dcterms:modified>
</cp:coreProperties>
</file>