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0"/>
  </p:notesMasterIdLst>
  <p:handoutMasterIdLst>
    <p:handoutMasterId r:id="rId51"/>
  </p:handoutMasterIdLst>
  <p:sldIdLst>
    <p:sldId id="357" r:id="rId2"/>
    <p:sldId id="361" r:id="rId3"/>
    <p:sldId id="419" r:id="rId4"/>
    <p:sldId id="420" r:id="rId5"/>
    <p:sldId id="421" r:id="rId6"/>
    <p:sldId id="422" r:id="rId7"/>
    <p:sldId id="423" r:id="rId8"/>
    <p:sldId id="424" r:id="rId9"/>
    <p:sldId id="384" r:id="rId10"/>
    <p:sldId id="385" r:id="rId11"/>
    <p:sldId id="386" r:id="rId12"/>
    <p:sldId id="387" r:id="rId13"/>
    <p:sldId id="388" r:id="rId14"/>
    <p:sldId id="389" r:id="rId15"/>
    <p:sldId id="390" r:id="rId16"/>
    <p:sldId id="392" r:id="rId17"/>
    <p:sldId id="393" r:id="rId18"/>
    <p:sldId id="394" r:id="rId19"/>
    <p:sldId id="405" r:id="rId20"/>
    <p:sldId id="376" r:id="rId21"/>
    <p:sldId id="396" r:id="rId22"/>
    <p:sldId id="397" r:id="rId23"/>
    <p:sldId id="399" r:id="rId24"/>
    <p:sldId id="400" r:id="rId25"/>
    <p:sldId id="401" r:id="rId26"/>
    <p:sldId id="402" r:id="rId27"/>
    <p:sldId id="365" r:id="rId28"/>
    <p:sldId id="431" r:id="rId29"/>
    <p:sldId id="413" r:id="rId30"/>
    <p:sldId id="414" r:id="rId31"/>
    <p:sldId id="358" r:id="rId32"/>
    <p:sldId id="432" r:id="rId33"/>
    <p:sldId id="383" r:id="rId34"/>
    <p:sldId id="381" r:id="rId35"/>
    <p:sldId id="412" r:id="rId36"/>
    <p:sldId id="418" r:id="rId37"/>
    <p:sldId id="368" r:id="rId38"/>
    <p:sldId id="370" r:id="rId39"/>
    <p:sldId id="367" r:id="rId40"/>
    <p:sldId id="378" r:id="rId41"/>
    <p:sldId id="430" r:id="rId42"/>
    <p:sldId id="428" r:id="rId43"/>
    <p:sldId id="429" r:id="rId44"/>
    <p:sldId id="425" r:id="rId45"/>
    <p:sldId id="426" r:id="rId46"/>
    <p:sldId id="427" r:id="rId47"/>
    <p:sldId id="377" r:id="rId48"/>
    <p:sldId id="364"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24678"/>
    <a:srgbClr val="005EB8"/>
    <a:srgbClr val="853E9A"/>
    <a:srgbClr val="2A90C0"/>
    <a:srgbClr val="F9A50E"/>
    <a:srgbClr val="4B429B"/>
    <a:srgbClr val="00B8B3"/>
    <a:srgbClr val="D5FF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59" autoAdjust="0"/>
    <p:restoredTop sz="88889" autoAdjust="0"/>
  </p:normalViewPr>
  <p:slideViewPr>
    <p:cSldViewPr>
      <p:cViewPr varScale="1">
        <p:scale>
          <a:sx n="116" d="100"/>
          <a:sy n="116" d="100"/>
        </p:scale>
        <p:origin x="270"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F7DB39E-C8D0-42BD-BB68-281E18C3AAEE}" type="datetimeFigureOut">
              <a:rPr lang="en-GB" smtClean="0"/>
              <a:t>18/09/2024</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E1A67A8-FA7D-4D12-BCD0-58DBEFABDF3E}" type="slidenum">
              <a:rPr lang="en-GB" smtClean="0"/>
              <a:t>‹#›</a:t>
            </a:fld>
            <a:endParaRPr lang="en-GB"/>
          </a:p>
        </p:txBody>
      </p:sp>
    </p:spTree>
    <p:extLst>
      <p:ext uri="{BB962C8B-B14F-4D97-AF65-F5344CB8AC3E}">
        <p14:creationId xmlns:p14="http://schemas.microsoft.com/office/powerpoint/2010/main" val="221124512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F6BFEC9-5A8C-4817-8B8F-59A3F3EB2ECC}" type="datetimeFigureOut">
              <a:rPr lang="en-GB" smtClean="0"/>
              <a:t>18/09/2024</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BD2CB2-BBBF-4505-BB0A-F6BB45720F16}" type="slidenum">
              <a:rPr lang="en-GB" smtClean="0"/>
              <a:t>‹#›</a:t>
            </a:fld>
            <a:endParaRPr lang="en-GB"/>
          </a:p>
        </p:txBody>
      </p:sp>
    </p:spTree>
    <p:extLst>
      <p:ext uri="{BB962C8B-B14F-4D97-AF65-F5344CB8AC3E}">
        <p14:creationId xmlns:p14="http://schemas.microsoft.com/office/powerpoint/2010/main" val="96179528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3BD2CB2-BBBF-4505-BB0A-F6BB45720F16}" type="slidenum">
              <a:rPr lang="en-GB" smtClean="0"/>
              <a:t>16</a:t>
            </a:fld>
            <a:endParaRPr lang="en-GB"/>
          </a:p>
        </p:txBody>
      </p:sp>
    </p:spTree>
    <p:extLst>
      <p:ext uri="{BB962C8B-B14F-4D97-AF65-F5344CB8AC3E}">
        <p14:creationId xmlns:p14="http://schemas.microsoft.com/office/powerpoint/2010/main" val="815470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73BD2CB2-BBBF-4505-BB0A-F6BB45720F16}" type="slidenum">
              <a:rPr lang="en-GB" smtClean="0"/>
              <a:t>18</a:t>
            </a:fld>
            <a:endParaRPr lang="en-GB"/>
          </a:p>
        </p:txBody>
      </p:sp>
    </p:spTree>
    <p:extLst>
      <p:ext uri="{BB962C8B-B14F-4D97-AF65-F5344CB8AC3E}">
        <p14:creationId xmlns:p14="http://schemas.microsoft.com/office/powerpoint/2010/main" val="714372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73BD2CB2-BBBF-4505-BB0A-F6BB45720F16}" type="slidenum">
              <a:rPr lang="en-GB" smtClean="0"/>
              <a:t>19</a:t>
            </a:fld>
            <a:endParaRPr lang="en-GB"/>
          </a:p>
        </p:txBody>
      </p:sp>
    </p:spTree>
    <p:extLst>
      <p:ext uri="{BB962C8B-B14F-4D97-AF65-F5344CB8AC3E}">
        <p14:creationId xmlns:p14="http://schemas.microsoft.com/office/powerpoint/2010/main" val="36999641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3BD2CB2-BBBF-4505-BB0A-F6BB45720F16}" type="slidenum">
              <a:rPr lang="en-GB" smtClean="0"/>
              <a:t>41</a:t>
            </a:fld>
            <a:endParaRPr lang="en-GB"/>
          </a:p>
        </p:txBody>
      </p:sp>
    </p:spTree>
    <p:extLst>
      <p:ext uri="{BB962C8B-B14F-4D97-AF65-F5344CB8AC3E}">
        <p14:creationId xmlns:p14="http://schemas.microsoft.com/office/powerpoint/2010/main" val="604618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3BD2CB2-BBBF-4505-BB0A-F6BB45720F16}" type="slidenum">
              <a:rPr lang="en-GB" smtClean="0"/>
              <a:t>42</a:t>
            </a:fld>
            <a:endParaRPr lang="en-GB"/>
          </a:p>
        </p:txBody>
      </p:sp>
    </p:spTree>
    <p:extLst>
      <p:ext uri="{BB962C8B-B14F-4D97-AF65-F5344CB8AC3E}">
        <p14:creationId xmlns:p14="http://schemas.microsoft.com/office/powerpoint/2010/main" val="732379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3BD2CB2-BBBF-4505-BB0A-F6BB45720F16}" type="slidenum">
              <a:rPr lang="en-GB" smtClean="0"/>
              <a:t>43</a:t>
            </a:fld>
            <a:endParaRPr lang="en-GB"/>
          </a:p>
        </p:txBody>
      </p:sp>
    </p:spTree>
    <p:extLst>
      <p:ext uri="{BB962C8B-B14F-4D97-AF65-F5344CB8AC3E}">
        <p14:creationId xmlns:p14="http://schemas.microsoft.com/office/powerpoint/2010/main" val="21827304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NW London ICS)">
    <p:spTree>
      <p:nvGrpSpPr>
        <p:cNvPr id="1" name=""/>
        <p:cNvGrpSpPr/>
        <p:nvPr/>
      </p:nvGrpSpPr>
      <p:grpSpPr>
        <a:xfrm>
          <a:off x="0" y="0"/>
          <a:ext cx="0" cy="0"/>
          <a:chOff x="0" y="0"/>
          <a:chExt cx="0" cy="0"/>
        </a:xfrm>
      </p:grpSpPr>
      <p:sp>
        <p:nvSpPr>
          <p:cNvPr id="7" name="Rectangle 6"/>
          <p:cNvSpPr/>
          <p:nvPr userDrawn="1"/>
        </p:nvSpPr>
        <p:spPr>
          <a:xfrm>
            <a:off x="0" y="1080120"/>
            <a:ext cx="12192000" cy="5805264"/>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p>
        </p:txBody>
      </p:sp>
      <p:sp>
        <p:nvSpPr>
          <p:cNvPr id="2" name="Title 1"/>
          <p:cNvSpPr>
            <a:spLocks noGrp="1"/>
          </p:cNvSpPr>
          <p:nvPr>
            <p:ph type="ctrTitle"/>
          </p:nvPr>
        </p:nvSpPr>
        <p:spPr>
          <a:xfrm>
            <a:off x="1524000" y="2202483"/>
            <a:ext cx="9144000" cy="2387600"/>
          </a:xfrm>
        </p:spPr>
        <p:txBody>
          <a:bodyPr anchor="b"/>
          <a:lstStyle>
            <a:lvl1pPr algn="ctr">
              <a:defRPr sz="6000">
                <a:solidFill>
                  <a:schemeClr val="bg1"/>
                </a:solidFill>
              </a:defRPr>
            </a:lvl1pPr>
          </a:lstStyle>
          <a:p>
            <a:r>
              <a:rPr lang="en-US" dirty="0" smtClean="0"/>
              <a:t>Click to edit Master title style</a:t>
            </a:r>
            <a:endParaRPr lang="en-GB" dirty="0"/>
          </a:p>
        </p:txBody>
      </p:sp>
      <p:sp>
        <p:nvSpPr>
          <p:cNvPr id="3" name="Subtitle 2"/>
          <p:cNvSpPr>
            <a:spLocks noGrp="1"/>
          </p:cNvSpPr>
          <p:nvPr>
            <p:ph type="subTitle" idx="1"/>
          </p:nvPr>
        </p:nvSpPr>
        <p:spPr>
          <a:xfrm>
            <a:off x="1524000" y="4682158"/>
            <a:ext cx="9144000" cy="907082"/>
          </a:xfrm>
        </p:spPr>
        <p:txBody>
          <a:bodyPr/>
          <a:lstStyle>
            <a:lvl1pPr marL="0" indent="0" algn="ctr">
              <a:buNone/>
              <a:defRPr sz="2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smtClean="0"/>
              <a:t>Click to edit Master subtitle style</a:t>
            </a:r>
            <a:endParaRPr lang="en-GB" dirty="0"/>
          </a:p>
        </p:txBody>
      </p:sp>
      <p:pic>
        <p:nvPicPr>
          <p:cNvPr id="33" name="Picture 32" descr="C:\Users\abrjes\AppData\Local\Microsoft\Windows\INetCache\Content.Outlook\JXQ15T3X\NWL-ICS-logo-high-res.jpg"/>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91344" y="116632"/>
            <a:ext cx="2233639" cy="744546"/>
          </a:xfrm>
          <a:prstGeom prst="rect">
            <a:avLst/>
          </a:prstGeom>
          <a:noFill/>
          <a:ln>
            <a:noFill/>
          </a:ln>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54190" y="215642"/>
            <a:ext cx="2018474" cy="621069"/>
          </a:xfrm>
          <a:prstGeom prst="rect">
            <a:avLst/>
          </a:prstGeom>
        </p:spPr>
      </p:pic>
    </p:spTree>
    <p:extLst>
      <p:ext uri="{BB962C8B-B14F-4D97-AF65-F5344CB8AC3E}">
        <p14:creationId xmlns:p14="http://schemas.microsoft.com/office/powerpoint/2010/main" val="224205956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Standard slide (NW London ICS)">
    <p:spTree>
      <p:nvGrpSpPr>
        <p:cNvPr id="1" name=""/>
        <p:cNvGrpSpPr/>
        <p:nvPr/>
      </p:nvGrpSpPr>
      <p:grpSpPr>
        <a:xfrm>
          <a:off x="0" y="0"/>
          <a:ext cx="0" cy="0"/>
          <a:chOff x="0" y="0"/>
          <a:chExt cx="0" cy="0"/>
        </a:xfrm>
      </p:grpSpPr>
      <p:sp>
        <p:nvSpPr>
          <p:cNvPr id="3" name="Content Placeholder 2"/>
          <p:cNvSpPr>
            <a:spLocks noGrp="1"/>
          </p:cNvSpPr>
          <p:nvPr>
            <p:ph idx="1"/>
          </p:nvPr>
        </p:nvSpPr>
        <p:spPr>
          <a:xfrm>
            <a:off x="397989" y="1397238"/>
            <a:ext cx="11386643" cy="448003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Slide Number Placeholder 5"/>
          <p:cNvSpPr>
            <a:spLocks noGrp="1"/>
          </p:cNvSpPr>
          <p:nvPr>
            <p:ph type="sldNum" sz="quarter" idx="12"/>
          </p:nvPr>
        </p:nvSpPr>
        <p:spPr/>
        <p:txBody>
          <a:bodyPr/>
          <a:lstStyle/>
          <a:p>
            <a:fld id="{E76F84FA-B8EB-462F-97BA-032CB76B4E3A}" type="slidenum">
              <a:rPr lang="en-GB" smtClean="0"/>
              <a:t>‹#›</a:t>
            </a:fld>
            <a:endParaRPr lang="en-GB"/>
          </a:p>
        </p:txBody>
      </p:sp>
      <p:sp>
        <p:nvSpPr>
          <p:cNvPr id="7" name="Rectangle 6"/>
          <p:cNvSpPr/>
          <p:nvPr userDrawn="1"/>
        </p:nvSpPr>
        <p:spPr>
          <a:xfrm>
            <a:off x="0" y="0"/>
            <a:ext cx="12192000" cy="1196752"/>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p>
        </p:txBody>
      </p:sp>
      <p:sp>
        <p:nvSpPr>
          <p:cNvPr id="2" name="Title 1"/>
          <p:cNvSpPr>
            <a:spLocks noGrp="1"/>
          </p:cNvSpPr>
          <p:nvPr>
            <p:ph type="title" hasCustomPrompt="1"/>
          </p:nvPr>
        </p:nvSpPr>
        <p:spPr>
          <a:xfrm>
            <a:off x="407368" y="326582"/>
            <a:ext cx="11377264" cy="543595"/>
          </a:xfrm>
        </p:spPr>
        <p:txBody>
          <a:bodyPr/>
          <a:lstStyle>
            <a:lvl1pPr>
              <a:defRPr>
                <a:solidFill>
                  <a:schemeClr val="bg1"/>
                </a:solidFill>
              </a:defRPr>
            </a:lvl1pPr>
          </a:lstStyle>
          <a:p>
            <a:r>
              <a:rPr lang="en-US" dirty="0" smtClean="0"/>
              <a:t>Click to edit title</a:t>
            </a:r>
            <a:endParaRPr lang="en-GB" dirty="0"/>
          </a:p>
        </p:txBody>
      </p:sp>
    </p:spTree>
    <p:extLst>
      <p:ext uri="{BB962C8B-B14F-4D97-AF65-F5344CB8AC3E}">
        <p14:creationId xmlns:p14="http://schemas.microsoft.com/office/powerpoint/2010/main" val="343972196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ub heading (NW London IC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E76F84FA-B8EB-462F-97BA-032CB76B4E3A}" type="slidenum">
              <a:rPr lang="en-GB" smtClean="0"/>
              <a:t>‹#›</a:t>
            </a:fld>
            <a:endParaRPr lang="en-GB"/>
          </a:p>
        </p:txBody>
      </p:sp>
      <p:sp>
        <p:nvSpPr>
          <p:cNvPr id="7" name="Rectangle 6"/>
          <p:cNvSpPr/>
          <p:nvPr userDrawn="1"/>
        </p:nvSpPr>
        <p:spPr>
          <a:xfrm>
            <a:off x="0" y="1196752"/>
            <a:ext cx="12192000" cy="360040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p>
        </p:txBody>
      </p:sp>
      <p:sp>
        <p:nvSpPr>
          <p:cNvPr id="2" name="Title 1"/>
          <p:cNvSpPr>
            <a:spLocks noGrp="1"/>
          </p:cNvSpPr>
          <p:nvPr>
            <p:ph type="title" hasCustomPrompt="1"/>
          </p:nvPr>
        </p:nvSpPr>
        <p:spPr>
          <a:xfrm>
            <a:off x="407368" y="1523327"/>
            <a:ext cx="11377264" cy="1329606"/>
          </a:xfrm>
        </p:spPr>
        <p:txBody>
          <a:bodyPr/>
          <a:lstStyle>
            <a:lvl1pPr>
              <a:defRPr>
                <a:solidFill>
                  <a:schemeClr val="bg1"/>
                </a:solidFill>
              </a:defRPr>
            </a:lvl1pPr>
          </a:lstStyle>
          <a:p>
            <a:r>
              <a:rPr lang="en-US" dirty="0" smtClean="0"/>
              <a:t>Click to add sub-heading</a:t>
            </a:r>
            <a:endParaRPr lang="en-GB" dirty="0"/>
          </a:p>
        </p:txBody>
      </p:sp>
    </p:spTree>
    <p:extLst>
      <p:ext uri="{BB962C8B-B14F-4D97-AF65-F5344CB8AC3E}">
        <p14:creationId xmlns:p14="http://schemas.microsoft.com/office/powerpoint/2010/main" val="314601278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Slide Number Placeholder 5"/>
          <p:cNvSpPr>
            <a:spLocks noGrp="1"/>
          </p:cNvSpPr>
          <p:nvPr>
            <p:ph type="sldNum" sz="quarter" idx="4"/>
          </p:nvPr>
        </p:nvSpPr>
        <p:spPr>
          <a:xfrm>
            <a:off x="4724400" y="6486286"/>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E76F84FA-B8EB-462F-97BA-032CB76B4E3A}" type="slidenum">
              <a:rPr lang="en-GB" smtClean="0"/>
              <a:pPr/>
              <a:t>‹#›</a:t>
            </a:fld>
            <a:endParaRPr lang="en-GB"/>
          </a:p>
        </p:txBody>
      </p:sp>
      <p:pic>
        <p:nvPicPr>
          <p:cNvPr id="4"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44472" y="6229516"/>
            <a:ext cx="1669007" cy="513540"/>
          </a:xfrm>
          <a:prstGeom prst="rect">
            <a:avLst/>
          </a:prstGeom>
        </p:spPr>
      </p:pic>
      <p:pic>
        <p:nvPicPr>
          <p:cNvPr id="5" name="Picture 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1344" y="6070406"/>
            <a:ext cx="2017948" cy="672650"/>
          </a:xfrm>
          <a:prstGeom prst="rect">
            <a:avLst/>
          </a:prstGeom>
        </p:spPr>
      </p:pic>
    </p:spTree>
    <p:extLst>
      <p:ext uri="{BB962C8B-B14F-4D97-AF65-F5344CB8AC3E}">
        <p14:creationId xmlns:p14="http://schemas.microsoft.com/office/powerpoint/2010/main" val="22136444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iming>
    <p:tnLst>
      <p:par>
        <p:cTn id="1" dur="indefinite" restart="never" nodeType="tmRoot"/>
      </p:par>
    </p:tnLst>
  </p:timing>
  <p:hf hdr="0" ftr="0" dt="0"/>
  <p:txStyles>
    <p:titleStyle>
      <a:lvl1pPr algn="l" defTabSz="914377"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www.england.nhs.uk/long-read/general-practice-vaccination-and-immunisation-services-standards-and-core-contractual-requirements/"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england.nhs.uk/long-read/general-practice-vaccination-and-immunisation-services-standards-and-core-contractual-requirements/" TargetMode="External"/><Relationship Id="rId2" Type="http://schemas.openxmlformats.org/officeDocument/2006/relationships/hyperlink" Target="https://www.england.nhs.uk/gp/investment/gp-contract/" TargetMode="Externa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england.nhs.uk/long-read/general-practice-vaccination-and-immunisation-services-standards-and-core-contractual-requirements/"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www.england.nhs.uk/long-read/general-practice-vaccination-and-immunisation-services-standards-and-core-contractual-requirements/"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england.nhs.uk/london/wp-content/uploads/sites/8/2021/12/Good-Practice-Immunisation-Invite-Reminder-Guide.pdf"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hyperlink" Target="https://www.england.nhs.uk/long-read/general-practice-vaccination-and-immunisation-services-standards-and-core-contractual-requirements/"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england.nhs.uk/long-read/confirmation-of-national-vaccination-and-immunisation-catch-up-campaign-for-2023-24/"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9.xml.rels><?xml version="1.0" encoding="UTF-8" standalone="yes"?>
<Relationships xmlns="http://schemas.openxmlformats.org/package/2006/relationships"><Relationship Id="rId3" Type="http://schemas.openxmlformats.org/officeDocument/2006/relationships/hyperlink" Target="https://campaignresources.dhsc.gov.uk/campaigns/childhood-immunisation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hyperlink" Target="https://www.nwlondonicb.nhs.uk/professionals/communications-resources-staff" TargetMode="External"/></Relationships>
</file>

<file path=ppt/slides/_rels/slide21.xml.rels><?xml version="1.0" encoding="UTF-8" standalone="yes"?>
<Relationships xmlns="http://schemas.openxmlformats.org/package/2006/relationships"><Relationship Id="rId2" Type="http://schemas.openxmlformats.org/officeDocument/2006/relationships/hyperlink" Target="https://www.england.nhs.uk/long-read/general-practice-vaccination-and-immunisation-services-standards-and-core-contractual-requirements/"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england.nhs.uk/wp-content/uploads/2024/02/PRN01111-letter-gp-contract-arrangements-24-25.pdf"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england.nhs.uk/long-read/quality-and-outcomes-framework-guidance-for-2023-24/#section-4-public-health-domain" TargetMode="External"/><Relationship Id="rId2" Type="http://schemas.openxmlformats.org/officeDocument/2006/relationships/hyperlink" Target="https://digital.nhs.uk/data-and-information/data-collections-and-data-sets/data-collections/quality-and-outcomes-framework-qof/quality-and-outcome-framework-qof-business-rules/quality-and-outcomes-framework-qof-business-rules-v48.0-2023-2024" TargetMode="External"/><Relationship Id="rId1" Type="http://schemas.openxmlformats.org/officeDocument/2006/relationships/slideLayout" Target="../slideLayouts/slideLayout2.xml"/><Relationship Id="rId4" Type="http://schemas.openxmlformats.org/officeDocument/2006/relationships/hyperlink" Target="https://www.england.nhs.uk/wp-content/uploads/2023/03/PRN00289-quality-and-outcomes-framework-guidance-for-2023-24.pdf"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gov.uk/government/publications/uk-and-international-immunisation-schedules-comparison-tool" TargetMode="External"/><Relationship Id="rId2" Type="http://schemas.openxmlformats.org/officeDocument/2006/relationships/hyperlink" Target="https://www.england.nhs.uk/wp-content/uploads/2023/03/PRN00289-quality-and-outcomes-framework-guidance-for-2023-24.pdf" TargetMode="External"/><Relationship Id="rId1" Type="http://schemas.openxmlformats.org/officeDocument/2006/relationships/slideLayout" Target="../slideLayouts/slideLayout2.xml"/><Relationship Id="rId5" Type="http://schemas.openxmlformats.org/officeDocument/2006/relationships/hyperlink" Target="https://assets.publishing.service.gov.uk/media/64dd28dd3fde61000d4a53e8/UKHSA-12599-algorithm-immunisation-status-from-1September2023.pdf" TargetMode="External"/><Relationship Id="rId4" Type="http://schemas.openxmlformats.org/officeDocument/2006/relationships/hyperlink" Target="https://immunizationdata.who.int/listing.html?topic=vaccine-schedule&amp;location="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england.nhs.uk/wp-content/uploads/2023/03/PRN00289-quality-and-outcomes-framework-guidance-for-2023-24.pdf" TargetMode="External"/><Relationship Id="rId2" Type="http://schemas.openxmlformats.org/officeDocument/2006/relationships/hyperlink" Target="https://www.england.nhs.uk/wp-content/uploads/2024/03/PRN01104-Quality-and-outcomes-framework-guidance-for-2024-25.pdf" TargetMode="Externa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healthpublications.gov.uk/ViewArticle.html?sp=Simmunisationtrainingwebinar2022routineimmunisationschedulechanges"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healthpublications.gov.uk/ViewArticle.html?sp=Simmunisationtrainingwebinar2022routineimmunisationschedulechanges"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gbr01.safelinks.protection.outlook.com/?url=https%3A%2F%2Fworldhealthorg.shinyapps.io%2Ftb_profiles%2F%3F_inputs_%26entity_type%3D%2522country%2522%26iso2%3D%2522AF%2522%26lan%3D%2522EN%2522&amp;data=05%7C02%7Crebeccawilson5%40nhs.net%7C35e4d084772f49e6d71a08dcbc6664e2%7C37c354b285b047f5b22207b48d774ee3%7C0%7C0%7C638592395169098423%7CUnknown%7CTWFpbGZsb3d8eyJWIjoiMC4wLjAwMDAiLCJQIjoiV2luMzIiLCJBTiI6Ik1haWwiLCJXVCI6Mn0%3D%7C0%7C%7C%7C&amp;sdata=UC%2BTNFo9LXcYoIRTRzDU7DNwhDISkxN5KLyOHdQRe94%3D&amp;reserved=0" TargetMode="External"/><Relationship Id="rId7" Type="http://schemas.openxmlformats.org/officeDocument/2006/relationships/image" Target="../media/image30.png"/><Relationship Id="rId2" Type="http://schemas.openxmlformats.org/officeDocument/2006/relationships/hyperlink" Target="mailto:Ealing@v-uk.co.uk" TargetMode="External"/><Relationship Id="rId1" Type="http://schemas.openxmlformats.org/officeDocument/2006/relationships/slideLayout" Target="../slideLayouts/slideLayout2.xml"/><Relationship Id="rId6" Type="http://schemas.openxmlformats.org/officeDocument/2006/relationships/hyperlink" Target="mailto:vul.neonatalhepb@nhs.net" TargetMode="External"/><Relationship Id="rId5" Type="http://schemas.openxmlformats.org/officeDocument/2006/relationships/hyperlink" Target="mailto:vul.nwl.bcg@nhs.net" TargetMode="External"/><Relationship Id="rId4" Type="http://schemas.openxmlformats.org/officeDocument/2006/relationships/hyperlink" Target="https://gbr01.safelinks.protection.outlook.com/?url=https%3A%2F%2Fworldhealthorg.shinyapps.io%2Ftb_profiles%2F%3F_inputs_%26entity_type%3D%2522country%2522%26iso2%3D%2522AF%2522%26lan%3D%2522EN%2522&amp;data=05%7C02%7Crebeccawilson5%40nhs.net%7C35e4d084772f49e6d71a08dcbc6664e2%7C37c354b285b047f5b22207b48d774ee3%7C0%7C0%7C638592395169113105%7CUnknown%7CTWFpbGZsb3d8eyJWIjoiMC4wLjAwMDAiLCJQIjoiV2luMzIiLCJBTiI6Ik1haWwiLCJXVCI6Mn0%3D%7C0%7C%7C%7C&amp;sdata=1uMNOoGdclv3AAldR%2FDjzNJwWdcuUqGnZTG8SbpH%2BZo%3D&amp;reserved=0"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healthpublications.gov.uk/ViewArticle.html?sp=Svaccinationagainstshinglesherpeszosterslidesetguidanceforhealthcareprofessionals" TargetMode="External"/><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5.png"/><Relationship Id="rId4" Type="http://schemas.openxmlformats.org/officeDocument/2006/relationships/image" Target="../media/image34.emf"/></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hyperlink" Target="https://gbr01.safelinks.protection.outlook.com/?url=https%3A%2F%2Fwww.gov.uk%2Fgovernment%2Fcollections%2Frespiratory-syncytial-virus-rsv-vaccination-programme&amp;data=05%7C02%7Csally.armstrong%40nhs.net%7C203b02a2b7584a44daf108dca7435950%7C37c354b285b047f5b22207b48d774ee3%7C0%7C0%7C638569156201778759%7CUnknown%7CTWFpbGZsb3d8eyJWIjoiMC4wLjAwMDAiLCJQIjoiV2luMzIiLCJBTiI6Ik1haWwiLCJXVCI6Mn0%3D%7C0%7C%7C%7C&amp;sdata=GMPqbYyZwuk50KzN3pfh4%2FCqfbP0epu6C%2FO%2Fdlvh6K0%3D&amp;reserved=0" TargetMode="External"/><Relationship Id="rId3" Type="http://schemas.openxmlformats.org/officeDocument/2006/relationships/hyperlink" Target="https://gbr01.safelinks.protection.outlook.com/ap/t-59584e83/?url=https%3A%2F%2Fteams.microsoft.com%2Fl%2Fmeetup-join%2F19%253ameeting_ZmYzNzFjNGQtY2MyZS00NmRkLTliNDktOWExZWRhYjZmMWU2%2540thread.v2%2F0%3Fcontext%3D%257B%2522Tid%2522%253A%2522ee4e1499-4a35-4b2e-ad47-5f3cf9de8666%2522%252C%2522Oid%2522%253A%252249818385-0499-4c42-a710-fe4f261247e7%2522%252C%2522IsBroadcastMeeting%2522%253Atrue%252C%2522role%2522%253A%2522a%2522%257D%26btype%3Da%26role%3Da&amp;data=05%7C02%7Csatwinder.sahans%40nhs.net%7C71f05a26d2e0410305ba08dcd0b8eedd%7C37c354b285b047f5b22207b48d774ee3%7C0%7C0%7C638614739903281878%7CUnknown%7CTWFpbGZsb3d8eyJWIjoiMC4wLjAwMDAiLCJQIjoiV2luMzIiLCJBTiI6Ik1haWwiLCJXVCI6Mn0%3D%7C0%7C%7C%7C&amp;sdata=MzcYYrwhqTN%2BFSOrKzjCTik6DBzwsVzzIexift7b9P4%3D&amp;reserved=0" TargetMode="External"/><Relationship Id="rId7" Type="http://schemas.openxmlformats.org/officeDocument/2006/relationships/hyperlink" Target="https://gbr01.safelinks.protection.outlook.com/?url=https%3A%2F%2Fwww.pfizerpro.co.uk%2Fmedicine%2Fabrysvo%2Fdosing%2Fpreparation&amp;data=05%7C02%7Csally.armstrong%40nhs.net%7C203b02a2b7584a44daf108dca7435950%7C37c354b285b047f5b22207b48d774ee3%7C0%7C0%7C638569156201772984%7CUnknown%7CTWFpbGZsb3d8eyJWIjoiMC4wLjAwMDAiLCJQIjoiV2luMzIiLCJBTiI6Ik1haWwiLCJXVCI6Mn0%3D%7C0%7C%7C%7C&amp;sdata=eclhzHktgOLngNfpDryrlK8GWuNdIiEWnVb4MaIaNOg%3D&amp;reserved=0" TargetMode="External"/><Relationship Id="rId2" Type="http://schemas.openxmlformats.org/officeDocument/2006/relationships/hyperlink" Target="https://gbr01.safelinks.protection.outlook.com/ap/t-59584e83/?url=https%3A%2F%2Fteams.microsoft.com%2Fl%2Fmeetup-join%2F19%253ameeting_MzZlNzFiMGItM2Y0MC00N2EyLWI2MzctZDMzOTdkY2VlNjQw%2540thread.v2%2F0%3Fcontext%3D%257B%2522Tid%2522%253A%2522ee4e1499-4a35-4b2e-ad47-5f3cf9de8666%2522%252C%2522Oid%2522%253A%252249818385-0499-4c42-a710-fe4f261247e7%2522%252C%2522IsBroadcastMeeting%2522%253Atrue%252C%2522role%2522%253A%2522a%2522%257D%26btype%3Da%26role%3Da&amp;data=05%7C02%7Csatwinder.sahans%40nhs.net%7C71f05a26d2e0410305ba08dcd0b8eedd%7C37c354b285b047f5b22207b48d774ee3%7C0%7C0%7C638614739903258722%7CUnknown%7CTWFpbGZsb3d8eyJWIjoiMC4wLjAwMDAiLCJQIjoiV2luMzIiLCJBTiI6Ik1haWwiLCJXVCI6Mn0%3D%7C0%7C%7C%7C&amp;sdata=VzOPg8CPTGbjekuK2xDLXC1j2AcD%2BU15sWKyW9crNuI%3D&amp;reserved=0" TargetMode="External"/><Relationship Id="rId1" Type="http://schemas.openxmlformats.org/officeDocument/2006/relationships/slideLayout" Target="../slideLayouts/slideLayout2.xml"/><Relationship Id="rId6" Type="http://schemas.openxmlformats.org/officeDocument/2006/relationships/hyperlink" Target="https://gbr01.safelinks.protection.outlook.com/?url=https%3A%2F%2Fcontent.govdelivery.com%2Fattachments%2FUKHPA%2F2024%2F07%2F09%2Ffile_attachments%2F2931516%2FSlides%2520-%2520HCP%2520Webinar%2520on%2520Maternal%2520Vaccination%2520-%25209%2520July%25202024.pdf&amp;data=05%7C02%7Csally.armstrong%40nhs.net%7C203b02a2b7584a44daf108dca7435950%7C37c354b285b047f5b22207b48d774ee3%7C0%7C0%7C638569156201765925%7CUnknown%7CTWFpbGZsb3d8eyJWIjoiMC4wLjAwMDAiLCJQIjoiV2luMzIiLCJBTiI6Ik1haWwiLCJXVCI6Mn0%3D%7C0%7C%7C%7C&amp;sdata=NaZdTfducabDDfia6mpwp7Hsmln4PvCps%2FpxbfmFIX8%3D&amp;reserved=0" TargetMode="External"/><Relationship Id="rId5" Type="http://schemas.openxmlformats.org/officeDocument/2006/relationships/hyperlink" Target="https://gbr01.safelinks.protection.outlook.com/?url=https%3A%2F%2Fcontent.govdelivery.com%2Fattachments%2FUKHPA%2F2024%2F07%2F12%2Ffile_attachments%2F2935568%2FHCP%2520webinar%2520on%2520older%2520adults%2520vaccination%252012%2520July%25202024%2520FINAL.pdf&amp;data=05%7C02%7Csally.armstrong%40nhs.net%7C203b02a2b7584a44daf108dca7435950%7C37c354b285b047f5b22207b48d774ee3%7C0%7C0%7C638569156201757605%7CUnknown%7CTWFpbGZsb3d8eyJWIjoiMC4wLjAwMDAiLCJQIjoiV2luMzIiLCJBTiI6Ik1haWwiLCJXVCI6Mn0%3D%7C0%7C%7C%7C&amp;sdata=pafsl2VXxpJrMEkSmrcOhGDMRxxNuPf5P%2F51LEYpHGc%3D&amp;reserved=0" TargetMode="External"/><Relationship Id="rId4" Type="http://schemas.openxmlformats.org/officeDocument/2006/relationships/hyperlink" Target="https://gbr01.safelinks.protection.outlook.com/?url=https%3A%2F%2Fdrive.google.com%2Fdrive%2Ffolders%2F13Y60rUAG4ElefcfXJh455iE0oBtLFoAP%3Fusp%3Dsharing&amp;data=05%7C02%7Csatwinder.sahans%40nhs.net%7C71f05a26d2e0410305ba08dcd0b8eedd%7C37c354b285b047f5b22207b48d774ee3%7C0%7C0%7C638614739903300991%7CUnknown%7CTWFpbGZsb3d8eyJWIjoiMC4wLjAwMDAiLCJQIjoiV2luMzIiLCJBTiI6Ik1haWwiLCJXVCI6Mn0%3D%7C0%7C%7C%7C&amp;sdata=HLV7XbLaFC0M%2FIJkL7z86%2BkJh%2FJ80knu8Dy%2FDJJfXLY%3D&amp;reserved=0" TargetMode="External"/><Relationship Id="rId9" Type="http://schemas.openxmlformats.org/officeDocument/2006/relationships/hyperlink" Target="https://gbr01.safelinks.protection.outlook.com/?url=https%3A%2F%2Fwww.gov.uk%2Fgovernment%2Fcollections%2Fimmunisation%23training-resources&amp;data=05%7C02%7Csally.armstrong%40nhs.net%7C203b02a2b7584a44daf108dca7435950%7C37c354b285b047f5b22207b48d774ee3%7C0%7C0%7C638569156201784501%7CUnknown%7CTWFpbGZsb3d8eyJWIjoiMC4wLjAwMDAiLCJQIjoiV2luMzIiLCJBTiI6Ik1haWwiLCJXVCI6Mn0%3D%7C0%7C%7C%7C&amp;sdata=XjsMWQcpu18NCsWHP9Bp4%2Bnt0%2Bdz6UO3BZtt9E59at4%3D&amp;reserved=0"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hyperlink" Target="https://www.nwlondonicb.nhs.uk/your-health-services/immunisations-and-vaccinations/mmr" TargetMode="External"/><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9.png"/><Relationship Id="rId5" Type="http://schemas.openxmlformats.org/officeDocument/2006/relationships/image" Target="../media/image38.emf"/><Relationship Id="rId4" Type="http://schemas.openxmlformats.org/officeDocument/2006/relationships/oleObject" Target="../embeddings/oleObject2.bin"/></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hyperlink" Target="https://gbr01.safelinks.protection.outlook.com/?url=https%3A%2F%2Fwww.eventbrite.co.uk%2Fe%2Fadverse-events-following-immunisation-webinar-1-tickets-944949207517%3Faff%3Doddtdtcreator&amp;data=05%7C02%7Crebeccawilson5%40nhs.net%7C9956f6e086ed4523b89308dcc8ef74a5%7C37c354b285b047f5b22207b48d774ee3%7C0%7C0%7C638606178018367291%7CUnknown%7CTWFpbGZsb3d8eyJWIjoiMC4wLjAwMDAiLCJQIjoiV2luMzIiLCJBTiI6Ik1haWwiLCJXVCI6Mn0%3D%7C0%7C%7C%7C&amp;sdata=b3OLkVWRzLLzgfd4Mytv2L%2BIYTmMYLezM1zE5NOXIEQ%3D&amp;reserved=0" TargetMode="External"/><Relationship Id="rId13" Type="http://schemas.openxmlformats.org/officeDocument/2006/relationships/hyperlink" Target="https://gbr01.safelinks.protection.outlook.com/?url=https%3A%2F%2Fwww.eventbrite.co.uk%2Fe%2Froutine-infant-vaccine-schedule-changes-and-horizon-scanning-webinar-3-tickets-944962326757%3Faff%3Doddtdtcreator&amp;data=05%7C02%7Crebeccawilson5%40nhs.net%7C9956f6e086ed4523b89308dcc8ef74a5%7C37c354b285b047f5b22207b48d774ee3%7C0%7C0%7C638606178018409492%7CUnknown%7CTWFpbGZsb3d8eyJWIjoiMC4wLjAwMDAiLCJQIjoiV2luMzIiLCJBTiI6Ik1haWwiLCJXVCI6Mn0%3D%7C0%7C%7C%7C&amp;sdata=qt8z5sYPPUmw%2FYulgjXIwsAexvvkU10ONhwfZUyfL5M%3D&amp;reserved=0" TargetMode="External"/><Relationship Id="rId3" Type="http://schemas.openxmlformats.org/officeDocument/2006/relationships/hyperlink" Target="https://gbr01.safelinks.protection.outlook.com/?url=https%3A%2F%2Fwww.eventbrite.co.uk%2Fe%2Finfluenza-and-rsv-and-signposting-covid-resources-webinar-2-tickets-944931925827%3Faff%3Doddtdtcreator&amp;data=05%7C02%7Crebeccawilson5%40nhs.net%7C9956f6e086ed4523b89308dcc8ef74a5%7C37c354b285b047f5b22207b48d774ee3%7C0%7C0%7C638606178018321345%7CUnknown%7CTWFpbGZsb3d8eyJWIjoiMC4wLjAwMDAiLCJQIjoiV2luMzIiLCJBTiI6Ik1haWwiLCJXVCI6Mn0%3D%7C0%7C%7C%7C&amp;sdata=FAaHphkb3ezFxiQD83qhTom5bk5d4rgFjz7%2FmS3sV7Y%3D&amp;reserved=0" TargetMode="External"/><Relationship Id="rId7" Type="http://schemas.openxmlformats.org/officeDocument/2006/relationships/hyperlink" Target="https://gbr01.safelinks.protection.outlook.com/?url=https%3A%2F%2Fwww.eventbrite.co.uk%2Fe%2Fshingles-and-pneumococcal-adult-vaccine-programmes-webinar-3-tickets-946165465377%3Faff%3Doddtdtcreator&amp;data=05%7C02%7Crebeccawilson5%40nhs.net%7C9956f6e086ed4523b89308dcc8ef74a5%7C37c354b285b047f5b22207b48d774ee3%7C0%7C0%7C638606178018360112%7CUnknown%7CTWFpbGZsb3d8eyJWIjoiMC4wLjAwMDAiLCJQIjoiV2luMzIiLCJBTiI6Ik1haWwiLCJXVCI6Mn0%3D%7C0%7C%7C%7C&amp;sdata=CgBlGmBJKzzyi0OfkGh%2B%2Fy4WhzzPKpuDYut%2F7%2F1r1u4%3D&amp;reserved=0" TargetMode="External"/><Relationship Id="rId12" Type="http://schemas.openxmlformats.org/officeDocument/2006/relationships/hyperlink" Target="https://gbr01.safelinks.protection.outlook.com/?url=https%3A%2F%2Fwww.eventbrite.co.uk%2Fe%2Froutine-infant-vaccine-schedule-changes-and-horizon-scanning-webinar-2-tickets-944961875407%3Faff%3Doddtdtcreator&amp;data=05%7C02%7Crebeccawilson5%40nhs.net%7C9956f6e086ed4523b89308dcc8ef74a5%7C37c354b285b047f5b22207b48d774ee3%7C0%7C0%7C638606178018400410%7CUnknown%7CTWFpbGZsb3d8eyJWIjoiMC4wLjAwMDAiLCJQIjoiV2luMzIiLCJBTiI6Ik1haWwiLCJXVCI6Mn0%3D%7C0%7C%7C%7C&amp;sdata=g4gj8x%2FEP2lCCzpkG6T3niBAjcgGP%2BiVc4HgEaYk28A%3D&amp;reserved=0" TargetMode="External"/><Relationship Id="rId17" Type="http://schemas.openxmlformats.org/officeDocument/2006/relationships/hyperlink" Target="mailto:ImmsTraining@ukhsa.gov.uk" TargetMode="External"/><Relationship Id="rId2" Type="http://schemas.openxmlformats.org/officeDocument/2006/relationships/hyperlink" Target="https://gbr01.safelinks.protection.outlook.com/?url=https%3A%2F%2Fwww.eventbrite.co.uk%2Fe%2Finfluenza-and-rsv-and-signposting-covid-resources-webinar-1-tickets-944928074307%3Faff%3Doddtdtcreator&amp;data=05%7C02%7Crebeccawilson5%40nhs.net%7C9956f6e086ed4523b89308dcc8ef74a5%7C37c354b285b047f5b22207b48d774ee3%7C0%7C0%7C638606178018305357%7CUnknown%7CTWFpbGZsb3d8eyJWIjoiMC4wLjAwMDAiLCJQIjoiV2luMzIiLCJBTiI6Ik1haWwiLCJXVCI6Mn0%3D%7C0%7C%7C%7C&amp;sdata=UUIrB0VOxcCiF4spZPdXDCvEyAiYj4eAn6FcaZT%2BhSg%3D&amp;reserved=0" TargetMode="External"/><Relationship Id="rId16" Type="http://schemas.openxmlformats.org/officeDocument/2006/relationships/hyperlink" Target="https://gbr01.safelinks.protection.outlook.com/?url=https%3A%2F%2Fwww.eventbrite.co.uk%2Fe%2Flegal-aspects-consent-and-medicines-management-webinar-3-tickets-945011724507%3Faff%3Doddtdtcreator&amp;data=05%7C02%7Crebeccawilson5%40nhs.net%7C9956f6e086ed4523b89308dcc8ef74a5%7C37c354b285b047f5b22207b48d774ee3%7C0%7C0%7C638606178018436616%7CUnknown%7CTWFpbGZsb3d8eyJWIjoiMC4wLjAwMDAiLCJQIjoiV2luMzIiLCJBTiI6Ik1haWwiLCJXVCI6Mn0%3D%7C0%7C%7C%7C&amp;sdata=Aswn%2FDMM9sqJ1Xex%2Bdj6IV252M8MD7NI5V2vq0VckOo%3D&amp;reserved=0" TargetMode="External"/><Relationship Id="rId1" Type="http://schemas.openxmlformats.org/officeDocument/2006/relationships/slideLayout" Target="../slideLayouts/slideLayout2.xml"/><Relationship Id="rId6" Type="http://schemas.openxmlformats.org/officeDocument/2006/relationships/hyperlink" Target="https://gbr01.safelinks.protection.outlook.com/?url=https%3A%2F%2Fwww.eventbrite.co.uk%2Fe%2Fshingles-and-pneumococcal-adult-vaccine-programmes-webinar-2-tickets-946103419797%3Faff%3Doddtdtcreator&amp;data=05%7C02%7Crebeccawilson5%40nhs.net%7C9956f6e086ed4523b89308dcc8ef74a5%7C37c354b285b047f5b22207b48d774ee3%7C0%7C0%7C638606178018352994%7CUnknown%7CTWFpbGZsb3d8eyJWIjoiMC4wLjAwMDAiLCJQIjoiV2luMzIiLCJBTiI6Ik1haWwiLCJXVCI6Mn0%3D%7C0%7C%7C%7C&amp;sdata=LVyEaBlcHS7fMyMyC9A9USKDi8wsHnVOuQr9QUoLtOQ%3D&amp;reserved=0" TargetMode="External"/><Relationship Id="rId11" Type="http://schemas.openxmlformats.org/officeDocument/2006/relationships/hyperlink" Target="https://gbr01.safelinks.protection.outlook.com/?url=https%3A%2F%2Fwww.eventbrite.co.uk%2Fe%2Froutine-infant-vaccine-schedule-changes-and-horizon-scanning-webinar-1-tickets-944960090067%3Faff%3Doddtdtcreator&amp;data=05%7C02%7Crebeccawilson5%40nhs.net%7C9956f6e086ed4523b89308dcc8ef74a5%7C37c354b285b047f5b22207b48d774ee3%7C0%7C0%7C638606178018391618%7CUnknown%7CTWFpbGZsb3d8eyJWIjoiMC4wLjAwMDAiLCJQIjoiV2luMzIiLCJBTiI6Ik1haWwiLCJXVCI6Mn0%3D%7C0%7C%7C%7C&amp;sdata=dnd6NfFGXuxfVJGRwwvTjgIDx62IRTdNebAG8rcMllE%3D&amp;reserved=0" TargetMode="External"/><Relationship Id="rId5" Type="http://schemas.openxmlformats.org/officeDocument/2006/relationships/hyperlink" Target="https://gbr01.safelinks.protection.outlook.com/?url=https%3A%2F%2Fwww.eventbrite.co.uk%2Fe%2Fshingles-and-pneumococcal-adult-vaccine-programmes-webinar-1-tickets-944864554317%3Faff%3Doddtdtcreator&amp;data=05%7C02%7Crebeccawilson5%40nhs.net%7C9956f6e086ed4523b89308dcc8ef74a5%7C37c354b285b047f5b22207b48d774ee3%7C0%7C0%7C638606178018344629%7CUnknown%7CTWFpbGZsb3d8eyJWIjoiMC4wLjAwMDAiLCJQIjoiV2luMzIiLCJBTiI6Ik1haWwiLCJXVCI6Mn0%3D%7C0%7C%7C%7C&amp;sdata=TSQaT8vMOI%2BUYclodslAoRrMWX9WmMC%2FJD%2FrdV8Ze5Y%3D&amp;reserved=0" TargetMode="External"/><Relationship Id="rId15" Type="http://schemas.openxmlformats.org/officeDocument/2006/relationships/hyperlink" Target="https://gbr01.safelinks.protection.outlook.com/?url=https%3A%2F%2Fwww.eventbrite.co.uk%2Fe%2Flegal-aspects-consent-and-medicines-management-webinar-2-tickets-945004452757%3Faff%3Doddtdtcreator&amp;data=05%7C02%7Crebeccawilson5%40nhs.net%7C9956f6e086ed4523b89308dcc8ef74a5%7C37c354b285b047f5b22207b48d774ee3%7C0%7C0%7C638606178018427780%7CUnknown%7CTWFpbGZsb3d8eyJWIjoiMC4wLjAwMDAiLCJQIjoiV2luMzIiLCJBTiI6Ik1haWwiLCJXVCI6Mn0%3D%7C0%7C%7C%7C&amp;sdata=52X1c%2BW%2Bf7E%2BQJxnaYkfLM4Hh1NPnaJ6tX6WCdyWjjU%3D&amp;reserved=0" TargetMode="External"/><Relationship Id="rId10" Type="http://schemas.openxmlformats.org/officeDocument/2006/relationships/hyperlink" Target="https://gbr01.safelinks.protection.outlook.com/?url=https%3A%2F%2Fwww.eventbrite.co.uk%2Fe%2Fadverse-events-following-immunisation-webinar-3-tickets-944958535417%3Faff%3Doddtdtcreator&amp;data=05%7C02%7Crebeccawilson5%40nhs.net%7C9956f6e086ed4523b89308dcc8ef74a5%7C37c354b285b047f5b22207b48d774ee3%7C0%7C0%7C638606178018381233%7CUnknown%7CTWFpbGZsb3d8eyJWIjoiMC4wLjAwMDAiLCJQIjoiV2luMzIiLCJBTiI6Ik1haWwiLCJXVCI6Mn0%3D%7C0%7C%7C%7C&amp;sdata=elKPRZVUuoTk01IxEfLQMcAElBlSZM9lyLjhNN7Ao9U%3D&amp;reserved=0" TargetMode="External"/><Relationship Id="rId4" Type="http://schemas.openxmlformats.org/officeDocument/2006/relationships/hyperlink" Target="https://gbr01.safelinks.protection.outlook.com/?url=https%3A%2F%2Fwww.eventbrite.co.uk%2Fe%2Finfluenza-and-rsv-and-signposting-covid-resources-webinar-3-tickets-944937763287%3Faff%3Doddtdtcreator&amp;data=05%7C02%7Crebeccawilson5%40nhs.net%7C9956f6e086ed4523b89308dcc8ef74a5%7C37c354b285b047f5b22207b48d774ee3%7C0%7C0%7C638606178018334442%7CUnknown%7CTWFpbGZsb3d8eyJWIjoiMC4wLjAwMDAiLCJQIjoiV2luMzIiLCJBTiI6Ik1haWwiLCJXVCI6Mn0%3D%7C0%7C%7C%7C&amp;sdata=y9F7L2AR50xx%2B%2ByOBEjGgwiyQNs7j9FkFShfygkA7qo%3D&amp;reserved=0" TargetMode="External"/><Relationship Id="rId9" Type="http://schemas.openxmlformats.org/officeDocument/2006/relationships/hyperlink" Target="https://gbr01.safelinks.protection.outlook.com/?url=https%3A%2F%2Fwww.eventbrite.co.uk%2Fe%2Fadverse-events-following-immunisation-webinar-2-tickets-944957632717%3Faff%3Doddtdtcreator&amp;data=05%7C02%7Crebeccawilson5%40nhs.net%7C9956f6e086ed4523b89308dcc8ef74a5%7C37c354b285b047f5b22207b48d774ee3%7C0%7C0%7C638606178018373648%7CUnknown%7CTWFpbGZsb3d8eyJWIjoiMC4wLjAwMDAiLCJQIjoiV2luMzIiLCJBTiI6Ik1haWwiLCJXVCI6Mn0%3D%7C0%7C%7C%7C&amp;sdata=29s%2BLpqCIUrHqGBiMdA56sVsCCDpgr9w%2FWjZ43ienFg%3D&amp;reserved=0" TargetMode="External"/><Relationship Id="rId14" Type="http://schemas.openxmlformats.org/officeDocument/2006/relationships/hyperlink" Target="https://gbr01.safelinks.protection.outlook.com/?url=https%3A%2F%2Fwww.eventbrite.co.uk%2Fe%2Flegal-aspects-consent-and-medicines-management-webinar-1-tickets-944995786837%3Faff%3Doddtdtcreator&amp;data=05%7C02%7Crebeccawilson5%40nhs.net%7C9956f6e086ed4523b89308dcc8ef74a5%7C37c354b285b047f5b22207b48d774ee3%7C0%7C0%7C638606178018418518%7CUnknown%7CTWFpbGZsb3d8eyJWIjoiMC4wLjAwMDAiLCJQIjoiV2luMzIiLCJBTiI6Ik1haWwiLCJXVCI6Mn0%3D%7C0%7C%7C%7C&amp;sdata=zkgoRfRZbpsz8ZJDmNg5LVOx6FYEg5bF928zabR4FjY%3D&amp;reserved=0"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jitsuvax.info/discover/"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3" Type="http://schemas.openxmlformats.org/officeDocument/2006/relationships/hyperlink" Target="https://future.nhs.uk/vaccsandscreening"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hyperlink" Target="http://www.immunize.org/wp-content/uploads/catg.d/p5122.pdf" TargetMode="External"/><Relationship Id="rId4" Type="http://schemas.openxmlformats.org/officeDocument/2006/relationships/hyperlink" Target="http://www.immunizationdata.who.int/listing.html?topic=vaccine-schedule&amp;location"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hyperlink" Target="https://www.who.int/health-topics/vaccines-and-immunization#tab=tab_1" TargetMode="External"/><Relationship Id="rId13" Type="http://schemas.openxmlformats.org/officeDocument/2006/relationships/hyperlink" Target="https://www.nwlondonicb.nhs.uk/professionals/communications-resources-staff" TargetMode="External"/><Relationship Id="rId3" Type="http://schemas.openxmlformats.org/officeDocument/2006/relationships/hyperlink" Target="https://www.nhs.uk/conditions/vaccinations/why-vaccination-is-important-and-the-safest-way-to-protect-yourself/" TargetMode="External"/><Relationship Id="rId7" Type="http://schemas.openxmlformats.org/officeDocument/2006/relationships/hyperlink" Target="https://www.gov.uk/government/collections/immunisation" TargetMode="External"/><Relationship Id="rId12" Type="http://schemas.openxmlformats.org/officeDocument/2006/relationships/hyperlink" Target="https://www.healthpublications.gov.uk/Home.html" TargetMode="External"/><Relationship Id="rId2" Type="http://schemas.openxmlformats.org/officeDocument/2006/relationships/hyperlink" Target="https://www.cc4c.imperial.nhs.uk/our-experience/blog/overcoming-barriers-to-immunisation" TargetMode="External"/><Relationship Id="rId1" Type="http://schemas.openxmlformats.org/officeDocument/2006/relationships/slideLayout" Target="../slideLayouts/slideLayout2.xml"/><Relationship Id="rId6" Type="http://schemas.openxmlformats.org/officeDocument/2006/relationships/hyperlink" Target="https://www.gov.uk/government/publications/the-complete-routine-immunisation-schedule" TargetMode="External"/><Relationship Id="rId11" Type="http://schemas.openxmlformats.org/officeDocument/2006/relationships/hyperlink" Target="https://www.nhs.uk/conditions/vaccinations/nhs-vaccinations-and-when-to-have-them/" TargetMode="External"/><Relationship Id="rId5" Type="http://schemas.openxmlformats.org/officeDocument/2006/relationships/hyperlink" Target="https://britishima.org/advice/measles-guidance-24/" TargetMode="External"/><Relationship Id="rId10" Type="http://schemas.openxmlformats.org/officeDocument/2006/relationships/hyperlink" Target="https://vaccineknowledge.ox.ac.uk/home" TargetMode="External"/><Relationship Id="rId4" Type="http://schemas.openxmlformats.org/officeDocument/2006/relationships/hyperlink" Target="https://www.cc4c.imperial.nhs.uk/-/media/cc4c/documents/mmr-questions-answered.pdf?rev=8e05618c739a4e749a09ec98bd3314fc&amp;hash=C15AB62CDC69D6399C643FC8ED927F07" TargetMode="External"/><Relationship Id="rId9" Type="http://schemas.openxmlformats.org/officeDocument/2006/relationships/hyperlink" Target="https://www.immunology.org/" TargetMode="Externa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app.box.com/s/iddfb4ppwkmtjusir2tc/file/1440465623207" TargetMode="External"/><Relationship Id="rId2" Type="http://schemas.openxmlformats.org/officeDocument/2006/relationships/hyperlink" Target="https://www.gov.uk/government/publications/influenza-the-green-book-chapter-19" TargetMode="External"/><Relationship Id="rId1" Type="http://schemas.openxmlformats.org/officeDocument/2006/relationships/slideLayout" Target="../slideLayouts/slideLayout2.xml"/><Relationship Id="rId5" Type="http://schemas.openxmlformats.org/officeDocument/2006/relationships/hyperlink" Target="https://www.england.nhs.uk/publication/general-practice-enhanced-service-specification-seasonal-influenza-vaccination-programme-2024-25/" TargetMode="External"/><Relationship Id="rId4" Type="http://schemas.openxmlformats.org/officeDocument/2006/relationships/hyperlink" Target="https://www.gov.uk/government/publications/national-flu-immunisation-programme-plan-2024-to-2025/national-flu-immunisation-programme-2024-to-2025-letter"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healthpublications.gov.uk/ViewArticle.html?sp=S2021282fluvaccinesforthe2021to2022seasonposter"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healthpublications.gov.uk/ViewArticle.html?sp=S2021383whichfluvaccineshouldchildrenandyoungpeoplehaveposter"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9336" y="3861048"/>
            <a:ext cx="11928648" cy="792088"/>
          </a:xfrm>
        </p:spPr>
        <p:txBody>
          <a:bodyPr>
            <a:normAutofit fontScale="90000"/>
          </a:bodyPr>
          <a:lstStyle/>
          <a:p>
            <a:pPr algn="l"/>
            <a:r>
              <a:rPr lang="en-GB" sz="4400" b="1" dirty="0" smtClean="0">
                <a:latin typeface="+mj-lt"/>
              </a:rPr>
              <a:t/>
            </a:r>
            <a:br>
              <a:rPr lang="en-GB" sz="4400" b="1" dirty="0" smtClean="0">
                <a:latin typeface="+mj-lt"/>
              </a:rPr>
            </a:br>
            <a:r>
              <a:rPr lang="en-GB" sz="3600" b="1" dirty="0" smtClean="0">
                <a:latin typeface="+mj-lt"/>
              </a:rPr>
              <a:t>NWL ICB Immunisations Update</a:t>
            </a:r>
            <a:r>
              <a:rPr lang="en-GB" sz="4000" dirty="0" smtClean="0">
                <a:latin typeface="+mj-lt"/>
              </a:rPr>
              <a:t/>
            </a:r>
            <a:br>
              <a:rPr lang="en-GB" sz="4000" dirty="0" smtClean="0">
                <a:latin typeface="+mj-lt"/>
              </a:rPr>
            </a:br>
            <a:r>
              <a:rPr lang="en-GB" sz="3100" dirty="0" smtClean="0">
                <a:latin typeface="+mj-lt"/>
              </a:rPr>
              <a:t>Ealing Practice Nurse Forum: 13.09.24  </a:t>
            </a:r>
            <a:r>
              <a:rPr lang="en-GB" sz="4000" dirty="0" smtClean="0">
                <a:latin typeface="+mj-lt"/>
              </a:rPr>
              <a:t/>
            </a:r>
            <a:br>
              <a:rPr lang="en-GB" sz="4000" dirty="0" smtClean="0">
                <a:latin typeface="+mj-lt"/>
              </a:rPr>
            </a:br>
            <a:r>
              <a:rPr lang="en-GB" sz="2200" dirty="0" smtClean="0">
                <a:latin typeface="+mj-lt"/>
              </a:rPr>
              <a:t> </a:t>
            </a:r>
            <a:r>
              <a:rPr lang="en-GB" b="1" dirty="0" smtClean="0"/>
              <a:t/>
            </a:r>
            <a:br>
              <a:rPr lang="en-GB" b="1" dirty="0" smtClean="0"/>
            </a:br>
            <a:endParaRPr lang="en-GB" sz="3600" b="1" dirty="0"/>
          </a:p>
        </p:txBody>
      </p:sp>
      <p:sp>
        <p:nvSpPr>
          <p:cNvPr id="4" name="TextBox 3"/>
          <p:cNvSpPr txBox="1"/>
          <p:nvPr/>
        </p:nvSpPr>
        <p:spPr>
          <a:xfrm>
            <a:off x="9624392" y="6093295"/>
            <a:ext cx="2567608" cy="307777"/>
          </a:xfrm>
          <a:prstGeom prst="rect">
            <a:avLst/>
          </a:prstGeom>
          <a:noFill/>
        </p:spPr>
        <p:txBody>
          <a:bodyPr wrap="square" rtlCol="0">
            <a:spAutoFit/>
          </a:bodyPr>
          <a:lstStyle/>
          <a:p>
            <a:pPr algn="r"/>
            <a:r>
              <a:rPr lang="en-GB" sz="1400" dirty="0" smtClean="0">
                <a:solidFill>
                  <a:schemeClr val="bg1"/>
                </a:solidFill>
                <a:latin typeface="Arial" panose="020B0604020202020204" pitchFamily="34" charset="0"/>
                <a:cs typeface="Arial" panose="020B0604020202020204" pitchFamily="34" charset="0"/>
              </a:rPr>
              <a:t>September 2024</a:t>
            </a:r>
            <a:endParaRPr lang="en-GB" sz="1400" dirty="0">
              <a:solidFill>
                <a:schemeClr val="bg1"/>
              </a:solidFill>
              <a:latin typeface="Arial" panose="020B0604020202020204" pitchFamily="34" charset="0"/>
              <a:cs typeface="Arial" panose="020B0604020202020204" pitchFamily="34" charset="0"/>
            </a:endParaRPr>
          </a:p>
        </p:txBody>
      </p:sp>
      <p:sp>
        <p:nvSpPr>
          <p:cNvPr id="6" name="TextBox 5"/>
          <p:cNvSpPr txBox="1"/>
          <p:nvPr/>
        </p:nvSpPr>
        <p:spPr>
          <a:xfrm>
            <a:off x="15940" y="5986154"/>
            <a:ext cx="5328592" cy="738664"/>
          </a:xfrm>
          <a:prstGeom prst="rect">
            <a:avLst/>
          </a:prstGeom>
          <a:noFill/>
        </p:spPr>
        <p:txBody>
          <a:bodyPr wrap="square" rtlCol="0">
            <a:spAutoFit/>
          </a:bodyPr>
          <a:lstStyle/>
          <a:p>
            <a:r>
              <a:rPr lang="en-GB" sz="1400" dirty="0" smtClean="0">
                <a:solidFill>
                  <a:schemeClr val="bg1"/>
                </a:solidFill>
                <a:latin typeface="+mj-lt"/>
                <a:cs typeface="Arial" panose="020B0604020202020204" pitchFamily="34" charset="0"/>
              </a:rPr>
              <a:t>Rebecca Wilson </a:t>
            </a:r>
          </a:p>
          <a:p>
            <a:r>
              <a:rPr lang="en-GB" sz="1400" dirty="0" smtClean="0">
                <a:solidFill>
                  <a:schemeClr val="bg1"/>
                </a:solidFill>
                <a:latin typeface="+mj-lt"/>
                <a:cs typeface="Arial" panose="020B0604020202020204" pitchFamily="34" charset="0"/>
              </a:rPr>
              <a:t>Immunisation Coordinator (Brent &amp; Ealing</a:t>
            </a:r>
            <a:r>
              <a:rPr lang="en-GB" sz="1400" dirty="0" smtClean="0">
                <a:solidFill>
                  <a:schemeClr val="bg1"/>
                </a:solidFill>
                <a:latin typeface="+mj-lt"/>
              </a:rPr>
              <a:t>)</a:t>
            </a:r>
          </a:p>
          <a:p>
            <a:r>
              <a:rPr lang="en-GB" sz="1400" dirty="0" smtClean="0">
                <a:solidFill>
                  <a:schemeClr val="bg1"/>
                </a:solidFill>
                <a:latin typeface="+mj-lt"/>
              </a:rPr>
              <a:t>NWL ICB Immunisation Team </a:t>
            </a:r>
            <a:endParaRPr lang="en-GB" sz="1400" dirty="0">
              <a:solidFill>
                <a:schemeClr val="bg1"/>
              </a:solidFill>
              <a:latin typeface="+mj-lt"/>
            </a:endParaRPr>
          </a:p>
        </p:txBody>
      </p:sp>
    </p:spTree>
    <p:extLst>
      <p:ext uri="{BB962C8B-B14F-4D97-AF65-F5344CB8AC3E}">
        <p14:creationId xmlns:p14="http://schemas.microsoft.com/office/powerpoint/2010/main" val="31232394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GB" sz="2000" dirty="0" smtClean="0"/>
              <a:t>North West London ICB Immunisations Team: Ealing Practice Nurse Forum 13.09.24 </a:t>
            </a:r>
            <a:r>
              <a:rPr lang="en-GB" sz="2800" b="1" dirty="0" smtClean="0"/>
              <a:t/>
            </a:r>
            <a:br>
              <a:rPr lang="en-GB" sz="2800" b="1" dirty="0" smtClean="0"/>
            </a:br>
            <a:r>
              <a:rPr lang="en-GB" sz="2400" b="1" dirty="0" smtClean="0"/>
              <a:t>G.P Contract: Named Lead </a:t>
            </a:r>
            <a:endParaRPr lang="en-GB" sz="2400" dirty="0">
              <a:latin typeface="+mn-lt"/>
            </a:endParaRPr>
          </a:p>
        </p:txBody>
      </p:sp>
      <p:sp>
        <p:nvSpPr>
          <p:cNvPr id="8" name="TextBox 7"/>
          <p:cNvSpPr txBox="1"/>
          <p:nvPr/>
        </p:nvSpPr>
        <p:spPr>
          <a:xfrm>
            <a:off x="695400" y="1844824"/>
            <a:ext cx="4029000" cy="369332"/>
          </a:xfrm>
          <a:prstGeom prst="rect">
            <a:avLst/>
          </a:prstGeom>
          <a:noFill/>
        </p:spPr>
        <p:txBody>
          <a:bodyPr wrap="square" rtlCol="0">
            <a:spAutoFit/>
          </a:bodyPr>
          <a:lstStyle/>
          <a:p>
            <a:endParaRPr lang="en-GB" dirty="0"/>
          </a:p>
        </p:txBody>
      </p:sp>
      <p:sp>
        <p:nvSpPr>
          <p:cNvPr id="10" name="Content Placeholder 1"/>
          <p:cNvSpPr>
            <a:spLocks noGrp="1"/>
          </p:cNvSpPr>
          <p:nvPr>
            <p:ph idx="1"/>
          </p:nvPr>
        </p:nvSpPr>
        <p:spPr>
          <a:xfrm>
            <a:off x="0" y="1196752"/>
            <a:ext cx="12191999" cy="5544616"/>
          </a:xfrm>
        </p:spPr>
        <p:txBody>
          <a:bodyPr>
            <a:normAutofit/>
          </a:bodyPr>
          <a:lstStyle/>
          <a:p>
            <a:pPr marL="0" indent="0">
              <a:lnSpc>
                <a:spcPct val="100000"/>
              </a:lnSpc>
              <a:spcBef>
                <a:spcPts val="0"/>
              </a:spcBef>
              <a:buNone/>
            </a:pPr>
            <a:r>
              <a:rPr lang="en-GB" sz="1800" b="1" dirty="0" smtClean="0">
                <a:latin typeface="+mn-lt"/>
              </a:rPr>
              <a:t>1. All practices to have a named lead for immunisations: </a:t>
            </a:r>
          </a:p>
          <a:p>
            <a:pPr marL="0" indent="0">
              <a:lnSpc>
                <a:spcPct val="100000"/>
              </a:lnSpc>
              <a:spcBef>
                <a:spcPts val="0"/>
              </a:spcBef>
              <a:buNone/>
            </a:pPr>
            <a:endParaRPr lang="en-GB" sz="1800" dirty="0">
              <a:latin typeface="+mn-lt"/>
            </a:endParaRPr>
          </a:p>
          <a:p>
            <a:pPr fontAlgn="base">
              <a:lnSpc>
                <a:spcPct val="100000"/>
              </a:lnSpc>
              <a:spcBef>
                <a:spcPts val="0"/>
              </a:spcBef>
            </a:pPr>
            <a:r>
              <a:rPr lang="en-GB" sz="1800" dirty="0" smtClean="0"/>
              <a:t>Each </a:t>
            </a:r>
            <a:r>
              <a:rPr lang="en-GB" sz="1800" dirty="0"/>
              <a:t>practice is required to clearly identify a </a:t>
            </a:r>
            <a:r>
              <a:rPr lang="en-GB" sz="1800" b="1" dirty="0"/>
              <a:t>named lead for vaccination </a:t>
            </a:r>
            <a:r>
              <a:rPr lang="en-GB" sz="1800" dirty="0"/>
              <a:t>and immunisation services. The named lead does not necessarily have to be a clinician although for many practices this is likely to be the preferred option. Where the named lead is not a clinician, then they must work alongside and be supported by a clinician to ensure that the core standards are met</a:t>
            </a:r>
            <a:r>
              <a:rPr lang="en-GB" sz="1800" dirty="0" smtClean="0"/>
              <a:t>. </a:t>
            </a:r>
            <a:r>
              <a:rPr lang="en-GB" sz="1800" b="1" dirty="0" smtClean="0"/>
              <a:t>A named admin may also be useful.</a:t>
            </a:r>
          </a:p>
          <a:p>
            <a:pPr marL="0" indent="0" fontAlgn="base">
              <a:lnSpc>
                <a:spcPct val="100000"/>
              </a:lnSpc>
              <a:spcBef>
                <a:spcPts val="0"/>
              </a:spcBef>
              <a:buNone/>
            </a:pPr>
            <a:endParaRPr lang="en-GB" sz="1800" dirty="0" smtClean="0"/>
          </a:p>
          <a:p>
            <a:pPr marL="0" indent="0" fontAlgn="base">
              <a:lnSpc>
                <a:spcPct val="100000"/>
              </a:lnSpc>
              <a:spcBef>
                <a:spcPts val="0"/>
              </a:spcBef>
              <a:buNone/>
            </a:pPr>
            <a:r>
              <a:rPr lang="en-GB" sz="1800" dirty="0" smtClean="0"/>
              <a:t>The </a:t>
            </a:r>
            <a:r>
              <a:rPr lang="en-GB" sz="1800" dirty="0"/>
              <a:t>role of the named lead is to</a:t>
            </a:r>
            <a:r>
              <a:rPr lang="en-GB" sz="1800" dirty="0" smtClean="0"/>
              <a:t>:</a:t>
            </a:r>
          </a:p>
          <a:p>
            <a:pPr marL="0" indent="0" fontAlgn="base">
              <a:lnSpc>
                <a:spcPct val="100000"/>
              </a:lnSpc>
              <a:spcBef>
                <a:spcPts val="0"/>
              </a:spcBef>
              <a:buNone/>
            </a:pPr>
            <a:endParaRPr lang="en-GB" sz="1800" dirty="0"/>
          </a:p>
          <a:p>
            <a:pPr fontAlgn="base">
              <a:lnSpc>
                <a:spcPct val="100000"/>
              </a:lnSpc>
              <a:spcBef>
                <a:spcPts val="0"/>
              </a:spcBef>
            </a:pPr>
            <a:r>
              <a:rPr lang="en-GB" sz="1800" dirty="0"/>
              <a:t>t</a:t>
            </a:r>
            <a:r>
              <a:rPr lang="en-GB" sz="1800" dirty="0" smtClean="0"/>
              <a:t>ake </a:t>
            </a:r>
            <a:r>
              <a:rPr lang="en-GB" sz="1800" dirty="0"/>
              <a:t>responsibility for the oversight of all V&amp;I services. This will include that the V&amp;I standards and core contractual requirements are being met and that opportunities for vaccination are maximised within the </a:t>
            </a:r>
            <a:r>
              <a:rPr lang="en-GB" sz="1800" dirty="0" smtClean="0"/>
              <a:t>practice. </a:t>
            </a:r>
            <a:endParaRPr lang="en-GB" sz="1800" dirty="0"/>
          </a:p>
          <a:p>
            <a:pPr fontAlgn="base">
              <a:lnSpc>
                <a:spcPct val="100000"/>
              </a:lnSpc>
              <a:spcBef>
                <a:spcPts val="0"/>
              </a:spcBef>
            </a:pPr>
            <a:r>
              <a:rPr lang="en-GB" sz="1800" dirty="0"/>
              <a:t>w</a:t>
            </a:r>
            <a:r>
              <a:rPr lang="en-GB" sz="1800" dirty="0" smtClean="0"/>
              <a:t>ork </a:t>
            </a:r>
            <a:r>
              <a:rPr lang="en-GB" sz="1800" dirty="0"/>
              <a:t>closely with others within and outside of the </a:t>
            </a:r>
            <a:r>
              <a:rPr lang="en-GB" sz="1800" dirty="0" smtClean="0"/>
              <a:t>practice, the </a:t>
            </a:r>
            <a:r>
              <a:rPr lang="en-GB" sz="1800" dirty="0"/>
              <a:t>primary care network (PCN), NHS England public health commissioning, CHIS, school-aged vaccination services and local authority public health colleagues (who work with health visitors and school nursing teams</a:t>
            </a:r>
            <a:r>
              <a:rPr lang="en-GB" sz="1800" dirty="0" smtClean="0"/>
              <a:t>) and </a:t>
            </a:r>
            <a:r>
              <a:rPr lang="en-GB" sz="1800" b="1" dirty="0" smtClean="0">
                <a:solidFill>
                  <a:srgbClr val="002060"/>
                </a:solidFill>
              </a:rPr>
              <a:t>last but not least, me, your </a:t>
            </a:r>
            <a:r>
              <a:rPr lang="en-GB" sz="1800" b="1" dirty="0">
                <a:solidFill>
                  <a:srgbClr val="002060"/>
                </a:solidFill>
              </a:rPr>
              <a:t>immunisation coordinator </a:t>
            </a:r>
            <a:r>
              <a:rPr lang="en-GB" sz="1800" b="1" dirty="0" smtClean="0">
                <a:solidFill>
                  <a:srgbClr val="002060"/>
                </a:solidFill>
              </a:rPr>
              <a:t>(</a:t>
            </a:r>
            <a:r>
              <a:rPr lang="en-GB" sz="1800" b="1" dirty="0">
                <a:solidFill>
                  <a:srgbClr val="002060"/>
                </a:solidFill>
              </a:rPr>
              <a:t>over a cup of tea and </a:t>
            </a:r>
            <a:r>
              <a:rPr lang="en-GB" sz="1800" b="1" dirty="0" smtClean="0">
                <a:solidFill>
                  <a:srgbClr val="002060"/>
                </a:solidFill>
              </a:rPr>
              <a:t>a biscuit)</a:t>
            </a:r>
            <a:r>
              <a:rPr lang="en-GB" sz="1800" dirty="0" smtClean="0"/>
              <a:t> </a:t>
            </a:r>
            <a:r>
              <a:rPr lang="en-GB" sz="1800" dirty="0"/>
              <a:t>to understand current performance and where this can be improved, if </a:t>
            </a:r>
            <a:r>
              <a:rPr lang="en-GB" sz="1800" dirty="0" smtClean="0"/>
              <a:t>required.</a:t>
            </a:r>
          </a:p>
          <a:p>
            <a:pPr marL="0" indent="0">
              <a:lnSpc>
                <a:spcPct val="100000"/>
              </a:lnSpc>
              <a:spcBef>
                <a:spcPts val="0"/>
              </a:spcBef>
              <a:buNone/>
            </a:pPr>
            <a:endParaRPr lang="en-GB" sz="1800" dirty="0" smtClean="0">
              <a:latin typeface="+mn-lt"/>
            </a:endParaRPr>
          </a:p>
          <a:p>
            <a:pPr marL="0" indent="0">
              <a:lnSpc>
                <a:spcPct val="100000"/>
              </a:lnSpc>
              <a:spcBef>
                <a:spcPts val="0"/>
              </a:spcBef>
              <a:buNone/>
            </a:pPr>
            <a:r>
              <a:rPr lang="en-GB" sz="1800" dirty="0">
                <a:hlinkClick r:id="rId2"/>
              </a:rPr>
              <a:t>NHS England » General practice vaccination and </a:t>
            </a:r>
            <a:r>
              <a:rPr lang="en-GB" sz="1800" dirty="0" smtClean="0">
                <a:hlinkClick r:id="rId2"/>
              </a:rPr>
              <a:t>immunisation </a:t>
            </a:r>
            <a:r>
              <a:rPr lang="en-GB" sz="1800" dirty="0">
                <a:hlinkClick r:id="rId2"/>
              </a:rPr>
              <a:t>services: standards and core contractual </a:t>
            </a:r>
            <a:r>
              <a:rPr lang="en-GB" sz="1800" dirty="0" smtClean="0">
                <a:hlinkClick r:id="rId2"/>
              </a:rPr>
              <a:t>requirements</a:t>
            </a:r>
            <a:endParaRPr lang="en-GB" sz="1800" dirty="0" smtClean="0"/>
          </a:p>
        </p:txBody>
      </p:sp>
    </p:spTree>
    <p:extLst>
      <p:ext uri="{BB962C8B-B14F-4D97-AF65-F5344CB8AC3E}">
        <p14:creationId xmlns:p14="http://schemas.microsoft.com/office/powerpoint/2010/main" val="881619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animEffect transition="in" filter="fade">
                                      <p:cBhvr>
                                        <p:cTn id="17" dur="500"/>
                                        <p:tgtEl>
                                          <p:spTgt spid="10">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6" end="6"/>
                                            </p:txEl>
                                          </p:spTgt>
                                        </p:tgtEl>
                                        <p:attrNameLst>
                                          <p:attrName>style.visibility</p:attrName>
                                        </p:attrNameLst>
                                      </p:cBhvr>
                                      <p:to>
                                        <p:strVal val="visible"/>
                                      </p:to>
                                    </p:set>
                                    <p:animEffect transition="in" filter="fade">
                                      <p:cBhvr>
                                        <p:cTn id="22" dur="500"/>
                                        <p:tgtEl>
                                          <p:spTgt spid="10">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7" end="7"/>
                                            </p:txEl>
                                          </p:spTgt>
                                        </p:tgtEl>
                                        <p:attrNameLst>
                                          <p:attrName>style.visibility</p:attrName>
                                        </p:attrNameLst>
                                      </p:cBhvr>
                                      <p:to>
                                        <p:strVal val="visible"/>
                                      </p:to>
                                    </p:set>
                                    <p:animEffect transition="in" filter="fade">
                                      <p:cBhvr>
                                        <p:cTn id="27" dur="500"/>
                                        <p:tgtEl>
                                          <p:spTgt spid="10">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pRg st="9" end="9"/>
                                            </p:txEl>
                                          </p:spTgt>
                                        </p:tgtEl>
                                        <p:attrNameLst>
                                          <p:attrName>style.visibility</p:attrName>
                                        </p:attrNameLst>
                                      </p:cBhvr>
                                      <p:to>
                                        <p:strVal val="visible"/>
                                      </p:to>
                                    </p:set>
                                    <p:animEffect transition="in" filter="fade">
                                      <p:cBhvr>
                                        <p:cTn id="32" dur="500"/>
                                        <p:tgtEl>
                                          <p:spTgt spid="1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GB" sz="2000" dirty="0" smtClean="0"/>
              <a:t>North West London ICB Immunisations Team: Ealing Practice Nurse Forum 13.09.24 </a:t>
            </a:r>
            <a:r>
              <a:rPr lang="en-GB" sz="2800" b="1" dirty="0" smtClean="0"/>
              <a:t/>
            </a:r>
            <a:br>
              <a:rPr lang="en-GB" sz="2800" b="1" dirty="0" smtClean="0"/>
            </a:br>
            <a:r>
              <a:rPr lang="en-GB" sz="2400" b="1" dirty="0" smtClean="0"/>
              <a:t>G.P Contract: Access to Vaccinations</a:t>
            </a:r>
            <a:endParaRPr lang="en-GB" sz="2400" dirty="0">
              <a:latin typeface="+mn-lt"/>
            </a:endParaRPr>
          </a:p>
        </p:txBody>
      </p:sp>
      <p:sp>
        <p:nvSpPr>
          <p:cNvPr id="8" name="TextBox 7"/>
          <p:cNvSpPr txBox="1"/>
          <p:nvPr/>
        </p:nvSpPr>
        <p:spPr>
          <a:xfrm>
            <a:off x="695400" y="1844824"/>
            <a:ext cx="4029000" cy="369332"/>
          </a:xfrm>
          <a:prstGeom prst="rect">
            <a:avLst/>
          </a:prstGeom>
          <a:noFill/>
        </p:spPr>
        <p:txBody>
          <a:bodyPr wrap="square" rtlCol="0">
            <a:spAutoFit/>
          </a:bodyPr>
          <a:lstStyle/>
          <a:p>
            <a:endParaRPr lang="en-GB" dirty="0"/>
          </a:p>
        </p:txBody>
      </p:sp>
      <p:sp>
        <p:nvSpPr>
          <p:cNvPr id="10" name="Content Placeholder 1"/>
          <p:cNvSpPr>
            <a:spLocks noGrp="1"/>
          </p:cNvSpPr>
          <p:nvPr>
            <p:ph idx="1"/>
          </p:nvPr>
        </p:nvSpPr>
        <p:spPr>
          <a:xfrm>
            <a:off x="1" y="1196752"/>
            <a:ext cx="12191999" cy="4968552"/>
          </a:xfrm>
        </p:spPr>
        <p:txBody>
          <a:bodyPr>
            <a:normAutofit fontScale="92500"/>
          </a:bodyPr>
          <a:lstStyle/>
          <a:p>
            <a:pPr marL="0" indent="0">
              <a:lnSpc>
                <a:spcPct val="100000"/>
              </a:lnSpc>
              <a:spcBef>
                <a:spcPts val="0"/>
              </a:spcBef>
              <a:buNone/>
            </a:pPr>
            <a:r>
              <a:rPr lang="en-GB" sz="1900" b="1" dirty="0" smtClean="0">
                <a:latin typeface="+mn-lt"/>
              </a:rPr>
              <a:t>2. Practices should ensure the availability of sufficient trained staff and convenient, timely appointments to cover 100% of their eligible population: </a:t>
            </a:r>
          </a:p>
          <a:p>
            <a:pPr marL="0" indent="0">
              <a:lnSpc>
                <a:spcPct val="100000"/>
              </a:lnSpc>
              <a:spcBef>
                <a:spcPts val="0"/>
              </a:spcBef>
              <a:buNone/>
            </a:pPr>
            <a:endParaRPr lang="en-GB" sz="1900" dirty="0" smtClean="0">
              <a:latin typeface="+mn-lt"/>
            </a:endParaRPr>
          </a:p>
          <a:p>
            <a:pPr fontAlgn="base">
              <a:lnSpc>
                <a:spcPct val="100000"/>
              </a:lnSpc>
              <a:spcBef>
                <a:spcPts val="0"/>
              </a:spcBef>
            </a:pPr>
            <a:r>
              <a:rPr lang="en-GB" sz="1900" dirty="0"/>
              <a:t>Practices should ensure that they have availability of sufficiently trained staff and convenient, timely appointment to cover 100% of their eligible registered population. </a:t>
            </a:r>
            <a:endParaRPr lang="en-GB" sz="1900" dirty="0" smtClean="0"/>
          </a:p>
          <a:p>
            <a:pPr fontAlgn="base">
              <a:lnSpc>
                <a:spcPct val="100000"/>
              </a:lnSpc>
              <a:spcBef>
                <a:spcPts val="0"/>
              </a:spcBef>
            </a:pPr>
            <a:r>
              <a:rPr lang="en-GB" sz="1900" dirty="0" smtClean="0"/>
              <a:t>Practices </a:t>
            </a:r>
            <a:r>
              <a:rPr lang="en-GB" sz="1900" dirty="0"/>
              <a:t>can collaborate across their PCN to achieve vaccination coverage during both core and enhanced hours from 1 April 2024, as outlined in the </a:t>
            </a:r>
            <a:r>
              <a:rPr lang="en-GB" sz="1900" u="sng" dirty="0">
                <a:hlinkClick r:id="rId2"/>
              </a:rPr>
              <a:t>Network Contract Directed Enhanced Service</a:t>
            </a:r>
            <a:r>
              <a:rPr lang="en-GB" sz="1900" dirty="0"/>
              <a:t> and using the relevant schedule in the </a:t>
            </a:r>
            <a:r>
              <a:rPr lang="en-GB" sz="1900" u="sng" dirty="0">
                <a:hlinkClick r:id="rId2"/>
              </a:rPr>
              <a:t>PCNs Network Agreement</a:t>
            </a:r>
            <a:r>
              <a:rPr lang="en-GB" sz="1900" dirty="0"/>
              <a:t>. However, practices must ensure that appointments are acceptable and convenient to their practice’s registered population.</a:t>
            </a:r>
          </a:p>
          <a:p>
            <a:pPr fontAlgn="base">
              <a:lnSpc>
                <a:spcPct val="100000"/>
              </a:lnSpc>
              <a:spcBef>
                <a:spcPts val="0"/>
              </a:spcBef>
            </a:pPr>
            <a:r>
              <a:rPr lang="en-GB" sz="1900" dirty="0" smtClean="0"/>
              <a:t>Appointments </a:t>
            </a:r>
            <a:r>
              <a:rPr lang="en-GB" sz="1900" dirty="0"/>
              <a:t>should be available at a range of times across the week including during Network Standard Hours offering enhanced hours appointments in evenings and weekends, providing maximum flexibility for working adults and parents/carers. Any appointment time lost to non-attendance should be repurposed to proactive follow-up.</a:t>
            </a:r>
          </a:p>
          <a:p>
            <a:pPr fontAlgn="base">
              <a:lnSpc>
                <a:spcPct val="100000"/>
              </a:lnSpc>
              <a:spcBef>
                <a:spcPts val="0"/>
              </a:spcBef>
            </a:pPr>
            <a:r>
              <a:rPr lang="en-GB" sz="1900" dirty="0" smtClean="0"/>
              <a:t>Practices </a:t>
            </a:r>
            <a:r>
              <a:rPr lang="en-GB" sz="1900" dirty="0"/>
              <a:t>should ensure that patients can book appointments for vaccinations and immunisations online as these services develop. Practices should work towards integrating online bookings with other digital developments such </a:t>
            </a:r>
            <a:r>
              <a:rPr lang="en-GB" sz="1900" dirty="0" smtClean="0"/>
              <a:t>as the </a:t>
            </a:r>
            <a:r>
              <a:rPr lang="en-GB" sz="1900" dirty="0"/>
              <a:t>NHSApp</a:t>
            </a:r>
            <a:r>
              <a:rPr lang="en-GB" sz="1900" dirty="0" smtClean="0"/>
              <a:t>.</a:t>
            </a:r>
          </a:p>
          <a:p>
            <a:pPr marL="0" indent="0" fontAlgn="base">
              <a:lnSpc>
                <a:spcPct val="100000"/>
              </a:lnSpc>
              <a:spcBef>
                <a:spcPts val="0"/>
              </a:spcBef>
              <a:buNone/>
            </a:pPr>
            <a:endParaRPr lang="en-GB" sz="1900" dirty="0"/>
          </a:p>
          <a:p>
            <a:pPr marL="0" indent="0" fontAlgn="base">
              <a:lnSpc>
                <a:spcPct val="110000"/>
              </a:lnSpc>
              <a:spcBef>
                <a:spcPts val="0"/>
              </a:spcBef>
              <a:buNone/>
            </a:pPr>
            <a:r>
              <a:rPr lang="en-GB" sz="1900" dirty="0">
                <a:hlinkClick r:id="rId3"/>
              </a:rPr>
              <a:t>NHS England » General practice vaccination and immunisation services: standards and core contractual requirements</a:t>
            </a:r>
            <a:endParaRPr lang="en-GB" sz="1900" dirty="0"/>
          </a:p>
          <a:p>
            <a:pPr marL="0" indent="0" fontAlgn="base">
              <a:lnSpc>
                <a:spcPct val="110000"/>
              </a:lnSpc>
              <a:spcBef>
                <a:spcPts val="0"/>
              </a:spcBef>
              <a:buNone/>
            </a:pPr>
            <a:endParaRPr lang="en-GB" sz="2000" dirty="0"/>
          </a:p>
          <a:p>
            <a:pPr marL="0" indent="0">
              <a:lnSpc>
                <a:spcPct val="100000"/>
              </a:lnSpc>
              <a:spcBef>
                <a:spcPts val="0"/>
              </a:spcBef>
              <a:buNone/>
            </a:pPr>
            <a:endParaRPr lang="en-GB" dirty="0">
              <a:latin typeface="+mn-lt"/>
            </a:endParaRPr>
          </a:p>
        </p:txBody>
      </p:sp>
      <p:pic>
        <p:nvPicPr>
          <p:cNvPr id="3" name="Picture 2"/>
          <p:cNvPicPr>
            <a:picLocks noChangeAspect="1"/>
          </p:cNvPicPr>
          <p:nvPr/>
        </p:nvPicPr>
        <p:blipFill>
          <a:blip r:embed="rId4"/>
          <a:stretch>
            <a:fillRect/>
          </a:stretch>
        </p:blipFill>
        <p:spPr>
          <a:xfrm>
            <a:off x="7752184" y="188640"/>
            <a:ext cx="4286250" cy="6019800"/>
          </a:xfrm>
          <a:prstGeom prst="rect">
            <a:avLst/>
          </a:prstGeom>
        </p:spPr>
      </p:pic>
      <p:sp>
        <p:nvSpPr>
          <p:cNvPr id="5" name="Rounded Rectangular Callout 4"/>
          <p:cNvSpPr/>
          <p:nvPr/>
        </p:nvSpPr>
        <p:spPr>
          <a:xfrm>
            <a:off x="8184232" y="3573016"/>
            <a:ext cx="3528392" cy="2304256"/>
          </a:xfrm>
          <a:prstGeom prst="wedgeRoundRectCallout">
            <a:avLst/>
          </a:prstGeom>
          <a:solidFill>
            <a:srgbClr val="00206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t>The Royal </a:t>
            </a:r>
            <a:r>
              <a:rPr lang="en-GB" sz="1400" dirty="0"/>
              <a:t>College of </a:t>
            </a:r>
            <a:r>
              <a:rPr lang="en-GB" sz="1400" dirty="0" smtClean="0"/>
              <a:t>Nursing recommends childhood immunisation appointments to be a </a:t>
            </a:r>
            <a:r>
              <a:rPr lang="en-GB" sz="1400" b="1" dirty="0" smtClean="0"/>
              <a:t>minimum of 20 </a:t>
            </a:r>
            <a:r>
              <a:rPr lang="en-GB" sz="1400" dirty="0" smtClean="0"/>
              <a:t>minutes long to ensure full discussion with parents and reduce risk of errors.</a:t>
            </a:r>
          </a:p>
          <a:p>
            <a:pPr algn="ctr"/>
            <a:r>
              <a:rPr lang="en-GB" sz="1400" dirty="0" smtClean="0"/>
              <a:t> </a:t>
            </a:r>
          </a:p>
          <a:p>
            <a:pPr algn="ctr"/>
            <a:r>
              <a:rPr lang="en-GB" sz="1400" dirty="0" smtClean="0"/>
              <a:t> </a:t>
            </a:r>
            <a:r>
              <a:rPr lang="en-GB" sz="1400" i="1" dirty="0" smtClean="0"/>
              <a:t>However </a:t>
            </a:r>
            <a:r>
              <a:rPr lang="en-GB" sz="1400" i="1" dirty="0"/>
              <a:t>experienced practice</a:t>
            </a:r>
          </a:p>
          <a:p>
            <a:pPr algn="ctr"/>
            <a:r>
              <a:rPr lang="en-GB" sz="1400" i="1" dirty="0"/>
              <a:t>nurses may be happy with a 10-15 minute </a:t>
            </a:r>
            <a:r>
              <a:rPr lang="en-GB" sz="1400" i="1" dirty="0" smtClean="0"/>
              <a:t>appointment.</a:t>
            </a:r>
            <a:endParaRPr lang="en-GB" sz="1400" dirty="0"/>
          </a:p>
        </p:txBody>
      </p:sp>
    </p:spTree>
    <p:extLst>
      <p:ext uri="{BB962C8B-B14F-4D97-AF65-F5344CB8AC3E}">
        <p14:creationId xmlns:p14="http://schemas.microsoft.com/office/powerpoint/2010/main" val="993561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fade">
                                      <p:cBhvr>
                                        <p:cTn id="17" dur="5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fade">
                                      <p:cBhvr>
                                        <p:cTn id="22" dur="500"/>
                                        <p:tgtEl>
                                          <p:spTgt spid="1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animEffect transition="in" filter="fade">
                                      <p:cBhvr>
                                        <p:cTn id="27" dur="500"/>
                                        <p:tgtEl>
                                          <p:spTgt spid="10">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pRg st="7" end="7"/>
                                            </p:txEl>
                                          </p:spTgt>
                                        </p:tgtEl>
                                        <p:attrNameLst>
                                          <p:attrName>style.visibility</p:attrName>
                                        </p:attrNameLst>
                                      </p:cBhvr>
                                      <p:to>
                                        <p:strVal val="visible"/>
                                      </p:to>
                                    </p:set>
                                    <p:animEffect transition="in" filter="fade">
                                      <p:cBhvr>
                                        <p:cTn id="32" dur="500"/>
                                        <p:tgtEl>
                                          <p:spTgt spid="10">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GB" sz="2000" dirty="0" smtClean="0"/>
              <a:t>North West London ICB Immunisations Team: Ealing Practice Nurse Forum 13.09.24 </a:t>
            </a:r>
            <a:r>
              <a:rPr lang="en-GB" sz="2800" b="1" dirty="0" smtClean="0"/>
              <a:t/>
            </a:r>
            <a:br>
              <a:rPr lang="en-GB" sz="2800" b="1" dirty="0" smtClean="0"/>
            </a:br>
            <a:r>
              <a:rPr lang="en-GB" sz="2400" b="1" dirty="0" smtClean="0"/>
              <a:t>G.P Contract: Call and Recall </a:t>
            </a:r>
            <a:endParaRPr lang="en-GB" sz="2400" dirty="0">
              <a:latin typeface="+mn-lt"/>
            </a:endParaRPr>
          </a:p>
        </p:txBody>
      </p:sp>
      <p:sp>
        <p:nvSpPr>
          <p:cNvPr id="8" name="TextBox 7"/>
          <p:cNvSpPr txBox="1"/>
          <p:nvPr/>
        </p:nvSpPr>
        <p:spPr>
          <a:xfrm>
            <a:off x="695400" y="1844824"/>
            <a:ext cx="4029000" cy="369332"/>
          </a:xfrm>
          <a:prstGeom prst="rect">
            <a:avLst/>
          </a:prstGeom>
          <a:noFill/>
        </p:spPr>
        <p:txBody>
          <a:bodyPr wrap="square" rtlCol="0">
            <a:spAutoFit/>
          </a:bodyPr>
          <a:lstStyle/>
          <a:p>
            <a:endParaRPr lang="en-GB" dirty="0"/>
          </a:p>
        </p:txBody>
      </p:sp>
      <p:sp>
        <p:nvSpPr>
          <p:cNvPr id="10" name="Content Placeholder 1"/>
          <p:cNvSpPr>
            <a:spLocks noGrp="1"/>
          </p:cNvSpPr>
          <p:nvPr>
            <p:ph idx="1"/>
          </p:nvPr>
        </p:nvSpPr>
        <p:spPr>
          <a:xfrm>
            <a:off x="0" y="1196752"/>
            <a:ext cx="12191999" cy="4968552"/>
          </a:xfrm>
        </p:spPr>
        <p:txBody>
          <a:bodyPr>
            <a:normAutofit fontScale="85000" lnSpcReduction="10000"/>
          </a:bodyPr>
          <a:lstStyle/>
          <a:p>
            <a:pPr marL="0" indent="0">
              <a:lnSpc>
                <a:spcPct val="110000"/>
              </a:lnSpc>
              <a:spcBef>
                <a:spcPts val="0"/>
              </a:spcBef>
              <a:buNone/>
            </a:pPr>
            <a:r>
              <a:rPr lang="en-GB" sz="2100" b="1" dirty="0" smtClean="0">
                <a:latin typeface="+mn-lt"/>
              </a:rPr>
              <a:t>3. Practices </a:t>
            </a:r>
            <a:r>
              <a:rPr lang="en-GB" sz="2100" b="1" dirty="0">
                <a:latin typeface="+mn-lt"/>
              </a:rPr>
              <a:t>should ensure that their call/recall and opportunistic offers of vaccination are made in line with the agreed national standards as set </a:t>
            </a:r>
            <a:r>
              <a:rPr lang="en-GB" sz="2100" b="1" dirty="0" smtClean="0">
                <a:latin typeface="+mn-lt"/>
              </a:rPr>
              <a:t>out below: </a:t>
            </a:r>
            <a:endParaRPr lang="en-GB" sz="2100" b="1" dirty="0">
              <a:latin typeface="+mn-lt"/>
            </a:endParaRPr>
          </a:p>
          <a:p>
            <a:pPr marL="0" indent="0">
              <a:lnSpc>
                <a:spcPct val="110000"/>
              </a:lnSpc>
              <a:spcBef>
                <a:spcPts val="0"/>
              </a:spcBef>
              <a:buNone/>
            </a:pPr>
            <a:endParaRPr lang="en-GB" sz="2100" dirty="0" smtClean="0">
              <a:latin typeface="+mn-lt"/>
            </a:endParaRPr>
          </a:p>
          <a:p>
            <a:pPr marL="0" indent="0" fontAlgn="base">
              <a:lnSpc>
                <a:spcPct val="110000"/>
              </a:lnSpc>
              <a:spcBef>
                <a:spcPts val="0"/>
              </a:spcBef>
              <a:buNone/>
            </a:pPr>
            <a:r>
              <a:rPr lang="en-GB" sz="2100" b="1" dirty="0" smtClean="0">
                <a:latin typeface="+mn-lt"/>
              </a:rPr>
              <a:t>Initial </a:t>
            </a:r>
            <a:r>
              <a:rPr lang="en-GB" sz="2100" b="1" dirty="0">
                <a:latin typeface="+mn-lt"/>
              </a:rPr>
              <a:t>call </a:t>
            </a:r>
            <a:r>
              <a:rPr lang="en-GB" sz="2100" b="1" dirty="0" smtClean="0">
                <a:latin typeface="+mn-lt"/>
              </a:rPr>
              <a:t>requirements:</a:t>
            </a:r>
            <a:endParaRPr lang="en-GB" sz="2100" b="1" dirty="0">
              <a:latin typeface="+mn-lt"/>
            </a:endParaRPr>
          </a:p>
          <a:p>
            <a:pPr fontAlgn="base">
              <a:lnSpc>
                <a:spcPct val="110000"/>
              </a:lnSpc>
              <a:spcBef>
                <a:spcPts val="0"/>
              </a:spcBef>
            </a:pPr>
            <a:r>
              <a:rPr lang="en-GB" sz="2100" dirty="0" smtClean="0">
                <a:latin typeface="+mn-lt"/>
              </a:rPr>
              <a:t>The </a:t>
            </a:r>
            <a:r>
              <a:rPr lang="en-GB" sz="2100" dirty="0">
                <a:latin typeface="+mn-lt"/>
              </a:rPr>
              <a:t>patient should be sent the initial call or invitation </a:t>
            </a:r>
            <a:r>
              <a:rPr lang="en-GB" sz="2100" b="1" dirty="0">
                <a:latin typeface="+mn-lt"/>
              </a:rPr>
              <a:t>just before or as they become eligible</a:t>
            </a:r>
            <a:r>
              <a:rPr lang="en-GB" sz="2100" dirty="0">
                <a:latin typeface="+mn-lt"/>
              </a:rPr>
              <a:t> for the relevant immunisation programmes. The invitation can be made using various channels of communication including a personalised letter, telephone call and/or text </a:t>
            </a:r>
            <a:r>
              <a:rPr lang="en-GB" sz="2100" dirty="0" smtClean="0">
                <a:latin typeface="+mn-lt"/>
              </a:rPr>
              <a:t>message. </a:t>
            </a:r>
          </a:p>
          <a:p>
            <a:pPr fontAlgn="base">
              <a:lnSpc>
                <a:spcPct val="110000"/>
              </a:lnSpc>
              <a:spcBef>
                <a:spcPts val="0"/>
              </a:spcBef>
            </a:pPr>
            <a:r>
              <a:rPr lang="en-GB" sz="2100" dirty="0" smtClean="0">
                <a:latin typeface="+mn-lt"/>
              </a:rPr>
              <a:t>Ideally </a:t>
            </a:r>
            <a:r>
              <a:rPr lang="en-GB" sz="2100" dirty="0">
                <a:latin typeface="+mn-lt"/>
              </a:rPr>
              <a:t>the practice should use the </a:t>
            </a:r>
            <a:r>
              <a:rPr lang="en-GB" sz="2100" b="1" dirty="0">
                <a:latin typeface="+mn-lt"/>
              </a:rPr>
              <a:t>patient’s preferred method of communication </a:t>
            </a:r>
            <a:r>
              <a:rPr lang="en-GB" sz="2100" dirty="0">
                <a:latin typeface="+mn-lt"/>
              </a:rPr>
              <a:t>where this is known. Practices are expected to move towards text-based reminders as the required infrastructure becomes </a:t>
            </a:r>
            <a:r>
              <a:rPr lang="en-GB" sz="2100" dirty="0" smtClean="0">
                <a:latin typeface="+mn-lt"/>
              </a:rPr>
              <a:t>available.</a:t>
            </a:r>
          </a:p>
          <a:p>
            <a:pPr fontAlgn="base">
              <a:lnSpc>
                <a:spcPct val="110000"/>
              </a:lnSpc>
              <a:spcBef>
                <a:spcPts val="0"/>
              </a:spcBef>
            </a:pPr>
            <a:r>
              <a:rPr lang="en-GB" sz="2100" dirty="0" smtClean="0">
                <a:latin typeface="+mn-lt"/>
              </a:rPr>
              <a:t>As </a:t>
            </a:r>
            <a:r>
              <a:rPr lang="en-GB" sz="2100" dirty="0">
                <a:latin typeface="+mn-lt"/>
              </a:rPr>
              <a:t>a minimum, for both adults and children, this invitation should include information on how to book an appointment. </a:t>
            </a:r>
            <a:r>
              <a:rPr lang="en-GB" sz="2100" dirty="0" smtClean="0">
                <a:latin typeface="+mn-lt"/>
              </a:rPr>
              <a:t>Where </a:t>
            </a:r>
            <a:r>
              <a:rPr lang="en-GB" sz="2100" dirty="0">
                <a:latin typeface="+mn-lt"/>
              </a:rPr>
              <a:t>invitations include a pre-booked appointment slot, it should include information on how to change the appointment if it is unsuitable.</a:t>
            </a:r>
          </a:p>
          <a:p>
            <a:pPr fontAlgn="base">
              <a:lnSpc>
                <a:spcPct val="110000"/>
              </a:lnSpc>
              <a:spcBef>
                <a:spcPts val="0"/>
              </a:spcBef>
            </a:pPr>
            <a:r>
              <a:rPr lang="en-GB" sz="2100" dirty="0" smtClean="0">
                <a:latin typeface="+mn-lt"/>
              </a:rPr>
              <a:t>For </a:t>
            </a:r>
            <a:r>
              <a:rPr lang="en-GB" sz="2100" dirty="0">
                <a:latin typeface="+mn-lt"/>
              </a:rPr>
              <a:t>children, the initial contact should normally provide a pre-booked appointment slot. </a:t>
            </a:r>
            <a:r>
              <a:rPr lang="en-GB" sz="2100" dirty="0" smtClean="0">
                <a:latin typeface="+mn-lt"/>
              </a:rPr>
              <a:t>It </a:t>
            </a:r>
            <a:r>
              <a:rPr lang="en-GB" sz="2100" dirty="0">
                <a:latin typeface="+mn-lt"/>
              </a:rPr>
              <a:t>will be the practice’s responsibility to have safe and effective systems in place to ensure that all children are offered a </a:t>
            </a:r>
            <a:r>
              <a:rPr lang="en-GB" sz="2100" b="1" dirty="0">
                <a:latin typeface="+mn-lt"/>
              </a:rPr>
              <a:t>minimum of 3 invitations for each vaccination. </a:t>
            </a:r>
            <a:endParaRPr lang="en-GB" sz="2100" b="1" dirty="0" smtClean="0">
              <a:latin typeface="+mn-lt"/>
            </a:endParaRPr>
          </a:p>
          <a:p>
            <a:pPr marL="0" indent="0" fontAlgn="base">
              <a:lnSpc>
                <a:spcPct val="110000"/>
              </a:lnSpc>
              <a:spcBef>
                <a:spcPts val="0"/>
              </a:spcBef>
              <a:buNone/>
            </a:pPr>
            <a:endParaRPr lang="en-GB" sz="2100" dirty="0" smtClean="0">
              <a:latin typeface="+mn-lt"/>
            </a:endParaRPr>
          </a:p>
          <a:p>
            <a:pPr marL="0" indent="0" fontAlgn="base">
              <a:lnSpc>
                <a:spcPct val="110000"/>
              </a:lnSpc>
              <a:spcBef>
                <a:spcPts val="0"/>
              </a:spcBef>
              <a:buNone/>
            </a:pPr>
            <a:r>
              <a:rPr lang="en-GB" sz="2100" dirty="0">
                <a:hlinkClick r:id="rId2"/>
              </a:rPr>
              <a:t>NHS England » General practice vaccination and immunisation services: standards and core contractual requirements</a:t>
            </a:r>
            <a:endParaRPr lang="en-GB" sz="2100" dirty="0"/>
          </a:p>
          <a:p>
            <a:pPr marL="0" indent="0" fontAlgn="base">
              <a:lnSpc>
                <a:spcPct val="110000"/>
              </a:lnSpc>
              <a:spcBef>
                <a:spcPts val="0"/>
              </a:spcBef>
              <a:buNone/>
            </a:pPr>
            <a:endParaRPr lang="en-GB" dirty="0">
              <a:latin typeface="+mn-lt"/>
            </a:endParaRPr>
          </a:p>
        </p:txBody>
      </p:sp>
      <p:pic>
        <p:nvPicPr>
          <p:cNvPr id="3" name="Picture 2"/>
          <p:cNvPicPr>
            <a:picLocks noChangeAspect="1"/>
          </p:cNvPicPr>
          <p:nvPr/>
        </p:nvPicPr>
        <p:blipFill>
          <a:blip r:embed="rId3"/>
          <a:stretch>
            <a:fillRect/>
          </a:stretch>
        </p:blipFill>
        <p:spPr>
          <a:xfrm>
            <a:off x="7176120" y="764704"/>
            <a:ext cx="4736579" cy="5372100"/>
          </a:xfrm>
          <a:prstGeom prst="rect">
            <a:avLst/>
          </a:prstGeom>
        </p:spPr>
      </p:pic>
    </p:spTree>
    <p:extLst>
      <p:ext uri="{BB962C8B-B14F-4D97-AF65-F5344CB8AC3E}">
        <p14:creationId xmlns:p14="http://schemas.microsoft.com/office/powerpoint/2010/main" val="3082533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fade">
                                      <p:cBhvr>
                                        <p:cTn id="17" dur="5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fade">
                                      <p:cBhvr>
                                        <p:cTn id="22" dur="500"/>
                                        <p:tgtEl>
                                          <p:spTgt spid="1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animEffect transition="in" filter="fade">
                                      <p:cBhvr>
                                        <p:cTn id="27" dur="500"/>
                                        <p:tgtEl>
                                          <p:spTgt spid="10">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pRg st="6" end="6"/>
                                            </p:txEl>
                                          </p:spTgt>
                                        </p:tgtEl>
                                        <p:attrNameLst>
                                          <p:attrName>style.visibility</p:attrName>
                                        </p:attrNameLst>
                                      </p:cBhvr>
                                      <p:to>
                                        <p:strVal val="visible"/>
                                      </p:to>
                                    </p:set>
                                    <p:animEffect transition="in" filter="fade">
                                      <p:cBhvr>
                                        <p:cTn id="32" dur="500"/>
                                        <p:tgtEl>
                                          <p:spTgt spid="10">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xEl>
                                              <p:pRg st="8" end="8"/>
                                            </p:txEl>
                                          </p:spTgt>
                                        </p:tgtEl>
                                        <p:attrNameLst>
                                          <p:attrName>style.visibility</p:attrName>
                                        </p:attrNameLst>
                                      </p:cBhvr>
                                      <p:to>
                                        <p:strVal val="visible"/>
                                      </p:to>
                                    </p:set>
                                    <p:animEffect transition="in" filter="fade">
                                      <p:cBhvr>
                                        <p:cTn id="37" dur="500"/>
                                        <p:tgtEl>
                                          <p:spTgt spid="10">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GB" sz="2000" dirty="0" smtClean="0"/>
              <a:t>North West London ICB Immunisations Team: Ealing Practice Nurse Forum 13.09.24 </a:t>
            </a:r>
            <a:r>
              <a:rPr lang="en-GB" sz="2800" b="1" dirty="0" smtClean="0"/>
              <a:t/>
            </a:r>
            <a:br>
              <a:rPr lang="en-GB" sz="2800" b="1" dirty="0" smtClean="0"/>
            </a:br>
            <a:r>
              <a:rPr lang="en-GB" sz="2400" b="1" dirty="0" smtClean="0"/>
              <a:t>G.P Contract: Call and Recall</a:t>
            </a:r>
            <a:endParaRPr lang="en-GB" sz="2400" dirty="0">
              <a:latin typeface="+mn-lt"/>
            </a:endParaRPr>
          </a:p>
        </p:txBody>
      </p:sp>
      <p:sp>
        <p:nvSpPr>
          <p:cNvPr id="8" name="TextBox 7"/>
          <p:cNvSpPr txBox="1"/>
          <p:nvPr/>
        </p:nvSpPr>
        <p:spPr>
          <a:xfrm>
            <a:off x="695400" y="1844824"/>
            <a:ext cx="4029000" cy="369332"/>
          </a:xfrm>
          <a:prstGeom prst="rect">
            <a:avLst/>
          </a:prstGeom>
          <a:noFill/>
        </p:spPr>
        <p:txBody>
          <a:bodyPr wrap="square" rtlCol="0">
            <a:spAutoFit/>
          </a:bodyPr>
          <a:lstStyle/>
          <a:p>
            <a:endParaRPr lang="en-GB" dirty="0"/>
          </a:p>
        </p:txBody>
      </p:sp>
      <p:pic>
        <p:nvPicPr>
          <p:cNvPr id="6" name="Picture 5"/>
          <p:cNvPicPr>
            <a:picLocks noChangeAspect="1"/>
          </p:cNvPicPr>
          <p:nvPr/>
        </p:nvPicPr>
        <p:blipFill>
          <a:blip r:embed="rId2"/>
          <a:stretch>
            <a:fillRect/>
          </a:stretch>
        </p:blipFill>
        <p:spPr>
          <a:xfrm>
            <a:off x="0" y="1196752"/>
            <a:ext cx="12192000" cy="2322303"/>
          </a:xfrm>
          <a:prstGeom prst="rect">
            <a:avLst/>
          </a:prstGeom>
        </p:spPr>
      </p:pic>
      <p:sp>
        <p:nvSpPr>
          <p:cNvPr id="7" name="Left-Right Arrow 6"/>
          <p:cNvSpPr/>
          <p:nvPr/>
        </p:nvSpPr>
        <p:spPr>
          <a:xfrm>
            <a:off x="335360" y="980728"/>
            <a:ext cx="11593288" cy="576064"/>
          </a:xfrm>
          <a:prstGeom prst="leftRightArrow">
            <a:avLst/>
          </a:prstGeom>
          <a:solidFill>
            <a:srgbClr val="853E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PRO VACCINATION                                        HESISTANT                                          ANTI VACCINATION </a:t>
            </a:r>
            <a:endParaRPr lang="en-GB" b="1" dirty="0"/>
          </a:p>
        </p:txBody>
      </p:sp>
      <p:sp>
        <p:nvSpPr>
          <p:cNvPr id="9" name="Oval 8"/>
          <p:cNvSpPr/>
          <p:nvPr/>
        </p:nvSpPr>
        <p:spPr>
          <a:xfrm>
            <a:off x="658092" y="1903333"/>
            <a:ext cx="1620981" cy="9144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2743201" y="1900703"/>
            <a:ext cx="1620981" cy="9144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890656" y="1900703"/>
            <a:ext cx="1620981" cy="9144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6920347" y="1900703"/>
            <a:ext cx="1620981" cy="9144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8745682" y="1900703"/>
            <a:ext cx="1620981" cy="9144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191344" y="3942211"/>
            <a:ext cx="2205491" cy="2031325"/>
          </a:xfrm>
          <a:prstGeom prst="rect">
            <a:avLst/>
          </a:prstGeom>
          <a:noFill/>
          <a:ln w="28575">
            <a:solidFill>
              <a:srgbClr val="C00000"/>
            </a:solidFill>
          </a:ln>
        </p:spPr>
        <p:txBody>
          <a:bodyPr wrap="square" rtlCol="0">
            <a:spAutoFit/>
          </a:bodyPr>
          <a:lstStyle/>
          <a:p>
            <a:pPr algn="ctr"/>
            <a:r>
              <a:rPr lang="en-GB" dirty="0" smtClean="0"/>
              <a:t>A large </a:t>
            </a:r>
            <a:r>
              <a:rPr lang="en-GB" dirty="0"/>
              <a:t>proportion of your </a:t>
            </a:r>
            <a:r>
              <a:rPr lang="en-GB" dirty="0" smtClean="0"/>
              <a:t>patients </a:t>
            </a:r>
            <a:r>
              <a:rPr lang="en-GB" dirty="0"/>
              <a:t>will </a:t>
            </a:r>
            <a:r>
              <a:rPr lang="en-GB" dirty="0" smtClean="0"/>
              <a:t>come for vaccinations and will require </a:t>
            </a:r>
            <a:r>
              <a:rPr lang="en-GB" b="1" dirty="0" smtClean="0"/>
              <a:t>minimal reminding </a:t>
            </a:r>
            <a:r>
              <a:rPr lang="en-GB" dirty="0" smtClean="0"/>
              <a:t>when due. </a:t>
            </a:r>
            <a:endParaRPr lang="en-GB" dirty="0"/>
          </a:p>
        </p:txBody>
      </p:sp>
      <p:sp>
        <p:nvSpPr>
          <p:cNvPr id="17" name="TextBox 16"/>
          <p:cNvSpPr txBox="1"/>
          <p:nvPr/>
        </p:nvSpPr>
        <p:spPr>
          <a:xfrm>
            <a:off x="2556163" y="3945378"/>
            <a:ext cx="2008909" cy="2031325"/>
          </a:xfrm>
          <a:prstGeom prst="rect">
            <a:avLst/>
          </a:prstGeom>
          <a:noFill/>
          <a:ln w="28575">
            <a:solidFill>
              <a:srgbClr val="C00000"/>
            </a:solidFill>
          </a:ln>
        </p:spPr>
        <p:txBody>
          <a:bodyPr wrap="square" rtlCol="0">
            <a:spAutoFit/>
          </a:bodyPr>
          <a:lstStyle/>
          <a:p>
            <a:pPr algn="ctr"/>
            <a:r>
              <a:rPr lang="en-GB" dirty="0" smtClean="0"/>
              <a:t>Patients may choose </a:t>
            </a:r>
            <a:r>
              <a:rPr lang="en-GB" b="1" dirty="0" smtClean="0"/>
              <a:t>convenience</a:t>
            </a:r>
            <a:r>
              <a:rPr lang="en-GB" dirty="0" smtClean="0"/>
              <a:t> over requirement – offer </a:t>
            </a:r>
            <a:r>
              <a:rPr lang="en-GB" b="1" dirty="0" smtClean="0"/>
              <a:t>flexibility</a:t>
            </a:r>
            <a:r>
              <a:rPr lang="en-GB" dirty="0" smtClean="0"/>
              <a:t> to access for vaccinations. </a:t>
            </a:r>
            <a:endParaRPr lang="en-GB" dirty="0"/>
          </a:p>
        </p:txBody>
      </p:sp>
      <p:sp>
        <p:nvSpPr>
          <p:cNvPr id="18" name="TextBox 17"/>
          <p:cNvSpPr txBox="1"/>
          <p:nvPr/>
        </p:nvSpPr>
        <p:spPr>
          <a:xfrm>
            <a:off x="4724400" y="3945378"/>
            <a:ext cx="6196136" cy="2031325"/>
          </a:xfrm>
          <a:prstGeom prst="rect">
            <a:avLst/>
          </a:prstGeom>
          <a:noFill/>
          <a:ln w="28575">
            <a:solidFill>
              <a:srgbClr val="C00000"/>
            </a:solidFill>
          </a:ln>
        </p:spPr>
        <p:txBody>
          <a:bodyPr wrap="square" rtlCol="0">
            <a:spAutoFit/>
          </a:bodyPr>
          <a:lstStyle/>
          <a:p>
            <a:pPr algn="ctr"/>
            <a:r>
              <a:rPr lang="en-GB" dirty="0" smtClean="0"/>
              <a:t>Patients may not understand the </a:t>
            </a:r>
            <a:r>
              <a:rPr lang="en-GB" b="1" dirty="0" smtClean="0"/>
              <a:t>risk</a:t>
            </a:r>
            <a:r>
              <a:rPr lang="en-GB" dirty="0" smtClean="0"/>
              <a:t> of disease or have confidence in the vaccines and will be weighing up the pro’s and con’s of accepting vaccination. They may require </a:t>
            </a:r>
            <a:r>
              <a:rPr lang="en-GB" b="1" dirty="0" smtClean="0"/>
              <a:t>clinically evidence based education and information </a:t>
            </a:r>
            <a:r>
              <a:rPr lang="en-GB" dirty="0" smtClean="0"/>
              <a:t>(suitable to their level of understanding, demographics, language) of the </a:t>
            </a:r>
            <a:r>
              <a:rPr lang="en-GB" b="1" dirty="0" smtClean="0"/>
              <a:t>benefits</a:t>
            </a:r>
            <a:r>
              <a:rPr lang="en-GB" dirty="0" smtClean="0"/>
              <a:t> of vaccination and </a:t>
            </a:r>
            <a:r>
              <a:rPr lang="en-GB" b="1" dirty="0" smtClean="0"/>
              <a:t>risks</a:t>
            </a:r>
            <a:r>
              <a:rPr lang="en-GB" dirty="0" smtClean="0"/>
              <a:t> of not being vaccinated in order to make an </a:t>
            </a:r>
            <a:r>
              <a:rPr lang="en-GB" b="1" dirty="0" smtClean="0"/>
              <a:t>informed decision</a:t>
            </a:r>
            <a:r>
              <a:rPr lang="en-GB" dirty="0" smtClean="0"/>
              <a:t>. </a:t>
            </a:r>
            <a:endParaRPr lang="en-GB" dirty="0"/>
          </a:p>
        </p:txBody>
      </p:sp>
      <p:cxnSp>
        <p:nvCxnSpPr>
          <p:cNvPr id="19" name="Straight Arrow Connector 18"/>
          <p:cNvCxnSpPr/>
          <p:nvPr/>
        </p:nvCxnSpPr>
        <p:spPr>
          <a:xfrm>
            <a:off x="1468583" y="2817733"/>
            <a:ext cx="6927" cy="994897"/>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3553691" y="2815103"/>
            <a:ext cx="6927" cy="994897"/>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5701146" y="2815103"/>
            <a:ext cx="6927" cy="994897"/>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7730837" y="2815102"/>
            <a:ext cx="6927" cy="994897"/>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9556172" y="2815101"/>
            <a:ext cx="6927" cy="994897"/>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10397833" y="2599487"/>
            <a:ext cx="1196296" cy="1210511"/>
          </a:xfrm>
          <a:prstGeom prst="straightConnector1">
            <a:avLst/>
          </a:prstGeom>
          <a:ln w="28575">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11313577" y="1900703"/>
            <a:ext cx="498764" cy="830997"/>
          </a:xfrm>
          <a:prstGeom prst="rect">
            <a:avLst/>
          </a:prstGeom>
          <a:noFill/>
        </p:spPr>
        <p:txBody>
          <a:bodyPr wrap="square" rtlCol="0">
            <a:spAutoFit/>
          </a:bodyPr>
          <a:lstStyle/>
          <a:p>
            <a:r>
              <a:rPr lang="en-GB" sz="4800" b="1" dirty="0" smtClean="0">
                <a:solidFill>
                  <a:srgbClr val="C00000"/>
                </a:solidFill>
              </a:rPr>
              <a:t>?</a:t>
            </a:r>
            <a:endParaRPr lang="en-GB" sz="4800" b="1" dirty="0">
              <a:solidFill>
                <a:srgbClr val="C00000"/>
              </a:solidFill>
            </a:endParaRPr>
          </a:p>
        </p:txBody>
      </p:sp>
    </p:spTree>
    <p:extLst>
      <p:ext uri="{BB962C8B-B14F-4D97-AF65-F5344CB8AC3E}">
        <p14:creationId xmlns:p14="http://schemas.microsoft.com/office/powerpoint/2010/main" val="1886017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3" grpId="0" animBg="1"/>
      <p:bldP spid="14" grpId="0" animBg="1"/>
      <p:bldP spid="15" grpId="0" animBg="1"/>
      <p:bldP spid="16" grpId="0" animBg="1"/>
      <p:bldP spid="17" grpId="0" animBg="1"/>
      <p:bldP spid="18" grpId="0" animBg="1"/>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GB" sz="2000" dirty="0" smtClean="0"/>
              <a:t>North West London ICB Immunisations Team: Ealing Practice Nurse Forum 13.09.24 </a:t>
            </a:r>
            <a:r>
              <a:rPr lang="en-GB" sz="2800" b="1" dirty="0" smtClean="0"/>
              <a:t/>
            </a:r>
            <a:br>
              <a:rPr lang="en-GB" sz="2800" b="1" dirty="0" smtClean="0"/>
            </a:br>
            <a:r>
              <a:rPr lang="en-GB" sz="2400" b="1" dirty="0" smtClean="0"/>
              <a:t>G.P Contract: Call and Recall</a:t>
            </a:r>
            <a:endParaRPr lang="en-GB" sz="2400" dirty="0">
              <a:latin typeface="+mn-lt"/>
            </a:endParaRPr>
          </a:p>
        </p:txBody>
      </p:sp>
      <p:sp>
        <p:nvSpPr>
          <p:cNvPr id="8" name="TextBox 7"/>
          <p:cNvSpPr txBox="1"/>
          <p:nvPr/>
        </p:nvSpPr>
        <p:spPr>
          <a:xfrm>
            <a:off x="695400" y="1844824"/>
            <a:ext cx="4029000" cy="369332"/>
          </a:xfrm>
          <a:prstGeom prst="rect">
            <a:avLst/>
          </a:prstGeom>
          <a:noFill/>
        </p:spPr>
        <p:txBody>
          <a:bodyPr wrap="square" rtlCol="0">
            <a:spAutoFit/>
          </a:bodyPr>
          <a:lstStyle/>
          <a:p>
            <a:endParaRPr lang="en-GB" dirty="0"/>
          </a:p>
        </p:txBody>
      </p:sp>
      <p:sp>
        <p:nvSpPr>
          <p:cNvPr id="10" name="Content Placeholder 1"/>
          <p:cNvSpPr>
            <a:spLocks noGrp="1"/>
          </p:cNvSpPr>
          <p:nvPr>
            <p:ph idx="1"/>
          </p:nvPr>
        </p:nvSpPr>
        <p:spPr>
          <a:xfrm>
            <a:off x="0" y="1196752"/>
            <a:ext cx="12191999" cy="5472608"/>
          </a:xfrm>
        </p:spPr>
        <p:txBody>
          <a:bodyPr>
            <a:normAutofit fontScale="77500" lnSpcReduction="20000"/>
          </a:bodyPr>
          <a:lstStyle/>
          <a:p>
            <a:pPr marL="0" indent="0" fontAlgn="base">
              <a:lnSpc>
                <a:spcPct val="120000"/>
              </a:lnSpc>
              <a:spcBef>
                <a:spcPts val="0"/>
              </a:spcBef>
              <a:buNone/>
            </a:pPr>
            <a:r>
              <a:rPr lang="en-GB" sz="2300" b="1" dirty="0" smtClean="0">
                <a:latin typeface="+mn-lt"/>
              </a:rPr>
              <a:t>Recall Requirements: </a:t>
            </a:r>
          </a:p>
          <a:p>
            <a:pPr marL="0" indent="0" fontAlgn="base">
              <a:lnSpc>
                <a:spcPct val="120000"/>
              </a:lnSpc>
              <a:spcBef>
                <a:spcPts val="0"/>
              </a:spcBef>
              <a:buNone/>
            </a:pPr>
            <a:endParaRPr lang="en-GB" sz="2300" b="1" dirty="0" smtClean="0">
              <a:latin typeface="+mn-lt"/>
            </a:endParaRPr>
          </a:p>
          <a:p>
            <a:pPr marL="0" indent="0" fontAlgn="base">
              <a:lnSpc>
                <a:spcPct val="120000"/>
              </a:lnSpc>
              <a:spcBef>
                <a:spcPts val="0"/>
              </a:spcBef>
              <a:buNone/>
            </a:pPr>
            <a:r>
              <a:rPr lang="en-GB" sz="2300" dirty="0" smtClean="0">
                <a:latin typeface="+mn-lt"/>
              </a:rPr>
              <a:t>Patients </a:t>
            </a:r>
            <a:r>
              <a:rPr lang="en-GB" sz="2300" dirty="0">
                <a:latin typeface="+mn-lt"/>
              </a:rPr>
              <a:t>and parents/carers who </a:t>
            </a:r>
            <a:r>
              <a:rPr lang="en-GB" sz="2300" b="1" dirty="0">
                <a:latin typeface="+mn-lt"/>
              </a:rPr>
              <a:t>do not respond to the initial invitation </a:t>
            </a:r>
            <a:r>
              <a:rPr lang="en-GB" sz="2300" dirty="0">
                <a:latin typeface="+mn-lt"/>
              </a:rPr>
              <a:t>or attend a booked or pre-booked appointment, should be recalled on a </a:t>
            </a:r>
            <a:r>
              <a:rPr lang="en-GB" sz="2300" b="1" dirty="0">
                <a:latin typeface="+mn-lt"/>
              </a:rPr>
              <a:t>minimum of 2 separate additional occasions </a:t>
            </a:r>
            <a:r>
              <a:rPr lang="en-GB" sz="2300" dirty="0">
                <a:latin typeface="+mn-lt"/>
              </a:rPr>
              <a:t>as needed to ensure vaccination. In most cases, best practice recall activity should continue beyond 3 contacts until vaccination has been completed – especially for routine childhood immunisations – to ensure maximum individual and population protection. </a:t>
            </a:r>
            <a:endParaRPr lang="en-GB" sz="2300" dirty="0" smtClean="0">
              <a:latin typeface="+mn-lt"/>
            </a:endParaRPr>
          </a:p>
          <a:p>
            <a:pPr marL="0" indent="0" fontAlgn="base">
              <a:lnSpc>
                <a:spcPct val="120000"/>
              </a:lnSpc>
              <a:spcBef>
                <a:spcPts val="0"/>
              </a:spcBef>
              <a:buNone/>
            </a:pPr>
            <a:endParaRPr lang="en-GB" sz="2300" dirty="0" smtClean="0">
              <a:latin typeface="+mn-lt"/>
            </a:endParaRPr>
          </a:p>
          <a:p>
            <a:pPr marL="0" indent="0" fontAlgn="base">
              <a:lnSpc>
                <a:spcPct val="120000"/>
              </a:lnSpc>
              <a:spcBef>
                <a:spcPts val="0"/>
              </a:spcBef>
              <a:buNone/>
            </a:pPr>
            <a:r>
              <a:rPr lang="en-GB" sz="2300" dirty="0" smtClean="0">
                <a:latin typeface="+mn-lt"/>
              </a:rPr>
              <a:t>Practices </a:t>
            </a:r>
            <a:r>
              <a:rPr lang="en-GB" sz="2300" dirty="0">
                <a:latin typeface="+mn-lt"/>
              </a:rPr>
              <a:t>should have protocols in place to ensure timely follow-up of these patients and patients should be contacted to confirm receipt of this 2nd invitation</a:t>
            </a:r>
            <a:r>
              <a:rPr lang="en-GB" sz="2300" dirty="0" smtClean="0">
                <a:latin typeface="+mn-lt"/>
              </a:rPr>
              <a:t>.</a:t>
            </a:r>
            <a:endParaRPr lang="en-GB" sz="2300" dirty="0">
              <a:latin typeface="+mn-lt"/>
            </a:endParaRPr>
          </a:p>
          <a:p>
            <a:pPr fontAlgn="base">
              <a:lnSpc>
                <a:spcPct val="120000"/>
              </a:lnSpc>
              <a:spcBef>
                <a:spcPts val="0"/>
              </a:spcBef>
            </a:pPr>
            <a:r>
              <a:rPr lang="en-GB" sz="2300" dirty="0" smtClean="0">
                <a:latin typeface="+mn-lt"/>
              </a:rPr>
              <a:t>Where </a:t>
            </a:r>
            <a:r>
              <a:rPr lang="en-GB" sz="2300" dirty="0">
                <a:latin typeface="+mn-lt"/>
              </a:rPr>
              <a:t>the patient does not respond to the 2nd invitation, a healthcare professional should make a 3rd contact, either a face-to-face or a telephone conversation. </a:t>
            </a:r>
            <a:endParaRPr lang="en-GB" sz="2300" dirty="0" smtClean="0">
              <a:latin typeface="+mn-lt"/>
            </a:endParaRPr>
          </a:p>
          <a:p>
            <a:pPr fontAlgn="base">
              <a:lnSpc>
                <a:spcPct val="120000"/>
              </a:lnSpc>
              <a:spcBef>
                <a:spcPts val="0"/>
              </a:spcBef>
            </a:pPr>
            <a:r>
              <a:rPr lang="en-GB" sz="2300" dirty="0" smtClean="0">
                <a:latin typeface="+mn-lt"/>
              </a:rPr>
              <a:t>Patients </a:t>
            </a:r>
            <a:r>
              <a:rPr lang="en-GB" sz="2300" dirty="0">
                <a:latin typeface="+mn-lt"/>
              </a:rPr>
              <a:t>who remain unvaccinated following this 3rd contact should be flagged on the GP record as unimmunised, to </a:t>
            </a:r>
            <a:r>
              <a:rPr lang="en-GB" sz="2300" b="1" dirty="0">
                <a:latin typeface="+mn-lt"/>
              </a:rPr>
              <a:t>maximise opportunities for opportunistic vaccination</a:t>
            </a:r>
            <a:r>
              <a:rPr lang="en-GB" sz="2300" dirty="0">
                <a:latin typeface="+mn-lt"/>
              </a:rPr>
              <a:t>.</a:t>
            </a:r>
          </a:p>
          <a:p>
            <a:pPr fontAlgn="base">
              <a:lnSpc>
                <a:spcPct val="120000"/>
              </a:lnSpc>
              <a:spcBef>
                <a:spcPts val="0"/>
              </a:spcBef>
            </a:pPr>
            <a:r>
              <a:rPr lang="en-GB" sz="2300" dirty="0" smtClean="0">
                <a:latin typeface="+mn-lt"/>
              </a:rPr>
              <a:t>In </a:t>
            </a:r>
            <a:r>
              <a:rPr lang="en-GB" sz="2300" dirty="0">
                <a:latin typeface="+mn-lt"/>
              </a:rPr>
              <a:t>the case of children, practices are required to ensure that the local CHIS is notified of children who are vaccinated and those who remain unvaccinated. Practices should also ensure the local school-aged immunisation teams are notified of those who remain unvaccinated, to enable follow-up where this is practicable within current systems</a:t>
            </a:r>
            <a:r>
              <a:rPr lang="en-GB" sz="2300" dirty="0" smtClean="0">
                <a:latin typeface="+mn-lt"/>
              </a:rPr>
              <a:t>. </a:t>
            </a:r>
            <a:endParaRPr lang="en-GB" sz="2300" dirty="0">
              <a:latin typeface="+mn-lt"/>
            </a:endParaRPr>
          </a:p>
          <a:p>
            <a:pPr marL="0" indent="0" fontAlgn="base">
              <a:lnSpc>
                <a:spcPct val="120000"/>
              </a:lnSpc>
              <a:spcBef>
                <a:spcPts val="0"/>
              </a:spcBef>
              <a:buNone/>
            </a:pPr>
            <a:endParaRPr lang="en-GB" sz="2300" dirty="0" smtClean="0">
              <a:latin typeface="+mn-lt"/>
              <a:hlinkClick r:id="rId2"/>
            </a:endParaRPr>
          </a:p>
          <a:p>
            <a:pPr marL="0" indent="0" fontAlgn="base">
              <a:lnSpc>
                <a:spcPct val="120000"/>
              </a:lnSpc>
              <a:spcBef>
                <a:spcPts val="0"/>
              </a:spcBef>
              <a:buNone/>
            </a:pPr>
            <a:r>
              <a:rPr lang="en-GB" sz="2300" dirty="0" smtClean="0">
                <a:latin typeface="+mn-lt"/>
                <a:hlinkClick r:id="rId2"/>
              </a:rPr>
              <a:t>NHS </a:t>
            </a:r>
            <a:r>
              <a:rPr lang="en-GB" sz="2300" dirty="0">
                <a:latin typeface="+mn-lt"/>
                <a:hlinkClick r:id="rId2"/>
              </a:rPr>
              <a:t>England » General practice vaccination and immunisation services: standards and core contractual requirements</a:t>
            </a:r>
            <a:endParaRPr lang="en-GB" sz="2300" dirty="0">
              <a:latin typeface="+mn-lt"/>
            </a:endParaRPr>
          </a:p>
          <a:p>
            <a:pPr marL="0" indent="0" fontAlgn="base">
              <a:buNone/>
            </a:pPr>
            <a:endParaRPr lang="en-GB" dirty="0"/>
          </a:p>
        </p:txBody>
      </p:sp>
    </p:spTree>
    <p:extLst>
      <p:ext uri="{BB962C8B-B14F-4D97-AF65-F5344CB8AC3E}">
        <p14:creationId xmlns:p14="http://schemas.microsoft.com/office/powerpoint/2010/main" val="418645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animEffect transition="in" filter="fade">
                                      <p:cBhvr>
                                        <p:cTn id="17" dur="500"/>
                                        <p:tgtEl>
                                          <p:spTgt spid="10">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5" end="5"/>
                                            </p:txEl>
                                          </p:spTgt>
                                        </p:tgtEl>
                                        <p:attrNameLst>
                                          <p:attrName>style.visibility</p:attrName>
                                        </p:attrNameLst>
                                      </p:cBhvr>
                                      <p:to>
                                        <p:strVal val="visible"/>
                                      </p:to>
                                    </p:set>
                                    <p:animEffect transition="in" filter="fade">
                                      <p:cBhvr>
                                        <p:cTn id="22" dur="500"/>
                                        <p:tgtEl>
                                          <p:spTgt spid="10">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6" end="6"/>
                                            </p:txEl>
                                          </p:spTgt>
                                        </p:tgtEl>
                                        <p:attrNameLst>
                                          <p:attrName>style.visibility</p:attrName>
                                        </p:attrNameLst>
                                      </p:cBhvr>
                                      <p:to>
                                        <p:strVal val="visible"/>
                                      </p:to>
                                    </p:set>
                                    <p:animEffect transition="in" filter="fade">
                                      <p:cBhvr>
                                        <p:cTn id="27" dur="500"/>
                                        <p:tgtEl>
                                          <p:spTgt spid="10">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pRg st="7" end="7"/>
                                            </p:txEl>
                                          </p:spTgt>
                                        </p:tgtEl>
                                        <p:attrNameLst>
                                          <p:attrName>style.visibility</p:attrName>
                                        </p:attrNameLst>
                                      </p:cBhvr>
                                      <p:to>
                                        <p:strVal val="visible"/>
                                      </p:to>
                                    </p:set>
                                    <p:animEffect transition="in" filter="fade">
                                      <p:cBhvr>
                                        <p:cTn id="32" dur="500"/>
                                        <p:tgtEl>
                                          <p:spTgt spid="10">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xEl>
                                              <p:pRg st="9" end="9"/>
                                            </p:txEl>
                                          </p:spTgt>
                                        </p:tgtEl>
                                        <p:attrNameLst>
                                          <p:attrName>style.visibility</p:attrName>
                                        </p:attrNameLst>
                                      </p:cBhvr>
                                      <p:to>
                                        <p:strVal val="visible"/>
                                      </p:to>
                                    </p:set>
                                    <p:animEffect transition="in" filter="fade">
                                      <p:cBhvr>
                                        <p:cTn id="37" dur="500"/>
                                        <p:tgtEl>
                                          <p:spTgt spid="1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GB" sz="2000" dirty="0" smtClean="0"/>
              <a:t>North West London ICB Immunisation Team: Ealing Practice Nurse Forum 13.09.24</a:t>
            </a:r>
            <a:r>
              <a:rPr lang="en-GB" sz="2800" b="1" dirty="0" smtClean="0"/>
              <a:t/>
            </a:r>
            <a:br>
              <a:rPr lang="en-GB" sz="2800" b="1" dirty="0" smtClean="0"/>
            </a:br>
            <a:r>
              <a:rPr lang="en-GB" sz="2400" b="1" dirty="0" smtClean="0"/>
              <a:t>G.P Contract: Call and Recall </a:t>
            </a:r>
            <a:endParaRPr lang="en-GB" sz="2400" dirty="0">
              <a:latin typeface="+mn-lt"/>
            </a:endParaRPr>
          </a:p>
        </p:txBody>
      </p:sp>
      <p:sp>
        <p:nvSpPr>
          <p:cNvPr id="8" name="TextBox 7"/>
          <p:cNvSpPr txBox="1"/>
          <p:nvPr/>
        </p:nvSpPr>
        <p:spPr>
          <a:xfrm>
            <a:off x="695400" y="1844824"/>
            <a:ext cx="4029000" cy="369332"/>
          </a:xfrm>
          <a:prstGeom prst="rect">
            <a:avLst/>
          </a:prstGeom>
          <a:noFill/>
        </p:spPr>
        <p:txBody>
          <a:bodyPr wrap="square" rtlCol="0">
            <a:spAutoFit/>
          </a:bodyPr>
          <a:lstStyle/>
          <a:p>
            <a:endParaRPr lang="en-GB"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40768"/>
            <a:ext cx="5194650" cy="4797789"/>
          </a:xfrm>
          <a:prstGeom prst="rect">
            <a:avLst/>
          </a:prstGeom>
        </p:spPr>
      </p:pic>
      <p:sp>
        <p:nvSpPr>
          <p:cNvPr id="7" name="Rectangle 6"/>
          <p:cNvSpPr/>
          <p:nvPr/>
        </p:nvSpPr>
        <p:spPr>
          <a:xfrm>
            <a:off x="2207568" y="6093296"/>
            <a:ext cx="9505056" cy="646331"/>
          </a:xfrm>
          <a:prstGeom prst="rect">
            <a:avLst/>
          </a:prstGeom>
        </p:spPr>
        <p:txBody>
          <a:bodyPr wrap="square">
            <a:spAutoFit/>
          </a:bodyPr>
          <a:lstStyle/>
          <a:p>
            <a:r>
              <a:rPr lang="en-GB" dirty="0">
                <a:hlinkClick r:id="rId3"/>
              </a:rPr>
              <a:t>https://</a:t>
            </a:r>
            <a:r>
              <a:rPr lang="en-GB" dirty="0" smtClean="0">
                <a:hlinkClick r:id="rId3"/>
              </a:rPr>
              <a:t>www.england.nhs.uk/london/wp-content/uploads/sites/8/2021/12/Good-Practice-Immunisation-Invite-Reminder-Guide.pdf</a:t>
            </a:r>
            <a:r>
              <a:rPr lang="en-GB" dirty="0" smtClean="0"/>
              <a:t> </a:t>
            </a:r>
            <a:endParaRPr lang="en-GB" dirty="0"/>
          </a:p>
        </p:txBody>
      </p:sp>
      <p:sp>
        <p:nvSpPr>
          <p:cNvPr id="11" name="TextBox 10"/>
          <p:cNvSpPr txBox="1"/>
          <p:nvPr/>
        </p:nvSpPr>
        <p:spPr>
          <a:xfrm>
            <a:off x="5375920" y="2780928"/>
            <a:ext cx="6605526" cy="340519"/>
          </a:xfrm>
          <a:prstGeom prst="roundRect">
            <a:avLst/>
          </a:prstGeom>
          <a:solidFill>
            <a:srgbClr val="00B8B3"/>
          </a:solidFill>
          <a:ln w="19050">
            <a:solidFill>
              <a:srgbClr val="00B8B3"/>
            </a:solidFill>
          </a:ln>
          <a:effectLst>
            <a:outerShdw blurRad="107950" dist="12700" dir="5400000" algn="ctr">
              <a:srgbClr val="000000"/>
            </a:outerShdw>
          </a:effectLst>
        </p:spPr>
        <p:txBody>
          <a:bodyPr wrap="square" rtlCol="0">
            <a:spAutoFit/>
          </a:bodyPr>
          <a:lstStyle/>
          <a:p>
            <a:pPr algn="ctr"/>
            <a:r>
              <a:rPr lang="en-GB" sz="1400" b="1" dirty="0" smtClean="0">
                <a:solidFill>
                  <a:schemeClr val="bg1"/>
                </a:solidFill>
                <a:cs typeface="Arial" panose="020B0604020202020204" pitchFamily="34" charset="0"/>
              </a:rPr>
              <a:t>Discussion with a Clinician</a:t>
            </a:r>
            <a:endParaRPr lang="en-GB" sz="1400" dirty="0">
              <a:solidFill>
                <a:schemeClr val="bg1"/>
              </a:solidFill>
              <a:cs typeface="Arial" panose="020B0604020202020204" pitchFamily="34" charset="0"/>
            </a:endParaRPr>
          </a:p>
        </p:txBody>
      </p:sp>
      <p:sp>
        <p:nvSpPr>
          <p:cNvPr id="3" name="Right Brace 2"/>
          <p:cNvSpPr/>
          <p:nvPr/>
        </p:nvSpPr>
        <p:spPr>
          <a:xfrm>
            <a:off x="4007768" y="1412776"/>
            <a:ext cx="144016" cy="936104"/>
          </a:xfrm>
          <a:prstGeom prst="rightBrace">
            <a:avLst/>
          </a:prstGeom>
          <a:noFill/>
          <a:ln w="28575">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 name="Rounded Rectangle 4"/>
          <p:cNvSpPr/>
          <p:nvPr/>
        </p:nvSpPr>
        <p:spPr>
          <a:xfrm>
            <a:off x="4295800" y="1340768"/>
            <a:ext cx="7776864" cy="1293971"/>
          </a:xfrm>
          <a:prstGeom prst="roundRect">
            <a:avLst/>
          </a:prstGeom>
          <a:solidFill>
            <a:schemeClr val="accent1">
              <a:lumMod val="50000"/>
            </a:schemeClr>
          </a:solidFill>
          <a:ln>
            <a:solidFill>
              <a:srgbClr val="002060"/>
            </a:solidFill>
          </a:ln>
        </p:spPr>
        <p:txBody>
          <a:bodyPr wrap="square">
            <a:spAutoFit/>
          </a:bodyPr>
          <a:lstStyle/>
          <a:p>
            <a:pPr marL="228600" indent="-228600">
              <a:buAutoNum type="arabicPeriod"/>
            </a:pPr>
            <a:r>
              <a:rPr lang="en-GB" sz="1400" dirty="0" smtClean="0">
                <a:solidFill>
                  <a:schemeClr val="bg1"/>
                </a:solidFill>
              </a:rPr>
              <a:t>Consider </a:t>
            </a:r>
            <a:r>
              <a:rPr lang="en-GB" sz="1400" dirty="0">
                <a:solidFill>
                  <a:schemeClr val="bg1"/>
                </a:solidFill>
              </a:rPr>
              <a:t>system searches and direct booking SMS links for instant </a:t>
            </a:r>
            <a:r>
              <a:rPr lang="en-GB" sz="1400" dirty="0" smtClean="0">
                <a:solidFill>
                  <a:schemeClr val="bg1"/>
                </a:solidFill>
              </a:rPr>
              <a:t>uptake. </a:t>
            </a:r>
          </a:p>
          <a:p>
            <a:pPr marL="228600" indent="-228600">
              <a:buFontTx/>
              <a:buAutoNum type="arabicPeriod"/>
            </a:pPr>
            <a:r>
              <a:rPr lang="en-GB" sz="1400" dirty="0">
                <a:solidFill>
                  <a:schemeClr val="bg1"/>
                </a:solidFill>
              </a:rPr>
              <a:t>Checking </a:t>
            </a:r>
            <a:r>
              <a:rPr lang="en-GB" sz="1400" dirty="0" smtClean="0">
                <a:solidFill>
                  <a:schemeClr val="bg1"/>
                </a:solidFill>
              </a:rPr>
              <a:t>vaccine status of newly </a:t>
            </a:r>
            <a:r>
              <a:rPr lang="en-GB" sz="1400" dirty="0">
                <a:solidFill>
                  <a:schemeClr val="bg1"/>
                </a:solidFill>
              </a:rPr>
              <a:t>registered </a:t>
            </a:r>
            <a:r>
              <a:rPr lang="en-GB" sz="1400" dirty="0" smtClean="0">
                <a:solidFill>
                  <a:schemeClr val="bg1"/>
                </a:solidFill>
              </a:rPr>
              <a:t>patients, especially those new to the U.K.</a:t>
            </a:r>
          </a:p>
          <a:p>
            <a:pPr marL="228600" indent="-228600">
              <a:buFontTx/>
              <a:buAutoNum type="arabicPeriod"/>
            </a:pPr>
            <a:r>
              <a:rPr lang="en-GB" sz="1400" dirty="0" smtClean="0">
                <a:solidFill>
                  <a:schemeClr val="bg1"/>
                </a:solidFill>
              </a:rPr>
              <a:t>Check they are still resident – cleanse patient lists. </a:t>
            </a:r>
          </a:p>
          <a:p>
            <a:pPr marL="228600" indent="-228600">
              <a:buAutoNum type="arabicPeriod"/>
            </a:pPr>
            <a:r>
              <a:rPr lang="en-GB" sz="1400" dirty="0" smtClean="0">
                <a:solidFill>
                  <a:schemeClr val="bg1"/>
                </a:solidFill>
                <a:latin typeface="Montserrat-BoldItalic"/>
              </a:rPr>
              <a:t>Do not use QOF searches for your eligible population searches – these are purely for payment purposes. </a:t>
            </a:r>
            <a:endParaRPr lang="en-GB" sz="1400" dirty="0">
              <a:solidFill>
                <a:schemeClr val="bg1"/>
              </a:solidFill>
            </a:endParaRPr>
          </a:p>
        </p:txBody>
      </p:sp>
      <p:cxnSp>
        <p:nvCxnSpPr>
          <p:cNvPr id="9" name="Straight Arrow Connector 8"/>
          <p:cNvCxnSpPr/>
          <p:nvPr/>
        </p:nvCxnSpPr>
        <p:spPr>
          <a:xfrm flipV="1">
            <a:off x="4511824" y="5445224"/>
            <a:ext cx="720080" cy="360040"/>
          </a:xfrm>
          <a:prstGeom prst="straightConnector1">
            <a:avLst/>
          </a:prstGeom>
          <a:ln w="57150">
            <a:solidFill>
              <a:srgbClr val="F24678"/>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375920" y="4958744"/>
            <a:ext cx="6630206" cy="340519"/>
          </a:xfrm>
          <a:prstGeom prst="roundRect">
            <a:avLst/>
          </a:prstGeom>
          <a:solidFill>
            <a:srgbClr val="00B8B3"/>
          </a:solidFill>
          <a:ln w="19050">
            <a:solidFill>
              <a:srgbClr val="00B8B3"/>
            </a:solidFill>
          </a:ln>
          <a:effectLst>
            <a:outerShdw blurRad="107950" dist="12700" dir="5400000" algn="ctr">
              <a:srgbClr val="000000"/>
            </a:outerShdw>
          </a:effectLst>
        </p:spPr>
        <p:txBody>
          <a:bodyPr wrap="square" rtlCol="0">
            <a:spAutoFit/>
          </a:bodyPr>
          <a:lstStyle/>
          <a:p>
            <a:pPr algn="ctr"/>
            <a:r>
              <a:rPr lang="en-GB" sz="1400" b="1" dirty="0" smtClean="0">
                <a:solidFill>
                  <a:schemeClr val="bg1"/>
                </a:solidFill>
                <a:cs typeface="Arial" panose="020B0604020202020204" pitchFamily="34" charset="0"/>
              </a:rPr>
              <a:t>Opportunistic Vaccination (Scenario)</a:t>
            </a:r>
          </a:p>
        </p:txBody>
      </p:sp>
      <p:sp>
        <p:nvSpPr>
          <p:cNvPr id="13" name="TextBox 12"/>
          <p:cNvSpPr txBox="1"/>
          <p:nvPr/>
        </p:nvSpPr>
        <p:spPr>
          <a:xfrm>
            <a:off x="5375920" y="5373216"/>
            <a:ext cx="6612885" cy="340519"/>
          </a:xfrm>
          <a:prstGeom prst="roundRect">
            <a:avLst/>
          </a:prstGeom>
          <a:solidFill>
            <a:srgbClr val="00B8B3"/>
          </a:solidFill>
          <a:ln w="19050">
            <a:solidFill>
              <a:srgbClr val="00B8B3"/>
            </a:solidFill>
          </a:ln>
          <a:effectLst>
            <a:outerShdw blurRad="107950" dist="12700" dir="5400000" algn="ctr">
              <a:srgbClr val="000000"/>
            </a:outerShdw>
          </a:effectLst>
        </p:spPr>
        <p:txBody>
          <a:bodyPr wrap="square" rtlCol="0">
            <a:spAutoFit/>
          </a:bodyPr>
          <a:lstStyle/>
          <a:p>
            <a:pPr algn="ctr"/>
            <a:r>
              <a:rPr lang="en-GB" sz="1400" b="1" dirty="0" smtClean="0">
                <a:solidFill>
                  <a:schemeClr val="bg1"/>
                </a:solidFill>
                <a:cs typeface="Arial" panose="020B0604020202020204" pitchFamily="34" charset="0"/>
              </a:rPr>
              <a:t>Consider </a:t>
            </a:r>
            <a:r>
              <a:rPr lang="en-GB" sz="1400" b="1" dirty="0">
                <a:solidFill>
                  <a:schemeClr val="bg1"/>
                </a:solidFill>
                <a:cs typeface="Arial" panose="020B0604020202020204" pitchFamily="34" charset="0"/>
              </a:rPr>
              <a:t>Personal </a:t>
            </a:r>
            <a:r>
              <a:rPr lang="en-GB" sz="1400" b="1" dirty="0" smtClean="0">
                <a:solidFill>
                  <a:schemeClr val="bg1"/>
                </a:solidFill>
                <a:cs typeface="Arial" panose="020B0604020202020204" pitchFamily="34" charset="0"/>
              </a:rPr>
              <a:t>Experience and Beliefs </a:t>
            </a:r>
            <a:r>
              <a:rPr lang="en-GB" sz="1400" b="1" dirty="0">
                <a:solidFill>
                  <a:schemeClr val="bg1"/>
                </a:solidFill>
                <a:cs typeface="Arial" panose="020B0604020202020204" pitchFamily="34" charset="0"/>
              </a:rPr>
              <a:t>About </a:t>
            </a:r>
            <a:r>
              <a:rPr lang="en-GB" sz="1400" b="1" dirty="0" smtClean="0">
                <a:solidFill>
                  <a:schemeClr val="bg1"/>
                </a:solidFill>
                <a:cs typeface="Arial" panose="020B0604020202020204" pitchFamily="34" charset="0"/>
              </a:rPr>
              <a:t>Vaccinations </a:t>
            </a:r>
          </a:p>
        </p:txBody>
      </p:sp>
      <p:sp>
        <p:nvSpPr>
          <p:cNvPr id="14" name="TextBox 13"/>
          <p:cNvSpPr txBox="1"/>
          <p:nvPr/>
        </p:nvSpPr>
        <p:spPr>
          <a:xfrm>
            <a:off x="5375920" y="4509120"/>
            <a:ext cx="6630206" cy="340519"/>
          </a:xfrm>
          <a:prstGeom prst="roundRect">
            <a:avLst/>
          </a:prstGeom>
          <a:solidFill>
            <a:srgbClr val="00B8B3"/>
          </a:solidFill>
          <a:ln w="19050">
            <a:solidFill>
              <a:srgbClr val="00B8B3"/>
            </a:solidFill>
          </a:ln>
          <a:effectLst>
            <a:outerShdw blurRad="107950" dist="12700" dir="5400000" algn="ctr">
              <a:srgbClr val="000000"/>
            </a:outerShdw>
          </a:effectLst>
        </p:spPr>
        <p:txBody>
          <a:bodyPr wrap="square" rtlCol="0">
            <a:spAutoFit/>
          </a:bodyPr>
          <a:lstStyle/>
          <a:p>
            <a:pPr algn="ctr"/>
            <a:r>
              <a:rPr lang="en-GB" sz="1400" b="1" dirty="0" smtClean="0">
                <a:solidFill>
                  <a:schemeClr val="bg1"/>
                </a:solidFill>
                <a:cs typeface="Arial" panose="020B0604020202020204" pitchFamily="34" charset="0"/>
              </a:rPr>
              <a:t>Consider Vulnerable Families/Safeguarding  (Scenario)</a:t>
            </a:r>
          </a:p>
        </p:txBody>
      </p:sp>
      <p:sp>
        <p:nvSpPr>
          <p:cNvPr id="15" name="TextBox 14"/>
          <p:cNvSpPr txBox="1"/>
          <p:nvPr/>
        </p:nvSpPr>
        <p:spPr>
          <a:xfrm>
            <a:off x="5375920" y="4077072"/>
            <a:ext cx="6630206" cy="340519"/>
          </a:xfrm>
          <a:prstGeom prst="roundRect">
            <a:avLst/>
          </a:prstGeom>
          <a:solidFill>
            <a:srgbClr val="00B8B3"/>
          </a:solidFill>
          <a:ln w="19050">
            <a:solidFill>
              <a:srgbClr val="00B8B3"/>
            </a:solidFill>
          </a:ln>
          <a:effectLst>
            <a:outerShdw blurRad="107950" dist="12700" dir="5400000" algn="ctr">
              <a:srgbClr val="000000"/>
            </a:outerShdw>
          </a:effectLst>
        </p:spPr>
        <p:txBody>
          <a:bodyPr wrap="square" rtlCol="0">
            <a:spAutoFit/>
          </a:bodyPr>
          <a:lstStyle/>
          <a:p>
            <a:pPr algn="ctr"/>
            <a:r>
              <a:rPr lang="en-GB" sz="1400" b="1" dirty="0">
                <a:solidFill>
                  <a:schemeClr val="bg1"/>
                </a:solidFill>
                <a:cs typeface="Arial" panose="020B0604020202020204" pitchFamily="34" charset="0"/>
              </a:rPr>
              <a:t>Liaison with other professionals (Health Visitor</a:t>
            </a:r>
            <a:r>
              <a:rPr lang="en-GB" sz="1400" b="1" dirty="0" smtClean="0">
                <a:solidFill>
                  <a:schemeClr val="bg1"/>
                </a:solidFill>
                <a:cs typeface="Arial" panose="020B0604020202020204" pitchFamily="34" charset="0"/>
              </a:rPr>
              <a:t>)</a:t>
            </a:r>
            <a:endParaRPr lang="en-GB" sz="1400" b="1" dirty="0">
              <a:solidFill>
                <a:schemeClr val="bg1"/>
              </a:solidFill>
              <a:cs typeface="Arial" panose="020B0604020202020204" pitchFamily="34" charset="0"/>
            </a:endParaRPr>
          </a:p>
        </p:txBody>
      </p:sp>
      <p:sp>
        <p:nvSpPr>
          <p:cNvPr id="16" name="TextBox 15"/>
          <p:cNvSpPr txBox="1"/>
          <p:nvPr/>
        </p:nvSpPr>
        <p:spPr>
          <a:xfrm>
            <a:off x="5375920" y="3645024"/>
            <a:ext cx="6624736" cy="340519"/>
          </a:xfrm>
          <a:prstGeom prst="roundRect">
            <a:avLst/>
          </a:prstGeom>
          <a:solidFill>
            <a:srgbClr val="00B8B3"/>
          </a:solidFill>
          <a:ln w="19050">
            <a:solidFill>
              <a:srgbClr val="00B8B3"/>
            </a:solidFill>
          </a:ln>
          <a:effectLst>
            <a:outerShdw blurRad="107950" dist="12700" dir="5400000" algn="ctr">
              <a:srgbClr val="000000"/>
            </a:outerShdw>
          </a:effectLst>
        </p:spPr>
        <p:txBody>
          <a:bodyPr wrap="square" rtlCol="0">
            <a:spAutoFit/>
          </a:bodyPr>
          <a:lstStyle/>
          <a:p>
            <a:pPr algn="ctr"/>
            <a:r>
              <a:rPr lang="en-GB" sz="1400" b="1" dirty="0">
                <a:solidFill>
                  <a:schemeClr val="bg1"/>
                </a:solidFill>
                <a:cs typeface="Arial" panose="020B0604020202020204" pitchFamily="34" charset="0"/>
              </a:rPr>
              <a:t>Consider Barriers to Access (language/literacy appointment </a:t>
            </a:r>
            <a:r>
              <a:rPr lang="en-GB" sz="1400" b="1" dirty="0" smtClean="0">
                <a:solidFill>
                  <a:schemeClr val="bg1"/>
                </a:solidFill>
                <a:cs typeface="Arial" panose="020B0604020202020204" pitchFamily="34" charset="0"/>
              </a:rPr>
              <a:t>times)</a:t>
            </a:r>
            <a:endParaRPr lang="en-GB" sz="1400" b="1" dirty="0">
              <a:solidFill>
                <a:schemeClr val="bg1"/>
              </a:solidFill>
              <a:cs typeface="Arial" panose="020B0604020202020204" pitchFamily="34" charset="0"/>
            </a:endParaRPr>
          </a:p>
        </p:txBody>
      </p:sp>
      <p:sp>
        <p:nvSpPr>
          <p:cNvPr id="17" name="TextBox 16"/>
          <p:cNvSpPr txBox="1"/>
          <p:nvPr/>
        </p:nvSpPr>
        <p:spPr>
          <a:xfrm>
            <a:off x="5375920" y="3212976"/>
            <a:ext cx="6605526" cy="340519"/>
          </a:xfrm>
          <a:prstGeom prst="roundRect">
            <a:avLst/>
          </a:prstGeom>
          <a:solidFill>
            <a:srgbClr val="00B8B3"/>
          </a:solidFill>
          <a:ln w="19050">
            <a:solidFill>
              <a:srgbClr val="00B8B3"/>
            </a:solidFill>
          </a:ln>
          <a:effectLst>
            <a:outerShdw blurRad="107950" dist="12700" dir="5400000" algn="ctr">
              <a:srgbClr val="000000"/>
            </a:outerShdw>
          </a:effectLst>
        </p:spPr>
        <p:txBody>
          <a:bodyPr wrap="square" rtlCol="0">
            <a:spAutoFit/>
          </a:bodyPr>
          <a:lstStyle/>
          <a:p>
            <a:pPr algn="ctr"/>
            <a:r>
              <a:rPr lang="en-GB" sz="1400" b="1" dirty="0">
                <a:solidFill>
                  <a:schemeClr val="bg1"/>
                </a:solidFill>
                <a:cs typeface="Arial" panose="020B0604020202020204" pitchFamily="34" charset="0"/>
              </a:rPr>
              <a:t>Consider Digital </a:t>
            </a:r>
            <a:r>
              <a:rPr lang="en-GB" sz="1400" b="1" dirty="0" smtClean="0">
                <a:solidFill>
                  <a:schemeClr val="bg1"/>
                </a:solidFill>
                <a:cs typeface="Arial" panose="020B0604020202020204" pitchFamily="34" charset="0"/>
              </a:rPr>
              <a:t>Poverty/Multiple </a:t>
            </a:r>
            <a:r>
              <a:rPr lang="en-GB" sz="1400" b="1" dirty="0">
                <a:solidFill>
                  <a:schemeClr val="bg1"/>
                </a:solidFill>
                <a:cs typeface="Arial" panose="020B0604020202020204" pitchFamily="34" charset="0"/>
              </a:rPr>
              <a:t>Number Changes</a:t>
            </a:r>
          </a:p>
        </p:txBody>
      </p:sp>
    </p:spTree>
    <p:extLst>
      <p:ext uri="{BB962C8B-B14F-4D97-AF65-F5344CB8AC3E}">
        <p14:creationId xmlns:p14="http://schemas.microsoft.com/office/powerpoint/2010/main" val="1797047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12" grpId="0" animBg="1"/>
      <p:bldP spid="13" grpId="0" animBg="1"/>
      <p:bldP spid="14" grpId="0" animBg="1"/>
      <p:bldP spid="15" grpId="0" animBg="1"/>
      <p:bldP spid="16"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GB" sz="2000" dirty="0" smtClean="0">
                <a:latin typeface="+mn-lt"/>
              </a:rPr>
              <a:t>North West London ICB Immunisation Team: Ealing Primary Care Forum 13.09.24</a:t>
            </a:r>
            <a:br>
              <a:rPr lang="en-GB" sz="2000" dirty="0" smtClean="0">
                <a:latin typeface="+mn-lt"/>
              </a:rPr>
            </a:br>
            <a:r>
              <a:rPr lang="en-GB" sz="2400" b="1" dirty="0" smtClean="0">
                <a:latin typeface="+mn-lt"/>
              </a:rPr>
              <a:t>Frequent Concerns  </a:t>
            </a:r>
            <a:endParaRPr lang="en-GB" sz="2400" dirty="0">
              <a:latin typeface="+mn-lt"/>
            </a:endParaRPr>
          </a:p>
        </p:txBody>
      </p:sp>
      <p:pic>
        <p:nvPicPr>
          <p:cNvPr id="2" name="Picture 1"/>
          <p:cNvPicPr>
            <a:picLocks noChangeAspect="1"/>
          </p:cNvPicPr>
          <p:nvPr/>
        </p:nvPicPr>
        <p:blipFill>
          <a:blip r:embed="rId3"/>
          <a:stretch>
            <a:fillRect/>
          </a:stretch>
        </p:blipFill>
        <p:spPr>
          <a:xfrm rot="5400000">
            <a:off x="6564052" y="800708"/>
            <a:ext cx="5256584" cy="5616624"/>
          </a:xfrm>
          <a:prstGeom prst="rect">
            <a:avLst/>
          </a:prstGeom>
          <a:ln w="38100">
            <a:solidFill>
              <a:srgbClr val="FF0000"/>
            </a:solidFill>
          </a:ln>
        </p:spPr>
      </p:pic>
      <p:pic>
        <p:nvPicPr>
          <p:cNvPr id="5" name="Picture 4"/>
          <p:cNvPicPr>
            <a:picLocks noChangeAspect="1"/>
          </p:cNvPicPr>
          <p:nvPr/>
        </p:nvPicPr>
        <p:blipFill>
          <a:blip r:embed="rId4"/>
          <a:stretch>
            <a:fillRect/>
          </a:stretch>
        </p:blipFill>
        <p:spPr>
          <a:xfrm rot="5400000">
            <a:off x="443372" y="656692"/>
            <a:ext cx="5184576" cy="5832648"/>
          </a:xfrm>
          <a:prstGeom prst="rect">
            <a:avLst/>
          </a:prstGeom>
        </p:spPr>
      </p:pic>
      <p:sp>
        <p:nvSpPr>
          <p:cNvPr id="3" name="Rounded Rectangle 2"/>
          <p:cNvSpPr/>
          <p:nvPr/>
        </p:nvSpPr>
        <p:spPr>
          <a:xfrm>
            <a:off x="479376" y="2204864"/>
            <a:ext cx="2376264" cy="50405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Arrow Connector 6"/>
          <p:cNvCxnSpPr>
            <a:stCxn id="3" idx="3"/>
          </p:cNvCxnSpPr>
          <p:nvPr/>
        </p:nvCxnSpPr>
        <p:spPr>
          <a:xfrm flipV="1">
            <a:off x="2855640" y="2420888"/>
            <a:ext cx="3456384" cy="3600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5"/>
          <a:stretch>
            <a:fillRect/>
          </a:stretch>
        </p:blipFill>
        <p:spPr>
          <a:xfrm>
            <a:off x="6384032" y="980728"/>
            <a:ext cx="5616624" cy="5256584"/>
          </a:xfrm>
          <a:prstGeom prst="rect">
            <a:avLst/>
          </a:prstGeom>
          <a:ln w="38100">
            <a:solidFill>
              <a:srgbClr val="FF0000"/>
            </a:solidFill>
          </a:ln>
        </p:spPr>
      </p:pic>
      <p:sp>
        <p:nvSpPr>
          <p:cNvPr id="9" name="Rounded Rectangle 8"/>
          <p:cNvSpPr/>
          <p:nvPr/>
        </p:nvSpPr>
        <p:spPr>
          <a:xfrm>
            <a:off x="479376" y="3429000"/>
            <a:ext cx="2376264" cy="50405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p:cNvCxnSpPr/>
          <p:nvPr/>
        </p:nvCxnSpPr>
        <p:spPr>
          <a:xfrm flipV="1">
            <a:off x="2855640" y="3645024"/>
            <a:ext cx="3456384" cy="3600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6029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2"/>
                                        </p:tgtEl>
                                      </p:cBhvr>
                                    </p:animEffect>
                                    <p:set>
                                      <p:cBhvr>
                                        <p:cTn id="19" dur="1" fill="hold">
                                          <p:stCondLst>
                                            <p:cond delay="499"/>
                                          </p:stCondLst>
                                        </p:cTn>
                                        <p:tgtEl>
                                          <p:spTgt spid="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3"/>
                                        </p:tgtEl>
                                      </p:cBhvr>
                                    </p:animEffect>
                                    <p:set>
                                      <p:cBhvr>
                                        <p:cTn id="29" dur="1" fill="hold">
                                          <p:stCondLst>
                                            <p:cond delay="499"/>
                                          </p:stCondLst>
                                        </p:cTn>
                                        <p:tgtEl>
                                          <p:spTgt spid="3"/>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8"/>
                                        </p:tgtEl>
                                      </p:cBhvr>
                                    </p:animEffect>
                                    <p:set>
                                      <p:cBhvr>
                                        <p:cTn id="46" dur="1" fill="hold">
                                          <p:stCondLst>
                                            <p:cond delay="499"/>
                                          </p:stCondLst>
                                        </p:cTn>
                                        <p:tgtEl>
                                          <p:spTgt spid="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10"/>
                                        </p:tgtEl>
                                      </p:cBhvr>
                                    </p:animEffect>
                                    <p:set>
                                      <p:cBhvr>
                                        <p:cTn id="51" dur="1" fill="hold">
                                          <p:stCondLst>
                                            <p:cond delay="499"/>
                                          </p:stCondLst>
                                        </p:cTn>
                                        <p:tgtEl>
                                          <p:spTgt spid="10"/>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1" nodeType="clickEffect">
                                  <p:stCondLst>
                                    <p:cond delay="0"/>
                                  </p:stCondLst>
                                  <p:childTnLst>
                                    <p:animEffect transition="out" filter="fade">
                                      <p:cBhvr>
                                        <p:cTn id="55" dur="500"/>
                                        <p:tgtEl>
                                          <p:spTgt spid="9"/>
                                        </p:tgtEl>
                                      </p:cBhvr>
                                    </p:animEffect>
                                    <p:set>
                                      <p:cBhvr>
                                        <p:cTn id="56"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9" grpId="0" animBg="1"/>
      <p:bldP spid="9"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GB" sz="2000" dirty="0" smtClean="0"/>
              <a:t>North West London ICB Immunisations Team: Ealing Practice Nurse Forum 13.09.24 </a:t>
            </a:r>
            <a:r>
              <a:rPr lang="en-GB" sz="2800" b="1" dirty="0" smtClean="0"/>
              <a:t/>
            </a:r>
            <a:br>
              <a:rPr lang="en-GB" sz="2800" b="1" dirty="0" smtClean="0"/>
            </a:br>
            <a:r>
              <a:rPr lang="en-GB" sz="2400" b="1" dirty="0" smtClean="0"/>
              <a:t>G.P Contract: Vaccination Campaigns</a:t>
            </a:r>
            <a:endParaRPr lang="en-GB" sz="2400" dirty="0">
              <a:latin typeface="+mn-lt"/>
            </a:endParaRPr>
          </a:p>
        </p:txBody>
      </p:sp>
      <p:sp>
        <p:nvSpPr>
          <p:cNvPr id="8" name="TextBox 7"/>
          <p:cNvSpPr txBox="1"/>
          <p:nvPr/>
        </p:nvSpPr>
        <p:spPr>
          <a:xfrm>
            <a:off x="695400" y="1844824"/>
            <a:ext cx="4029000" cy="369332"/>
          </a:xfrm>
          <a:prstGeom prst="rect">
            <a:avLst/>
          </a:prstGeom>
          <a:noFill/>
        </p:spPr>
        <p:txBody>
          <a:bodyPr wrap="square" rtlCol="0">
            <a:spAutoFit/>
          </a:bodyPr>
          <a:lstStyle/>
          <a:p>
            <a:endParaRPr lang="en-GB" dirty="0"/>
          </a:p>
        </p:txBody>
      </p:sp>
      <p:sp>
        <p:nvSpPr>
          <p:cNvPr id="10" name="Content Placeholder 1"/>
          <p:cNvSpPr>
            <a:spLocks noGrp="1"/>
          </p:cNvSpPr>
          <p:nvPr>
            <p:ph idx="1"/>
          </p:nvPr>
        </p:nvSpPr>
        <p:spPr>
          <a:xfrm>
            <a:off x="0" y="1196752"/>
            <a:ext cx="12191999" cy="4968552"/>
          </a:xfrm>
        </p:spPr>
        <p:txBody>
          <a:bodyPr>
            <a:normAutofit fontScale="92500"/>
          </a:bodyPr>
          <a:lstStyle/>
          <a:p>
            <a:pPr marL="0" indent="0" fontAlgn="base">
              <a:lnSpc>
                <a:spcPct val="100000"/>
              </a:lnSpc>
              <a:spcBef>
                <a:spcPts val="0"/>
              </a:spcBef>
              <a:buNone/>
            </a:pPr>
            <a:r>
              <a:rPr lang="en-GB" sz="1900" b="1" dirty="0" smtClean="0"/>
              <a:t>4. Participation </a:t>
            </a:r>
            <a:r>
              <a:rPr lang="en-GB" sz="1900" b="1" dirty="0"/>
              <a:t>in national annual catch-up </a:t>
            </a:r>
            <a:r>
              <a:rPr lang="en-GB" sz="1900" b="1" dirty="0" smtClean="0"/>
              <a:t>campaign:</a:t>
            </a:r>
          </a:p>
          <a:p>
            <a:pPr marL="0" indent="0" fontAlgn="base">
              <a:lnSpc>
                <a:spcPct val="100000"/>
              </a:lnSpc>
              <a:spcBef>
                <a:spcPts val="0"/>
              </a:spcBef>
              <a:buNone/>
            </a:pPr>
            <a:endParaRPr lang="en-GB" sz="1900" b="1" dirty="0"/>
          </a:p>
          <a:p>
            <a:pPr fontAlgn="base">
              <a:lnSpc>
                <a:spcPct val="100000"/>
              </a:lnSpc>
              <a:spcBef>
                <a:spcPts val="0"/>
              </a:spcBef>
            </a:pPr>
            <a:r>
              <a:rPr lang="en-GB" sz="1900" dirty="0" smtClean="0"/>
              <a:t>Catch-up </a:t>
            </a:r>
            <a:r>
              <a:rPr lang="en-GB" sz="1900" dirty="0"/>
              <a:t>campaigns are time-limited programmes aimed at an unvaccinated cohort of eligible patients</a:t>
            </a:r>
            <a:r>
              <a:rPr lang="en-GB" sz="1900" dirty="0" smtClean="0"/>
              <a:t>.</a:t>
            </a:r>
          </a:p>
          <a:p>
            <a:pPr marL="0" indent="0" fontAlgn="base">
              <a:lnSpc>
                <a:spcPct val="100000"/>
              </a:lnSpc>
              <a:spcBef>
                <a:spcPts val="0"/>
              </a:spcBef>
              <a:buNone/>
            </a:pPr>
            <a:endParaRPr lang="en-GB" sz="1900" dirty="0"/>
          </a:p>
          <a:p>
            <a:pPr fontAlgn="base">
              <a:lnSpc>
                <a:spcPct val="100000"/>
              </a:lnSpc>
              <a:spcBef>
                <a:spcPts val="0"/>
              </a:spcBef>
            </a:pPr>
            <a:r>
              <a:rPr lang="en-GB" sz="1900" dirty="0" smtClean="0"/>
              <a:t>Participation </a:t>
            </a:r>
            <a:r>
              <a:rPr lang="en-GB" sz="1900" dirty="0"/>
              <a:t>in an annual catch-up campaign is a core requirement for practices with funding provided through global sum. Where a catch-up campaign focuses on a vaccine that accrues an item of service payment, then this will be payable against each vaccine delivered as part of the catch-up campaign. </a:t>
            </a:r>
            <a:endParaRPr lang="en-GB" sz="1900" dirty="0" smtClean="0"/>
          </a:p>
          <a:p>
            <a:pPr marL="0" indent="0" fontAlgn="base">
              <a:lnSpc>
                <a:spcPct val="100000"/>
              </a:lnSpc>
              <a:spcBef>
                <a:spcPts val="0"/>
              </a:spcBef>
              <a:buNone/>
            </a:pPr>
            <a:endParaRPr lang="en-GB" sz="1900" dirty="0" smtClean="0"/>
          </a:p>
          <a:p>
            <a:pPr fontAlgn="base">
              <a:lnSpc>
                <a:spcPct val="100000"/>
              </a:lnSpc>
              <a:spcBef>
                <a:spcPts val="0"/>
              </a:spcBef>
            </a:pPr>
            <a:r>
              <a:rPr lang="en-GB" sz="1900" dirty="0" smtClean="0"/>
              <a:t>Practices </a:t>
            </a:r>
            <a:r>
              <a:rPr lang="en-GB" sz="1900" dirty="0"/>
              <a:t>are reasonably required to participate in these campaigns. The ask of practices should be reasonable and mainly linked to continuation and reinforcement of existing activities, with practices required to demonstrate what they have done to identify and call-in eligible patients, follow the core standards for call/recall, offering vaccination where required and updating patient records accordingly. The expectation is that the practice would be able to demonstrate proactive action to support the campaign. Practices are required to inform their local commissioner of the outcomes of the campaign, which may include verifying what the practice did to help deliver the relevant campaign (such as providing information on the activities undertaken and whether this led to vaccination).</a:t>
            </a:r>
          </a:p>
          <a:p>
            <a:pPr marL="0" indent="0" fontAlgn="base">
              <a:lnSpc>
                <a:spcPct val="100000"/>
              </a:lnSpc>
              <a:spcBef>
                <a:spcPts val="0"/>
              </a:spcBef>
              <a:buNone/>
            </a:pPr>
            <a:endParaRPr lang="en-GB" sz="1900" dirty="0"/>
          </a:p>
          <a:p>
            <a:pPr marL="0" indent="0" fontAlgn="base">
              <a:lnSpc>
                <a:spcPct val="100000"/>
              </a:lnSpc>
              <a:spcBef>
                <a:spcPts val="0"/>
              </a:spcBef>
              <a:buNone/>
            </a:pPr>
            <a:r>
              <a:rPr lang="en-GB" sz="1900" dirty="0">
                <a:hlinkClick r:id="rId2"/>
              </a:rPr>
              <a:t>NHS England » General practice vaccination and immunisation services: standards and core contractual requirements</a:t>
            </a:r>
            <a:endParaRPr lang="en-GB" sz="1900" dirty="0"/>
          </a:p>
          <a:p>
            <a:pPr marL="0" indent="0" fontAlgn="base">
              <a:lnSpc>
                <a:spcPct val="100000"/>
              </a:lnSpc>
              <a:spcBef>
                <a:spcPts val="0"/>
              </a:spcBef>
              <a:buNone/>
            </a:pPr>
            <a:endParaRPr lang="en-GB" dirty="0"/>
          </a:p>
        </p:txBody>
      </p:sp>
    </p:spTree>
    <p:extLst>
      <p:ext uri="{BB962C8B-B14F-4D97-AF65-F5344CB8AC3E}">
        <p14:creationId xmlns:p14="http://schemas.microsoft.com/office/powerpoint/2010/main" val="4191097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animEffect transition="in" filter="fade">
                                      <p:cBhvr>
                                        <p:cTn id="17" dur="500"/>
                                        <p:tgtEl>
                                          <p:spTgt spid="10">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6" end="6"/>
                                            </p:txEl>
                                          </p:spTgt>
                                        </p:tgtEl>
                                        <p:attrNameLst>
                                          <p:attrName>style.visibility</p:attrName>
                                        </p:attrNameLst>
                                      </p:cBhvr>
                                      <p:to>
                                        <p:strVal val="visible"/>
                                      </p:to>
                                    </p:set>
                                    <p:animEffect transition="in" filter="fade">
                                      <p:cBhvr>
                                        <p:cTn id="22" dur="500"/>
                                        <p:tgtEl>
                                          <p:spTgt spid="10">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8" end="8"/>
                                            </p:txEl>
                                          </p:spTgt>
                                        </p:tgtEl>
                                        <p:attrNameLst>
                                          <p:attrName>style.visibility</p:attrName>
                                        </p:attrNameLst>
                                      </p:cBhvr>
                                      <p:to>
                                        <p:strVal val="visible"/>
                                      </p:to>
                                    </p:set>
                                    <p:animEffect transition="in" filter="fade">
                                      <p:cBhvr>
                                        <p:cTn id="27" dur="500"/>
                                        <p:tgtEl>
                                          <p:spTgt spid="1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GB" sz="2000" dirty="0" smtClean="0"/>
              <a:t>North West London ICB Immunisation Teas: Ealing Practice Nurse Forum 13.09.24 </a:t>
            </a:r>
            <a:r>
              <a:rPr lang="en-GB" sz="2400" b="1" dirty="0" smtClean="0"/>
              <a:t/>
            </a:r>
            <a:br>
              <a:rPr lang="en-GB" sz="2400" b="1" dirty="0" smtClean="0"/>
            </a:br>
            <a:r>
              <a:rPr lang="en-GB" sz="2400" b="1" dirty="0" smtClean="0"/>
              <a:t>Child Immunisation Campaign: 2023/24</a:t>
            </a:r>
            <a:endParaRPr lang="en-GB" sz="2000" dirty="0">
              <a:latin typeface="+mn-lt"/>
            </a:endParaRPr>
          </a:p>
        </p:txBody>
      </p:sp>
      <p:sp>
        <p:nvSpPr>
          <p:cNvPr id="8" name="TextBox 7"/>
          <p:cNvSpPr txBox="1"/>
          <p:nvPr/>
        </p:nvSpPr>
        <p:spPr>
          <a:xfrm>
            <a:off x="695400" y="1844824"/>
            <a:ext cx="4029000" cy="369332"/>
          </a:xfrm>
          <a:prstGeom prst="rect">
            <a:avLst/>
          </a:prstGeom>
          <a:noFill/>
        </p:spPr>
        <p:txBody>
          <a:bodyPr wrap="square" rtlCol="0">
            <a:spAutoFit/>
          </a:bodyPr>
          <a:lstStyle/>
          <a:p>
            <a:endParaRPr lang="en-GB" dirty="0"/>
          </a:p>
        </p:txBody>
      </p:sp>
      <p:sp>
        <p:nvSpPr>
          <p:cNvPr id="10" name="Content Placeholder 1"/>
          <p:cNvSpPr>
            <a:spLocks noGrp="1"/>
          </p:cNvSpPr>
          <p:nvPr>
            <p:ph idx="1"/>
          </p:nvPr>
        </p:nvSpPr>
        <p:spPr>
          <a:xfrm>
            <a:off x="0" y="1196752"/>
            <a:ext cx="12191999" cy="4968552"/>
          </a:xfrm>
        </p:spPr>
        <p:txBody>
          <a:bodyPr>
            <a:normAutofit/>
          </a:bodyPr>
          <a:lstStyle/>
          <a:p>
            <a:pPr marL="0" indent="0" fontAlgn="base">
              <a:lnSpc>
                <a:spcPct val="120000"/>
              </a:lnSpc>
              <a:spcBef>
                <a:spcPts val="0"/>
              </a:spcBef>
              <a:buNone/>
            </a:pPr>
            <a:r>
              <a:rPr lang="en-GB" sz="1800" dirty="0" smtClean="0">
                <a:latin typeface="+mn-lt"/>
              </a:rPr>
              <a:t>The </a:t>
            </a:r>
            <a:r>
              <a:rPr lang="en-GB" sz="1800" dirty="0">
                <a:latin typeface="+mn-lt"/>
              </a:rPr>
              <a:t>2023/24 national vaccinations and immunisations catch-up </a:t>
            </a:r>
            <a:r>
              <a:rPr lang="en-GB" sz="1800" dirty="0" smtClean="0">
                <a:latin typeface="+mn-lt"/>
              </a:rPr>
              <a:t>campaign focused on </a:t>
            </a:r>
            <a:r>
              <a:rPr lang="en-GB" sz="1800" dirty="0">
                <a:latin typeface="+mn-lt"/>
              </a:rPr>
              <a:t>measles, mumps, and rubella (MMR). </a:t>
            </a:r>
            <a:r>
              <a:rPr lang="en-GB" sz="1800" i="1" dirty="0">
                <a:hlinkClick r:id="rId3"/>
              </a:rPr>
              <a:t>www.england.nhs.uk/long-read/confirmation-of-national-vaccination-and-immunisation-catch-up-campaign-for-2023-24/</a:t>
            </a:r>
            <a:r>
              <a:rPr lang="en-GB" sz="1800" i="1" dirty="0"/>
              <a:t> </a:t>
            </a:r>
            <a:r>
              <a:rPr lang="en-GB" sz="1800" i="1" dirty="0" smtClean="0"/>
              <a:t>. </a:t>
            </a:r>
            <a:r>
              <a:rPr lang="en-GB" sz="1800" dirty="0" smtClean="0">
                <a:latin typeface="+mn-lt"/>
              </a:rPr>
              <a:t>The </a:t>
            </a:r>
            <a:r>
              <a:rPr lang="en-GB" sz="1800" dirty="0">
                <a:latin typeface="+mn-lt"/>
              </a:rPr>
              <a:t>campaign r</a:t>
            </a:r>
            <a:r>
              <a:rPr lang="en-GB" sz="1800" dirty="0" smtClean="0">
                <a:latin typeface="+mn-lt"/>
              </a:rPr>
              <a:t>an </a:t>
            </a:r>
            <a:r>
              <a:rPr lang="en-GB" sz="1800" dirty="0">
                <a:latin typeface="+mn-lt"/>
              </a:rPr>
              <a:t>from November 2023 to March 2024 in two stages</a:t>
            </a:r>
            <a:r>
              <a:rPr lang="en-GB" sz="1800" dirty="0" smtClean="0">
                <a:latin typeface="+mn-lt"/>
              </a:rPr>
              <a:t>:</a:t>
            </a:r>
          </a:p>
          <a:p>
            <a:pPr marL="0" indent="0" fontAlgn="base">
              <a:lnSpc>
                <a:spcPct val="120000"/>
              </a:lnSpc>
              <a:spcBef>
                <a:spcPts val="0"/>
              </a:spcBef>
              <a:buNone/>
            </a:pPr>
            <a:endParaRPr lang="en-GB" sz="1800" dirty="0">
              <a:latin typeface="+mn-lt"/>
            </a:endParaRPr>
          </a:p>
          <a:p>
            <a:pPr marL="0" indent="0" fontAlgn="base">
              <a:lnSpc>
                <a:spcPct val="120000"/>
              </a:lnSpc>
              <a:spcBef>
                <a:spcPts val="0"/>
              </a:spcBef>
              <a:buNone/>
            </a:pPr>
            <a:r>
              <a:rPr lang="en-GB" sz="1800" b="1" dirty="0">
                <a:latin typeface="+mn-lt"/>
              </a:rPr>
              <a:t>From November 2023 to March 2024</a:t>
            </a:r>
            <a:r>
              <a:rPr lang="en-GB" sz="1800" dirty="0">
                <a:latin typeface="+mn-lt"/>
              </a:rPr>
              <a:t> – practices </a:t>
            </a:r>
            <a:r>
              <a:rPr lang="en-GB" sz="1800" dirty="0" smtClean="0">
                <a:latin typeface="+mn-lt"/>
              </a:rPr>
              <a:t>were </a:t>
            </a:r>
            <a:r>
              <a:rPr lang="en-GB" sz="1800" dirty="0">
                <a:latin typeface="+mn-lt"/>
              </a:rPr>
              <a:t>required to undertake local call and recall for eligible individuals aged 12 months up to and including 5 years</a:t>
            </a:r>
            <a:r>
              <a:rPr lang="en-GB" sz="1800" dirty="0" smtClean="0">
                <a:latin typeface="+mn-lt"/>
              </a:rPr>
              <a:t>.</a:t>
            </a:r>
            <a:endParaRPr lang="en-GB" sz="1800" dirty="0">
              <a:latin typeface="+mn-lt"/>
            </a:endParaRPr>
          </a:p>
          <a:p>
            <a:pPr marL="0" indent="0" fontAlgn="base">
              <a:lnSpc>
                <a:spcPct val="120000"/>
              </a:lnSpc>
              <a:spcBef>
                <a:spcPts val="0"/>
              </a:spcBef>
              <a:buNone/>
            </a:pPr>
            <a:r>
              <a:rPr lang="en-GB" sz="1800" b="1" dirty="0">
                <a:latin typeface="+mn-lt"/>
              </a:rPr>
              <a:t>From January 2024 to March 2024</a:t>
            </a:r>
            <a:r>
              <a:rPr lang="en-GB" sz="1800" dirty="0">
                <a:latin typeface="+mn-lt"/>
              </a:rPr>
              <a:t> – practices </a:t>
            </a:r>
            <a:r>
              <a:rPr lang="en-GB" sz="1800" dirty="0" smtClean="0">
                <a:latin typeface="+mn-lt"/>
              </a:rPr>
              <a:t>were </a:t>
            </a:r>
            <a:r>
              <a:rPr lang="en-GB" sz="1800" dirty="0">
                <a:latin typeface="+mn-lt"/>
              </a:rPr>
              <a:t>asked to support requests for vaccination from individuals aged 6 years up to and including 25 years. This cohort </a:t>
            </a:r>
            <a:r>
              <a:rPr lang="en-GB" sz="1800" dirty="0" smtClean="0">
                <a:latin typeface="+mn-lt"/>
              </a:rPr>
              <a:t>was </a:t>
            </a:r>
            <a:r>
              <a:rPr lang="en-GB" sz="1800" dirty="0">
                <a:latin typeface="+mn-lt"/>
              </a:rPr>
              <a:t>identified through phased national call and recall, and where individuals or parents/carers contact their practice following receipt of the </a:t>
            </a:r>
            <a:r>
              <a:rPr lang="en-GB" sz="1800" dirty="0" smtClean="0">
                <a:latin typeface="+mn-lt"/>
              </a:rPr>
              <a:t>invitation. </a:t>
            </a:r>
          </a:p>
          <a:p>
            <a:pPr marL="0" indent="0" fontAlgn="base">
              <a:lnSpc>
                <a:spcPct val="120000"/>
              </a:lnSpc>
              <a:spcBef>
                <a:spcPts val="0"/>
              </a:spcBef>
              <a:buNone/>
            </a:pPr>
            <a:endParaRPr lang="en-GB" sz="1800" dirty="0" smtClean="0">
              <a:latin typeface="+mn-lt"/>
            </a:endParaRPr>
          </a:p>
          <a:p>
            <a:pPr marL="0" indent="0" fontAlgn="base">
              <a:lnSpc>
                <a:spcPct val="120000"/>
              </a:lnSpc>
              <a:spcBef>
                <a:spcPts val="0"/>
              </a:spcBef>
              <a:buNone/>
            </a:pPr>
            <a:r>
              <a:rPr lang="en-GB" sz="1800" dirty="0" smtClean="0">
                <a:latin typeface="+mn-lt"/>
              </a:rPr>
              <a:t>This </a:t>
            </a:r>
            <a:r>
              <a:rPr lang="en-GB" sz="1800" dirty="0">
                <a:latin typeface="+mn-lt"/>
              </a:rPr>
              <a:t>catch-up </a:t>
            </a:r>
            <a:r>
              <a:rPr lang="en-GB" sz="1800" dirty="0" smtClean="0">
                <a:latin typeface="+mn-lt"/>
              </a:rPr>
              <a:t>was </a:t>
            </a:r>
            <a:r>
              <a:rPr lang="en-GB" sz="1800" dirty="0">
                <a:latin typeface="+mn-lt"/>
              </a:rPr>
              <a:t>supported by the School Age Immunisation Service (SAIS) for the relevant age cohorts, alongside general practice </a:t>
            </a:r>
            <a:r>
              <a:rPr lang="en-GB" sz="1800" dirty="0" smtClean="0">
                <a:latin typeface="+mn-lt"/>
              </a:rPr>
              <a:t>activity. </a:t>
            </a:r>
            <a:endParaRPr lang="en-GB" b="1" dirty="0">
              <a:solidFill>
                <a:srgbClr val="FF0000"/>
              </a:solidFill>
              <a:latin typeface="+mn-lt"/>
            </a:endParaRPr>
          </a:p>
          <a:p>
            <a:pPr marL="0" indent="0">
              <a:lnSpc>
                <a:spcPct val="120000"/>
              </a:lnSpc>
              <a:spcBef>
                <a:spcPts val="0"/>
              </a:spcBef>
              <a:buNone/>
            </a:pPr>
            <a:endParaRPr lang="en-GB" sz="2000" i="1" dirty="0"/>
          </a:p>
          <a:p>
            <a:pPr marL="0" indent="0" fontAlgn="base">
              <a:lnSpc>
                <a:spcPct val="100000"/>
              </a:lnSpc>
              <a:spcBef>
                <a:spcPts val="0"/>
              </a:spcBef>
              <a:buNone/>
            </a:pPr>
            <a:endParaRPr lang="en-GB" sz="1200" i="1" dirty="0">
              <a:latin typeface="+mn-lt"/>
            </a:endParaRPr>
          </a:p>
        </p:txBody>
      </p:sp>
      <p:pic>
        <p:nvPicPr>
          <p:cNvPr id="5" name="Picture 4" descr="C:\Users\wilreb\AppData\Local\Packages\Microsoft.Windows.Photos_8wekyb3d8bbwe\TempState\ShareServiceTempFolder\CHIMMS-email-signature.jpeg"/>
          <p:cNvPicPr/>
          <p:nvPr/>
        </p:nvPicPr>
        <p:blipFill>
          <a:blip r:embed="rId4">
            <a:extLst>
              <a:ext uri="{28A0092B-C50C-407E-A947-70E740481C1C}">
                <a14:useLocalDpi xmlns:a14="http://schemas.microsoft.com/office/drawing/2010/main" val="0"/>
              </a:ext>
            </a:extLst>
          </a:blip>
          <a:srcRect/>
          <a:stretch>
            <a:fillRect/>
          </a:stretch>
        </p:blipFill>
        <p:spPr bwMode="auto">
          <a:xfrm>
            <a:off x="2423592" y="5157192"/>
            <a:ext cx="7704856" cy="1512168"/>
          </a:xfrm>
          <a:prstGeom prst="rect">
            <a:avLst/>
          </a:prstGeom>
          <a:noFill/>
          <a:ln>
            <a:noFill/>
          </a:ln>
        </p:spPr>
      </p:pic>
    </p:spTree>
    <p:extLst>
      <p:ext uri="{BB962C8B-B14F-4D97-AF65-F5344CB8AC3E}">
        <p14:creationId xmlns:p14="http://schemas.microsoft.com/office/powerpoint/2010/main" val="320212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500"/>
                                        <p:tgtEl>
                                          <p:spTgt spid="10">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animEffect transition="in" filter="fade">
                                      <p:cBhvr>
                                        <p:cTn id="15" dur="500"/>
                                        <p:tgtEl>
                                          <p:spTgt spid="10">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xEl>
                                              <p:pRg st="5" end="5"/>
                                            </p:txEl>
                                          </p:spTgt>
                                        </p:tgtEl>
                                        <p:attrNameLst>
                                          <p:attrName>style.visibility</p:attrName>
                                        </p:attrNameLst>
                                      </p:cBhvr>
                                      <p:to>
                                        <p:strVal val="visible"/>
                                      </p:to>
                                    </p:set>
                                    <p:animEffect transition="in" filter="fade">
                                      <p:cBhvr>
                                        <p:cTn id="20"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GB" sz="2000" dirty="0" smtClean="0"/>
              <a:t>North West London ICB Immunisation Teas: Ealing Practice Nurse Forum 13.09.24</a:t>
            </a:r>
            <a:r>
              <a:rPr lang="en-GB" sz="2400" b="1" dirty="0" smtClean="0"/>
              <a:t/>
            </a:r>
            <a:br>
              <a:rPr lang="en-GB" sz="2400" b="1" dirty="0" smtClean="0"/>
            </a:br>
            <a:r>
              <a:rPr lang="en-GB" sz="2400" b="1" dirty="0" smtClean="0"/>
              <a:t>Childhood Immunisation Campaign: 26</a:t>
            </a:r>
            <a:r>
              <a:rPr lang="en-GB" sz="2400" b="1" baseline="30000" dirty="0" smtClean="0"/>
              <a:t>th</a:t>
            </a:r>
            <a:r>
              <a:rPr lang="en-GB" sz="2400" b="1" dirty="0" smtClean="0"/>
              <a:t> August to 4</a:t>
            </a:r>
            <a:r>
              <a:rPr lang="en-GB" sz="2400" b="1" baseline="30000" dirty="0" smtClean="0"/>
              <a:t>th</a:t>
            </a:r>
            <a:r>
              <a:rPr lang="en-GB" sz="2400" b="1" dirty="0" smtClean="0"/>
              <a:t> October 2024</a:t>
            </a:r>
            <a:endParaRPr lang="en-GB" sz="2000" dirty="0">
              <a:latin typeface="+mn-lt"/>
            </a:endParaRPr>
          </a:p>
        </p:txBody>
      </p:sp>
      <p:sp>
        <p:nvSpPr>
          <p:cNvPr id="8" name="TextBox 7"/>
          <p:cNvSpPr txBox="1"/>
          <p:nvPr/>
        </p:nvSpPr>
        <p:spPr>
          <a:xfrm>
            <a:off x="695400" y="1844824"/>
            <a:ext cx="4029000" cy="369332"/>
          </a:xfrm>
          <a:prstGeom prst="rect">
            <a:avLst/>
          </a:prstGeom>
          <a:noFill/>
        </p:spPr>
        <p:txBody>
          <a:bodyPr wrap="square" rtlCol="0">
            <a:spAutoFit/>
          </a:bodyPr>
          <a:lstStyle/>
          <a:p>
            <a:endParaRPr lang="en-GB" dirty="0"/>
          </a:p>
        </p:txBody>
      </p:sp>
      <p:sp>
        <p:nvSpPr>
          <p:cNvPr id="10" name="Content Placeholder 1"/>
          <p:cNvSpPr>
            <a:spLocks noGrp="1"/>
          </p:cNvSpPr>
          <p:nvPr>
            <p:ph idx="1"/>
          </p:nvPr>
        </p:nvSpPr>
        <p:spPr>
          <a:xfrm>
            <a:off x="1" y="1196752"/>
            <a:ext cx="9336359" cy="4968552"/>
          </a:xfrm>
        </p:spPr>
        <p:txBody>
          <a:bodyPr>
            <a:normAutofit/>
          </a:bodyPr>
          <a:lstStyle/>
          <a:p>
            <a:pPr marL="0" indent="0" fontAlgn="base">
              <a:lnSpc>
                <a:spcPct val="100000"/>
              </a:lnSpc>
              <a:spcBef>
                <a:spcPts val="0"/>
              </a:spcBef>
              <a:buNone/>
            </a:pPr>
            <a:r>
              <a:rPr lang="en-GB" sz="1800" b="1" dirty="0" smtClean="0">
                <a:latin typeface="+mn-lt"/>
              </a:rPr>
              <a:t>Phase 2</a:t>
            </a:r>
            <a:r>
              <a:rPr lang="en-GB" sz="1800" dirty="0" smtClean="0">
                <a:latin typeface="+mn-lt"/>
              </a:rPr>
              <a:t> of the campaign aims </a:t>
            </a:r>
            <a:r>
              <a:rPr lang="en-GB" sz="1800" dirty="0">
                <a:latin typeface="+mn-lt"/>
              </a:rPr>
              <a:t>to raise awareness of this and improve the childhood immunisation uptake rates across </a:t>
            </a:r>
            <a:r>
              <a:rPr lang="en-GB" sz="1800" dirty="0" smtClean="0">
                <a:latin typeface="+mn-lt"/>
              </a:rPr>
              <a:t>England by: </a:t>
            </a:r>
          </a:p>
          <a:p>
            <a:pPr marL="0" indent="0" fontAlgn="base">
              <a:lnSpc>
                <a:spcPct val="100000"/>
              </a:lnSpc>
              <a:spcBef>
                <a:spcPts val="0"/>
              </a:spcBef>
              <a:buNone/>
            </a:pPr>
            <a:endParaRPr lang="en-GB" sz="1800" dirty="0" smtClean="0">
              <a:latin typeface="+mn-lt"/>
            </a:endParaRPr>
          </a:p>
          <a:p>
            <a:pPr>
              <a:lnSpc>
                <a:spcPct val="100000"/>
              </a:lnSpc>
              <a:spcBef>
                <a:spcPts val="0"/>
              </a:spcBef>
            </a:pPr>
            <a:r>
              <a:rPr lang="en-GB" sz="1800" dirty="0" smtClean="0">
                <a:latin typeface="+mn-lt"/>
              </a:rPr>
              <a:t>increasing parents’ intention to take up childhood vaccines, confidence </a:t>
            </a:r>
            <a:r>
              <a:rPr lang="en-GB" sz="1800" dirty="0">
                <a:latin typeface="+mn-lt"/>
              </a:rPr>
              <a:t>in the efficacy of childhood </a:t>
            </a:r>
            <a:r>
              <a:rPr lang="en-GB" sz="1800" dirty="0" smtClean="0">
                <a:latin typeface="+mn-lt"/>
              </a:rPr>
              <a:t>vaccines, understanding </a:t>
            </a:r>
            <a:r>
              <a:rPr lang="en-GB" sz="1800" dirty="0">
                <a:latin typeface="+mn-lt"/>
              </a:rPr>
              <a:t>of the need and value of vaccination, including the risks of not being </a:t>
            </a:r>
            <a:r>
              <a:rPr lang="en-GB" sz="1800" dirty="0" smtClean="0">
                <a:latin typeface="+mn-lt"/>
              </a:rPr>
              <a:t>vaccinated and increasing </a:t>
            </a:r>
            <a:r>
              <a:rPr lang="en-GB" sz="1800" dirty="0">
                <a:latin typeface="+mn-lt"/>
              </a:rPr>
              <a:t>parents’ knowledge of what vaccines children need, when and number of doses</a:t>
            </a:r>
          </a:p>
          <a:p>
            <a:pPr marL="0" indent="0">
              <a:lnSpc>
                <a:spcPct val="100000"/>
              </a:lnSpc>
              <a:spcBef>
                <a:spcPts val="0"/>
              </a:spcBef>
              <a:buNone/>
            </a:pPr>
            <a:endParaRPr lang="en-GB" sz="1800" dirty="0" smtClean="0">
              <a:latin typeface="+mn-lt"/>
            </a:endParaRPr>
          </a:p>
          <a:p>
            <a:pPr marL="0" indent="0">
              <a:lnSpc>
                <a:spcPct val="100000"/>
              </a:lnSpc>
              <a:spcBef>
                <a:spcPts val="0"/>
              </a:spcBef>
              <a:buNone/>
            </a:pPr>
            <a:r>
              <a:rPr lang="en-GB" sz="1800" dirty="0" smtClean="0">
                <a:latin typeface="+mn-lt"/>
              </a:rPr>
              <a:t>The target audiences for the campaign are parents </a:t>
            </a:r>
            <a:r>
              <a:rPr lang="en-GB" sz="1800" dirty="0">
                <a:latin typeface="+mn-lt"/>
              </a:rPr>
              <a:t>and carers/guardians of children </a:t>
            </a:r>
            <a:r>
              <a:rPr lang="en-GB" sz="1800" dirty="0" smtClean="0">
                <a:latin typeface="+mn-lt"/>
              </a:rPr>
              <a:t>who are: </a:t>
            </a:r>
          </a:p>
          <a:p>
            <a:pPr marL="0" indent="0">
              <a:lnSpc>
                <a:spcPct val="100000"/>
              </a:lnSpc>
              <a:spcBef>
                <a:spcPts val="0"/>
              </a:spcBef>
              <a:buNone/>
            </a:pPr>
            <a:endParaRPr lang="en-GB" sz="1800" dirty="0" smtClean="0">
              <a:latin typeface="+mn-lt"/>
            </a:endParaRPr>
          </a:p>
          <a:p>
            <a:pPr>
              <a:lnSpc>
                <a:spcPct val="100000"/>
              </a:lnSpc>
              <a:spcBef>
                <a:spcPts val="0"/>
              </a:spcBef>
            </a:pPr>
            <a:r>
              <a:rPr lang="en-GB" sz="1800" dirty="0" smtClean="0">
                <a:latin typeface="+mn-lt"/>
              </a:rPr>
              <a:t>under 5 to raise awareness and build trust around vaccination, with a focus on parents/carers of children and encourage the uptake of vaccines at one and the pre-school booster at 3 years 4 months</a:t>
            </a:r>
          </a:p>
          <a:p>
            <a:pPr>
              <a:lnSpc>
                <a:spcPct val="100000"/>
              </a:lnSpc>
              <a:spcBef>
                <a:spcPts val="0"/>
              </a:spcBef>
            </a:pPr>
            <a:r>
              <a:rPr lang="en-GB" sz="1800" dirty="0" smtClean="0">
                <a:latin typeface="+mn-lt"/>
              </a:rPr>
              <a:t>those from underserved/ethnic </a:t>
            </a:r>
            <a:r>
              <a:rPr lang="en-GB" sz="1800" dirty="0">
                <a:latin typeface="+mn-lt"/>
              </a:rPr>
              <a:t>minority groups where vaccine uptake is lowest.</a:t>
            </a:r>
          </a:p>
          <a:p>
            <a:pPr marL="0" indent="0" fontAlgn="base">
              <a:lnSpc>
                <a:spcPct val="120000"/>
              </a:lnSpc>
              <a:spcBef>
                <a:spcPts val="0"/>
              </a:spcBef>
              <a:buNone/>
            </a:pPr>
            <a:endParaRPr lang="en-GB" b="1" dirty="0">
              <a:solidFill>
                <a:srgbClr val="FF0000"/>
              </a:solidFill>
              <a:latin typeface="+mn-lt"/>
            </a:endParaRPr>
          </a:p>
          <a:p>
            <a:pPr marL="0" indent="0">
              <a:lnSpc>
                <a:spcPct val="120000"/>
              </a:lnSpc>
              <a:spcBef>
                <a:spcPts val="0"/>
              </a:spcBef>
              <a:buNone/>
            </a:pPr>
            <a:endParaRPr lang="en-GB" sz="2000" i="1" dirty="0"/>
          </a:p>
          <a:p>
            <a:pPr marL="0" indent="0" fontAlgn="base">
              <a:lnSpc>
                <a:spcPct val="100000"/>
              </a:lnSpc>
              <a:spcBef>
                <a:spcPts val="0"/>
              </a:spcBef>
              <a:buNone/>
            </a:pPr>
            <a:endParaRPr lang="en-GB" sz="1200" i="1" dirty="0">
              <a:latin typeface="+mn-lt"/>
            </a:endParaRPr>
          </a:p>
        </p:txBody>
      </p:sp>
      <p:sp>
        <p:nvSpPr>
          <p:cNvPr id="2" name="Rectangle 1"/>
          <p:cNvSpPr/>
          <p:nvPr/>
        </p:nvSpPr>
        <p:spPr>
          <a:xfrm>
            <a:off x="119336" y="5805264"/>
            <a:ext cx="8856984" cy="369332"/>
          </a:xfrm>
          <a:prstGeom prst="rect">
            <a:avLst/>
          </a:prstGeom>
        </p:spPr>
        <p:txBody>
          <a:bodyPr wrap="square">
            <a:spAutoFit/>
          </a:bodyPr>
          <a:lstStyle/>
          <a:p>
            <a:r>
              <a:rPr lang="en-GB" dirty="0">
                <a:hlinkClick r:id="rId3"/>
              </a:rPr>
              <a:t>Childhood Immunisations | Campaigns | Campaign Resource Centre (dhsc.gov.uk)</a:t>
            </a:r>
            <a:endParaRPr lang="en-GB" dirty="0"/>
          </a:p>
        </p:txBody>
      </p:sp>
      <p:pic>
        <p:nvPicPr>
          <p:cNvPr id="7" name="Content Placeholder 5"/>
          <p:cNvPicPr>
            <a:picLocks noChangeAspect="1"/>
          </p:cNvPicPr>
          <p:nvPr/>
        </p:nvPicPr>
        <p:blipFill>
          <a:blip r:embed="rId4"/>
          <a:stretch>
            <a:fillRect/>
          </a:stretch>
        </p:blipFill>
        <p:spPr>
          <a:xfrm>
            <a:off x="9264352" y="1556792"/>
            <a:ext cx="2736304" cy="4464496"/>
          </a:xfrm>
          <a:prstGeom prst="rect">
            <a:avLst/>
          </a:prstGeom>
          <a:ln w="57150">
            <a:solidFill>
              <a:srgbClr val="00B8B3"/>
            </a:solidFill>
          </a:ln>
        </p:spPr>
      </p:pic>
    </p:spTree>
    <p:extLst>
      <p:ext uri="{BB962C8B-B14F-4D97-AF65-F5344CB8AC3E}">
        <p14:creationId xmlns:p14="http://schemas.microsoft.com/office/powerpoint/2010/main" val="736446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animEffect transition="in" filter="fade">
                                      <p:cBhvr>
                                        <p:cTn id="17" dur="500"/>
                                        <p:tgtEl>
                                          <p:spTgt spid="10">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6" end="6"/>
                                            </p:txEl>
                                          </p:spTgt>
                                        </p:tgtEl>
                                        <p:attrNameLst>
                                          <p:attrName>style.visibility</p:attrName>
                                        </p:attrNameLst>
                                      </p:cBhvr>
                                      <p:to>
                                        <p:strVal val="visible"/>
                                      </p:to>
                                    </p:set>
                                    <p:animEffect transition="in" filter="fade">
                                      <p:cBhvr>
                                        <p:cTn id="22" dur="500"/>
                                        <p:tgtEl>
                                          <p:spTgt spid="10">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7" end="7"/>
                                            </p:txEl>
                                          </p:spTgt>
                                        </p:tgtEl>
                                        <p:attrNameLst>
                                          <p:attrName>style.visibility</p:attrName>
                                        </p:attrNameLst>
                                      </p:cBhvr>
                                      <p:to>
                                        <p:strVal val="visible"/>
                                      </p:to>
                                    </p:set>
                                    <p:animEffect transition="in" filter="fade">
                                      <p:cBhvr>
                                        <p:cTn id="27"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GB" sz="2000" dirty="0" smtClean="0"/>
              <a:t>North West London ICB Immunisations Team: </a:t>
            </a:r>
            <a:r>
              <a:rPr lang="en-GB" sz="2000" dirty="0"/>
              <a:t>Ealing Practice Nurse Forum: 13.09.24</a:t>
            </a:r>
            <a:r>
              <a:rPr lang="en-GB" sz="2000" dirty="0" smtClean="0"/>
              <a:t> </a:t>
            </a:r>
            <a:r>
              <a:rPr lang="en-GB" sz="2800" b="1" dirty="0" smtClean="0"/>
              <a:t/>
            </a:r>
            <a:br>
              <a:rPr lang="en-GB" sz="2800" b="1" dirty="0" smtClean="0"/>
            </a:br>
            <a:r>
              <a:rPr lang="en-GB" sz="2400" b="1" dirty="0" smtClean="0"/>
              <a:t>Contents </a:t>
            </a:r>
            <a:endParaRPr lang="en-GB" sz="2400" dirty="0">
              <a:latin typeface="+mn-lt"/>
            </a:endParaRPr>
          </a:p>
        </p:txBody>
      </p:sp>
      <p:sp>
        <p:nvSpPr>
          <p:cNvPr id="8" name="TextBox 7"/>
          <p:cNvSpPr txBox="1"/>
          <p:nvPr/>
        </p:nvSpPr>
        <p:spPr>
          <a:xfrm>
            <a:off x="695400" y="1844824"/>
            <a:ext cx="4029000" cy="369332"/>
          </a:xfrm>
          <a:prstGeom prst="rect">
            <a:avLst/>
          </a:prstGeom>
          <a:noFill/>
        </p:spPr>
        <p:txBody>
          <a:bodyPr wrap="square" rtlCol="0">
            <a:spAutoFit/>
          </a:bodyPr>
          <a:lstStyle/>
          <a:p>
            <a:endParaRPr lang="en-GB" dirty="0"/>
          </a:p>
        </p:txBody>
      </p:sp>
      <p:sp>
        <p:nvSpPr>
          <p:cNvPr id="10" name="Content Placeholder 1"/>
          <p:cNvSpPr>
            <a:spLocks noGrp="1"/>
          </p:cNvSpPr>
          <p:nvPr>
            <p:ph idx="1"/>
          </p:nvPr>
        </p:nvSpPr>
        <p:spPr>
          <a:xfrm>
            <a:off x="0" y="1196752"/>
            <a:ext cx="12191999" cy="5544616"/>
          </a:xfrm>
        </p:spPr>
        <p:txBody>
          <a:bodyPr>
            <a:normAutofit/>
          </a:bodyPr>
          <a:lstStyle/>
          <a:p>
            <a:pPr marL="0" indent="0">
              <a:lnSpc>
                <a:spcPct val="100000"/>
              </a:lnSpc>
              <a:spcBef>
                <a:spcPts val="0"/>
              </a:spcBef>
              <a:buNone/>
            </a:pPr>
            <a:endParaRPr lang="en-GB" sz="2000" dirty="0" smtClean="0"/>
          </a:p>
          <a:p>
            <a:pPr marL="0" indent="0">
              <a:lnSpc>
                <a:spcPct val="100000"/>
              </a:lnSpc>
              <a:spcBef>
                <a:spcPts val="0"/>
              </a:spcBef>
              <a:buNone/>
            </a:pPr>
            <a:endParaRPr lang="en-GB" sz="2000" dirty="0"/>
          </a:p>
          <a:p>
            <a:pPr marL="457200" indent="-457200">
              <a:lnSpc>
                <a:spcPct val="100000"/>
              </a:lnSpc>
              <a:spcBef>
                <a:spcPts val="0"/>
              </a:spcBef>
              <a:buAutoNum type="arabicPeriod"/>
            </a:pPr>
            <a:r>
              <a:rPr lang="en-GB" sz="2000" dirty="0" smtClean="0"/>
              <a:t>COVID </a:t>
            </a:r>
            <a:r>
              <a:rPr lang="en-GB" sz="2000" dirty="0"/>
              <a:t>Vaccination Programme: Autumn/Winter 2024/25 </a:t>
            </a:r>
            <a:r>
              <a:rPr lang="en-GB" sz="2000" dirty="0" smtClean="0"/>
              <a:t>(Bhavesh Patel)</a:t>
            </a:r>
            <a:endParaRPr lang="en-GB" sz="2000" dirty="0"/>
          </a:p>
          <a:p>
            <a:pPr marL="457200" indent="-457200">
              <a:lnSpc>
                <a:spcPct val="100000"/>
              </a:lnSpc>
              <a:spcBef>
                <a:spcPts val="0"/>
              </a:spcBef>
              <a:buAutoNum type="arabicPeriod"/>
            </a:pPr>
            <a:endParaRPr lang="en-GB" sz="2000" dirty="0" smtClean="0"/>
          </a:p>
          <a:p>
            <a:pPr marL="457200" indent="-457200">
              <a:lnSpc>
                <a:spcPct val="100000"/>
              </a:lnSpc>
              <a:spcBef>
                <a:spcPts val="0"/>
              </a:spcBef>
              <a:buAutoNum type="arabicPeriod"/>
            </a:pPr>
            <a:r>
              <a:rPr lang="en-GB" sz="2000" dirty="0" smtClean="0"/>
              <a:t>Flu Vaccination </a:t>
            </a:r>
            <a:r>
              <a:rPr lang="en-GB" sz="2000" dirty="0"/>
              <a:t>Programme: Autumn/Winter 2024/25 </a:t>
            </a:r>
            <a:endParaRPr lang="en-GB" sz="2000" dirty="0" smtClean="0"/>
          </a:p>
          <a:p>
            <a:pPr marL="457200" indent="-457200">
              <a:lnSpc>
                <a:spcPct val="100000"/>
              </a:lnSpc>
              <a:spcBef>
                <a:spcPts val="0"/>
              </a:spcBef>
              <a:buAutoNum type="arabicPeriod"/>
            </a:pPr>
            <a:endParaRPr lang="en-GB" sz="2000" dirty="0"/>
          </a:p>
          <a:p>
            <a:pPr marL="457200" indent="-457200">
              <a:lnSpc>
                <a:spcPct val="100000"/>
              </a:lnSpc>
              <a:spcBef>
                <a:spcPts val="0"/>
              </a:spcBef>
              <a:buAutoNum type="arabicPeriod"/>
            </a:pPr>
            <a:r>
              <a:rPr lang="en-GB" sz="2000" dirty="0" smtClean="0"/>
              <a:t>G.P Contract 2024/25</a:t>
            </a:r>
            <a:endParaRPr lang="en-GB" sz="2000" dirty="0" smtClean="0">
              <a:latin typeface="+mn-lt"/>
            </a:endParaRPr>
          </a:p>
          <a:p>
            <a:pPr marL="457200" indent="-457200">
              <a:lnSpc>
                <a:spcPct val="100000"/>
              </a:lnSpc>
              <a:spcBef>
                <a:spcPts val="0"/>
              </a:spcBef>
              <a:buAutoNum type="arabicPeriod"/>
            </a:pPr>
            <a:endParaRPr lang="en-GB" sz="2000" dirty="0">
              <a:latin typeface="+mn-lt"/>
            </a:endParaRPr>
          </a:p>
          <a:p>
            <a:pPr marL="457200" indent="-457200">
              <a:lnSpc>
                <a:spcPct val="100000"/>
              </a:lnSpc>
              <a:spcBef>
                <a:spcPts val="0"/>
              </a:spcBef>
              <a:buAutoNum type="arabicPeriod"/>
            </a:pPr>
            <a:r>
              <a:rPr lang="en-GB" sz="2000" dirty="0" smtClean="0">
                <a:latin typeface="+mn-lt"/>
              </a:rPr>
              <a:t>Routine Childhood and Adolescent Immunisations</a:t>
            </a:r>
          </a:p>
          <a:p>
            <a:pPr marL="457200" indent="-457200">
              <a:lnSpc>
                <a:spcPct val="100000"/>
              </a:lnSpc>
              <a:spcBef>
                <a:spcPts val="0"/>
              </a:spcBef>
              <a:buAutoNum type="arabicPeriod"/>
            </a:pPr>
            <a:endParaRPr lang="en-GB" sz="2000" dirty="0" smtClean="0">
              <a:latin typeface="+mn-lt"/>
            </a:endParaRPr>
          </a:p>
          <a:p>
            <a:pPr marL="457200" indent="-457200">
              <a:lnSpc>
                <a:spcPct val="100000"/>
              </a:lnSpc>
              <a:spcBef>
                <a:spcPts val="0"/>
              </a:spcBef>
              <a:buAutoNum type="arabicPeriod"/>
            </a:pPr>
            <a:r>
              <a:rPr lang="en-GB" sz="2000" dirty="0" smtClean="0">
                <a:latin typeface="+mn-lt"/>
              </a:rPr>
              <a:t>Routine Adult Immunisations</a:t>
            </a:r>
          </a:p>
          <a:p>
            <a:pPr marL="457200" indent="-457200">
              <a:lnSpc>
                <a:spcPct val="100000"/>
              </a:lnSpc>
              <a:spcBef>
                <a:spcPts val="0"/>
              </a:spcBef>
              <a:buAutoNum type="arabicPeriod"/>
            </a:pPr>
            <a:endParaRPr lang="en-GB" sz="2000" dirty="0">
              <a:latin typeface="+mn-lt"/>
            </a:endParaRPr>
          </a:p>
          <a:p>
            <a:pPr marL="457200" indent="-457200">
              <a:lnSpc>
                <a:spcPct val="100000"/>
              </a:lnSpc>
              <a:spcBef>
                <a:spcPts val="0"/>
              </a:spcBef>
              <a:buAutoNum type="arabicPeriod"/>
            </a:pPr>
            <a:r>
              <a:rPr lang="en-GB" sz="2000" dirty="0" smtClean="0"/>
              <a:t>Outreach </a:t>
            </a:r>
            <a:r>
              <a:rPr lang="en-GB" sz="2000" dirty="0"/>
              <a:t>(ROVING Team and West London NHS Trust Health </a:t>
            </a:r>
            <a:r>
              <a:rPr lang="en-GB" sz="2000" dirty="0" smtClean="0"/>
              <a:t>Educators)</a:t>
            </a:r>
          </a:p>
          <a:p>
            <a:pPr marL="457200" indent="-457200">
              <a:lnSpc>
                <a:spcPct val="100000"/>
              </a:lnSpc>
              <a:spcBef>
                <a:spcPts val="0"/>
              </a:spcBef>
              <a:buAutoNum type="arabicPeriod"/>
            </a:pPr>
            <a:endParaRPr lang="en-GB" sz="2000" dirty="0">
              <a:latin typeface="+mn-lt"/>
            </a:endParaRPr>
          </a:p>
          <a:p>
            <a:pPr marL="457200" indent="-457200">
              <a:lnSpc>
                <a:spcPct val="100000"/>
              </a:lnSpc>
              <a:spcBef>
                <a:spcPts val="0"/>
              </a:spcBef>
              <a:buAutoNum type="arabicPeriod"/>
            </a:pPr>
            <a:r>
              <a:rPr lang="en-GB" sz="2000" dirty="0" smtClean="0">
                <a:latin typeface="+mn-lt"/>
              </a:rPr>
              <a:t>Training and Resources</a:t>
            </a:r>
            <a:endParaRPr lang="en-GB" sz="2000" dirty="0"/>
          </a:p>
        </p:txBody>
      </p:sp>
    </p:spTree>
    <p:extLst>
      <p:ext uri="{BB962C8B-B14F-4D97-AF65-F5344CB8AC3E}">
        <p14:creationId xmlns:p14="http://schemas.microsoft.com/office/powerpoint/2010/main" val="12468609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76F84FA-B8EB-462F-97BA-032CB76B4E3A}" type="slidenum">
              <a:rPr lang="en-GB" smtClean="0"/>
              <a:t>20</a:t>
            </a:fld>
            <a:endParaRPr lang="en-GB" dirty="0"/>
          </a:p>
        </p:txBody>
      </p:sp>
      <p:sp>
        <p:nvSpPr>
          <p:cNvPr id="4" name="Title 3"/>
          <p:cNvSpPr>
            <a:spLocks noGrp="1"/>
          </p:cNvSpPr>
          <p:nvPr>
            <p:ph type="title"/>
          </p:nvPr>
        </p:nvSpPr>
        <p:spPr/>
        <p:txBody>
          <a:bodyPr>
            <a:noAutofit/>
          </a:bodyPr>
          <a:lstStyle/>
          <a:p>
            <a:r>
              <a:rPr lang="en-GB" sz="2000" dirty="0" smtClean="0"/>
              <a:t>North West London ICB </a:t>
            </a:r>
            <a:r>
              <a:rPr lang="en-GB" sz="2000" dirty="0"/>
              <a:t>Immunisation </a:t>
            </a:r>
            <a:r>
              <a:rPr lang="en-GB" sz="2000" dirty="0" smtClean="0"/>
              <a:t>Team: </a:t>
            </a:r>
            <a:r>
              <a:rPr lang="en-GB" sz="2000" dirty="0"/>
              <a:t>Ealing Practice Nurse Forum: 13.09.24 </a:t>
            </a:r>
            <a:r>
              <a:rPr lang="en-GB" sz="2400" b="1" dirty="0" smtClean="0"/>
              <a:t/>
            </a:r>
            <a:br>
              <a:rPr lang="en-GB" sz="2400" b="1" dirty="0" smtClean="0"/>
            </a:br>
            <a:r>
              <a:rPr lang="en-GB" sz="2400" b="1" dirty="0" smtClean="0"/>
              <a:t>North West London ICB: ‘Measles Is Not Just A Rash’ Campaign</a:t>
            </a:r>
            <a:endParaRPr lang="en-GB" sz="2400" dirty="0">
              <a:latin typeface="+mn-lt"/>
            </a:endParaRPr>
          </a:p>
        </p:txBody>
      </p:sp>
      <p:pic>
        <p:nvPicPr>
          <p:cNvPr id="5" name="Picture 4"/>
          <p:cNvPicPr>
            <a:picLocks noChangeAspect="1"/>
          </p:cNvPicPr>
          <p:nvPr/>
        </p:nvPicPr>
        <p:blipFill>
          <a:blip r:embed="rId2"/>
          <a:stretch>
            <a:fillRect/>
          </a:stretch>
        </p:blipFill>
        <p:spPr>
          <a:xfrm>
            <a:off x="103031" y="1340768"/>
            <a:ext cx="5704937" cy="4752528"/>
          </a:xfrm>
          <a:prstGeom prst="rect">
            <a:avLst/>
          </a:prstGeom>
          <a:ln w="76200">
            <a:solidFill>
              <a:srgbClr val="C00000"/>
            </a:solidFill>
          </a:ln>
        </p:spPr>
      </p:pic>
      <p:pic>
        <p:nvPicPr>
          <p:cNvPr id="6" name="Picture 5"/>
          <p:cNvPicPr>
            <a:picLocks noChangeAspect="1"/>
          </p:cNvPicPr>
          <p:nvPr/>
        </p:nvPicPr>
        <p:blipFill>
          <a:blip r:embed="rId3"/>
          <a:stretch>
            <a:fillRect/>
          </a:stretch>
        </p:blipFill>
        <p:spPr>
          <a:xfrm>
            <a:off x="6456040" y="1340768"/>
            <a:ext cx="5616624" cy="4752528"/>
          </a:xfrm>
          <a:prstGeom prst="rect">
            <a:avLst/>
          </a:prstGeom>
          <a:ln w="76200">
            <a:solidFill>
              <a:srgbClr val="C00000"/>
            </a:solidFill>
          </a:ln>
        </p:spPr>
      </p:pic>
      <p:sp>
        <p:nvSpPr>
          <p:cNvPr id="7" name="Rectangle 6"/>
          <p:cNvSpPr/>
          <p:nvPr/>
        </p:nvSpPr>
        <p:spPr>
          <a:xfrm>
            <a:off x="1847528" y="6474461"/>
            <a:ext cx="8784976" cy="369332"/>
          </a:xfrm>
          <a:prstGeom prst="rect">
            <a:avLst/>
          </a:prstGeom>
        </p:spPr>
        <p:txBody>
          <a:bodyPr wrap="square">
            <a:spAutoFit/>
          </a:bodyPr>
          <a:lstStyle/>
          <a:p>
            <a:r>
              <a:rPr lang="en-GB" dirty="0">
                <a:hlinkClick r:id="rId4"/>
              </a:rPr>
              <a:t>Communications resources for staff :: North West London ICS (nwlondonicb.nhs.uk</a:t>
            </a:r>
            <a:r>
              <a:rPr lang="en-GB" sz="1200" dirty="0">
                <a:hlinkClick r:id="rId4"/>
              </a:rPr>
              <a:t>)</a:t>
            </a:r>
            <a:endParaRPr lang="en-GB" sz="1200" dirty="0"/>
          </a:p>
        </p:txBody>
      </p:sp>
    </p:spTree>
    <p:extLst>
      <p:ext uri="{BB962C8B-B14F-4D97-AF65-F5344CB8AC3E}">
        <p14:creationId xmlns:p14="http://schemas.microsoft.com/office/powerpoint/2010/main" val="8174001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GB" sz="2000" dirty="0" smtClean="0"/>
              <a:t>North West London ICB Immunisations Team: Ealing Practice Nurse Forum 13.09.24 </a:t>
            </a:r>
            <a:r>
              <a:rPr lang="en-GB" sz="2800" b="1" dirty="0" smtClean="0"/>
              <a:t/>
            </a:r>
            <a:br>
              <a:rPr lang="en-GB" sz="2800" b="1" dirty="0" smtClean="0"/>
            </a:br>
            <a:r>
              <a:rPr lang="en-GB" sz="2400" b="1" dirty="0" smtClean="0"/>
              <a:t>G.P Contract: Record Keeping </a:t>
            </a:r>
            <a:endParaRPr lang="en-GB" sz="2400" dirty="0">
              <a:latin typeface="+mn-lt"/>
            </a:endParaRPr>
          </a:p>
        </p:txBody>
      </p:sp>
      <p:sp>
        <p:nvSpPr>
          <p:cNvPr id="8" name="TextBox 7"/>
          <p:cNvSpPr txBox="1"/>
          <p:nvPr/>
        </p:nvSpPr>
        <p:spPr>
          <a:xfrm>
            <a:off x="695400" y="1844824"/>
            <a:ext cx="4029000" cy="369332"/>
          </a:xfrm>
          <a:prstGeom prst="rect">
            <a:avLst/>
          </a:prstGeom>
          <a:noFill/>
        </p:spPr>
        <p:txBody>
          <a:bodyPr wrap="square" rtlCol="0">
            <a:spAutoFit/>
          </a:bodyPr>
          <a:lstStyle/>
          <a:p>
            <a:endParaRPr lang="en-GB" dirty="0"/>
          </a:p>
        </p:txBody>
      </p:sp>
      <p:sp>
        <p:nvSpPr>
          <p:cNvPr id="10" name="Content Placeholder 1"/>
          <p:cNvSpPr>
            <a:spLocks noGrp="1"/>
          </p:cNvSpPr>
          <p:nvPr>
            <p:ph idx="1"/>
          </p:nvPr>
        </p:nvSpPr>
        <p:spPr>
          <a:xfrm>
            <a:off x="0" y="1196752"/>
            <a:ext cx="12191999" cy="5328592"/>
          </a:xfrm>
        </p:spPr>
        <p:txBody>
          <a:bodyPr>
            <a:normAutofit fontScale="92500" lnSpcReduction="10000"/>
          </a:bodyPr>
          <a:lstStyle/>
          <a:p>
            <a:pPr marL="0" indent="0" fontAlgn="base">
              <a:lnSpc>
                <a:spcPct val="120000"/>
              </a:lnSpc>
              <a:spcBef>
                <a:spcPts val="0"/>
              </a:spcBef>
              <a:buNone/>
            </a:pPr>
            <a:r>
              <a:rPr lang="en-GB" sz="1900" b="1" dirty="0" smtClean="0"/>
              <a:t>5. Standards </a:t>
            </a:r>
            <a:r>
              <a:rPr lang="en-GB" sz="1900" b="1" dirty="0"/>
              <a:t>for record </a:t>
            </a:r>
            <a:r>
              <a:rPr lang="en-GB" sz="1900" b="1" dirty="0" smtClean="0"/>
              <a:t>keeping:</a:t>
            </a:r>
          </a:p>
          <a:p>
            <a:pPr marL="0" indent="0" fontAlgn="base">
              <a:lnSpc>
                <a:spcPct val="120000"/>
              </a:lnSpc>
              <a:spcBef>
                <a:spcPts val="0"/>
              </a:spcBef>
              <a:buNone/>
            </a:pPr>
            <a:endParaRPr lang="en-GB" sz="1900" b="1" dirty="0"/>
          </a:p>
          <a:p>
            <a:pPr marL="0" indent="0" fontAlgn="base">
              <a:lnSpc>
                <a:spcPct val="120000"/>
              </a:lnSpc>
              <a:spcBef>
                <a:spcPts val="0"/>
              </a:spcBef>
              <a:buNone/>
            </a:pPr>
            <a:r>
              <a:rPr lang="en-GB" sz="1900" dirty="0" smtClean="0"/>
              <a:t>Practices </a:t>
            </a:r>
            <a:r>
              <a:rPr lang="en-GB" sz="1900" dirty="0"/>
              <a:t>must adhere to the standards for recording vaccination events for contract monitoring and payment purposes.  Practices are required to use the nationally specified SNOMED codes to record this activity and to return performance data to UKHSA and any successor organisation. </a:t>
            </a:r>
            <a:r>
              <a:rPr lang="en-GB" sz="1900" dirty="0" smtClean="0"/>
              <a:t>Practices </a:t>
            </a:r>
            <a:r>
              <a:rPr lang="en-GB" sz="1900" dirty="0"/>
              <a:t>must ensure that the following records are kept for each vaccination event:</a:t>
            </a:r>
          </a:p>
          <a:p>
            <a:pPr fontAlgn="base">
              <a:lnSpc>
                <a:spcPct val="120000"/>
              </a:lnSpc>
              <a:spcBef>
                <a:spcPts val="0"/>
              </a:spcBef>
            </a:pPr>
            <a:r>
              <a:rPr lang="en-GB" sz="1900" dirty="0"/>
              <a:t>any refusal of immunisation</a:t>
            </a:r>
          </a:p>
          <a:p>
            <a:pPr fontAlgn="base">
              <a:lnSpc>
                <a:spcPct val="120000"/>
              </a:lnSpc>
              <a:spcBef>
                <a:spcPts val="0"/>
              </a:spcBef>
            </a:pPr>
            <a:r>
              <a:rPr lang="en-GB" sz="1900" dirty="0"/>
              <a:t>where an offer of immunisation is accepted</a:t>
            </a:r>
          </a:p>
          <a:p>
            <a:pPr fontAlgn="base">
              <a:lnSpc>
                <a:spcPct val="120000"/>
              </a:lnSpc>
              <a:spcBef>
                <a:spcPts val="0"/>
              </a:spcBef>
            </a:pPr>
            <a:r>
              <a:rPr lang="en-GB" sz="1900" dirty="0"/>
              <a:t>details of the informed consent to the immunisation</a:t>
            </a:r>
          </a:p>
          <a:p>
            <a:pPr fontAlgn="base">
              <a:lnSpc>
                <a:spcPct val="120000"/>
              </a:lnSpc>
              <a:spcBef>
                <a:spcPts val="0"/>
              </a:spcBef>
            </a:pPr>
            <a:r>
              <a:rPr lang="en-GB" sz="1900" dirty="0"/>
              <a:t>the batch number, expiry date and name of the vaccine</a:t>
            </a:r>
          </a:p>
          <a:p>
            <a:pPr fontAlgn="base">
              <a:lnSpc>
                <a:spcPct val="120000"/>
              </a:lnSpc>
              <a:spcBef>
                <a:spcPts val="0"/>
              </a:spcBef>
            </a:pPr>
            <a:r>
              <a:rPr lang="en-GB" sz="1900" dirty="0"/>
              <a:t>the date of administration</a:t>
            </a:r>
          </a:p>
          <a:p>
            <a:pPr fontAlgn="base">
              <a:lnSpc>
                <a:spcPct val="120000"/>
              </a:lnSpc>
              <a:spcBef>
                <a:spcPts val="0"/>
              </a:spcBef>
            </a:pPr>
            <a:r>
              <a:rPr lang="en-GB" sz="1900" dirty="0"/>
              <a:t>when 2 or more vaccines are administered in close succession, the route of the administration and injection site of each vaccine</a:t>
            </a:r>
          </a:p>
          <a:p>
            <a:pPr fontAlgn="base">
              <a:lnSpc>
                <a:spcPct val="120000"/>
              </a:lnSpc>
              <a:spcBef>
                <a:spcPts val="0"/>
              </a:spcBef>
            </a:pPr>
            <a:r>
              <a:rPr lang="en-GB" sz="1900" dirty="0"/>
              <a:t>any contraindication to the vaccine or immunisation</a:t>
            </a:r>
          </a:p>
          <a:p>
            <a:pPr fontAlgn="base">
              <a:lnSpc>
                <a:spcPct val="120000"/>
              </a:lnSpc>
              <a:spcBef>
                <a:spcPts val="0"/>
              </a:spcBef>
            </a:pPr>
            <a:r>
              <a:rPr lang="en-GB" sz="1900" dirty="0"/>
              <a:t>any adverse reaction to the vaccination or immunisation</a:t>
            </a:r>
            <a:r>
              <a:rPr lang="en-GB" sz="1900" dirty="0" smtClean="0"/>
              <a:t>.</a:t>
            </a:r>
            <a:endParaRPr lang="en-GB" sz="1900" dirty="0"/>
          </a:p>
          <a:p>
            <a:pPr marL="0" indent="0" fontAlgn="base">
              <a:lnSpc>
                <a:spcPct val="120000"/>
              </a:lnSpc>
              <a:spcBef>
                <a:spcPts val="0"/>
              </a:spcBef>
              <a:buNone/>
            </a:pPr>
            <a:r>
              <a:rPr lang="en-GB" sz="1900" dirty="0">
                <a:hlinkClick r:id="rId2"/>
              </a:rPr>
              <a:t>NHS England » General practice vaccination and immunisation services: standards and core contractual requirements</a:t>
            </a:r>
            <a:endParaRPr lang="en-GB" sz="1900" dirty="0"/>
          </a:p>
          <a:p>
            <a:pPr marL="0" indent="0" fontAlgn="base">
              <a:lnSpc>
                <a:spcPct val="120000"/>
              </a:lnSpc>
              <a:spcBef>
                <a:spcPts val="0"/>
              </a:spcBef>
              <a:buNone/>
            </a:pPr>
            <a:endParaRPr lang="en-GB" dirty="0"/>
          </a:p>
        </p:txBody>
      </p:sp>
      <p:sp>
        <p:nvSpPr>
          <p:cNvPr id="2" name="Rounded Rectangle 1"/>
          <p:cNvSpPr/>
          <p:nvPr/>
        </p:nvSpPr>
        <p:spPr>
          <a:xfrm>
            <a:off x="191344" y="3068960"/>
            <a:ext cx="3024336" cy="288032"/>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1669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fade">
                                      <p:cBhvr>
                                        <p:cTn id="17" dur="500"/>
                                        <p:tgtEl>
                                          <p:spTgt spid="10">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xEl>
                                              <p:pRg st="4" end="4"/>
                                            </p:txEl>
                                          </p:spTgt>
                                        </p:tgtEl>
                                        <p:attrNameLst>
                                          <p:attrName>style.visibility</p:attrName>
                                        </p:attrNameLst>
                                      </p:cBhvr>
                                      <p:to>
                                        <p:strVal val="visible"/>
                                      </p:to>
                                    </p:set>
                                    <p:animEffect transition="in" filter="fade">
                                      <p:cBhvr>
                                        <p:cTn id="20" dur="500"/>
                                        <p:tgtEl>
                                          <p:spTgt spid="10">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0">
                                            <p:txEl>
                                              <p:pRg st="5" end="5"/>
                                            </p:txEl>
                                          </p:spTgt>
                                        </p:tgtEl>
                                        <p:attrNameLst>
                                          <p:attrName>style.visibility</p:attrName>
                                        </p:attrNameLst>
                                      </p:cBhvr>
                                      <p:to>
                                        <p:strVal val="visible"/>
                                      </p:to>
                                    </p:set>
                                    <p:animEffect transition="in" filter="fade">
                                      <p:cBhvr>
                                        <p:cTn id="23" dur="500"/>
                                        <p:tgtEl>
                                          <p:spTgt spid="10">
                                            <p:txEl>
                                              <p:pRg st="5" end="5"/>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0">
                                            <p:txEl>
                                              <p:pRg st="6" end="6"/>
                                            </p:txEl>
                                          </p:spTgt>
                                        </p:tgtEl>
                                        <p:attrNameLst>
                                          <p:attrName>style.visibility</p:attrName>
                                        </p:attrNameLst>
                                      </p:cBhvr>
                                      <p:to>
                                        <p:strVal val="visible"/>
                                      </p:to>
                                    </p:set>
                                    <p:animEffect transition="in" filter="fade">
                                      <p:cBhvr>
                                        <p:cTn id="26" dur="500"/>
                                        <p:tgtEl>
                                          <p:spTgt spid="10">
                                            <p:txEl>
                                              <p:pRg st="6" end="6"/>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0">
                                            <p:txEl>
                                              <p:pRg st="7" end="7"/>
                                            </p:txEl>
                                          </p:spTgt>
                                        </p:tgtEl>
                                        <p:attrNameLst>
                                          <p:attrName>style.visibility</p:attrName>
                                        </p:attrNameLst>
                                      </p:cBhvr>
                                      <p:to>
                                        <p:strVal val="visible"/>
                                      </p:to>
                                    </p:set>
                                    <p:animEffect transition="in" filter="fade">
                                      <p:cBhvr>
                                        <p:cTn id="29" dur="500"/>
                                        <p:tgtEl>
                                          <p:spTgt spid="10">
                                            <p:txEl>
                                              <p:pRg st="7" end="7"/>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0">
                                            <p:txEl>
                                              <p:pRg st="8" end="8"/>
                                            </p:txEl>
                                          </p:spTgt>
                                        </p:tgtEl>
                                        <p:attrNameLst>
                                          <p:attrName>style.visibility</p:attrName>
                                        </p:attrNameLst>
                                      </p:cBhvr>
                                      <p:to>
                                        <p:strVal val="visible"/>
                                      </p:to>
                                    </p:set>
                                    <p:animEffect transition="in" filter="fade">
                                      <p:cBhvr>
                                        <p:cTn id="32" dur="500"/>
                                        <p:tgtEl>
                                          <p:spTgt spid="10">
                                            <p:txEl>
                                              <p:pRg st="8" end="8"/>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0">
                                            <p:txEl>
                                              <p:pRg st="9" end="9"/>
                                            </p:txEl>
                                          </p:spTgt>
                                        </p:tgtEl>
                                        <p:attrNameLst>
                                          <p:attrName>style.visibility</p:attrName>
                                        </p:attrNameLst>
                                      </p:cBhvr>
                                      <p:to>
                                        <p:strVal val="visible"/>
                                      </p:to>
                                    </p:set>
                                    <p:animEffect transition="in" filter="fade">
                                      <p:cBhvr>
                                        <p:cTn id="35" dur="500"/>
                                        <p:tgtEl>
                                          <p:spTgt spid="10">
                                            <p:txEl>
                                              <p:pRg st="9" end="9"/>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10">
                                            <p:txEl>
                                              <p:pRg st="10" end="10"/>
                                            </p:txEl>
                                          </p:spTgt>
                                        </p:tgtEl>
                                        <p:attrNameLst>
                                          <p:attrName>style.visibility</p:attrName>
                                        </p:attrNameLst>
                                      </p:cBhvr>
                                      <p:to>
                                        <p:strVal val="visible"/>
                                      </p:to>
                                    </p:set>
                                    <p:animEffect transition="in" filter="fade">
                                      <p:cBhvr>
                                        <p:cTn id="38" dur="500"/>
                                        <p:tgtEl>
                                          <p:spTgt spid="10">
                                            <p:txEl>
                                              <p:pRg st="10" end="1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0">
                                            <p:txEl>
                                              <p:pRg st="11" end="11"/>
                                            </p:txEl>
                                          </p:spTgt>
                                        </p:tgtEl>
                                        <p:attrNameLst>
                                          <p:attrName>style.visibility</p:attrName>
                                        </p:attrNameLst>
                                      </p:cBhvr>
                                      <p:to>
                                        <p:strVal val="visible"/>
                                      </p:to>
                                    </p:set>
                                    <p:animEffect transition="in" filter="fade">
                                      <p:cBhvr>
                                        <p:cTn id="43" dur="500"/>
                                        <p:tgtEl>
                                          <p:spTgt spid="10">
                                            <p:txEl>
                                              <p:pRg st="11" end="1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76F84FA-B8EB-462F-97BA-032CB76B4E3A}" type="slidenum">
              <a:rPr lang="en-GB" smtClean="0"/>
              <a:t>22</a:t>
            </a:fld>
            <a:endParaRPr lang="en-GB"/>
          </a:p>
        </p:txBody>
      </p:sp>
      <p:sp>
        <p:nvSpPr>
          <p:cNvPr id="4" name="Title 3"/>
          <p:cNvSpPr>
            <a:spLocks noGrp="1"/>
          </p:cNvSpPr>
          <p:nvPr>
            <p:ph type="title"/>
          </p:nvPr>
        </p:nvSpPr>
        <p:spPr/>
        <p:txBody>
          <a:bodyPr>
            <a:noAutofit/>
          </a:bodyPr>
          <a:lstStyle/>
          <a:p>
            <a:r>
              <a:rPr lang="en-GB" sz="2000" dirty="0" smtClean="0"/>
              <a:t>North West London ICB Immunisations Team: Ealing Practice Nurse Forum 13.09.24</a:t>
            </a:r>
            <a:r>
              <a:rPr lang="en-GB" sz="2400" b="1" dirty="0" smtClean="0"/>
              <a:t/>
            </a:r>
            <a:br>
              <a:rPr lang="en-GB" sz="2400" b="1" dirty="0" smtClean="0"/>
            </a:br>
            <a:r>
              <a:rPr lang="en-GB" sz="2400" b="1" dirty="0" smtClean="0"/>
              <a:t>Informed Consent </a:t>
            </a:r>
            <a:r>
              <a:rPr lang="en-GB" sz="2400" b="1" dirty="0"/>
              <a:t>+</a:t>
            </a:r>
            <a:r>
              <a:rPr lang="en-GB" sz="2400" b="1" dirty="0" smtClean="0"/>
              <a:t> Informed Refusal</a:t>
            </a:r>
            <a:endParaRPr lang="en-GB" sz="2400" dirty="0">
              <a:latin typeface="+mn-lt"/>
            </a:endParaRPr>
          </a:p>
        </p:txBody>
      </p:sp>
      <p:sp>
        <p:nvSpPr>
          <p:cNvPr id="8" name="TextBox 7"/>
          <p:cNvSpPr txBox="1"/>
          <p:nvPr/>
        </p:nvSpPr>
        <p:spPr>
          <a:xfrm>
            <a:off x="695400" y="1844824"/>
            <a:ext cx="4029000" cy="369332"/>
          </a:xfrm>
          <a:prstGeom prst="rect">
            <a:avLst/>
          </a:prstGeom>
          <a:noFill/>
        </p:spPr>
        <p:txBody>
          <a:bodyPr wrap="square" rtlCol="0">
            <a:spAutoFit/>
          </a:bodyPr>
          <a:lstStyle/>
          <a:p>
            <a:endParaRPr lang="en-GB" dirty="0"/>
          </a:p>
        </p:txBody>
      </p:sp>
      <p:pic>
        <p:nvPicPr>
          <p:cNvPr id="5" name="Picture 4"/>
          <p:cNvPicPr>
            <a:picLocks noChangeAspect="1"/>
          </p:cNvPicPr>
          <p:nvPr/>
        </p:nvPicPr>
        <p:blipFill>
          <a:blip r:embed="rId2"/>
          <a:stretch>
            <a:fillRect/>
          </a:stretch>
        </p:blipFill>
        <p:spPr>
          <a:xfrm>
            <a:off x="0" y="1196752"/>
            <a:ext cx="12191999" cy="5654659"/>
          </a:xfrm>
          <a:prstGeom prst="rect">
            <a:avLst/>
          </a:prstGeom>
        </p:spPr>
      </p:pic>
      <p:sp>
        <p:nvSpPr>
          <p:cNvPr id="7" name="Rounded Rectangle 6"/>
          <p:cNvSpPr/>
          <p:nvPr/>
        </p:nvSpPr>
        <p:spPr>
          <a:xfrm>
            <a:off x="2999656" y="4365104"/>
            <a:ext cx="6120680" cy="432048"/>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p:nvPicPr>
        <p:blipFill>
          <a:blip r:embed="rId3"/>
          <a:stretch>
            <a:fillRect/>
          </a:stretch>
        </p:blipFill>
        <p:spPr>
          <a:xfrm>
            <a:off x="335360" y="2708920"/>
            <a:ext cx="2239677" cy="3172182"/>
          </a:xfrm>
          <a:prstGeom prst="rect">
            <a:avLst/>
          </a:prstGeom>
          <a:ln w="38100">
            <a:solidFill>
              <a:schemeClr val="tx1"/>
            </a:solidFill>
          </a:ln>
        </p:spPr>
      </p:pic>
      <p:pic>
        <p:nvPicPr>
          <p:cNvPr id="12" name="Content Placeholder 5"/>
          <p:cNvPicPr>
            <a:picLocks noGrp="1" noChangeAspect="1"/>
          </p:cNvPicPr>
          <p:nvPr>
            <p:ph idx="1"/>
          </p:nvPr>
        </p:nvPicPr>
        <p:blipFill>
          <a:blip r:embed="rId4"/>
          <a:stretch>
            <a:fillRect/>
          </a:stretch>
        </p:blipFill>
        <p:spPr>
          <a:xfrm>
            <a:off x="9336360" y="2564904"/>
            <a:ext cx="2533856" cy="3562949"/>
          </a:xfrm>
          <a:prstGeom prst="rect">
            <a:avLst/>
          </a:prstGeom>
          <a:ln w="38100">
            <a:solidFill>
              <a:schemeClr val="tx1"/>
            </a:solidFill>
          </a:ln>
        </p:spPr>
      </p:pic>
      <p:pic>
        <p:nvPicPr>
          <p:cNvPr id="2" name="Picture 1"/>
          <p:cNvPicPr>
            <a:picLocks noChangeAspect="1"/>
          </p:cNvPicPr>
          <p:nvPr/>
        </p:nvPicPr>
        <p:blipFill>
          <a:blip r:embed="rId5"/>
          <a:stretch>
            <a:fillRect/>
          </a:stretch>
        </p:blipFill>
        <p:spPr>
          <a:xfrm>
            <a:off x="4439816" y="3429000"/>
            <a:ext cx="3429419" cy="1781904"/>
          </a:xfrm>
          <a:prstGeom prst="rect">
            <a:avLst/>
          </a:prstGeom>
          <a:ln w="38100">
            <a:solidFill>
              <a:schemeClr val="tx1"/>
            </a:solidFill>
          </a:ln>
        </p:spPr>
      </p:pic>
    </p:spTree>
    <p:extLst>
      <p:ext uri="{BB962C8B-B14F-4D97-AF65-F5344CB8AC3E}">
        <p14:creationId xmlns:p14="http://schemas.microsoft.com/office/powerpoint/2010/main" val="1387738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GB" sz="2000" dirty="0" smtClean="0"/>
              <a:t>North West London ICB Immunisations Team: Ealing Practice Nurse Forum 13.09.24 </a:t>
            </a:r>
            <a:r>
              <a:rPr lang="en-GB" sz="2800" b="1" dirty="0" smtClean="0"/>
              <a:t/>
            </a:r>
            <a:br>
              <a:rPr lang="en-GB" sz="2800" b="1" dirty="0" smtClean="0"/>
            </a:br>
            <a:r>
              <a:rPr lang="en-GB" sz="2400" b="1" dirty="0" smtClean="0"/>
              <a:t>G.P Contract 2024/25 Summary  </a:t>
            </a:r>
            <a:endParaRPr lang="en-GB" sz="2400" dirty="0">
              <a:latin typeface="+mn-lt"/>
            </a:endParaRPr>
          </a:p>
        </p:txBody>
      </p:sp>
      <p:sp>
        <p:nvSpPr>
          <p:cNvPr id="8" name="TextBox 7"/>
          <p:cNvSpPr txBox="1"/>
          <p:nvPr/>
        </p:nvSpPr>
        <p:spPr>
          <a:xfrm>
            <a:off x="695400" y="1844824"/>
            <a:ext cx="4029000" cy="369332"/>
          </a:xfrm>
          <a:prstGeom prst="rect">
            <a:avLst/>
          </a:prstGeom>
          <a:noFill/>
        </p:spPr>
        <p:txBody>
          <a:bodyPr wrap="square" rtlCol="0">
            <a:spAutoFit/>
          </a:bodyPr>
          <a:lstStyle/>
          <a:p>
            <a:endParaRPr lang="en-GB" dirty="0"/>
          </a:p>
        </p:txBody>
      </p:sp>
      <p:sp>
        <p:nvSpPr>
          <p:cNvPr id="10" name="Content Placeholder 1"/>
          <p:cNvSpPr>
            <a:spLocks noGrp="1"/>
          </p:cNvSpPr>
          <p:nvPr>
            <p:ph idx="1"/>
          </p:nvPr>
        </p:nvSpPr>
        <p:spPr>
          <a:xfrm>
            <a:off x="0" y="1196752"/>
            <a:ext cx="12191999" cy="4968552"/>
          </a:xfrm>
        </p:spPr>
        <p:txBody>
          <a:bodyPr>
            <a:noAutofit/>
          </a:bodyPr>
          <a:lstStyle/>
          <a:p>
            <a:pPr marL="0" indent="0">
              <a:lnSpc>
                <a:spcPct val="120000"/>
              </a:lnSpc>
              <a:spcBef>
                <a:spcPts val="0"/>
              </a:spcBef>
              <a:buNone/>
            </a:pPr>
            <a:r>
              <a:rPr lang="en-GB" sz="1800" b="1" dirty="0" smtClean="0"/>
              <a:t>The </a:t>
            </a:r>
            <a:r>
              <a:rPr lang="en-GB" sz="1800" b="1" dirty="0"/>
              <a:t>GP Contract will be changed in 2024/25 so that practices are required to</a:t>
            </a:r>
            <a:r>
              <a:rPr lang="en-GB" sz="1800" dirty="0"/>
              <a:t>: </a:t>
            </a:r>
            <a:endParaRPr lang="en-GB" sz="1800" dirty="0" smtClean="0"/>
          </a:p>
          <a:p>
            <a:pPr marL="0" indent="0">
              <a:lnSpc>
                <a:spcPct val="120000"/>
              </a:lnSpc>
              <a:spcBef>
                <a:spcPts val="0"/>
              </a:spcBef>
              <a:buNone/>
            </a:pPr>
            <a:endParaRPr lang="en-GB" sz="1800" dirty="0"/>
          </a:p>
          <a:p>
            <a:pPr>
              <a:lnSpc>
                <a:spcPct val="120000"/>
              </a:lnSpc>
              <a:spcBef>
                <a:spcPts val="0"/>
              </a:spcBef>
            </a:pPr>
            <a:r>
              <a:rPr lang="en-GB" sz="1800" dirty="0" smtClean="0"/>
              <a:t>share </a:t>
            </a:r>
            <a:r>
              <a:rPr lang="en-GB" sz="1800" dirty="0"/>
              <a:t>vaccination status (both vaccinated and unvaccinated) with the local Child Health Information Services (CHIS), and any other system nationally required, and support CHIS data cleansing. </a:t>
            </a:r>
            <a:endParaRPr lang="en-GB" sz="1800" dirty="0" smtClean="0"/>
          </a:p>
          <a:p>
            <a:pPr>
              <a:lnSpc>
                <a:spcPct val="120000"/>
              </a:lnSpc>
              <a:spcBef>
                <a:spcPts val="0"/>
              </a:spcBef>
            </a:pPr>
            <a:r>
              <a:rPr lang="en-GB" sz="1800" dirty="0" smtClean="0"/>
              <a:t>improve </a:t>
            </a:r>
            <a:r>
              <a:rPr lang="en-GB" sz="1800" dirty="0"/>
              <a:t>data recording of vaccination status for all patients, including where they have arrived from overseas and where there is an unknown or incomplete history to offer vaccinations in line with the UK Schedule and Green Book</a:t>
            </a:r>
            <a:r>
              <a:rPr lang="en-GB" sz="1800" dirty="0" smtClean="0"/>
              <a:t>.</a:t>
            </a:r>
          </a:p>
          <a:p>
            <a:pPr>
              <a:lnSpc>
                <a:spcPct val="120000"/>
              </a:lnSpc>
              <a:spcBef>
                <a:spcPts val="0"/>
              </a:spcBef>
            </a:pPr>
            <a:r>
              <a:rPr lang="en-GB" sz="1800" dirty="0" smtClean="0"/>
              <a:t>improve </a:t>
            </a:r>
            <a:r>
              <a:rPr lang="en-GB" sz="1800" dirty="0"/>
              <a:t>data quality for vaccination events, with this being supported through a rationalisation of SNOMED codes used for vaccination event </a:t>
            </a:r>
            <a:r>
              <a:rPr lang="en-GB" sz="1800" dirty="0" smtClean="0"/>
              <a:t>recording following </a:t>
            </a:r>
            <a:r>
              <a:rPr lang="en-GB" sz="1800" dirty="0"/>
              <a:t>an impact assessment by NHS England, with practices ensuring they are using the relevant codes within their clinical system templates; and </a:t>
            </a:r>
            <a:endParaRPr lang="en-GB" sz="1800" dirty="0" smtClean="0"/>
          </a:p>
          <a:p>
            <a:pPr>
              <a:lnSpc>
                <a:spcPct val="120000"/>
              </a:lnSpc>
              <a:spcBef>
                <a:spcPts val="0"/>
              </a:spcBef>
            </a:pPr>
            <a:r>
              <a:rPr lang="en-GB" sz="1800" dirty="0" smtClean="0"/>
              <a:t>maintain </a:t>
            </a:r>
            <a:r>
              <a:rPr lang="en-GB" sz="1800" dirty="0"/>
              <a:t>accurate and up-to-date patient vaccination records, including correcting vaccination records as and when they are made aware of any errors</a:t>
            </a:r>
            <a:r>
              <a:rPr lang="en-GB" sz="1800" dirty="0" smtClean="0"/>
              <a:t>.</a:t>
            </a:r>
          </a:p>
          <a:p>
            <a:pPr>
              <a:lnSpc>
                <a:spcPct val="120000"/>
              </a:lnSpc>
              <a:spcBef>
                <a:spcPts val="0"/>
              </a:spcBef>
            </a:pPr>
            <a:endParaRPr lang="en-GB" sz="1800" dirty="0"/>
          </a:p>
          <a:p>
            <a:pPr marL="0" indent="0">
              <a:lnSpc>
                <a:spcPct val="120000"/>
              </a:lnSpc>
              <a:spcBef>
                <a:spcPts val="0"/>
              </a:spcBef>
              <a:buNone/>
            </a:pPr>
            <a:r>
              <a:rPr lang="en-GB" sz="1800" dirty="0">
                <a:hlinkClick r:id="rId2"/>
              </a:rPr>
              <a:t>PRN01111-letter-gp-contract-arrangements-24-25.pdf (england.nhs.uk)</a:t>
            </a:r>
            <a:endParaRPr lang="en-GB" sz="1800" dirty="0"/>
          </a:p>
        </p:txBody>
      </p:sp>
      <p:pic>
        <p:nvPicPr>
          <p:cNvPr id="2" name="Picture 1"/>
          <p:cNvPicPr>
            <a:picLocks noChangeAspect="1"/>
          </p:cNvPicPr>
          <p:nvPr/>
        </p:nvPicPr>
        <p:blipFill>
          <a:blip r:embed="rId3"/>
          <a:stretch>
            <a:fillRect/>
          </a:stretch>
        </p:blipFill>
        <p:spPr>
          <a:xfrm>
            <a:off x="7248128" y="4653136"/>
            <a:ext cx="4824536" cy="2088232"/>
          </a:xfrm>
          <a:prstGeom prst="rect">
            <a:avLst/>
          </a:prstGeom>
          <a:ln w="38100">
            <a:solidFill>
              <a:srgbClr val="005EB8"/>
            </a:solidFill>
          </a:ln>
        </p:spPr>
      </p:pic>
    </p:spTree>
    <p:extLst>
      <p:ext uri="{BB962C8B-B14F-4D97-AF65-F5344CB8AC3E}">
        <p14:creationId xmlns:p14="http://schemas.microsoft.com/office/powerpoint/2010/main" val="1397252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fade">
                                      <p:cBhvr>
                                        <p:cTn id="17" dur="5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fade">
                                      <p:cBhvr>
                                        <p:cTn id="22" dur="500"/>
                                        <p:tgtEl>
                                          <p:spTgt spid="1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animEffect transition="in" filter="fade">
                                      <p:cBhvr>
                                        <p:cTn id="27" dur="500"/>
                                        <p:tgtEl>
                                          <p:spTgt spid="10">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pRg st="7" end="7"/>
                                            </p:txEl>
                                          </p:spTgt>
                                        </p:tgtEl>
                                        <p:attrNameLst>
                                          <p:attrName>style.visibility</p:attrName>
                                        </p:attrNameLst>
                                      </p:cBhvr>
                                      <p:to>
                                        <p:strVal val="visible"/>
                                      </p:to>
                                    </p:set>
                                    <p:animEffect transition="in" filter="fade">
                                      <p:cBhvr>
                                        <p:cTn id="32" dur="500"/>
                                        <p:tgtEl>
                                          <p:spTgt spid="10">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GB" sz="2000" dirty="0" smtClean="0"/>
              <a:t>North West London ICB Immunisations Team: Ealing Practice Nurse Forum 13.09.24 </a:t>
            </a:r>
            <a:r>
              <a:rPr lang="en-GB" sz="2800" b="1" dirty="0" smtClean="0"/>
              <a:t/>
            </a:r>
            <a:br>
              <a:rPr lang="en-GB" sz="2800" b="1" dirty="0" smtClean="0"/>
            </a:br>
            <a:r>
              <a:rPr lang="en-GB" sz="2400" b="1" dirty="0" smtClean="0"/>
              <a:t>Personalised Care Adjustment   </a:t>
            </a:r>
            <a:endParaRPr lang="en-GB" sz="2400" dirty="0">
              <a:latin typeface="+mn-lt"/>
            </a:endParaRPr>
          </a:p>
        </p:txBody>
      </p:sp>
      <p:sp>
        <p:nvSpPr>
          <p:cNvPr id="8" name="TextBox 7"/>
          <p:cNvSpPr txBox="1"/>
          <p:nvPr/>
        </p:nvSpPr>
        <p:spPr>
          <a:xfrm>
            <a:off x="695400" y="1844824"/>
            <a:ext cx="4029000" cy="369332"/>
          </a:xfrm>
          <a:prstGeom prst="rect">
            <a:avLst/>
          </a:prstGeom>
          <a:noFill/>
        </p:spPr>
        <p:txBody>
          <a:bodyPr wrap="square" rtlCol="0">
            <a:spAutoFit/>
          </a:bodyPr>
          <a:lstStyle/>
          <a:p>
            <a:endParaRPr lang="en-GB" dirty="0"/>
          </a:p>
        </p:txBody>
      </p:sp>
      <p:sp>
        <p:nvSpPr>
          <p:cNvPr id="10" name="Content Placeholder 1"/>
          <p:cNvSpPr>
            <a:spLocks noGrp="1"/>
          </p:cNvSpPr>
          <p:nvPr>
            <p:ph idx="1"/>
          </p:nvPr>
        </p:nvSpPr>
        <p:spPr>
          <a:xfrm>
            <a:off x="0" y="1196752"/>
            <a:ext cx="12191999" cy="4968552"/>
          </a:xfrm>
        </p:spPr>
        <p:txBody>
          <a:bodyPr>
            <a:normAutofit fontScale="62500" lnSpcReduction="20000"/>
          </a:bodyPr>
          <a:lstStyle/>
          <a:p>
            <a:pPr marL="0" indent="0" fontAlgn="base">
              <a:lnSpc>
                <a:spcPct val="110000"/>
              </a:lnSpc>
              <a:spcBef>
                <a:spcPts val="0"/>
              </a:spcBef>
              <a:buNone/>
            </a:pPr>
            <a:r>
              <a:rPr lang="en-GB" sz="2900" dirty="0" smtClean="0"/>
              <a:t>A new </a:t>
            </a:r>
            <a:r>
              <a:rPr lang="en-GB" sz="2900" dirty="0"/>
              <a:t>PCA was introduced for VI001, VI002 and VI003 to take into account patients who registered at the practice too late (either too late in age, or too late in the financial year) to be vaccinated in accordance with the UK national schedule (or, where they differ, the requirements of the relevant QOF indicator</a:t>
            </a:r>
            <a:r>
              <a:rPr lang="en-GB" sz="2900" dirty="0" smtClean="0"/>
              <a:t>).</a:t>
            </a:r>
          </a:p>
          <a:p>
            <a:pPr marL="0" indent="0" fontAlgn="base">
              <a:lnSpc>
                <a:spcPct val="110000"/>
              </a:lnSpc>
              <a:spcBef>
                <a:spcPts val="0"/>
              </a:spcBef>
              <a:buNone/>
            </a:pPr>
            <a:endParaRPr lang="en-GB" sz="2900" dirty="0"/>
          </a:p>
          <a:p>
            <a:pPr marL="0" indent="0" fontAlgn="base">
              <a:lnSpc>
                <a:spcPct val="110000"/>
              </a:lnSpc>
              <a:spcBef>
                <a:spcPts val="0"/>
              </a:spcBef>
              <a:buNone/>
            </a:pPr>
            <a:r>
              <a:rPr lang="en-GB" sz="2900" dirty="0" smtClean="0"/>
              <a:t>The </a:t>
            </a:r>
            <a:r>
              <a:rPr lang="en-GB" sz="2900" dirty="0"/>
              <a:t>automated PCA has been built into the business rule logic underpinning the QOF V&amp;I GPES extracts and applies in circumstances where a child is registered with a practice and</a:t>
            </a:r>
            <a:r>
              <a:rPr lang="en-GB" sz="2900" dirty="0" smtClean="0"/>
              <a:t>:</a:t>
            </a:r>
          </a:p>
          <a:p>
            <a:pPr marL="0" indent="0" fontAlgn="base">
              <a:lnSpc>
                <a:spcPct val="110000"/>
              </a:lnSpc>
              <a:spcBef>
                <a:spcPts val="0"/>
              </a:spcBef>
              <a:buNone/>
            </a:pPr>
            <a:endParaRPr lang="en-GB" sz="2900" dirty="0"/>
          </a:p>
          <a:p>
            <a:pPr marL="342900" indent="-342900" fontAlgn="base">
              <a:lnSpc>
                <a:spcPct val="110000"/>
              </a:lnSpc>
              <a:spcBef>
                <a:spcPts val="0"/>
              </a:spcBef>
              <a:buAutoNum type="alphaLcParenR"/>
            </a:pPr>
            <a:r>
              <a:rPr lang="en-GB" sz="2900" dirty="0" smtClean="0"/>
              <a:t>there </a:t>
            </a:r>
            <a:r>
              <a:rPr lang="en-GB" sz="2900" dirty="0"/>
              <a:t>is insufficient time to provide any incomplete vaccinations either within the required timeframes to meet the indicator requirements, </a:t>
            </a:r>
            <a:r>
              <a:rPr lang="en-GB" sz="2900" dirty="0" smtClean="0"/>
              <a:t>or</a:t>
            </a:r>
          </a:p>
          <a:p>
            <a:pPr marL="342900" indent="-342900" fontAlgn="base">
              <a:lnSpc>
                <a:spcPct val="110000"/>
              </a:lnSpc>
              <a:spcBef>
                <a:spcPts val="0"/>
              </a:spcBef>
              <a:buAutoNum type="alphaLcParenR"/>
            </a:pPr>
            <a:r>
              <a:rPr lang="en-GB" sz="2900" dirty="0" smtClean="0"/>
              <a:t>where </a:t>
            </a:r>
            <a:r>
              <a:rPr lang="en-GB" sz="2900" dirty="0"/>
              <a:t>a child has an incomplete vaccination status and is now older than the cut-off age required by the indicator</a:t>
            </a:r>
            <a:r>
              <a:rPr lang="en-GB" sz="2900" dirty="0" smtClean="0"/>
              <a:t>.</a:t>
            </a:r>
          </a:p>
          <a:p>
            <a:pPr marL="0" indent="0" fontAlgn="base">
              <a:lnSpc>
                <a:spcPct val="110000"/>
              </a:lnSpc>
              <a:spcBef>
                <a:spcPts val="0"/>
              </a:spcBef>
              <a:buNone/>
            </a:pPr>
            <a:endParaRPr lang="en-GB" sz="2900" dirty="0"/>
          </a:p>
          <a:p>
            <a:pPr marL="0" indent="0" fontAlgn="base">
              <a:lnSpc>
                <a:spcPct val="110000"/>
              </a:lnSpc>
              <a:spcBef>
                <a:spcPts val="0"/>
              </a:spcBef>
              <a:buNone/>
            </a:pPr>
            <a:r>
              <a:rPr lang="en-GB" sz="2900" dirty="0"/>
              <a:t>The PCA cannot be applied manually and will be automatically applied by the indicator </a:t>
            </a:r>
            <a:r>
              <a:rPr lang="en-GB" sz="2900" dirty="0" smtClean="0"/>
              <a:t>logic. The </a:t>
            </a:r>
            <a:r>
              <a:rPr lang="en-GB" sz="2900" dirty="0"/>
              <a:t>PCA applies once the individuals are registered with the practice and the relevant logic parameters are met. </a:t>
            </a:r>
            <a:r>
              <a:rPr lang="en-GB" sz="2900" dirty="0" smtClean="0"/>
              <a:t>Where </a:t>
            </a:r>
            <a:r>
              <a:rPr lang="en-GB" sz="2900" dirty="0"/>
              <a:t>the PCA is applied, it will remove the child from both the denominator and numerator thus not impacting on achievement of the relevant indicator.</a:t>
            </a:r>
          </a:p>
          <a:p>
            <a:pPr lvl="0">
              <a:lnSpc>
                <a:spcPct val="110000"/>
              </a:lnSpc>
              <a:spcBef>
                <a:spcPts val="0"/>
              </a:spcBef>
            </a:pPr>
            <a:endParaRPr lang="en-GB" sz="1900" dirty="0">
              <a:latin typeface="+mn-lt"/>
            </a:endParaRPr>
          </a:p>
          <a:p>
            <a:pPr marL="0" lvl="0" indent="0">
              <a:lnSpc>
                <a:spcPct val="110000"/>
              </a:lnSpc>
              <a:spcBef>
                <a:spcPts val="0"/>
              </a:spcBef>
              <a:buNone/>
            </a:pPr>
            <a:r>
              <a:rPr lang="en-GB" sz="2900" dirty="0" smtClean="0">
                <a:latin typeface="+mn-lt"/>
                <a:hlinkClick r:id="rId2"/>
              </a:rPr>
              <a:t>Quality </a:t>
            </a:r>
            <a:r>
              <a:rPr lang="en-GB" sz="2900" dirty="0">
                <a:latin typeface="+mn-lt"/>
                <a:hlinkClick r:id="rId2"/>
              </a:rPr>
              <a:t>and Outcomes Framework (QOF) business rules v48.0 2023-2024 - NHS </a:t>
            </a:r>
            <a:r>
              <a:rPr lang="en-GB" sz="2900" dirty="0" smtClean="0">
                <a:latin typeface="+mn-lt"/>
                <a:hlinkClick r:id="rId2"/>
              </a:rPr>
              <a:t>Digital</a:t>
            </a:r>
            <a:endParaRPr lang="en-GB" sz="2900" dirty="0">
              <a:latin typeface="+mn-lt"/>
            </a:endParaRPr>
          </a:p>
          <a:p>
            <a:pPr marL="0" lvl="0" indent="0">
              <a:lnSpc>
                <a:spcPct val="110000"/>
              </a:lnSpc>
              <a:spcBef>
                <a:spcPts val="0"/>
              </a:spcBef>
              <a:buNone/>
            </a:pPr>
            <a:endParaRPr lang="en-GB" sz="2900" dirty="0" smtClean="0">
              <a:latin typeface="+mn-lt"/>
              <a:hlinkClick r:id="rId3"/>
            </a:endParaRPr>
          </a:p>
          <a:p>
            <a:pPr marL="0" lvl="0" indent="0">
              <a:lnSpc>
                <a:spcPct val="110000"/>
              </a:lnSpc>
              <a:spcBef>
                <a:spcPts val="0"/>
              </a:spcBef>
              <a:buNone/>
            </a:pPr>
            <a:r>
              <a:rPr lang="en-GB" sz="2900" dirty="0" smtClean="0">
                <a:hlinkClick r:id="rId3"/>
              </a:rPr>
              <a:t>NHS England » Quality and outcomes framework guidance for 2023/24</a:t>
            </a:r>
            <a:endParaRPr lang="en-GB" sz="2900" dirty="0" smtClean="0">
              <a:latin typeface="+mn-lt"/>
            </a:endParaRPr>
          </a:p>
          <a:p>
            <a:pPr marL="0" indent="0" algn="ctr">
              <a:lnSpc>
                <a:spcPct val="100000"/>
              </a:lnSpc>
              <a:spcBef>
                <a:spcPts val="0"/>
              </a:spcBef>
              <a:buNone/>
            </a:pPr>
            <a:endParaRPr lang="en-GB" dirty="0">
              <a:solidFill>
                <a:srgbClr val="202A30"/>
              </a:solidFill>
              <a:hlinkClick r:id="rId4"/>
            </a:endParaRPr>
          </a:p>
          <a:p>
            <a:pPr marL="0" indent="0" fontAlgn="base">
              <a:lnSpc>
                <a:spcPct val="100000"/>
              </a:lnSpc>
              <a:spcBef>
                <a:spcPts val="0"/>
              </a:spcBef>
              <a:buNone/>
            </a:pPr>
            <a:endParaRPr lang="en-GB" dirty="0">
              <a:latin typeface="+mn-lt"/>
            </a:endParaRPr>
          </a:p>
        </p:txBody>
      </p:sp>
    </p:spTree>
    <p:extLst>
      <p:ext uri="{BB962C8B-B14F-4D97-AF65-F5344CB8AC3E}">
        <p14:creationId xmlns:p14="http://schemas.microsoft.com/office/powerpoint/2010/main" val="3229985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animEffect transition="in" filter="fade">
                                      <p:cBhvr>
                                        <p:cTn id="17" dur="500"/>
                                        <p:tgtEl>
                                          <p:spTgt spid="10">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xEl>
                                              <p:pRg st="5" end="5"/>
                                            </p:txEl>
                                          </p:spTgt>
                                        </p:tgtEl>
                                        <p:attrNameLst>
                                          <p:attrName>style.visibility</p:attrName>
                                        </p:attrNameLst>
                                      </p:cBhvr>
                                      <p:to>
                                        <p:strVal val="visible"/>
                                      </p:to>
                                    </p:set>
                                    <p:animEffect transition="in" filter="fade">
                                      <p:cBhvr>
                                        <p:cTn id="20" dur="500"/>
                                        <p:tgtEl>
                                          <p:spTgt spid="10">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xEl>
                                              <p:pRg st="7" end="7"/>
                                            </p:txEl>
                                          </p:spTgt>
                                        </p:tgtEl>
                                        <p:attrNameLst>
                                          <p:attrName>style.visibility</p:attrName>
                                        </p:attrNameLst>
                                      </p:cBhvr>
                                      <p:to>
                                        <p:strVal val="visible"/>
                                      </p:to>
                                    </p:set>
                                    <p:animEffect transition="in" filter="fade">
                                      <p:cBhvr>
                                        <p:cTn id="25" dur="500"/>
                                        <p:tgtEl>
                                          <p:spTgt spid="10">
                                            <p:txEl>
                                              <p:pRg st="7" end="7"/>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
                                            <p:txEl>
                                              <p:pRg st="9" end="9"/>
                                            </p:txEl>
                                          </p:spTgt>
                                        </p:tgtEl>
                                        <p:attrNameLst>
                                          <p:attrName>style.visibility</p:attrName>
                                        </p:attrNameLst>
                                      </p:cBhvr>
                                      <p:to>
                                        <p:strVal val="visible"/>
                                      </p:to>
                                    </p:set>
                                    <p:animEffect transition="in" filter="fade">
                                      <p:cBhvr>
                                        <p:cTn id="30" dur="500"/>
                                        <p:tgtEl>
                                          <p:spTgt spid="10">
                                            <p:txEl>
                                              <p:pRg st="9" end="9"/>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0">
                                            <p:txEl>
                                              <p:pRg st="11" end="11"/>
                                            </p:txEl>
                                          </p:spTgt>
                                        </p:tgtEl>
                                        <p:attrNameLst>
                                          <p:attrName>style.visibility</p:attrName>
                                        </p:attrNameLst>
                                      </p:cBhvr>
                                      <p:to>
                                        <p:strVal val="visible"/>
                                      </p:to>
                                    </p:set>
                                    <p:animEffect transition="in" filter="fade">
                                      <p:cBhvr>
                                        <p:cTn id="33" dur="500"/>
                                        <p:tgtEl>
                                          <p:spTgt spid="10">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GB" sz="2000" dirty="0" smtClean="0"/>
              <a:t>North West London ICB Immunisations Team: Ealing Practice Nurse Forum 13.09.24 </a:t>
            </a:r>
            <a:r>
              <a:rPr lang="en-GB" sz="2800" b="1" dirty="0" smtClean="0"/>
              <a:t/>
            </a:r>
            <a:br>
              <a:rPr lang="en-GB" sz="2800" b="1" dirty="0" smtClean="0"/>
            </a:br>
            <a:r>
              <a:rPr lang="en-GB" sz="2400" b="1" dirty="0" smtClean="0"/>
              <a:t>Recording Vaccination from Overseas </a:t>
            </a:r>
            <a:endParaRPr lang="en-GB" sz="2400" dirty="0">
              <a:latin typeface="+mn-lt"/>
            </a:endParaRPr>
          </a:p>
        </p:txBody>
      </p:sp>
      <p:sp>
        <p:nvSpPr>
          <p:cNvPr id="8" name="TextBox 7"/>
          <p:cNvSpPr txBox="1"/>
          <p:nvPr/>
        </p:nvSpPr>
        <p:spPr>
          <a:xfrm>
            <a:off x="695400" y="1844824"/>
            <a:ext cx="4029000" cy="369332"/>
          </a:xfrm>
          <a:prstGeom prst="rect">
            <a:avLst/>
          </a:prstGeom>
          <a:noFill/>
        </p:spPr>
        <p:txBody>
          <a:bodyPr wrap="square" rtlCol="0">
            <a:spAutoFit/>
          </a:bodyPr>
          <a:lstStyle/>
          <a:p>
            <a:endParaRPr lang="en-GB" dirty="0"/>
          </a:p>
        </p:txBody>
      </p:sp>
      <p:sp>
        <p:nvSpPr>
          <p:cNvPr id="10" name="Content Placeholder 1"/>
          <p:cNvSpPr>
            <a:spLocks noGrp="1"/>
          </p:cNvSpPr>
          <p:nvPr>
            <p:ph idx="1"/>
          </p:nvPr>
        </p:nvSpPr>
        <p:spPr>
          <a:xfrm>
            <a:off x="0" y="1196752"/>
            <a:ext cx="12191999" cy="4968552"/>
          </a:xfrm>
        </p:spPr>
        <p:txBody>
          <a:bodyPr>
            <a:noAutofit/>
          </a:bodyPr>
          <a:lstStyle/>
          <a:p>
            <a:pPr marL="0" indent="0">
              <a:lnSpc>
                <a:spcPct val="100000"/>
              </a:lnSpc>
              <a:spcBef>
                <a:spcPts val="0"/>
              </a:spcBef>
              <a:buNone/>
            </a:pPr>
            <a:r>
              <a:rPr lang="en-GB" sz="1800" u="sng" dirty="0" smtClean="0">
                <a:hlinkClick r:id="rId2"/>
              </a:rPr>
              <a:t>Quality </a:t>
            </a:r>
            <a:r>
              <a:rPr lang="en-GB" sz="1800" u="sng" dirty="0">
                <a:hlinkClick r:id="rId2"/>
              </a:rPr>
              <a:t>and Outcomes Framework guidance for 2023/24 (</a:t>
            </a:r>
            <a:r>
              <a:rPr lang="en-GB" sz="1800" u="sng" dirty="0" smtClean="0">
                <a:hlinkClick r:id="rId2"/>
              </a:rPr>
              <a:t>england.nhs.uk)</a:t>
            </a:r>
            <a:r>
              <a:rPr lang="en-GB" sz="1800" dirty="0" smtClean="0"/>
              <a:t> says</a:t>
            </a:r>
            <a:r>
              <a:rPr lang="en-GB" sz="1800" dirty="0"/>
              <a:t>: </a:t>
            </a:r>
          </a:p>
          <a:p>
            <a:pPr>
              <a:lnSpc>
                <a:spcPct val="100000"/>
              </a:lnSpc>
              <a:spcBef>
                <a:spcPts val="0"/>
              </a:spcBef>
            </a:pPr>
            <a:endParaRPr lang="en-GB" sz="1800" dirty="0"/>
          </a:p>
          <a:p>
            <a:pPr marL="0" indent="0">
              <a:lnSpc>
                <a:spcPct val="100000"/>
              </a:lnSpc>
              <a:spcBef>
                <a:spcPts val="0"/>
              </a:spcBef>
              <a:buNone/>
            </a:pPr>
            <a:r>
              <a:rPr lang="en-GB" sz="1800" dirty="0" smtClean="0"/>
              <a:t>Where </a:t>
            </a:r>
            <a:r>
              <a:rPr lang="en-GB" sz="1800" dirty="0"/>
              <a:t>a patient has been vaccinated overseas in accordance with the UK National Vaccination Schedule – i.e. the schedule of the overseas country conforms to the UK schedule – practices can record delivery of the vaccination in their clinical system to ensure that the vaccination counts towards QOF achievement’.</a:t>
            </a:r>
          </a:p>
          <a:p>
            <a:pPr>
              <a:lnSpc>
                <a:spcPct val="100000"/>
              </a:lnSpc>
              <a:spcBef>
                <a:spcPts val="0"/>
              </a:spcBef>
            </a:pPr>
            <a:endParaRPr lang="en-GB" sz="1800" dirty="0" smtClean="0"/>
          </a:p>
          <a:p>
            <a:pPr marL="0" indent="0">
              <a:lnSpc>
                <a:spcPct val="100000"/>
              </a:lnSpc>
              <a:spcBef>
                <a:spcPts val="0"/>
              </a:spcBef>
              <a:buNone/>
            </a:pPr>
            <a:r>
              <a:rPr lang="en-GB" sz="1800" dirty="0" smtClean="0"/>
              <a:t>For </a:t>
            </a:r>
            <a:r>
              <a:rPr lang="en-GB" sz="1800" dirty="0"/>
              <a:t>avoidance of doubt, if a patient has been vaccinated overseas in accordance with the UK national schedule and appropriate evidence has been provided of this vaccination event, the patient should count as a success in respect of any relevant QOF indicator – it should not simply trigger a Personalised Care </a:t>
            </a:r>
            <a:r>
              <a:rPr lang="en-GB" sz="1800" dirty="0" smtClean="0"/>
              <a:t>Adjustment.</a:t>
            </a:r>
            <a:endParaRPr lang="en-GB" sz="1800" dirty="0"/>
          </a:p>
          <a:p>
            <a:pPr>
              <a:lnSpc>
                <a:spcPct val="100000"/>
              </a:lnSpc>
              <a:spcBef>
                <a:spcPts val="0"/>
              </a:spcBef>
            </a:pPr>
            <a:endParaRPr lang="en-GB" sz="1800" dirty="0" smtClean="0"/>
          </a:p>
          <a:p>
            <a:pPr marL="0" indent="0">
              <a:lnSpc>
                <a:spcPct val="100000"/>
              </a:lnSpc>
              <a:spcBef>
                <a:spcPts val="0"/>
              </a:spcBef>
              <a:buNone/>
            </a:pPr>
            <a:r>
              <a:rPr lang="en-GB" sz="1800" dirty="0" smtClean="0"/>
              <a:t>Where </a:t>
            </a:r>
            <a:r>
              <a:rPr lang="en-GB" sz="1800" dirty="0"/>
              <a:t>a patient has been vaccinated overseas in accordance with the UK national schedule, the practice can ensure that the vaccination counts towards QOF achievement but does not attract an item of service payment by coding the </a:t>
            </a:r>
            <a:r>
              <a:rPr lang="en-GB" sz="1800" dirty="0" smtClean="0"/>
              <a:t>vaccination. </a:t>
            </a:r>
          </a:p>
          <a:p>
            <a:pPr marL="0" indent="0">
              <a:lnSpc>
                <a:spcPct val="100000"/>
              </a:lnSpc>
              <a:spcBef>
                <a:spcPts val="0"/>
              </a:spcBef>
              <a:buNone/>
            </a:pPr>
            <a:endParaRPr lang="en-GB" sz="1800" dirty="0"/>
          </a:p>
          <a:p>
            <a:pPr marL="0" indent="0" fontAlgn="base">
              <a:lnSpc>
                <a:spcPct val="100000"/>
              </a:lnSpc>
              <a:spcBef>
                <a:spcPts val="0"/>
              </a:spcBef>
              <a:buNone/>
            </a:pPr>
            <a:r>
              <a:rPr lang="en-GB" sz="1800" dirty="0" smtClean="0">
                <a:hlinkClick r:id="rId3"/>
              </a:rPr>
              <a:t>UK </a:t>
            </a:r>
            <a:r>
              <a:rPr lang="en-GB" sz="1800" dirty="0">
                <a:hlinkClick r:id="rId3"/>
              </a:rPr>
              <a:t>and international immunisation schedules comparison tool - GOV.UK (www.gov.uk</a:t>
            </a:r>
            <a:r>
              <a:rPr lang="en-GB" sz="1800" dirty="0" smtClean="0">
                <a:hlinkClick r:id="rId3"/>
              </a:rPr>
              <a:t>)</a:t>
            </a:r>
            <a:endParaRPr lang="en-GB" sz="1800" dirty="0" smtClean="0"/>
          </a:p>
          <a:p>
            <a:pPr marL="0" indent="0" fontAlgn="base">
              <a:lnSpc>
                <a:spcPct val="100000"/>
              </a:lnSpc>
              <a:spcBef>
                <a:spcPts val="0"/>
              </a:spcBef>
              <a:buNone/>
            </a:pPr>
            <a:r>
              <a:rPr lang="en-GB" sz="1800" dirty="0" smtClean="0">
                <a:hlinkClick r:id="rId4"/>
              </a:rPr>
              <a:t>WHO </a:t>
            </a:r>
            <a:r>
              <a:rPr lang="en-GB" sz="1800" dirty="0">
                <a:hlinkClick r:id="rId4"/>
              </a:rPr>
              <a:t>Immunization Data </a:t>
            </a:r>
            <a:r>
              <a:rPr lang="en-GB" sz="1800" dirty="0" smtClean="0">
                <a:hlinkClick r:id="rId4"/>
              </a:rPr>
              <a:t>portal</a:t>
            </a:r>
            <a:endParaRPr lang="en-GB" sz="1800" dirty="0" smtClean="0"/>
          </a:p>
          <a:p>
            <a:pPr marL="0" indent="0" fontAlgn="base">
              <a:lnSpc>
                <a:spcPct val="100000"/>
              </a:lnSpc>
              <a:spcBef>
                <a:spcPts val="0"/>
              </a:spcBef>
              <a:buNone/>
            </a:pPr>
            <a:r>
              <a:rPr lang="en-GB" sz="1800" dirty="0" smtClean="0">
                <a:hlinkClick r:id="rId5"/>
              </a:rPr>
              <a:t>Vaccination </a:t>
            </a:r>
            <a:r>
              <a:rPr lang="en-GB" sz="1800" dirty="0">
                <a:hlinkClick r:id="rId5"/>
              </a:rPr>
              <a:t>of individuals with uncertain or incomplete immunisation status (publishing.service.gov.uk)</a:t>
            </a:r>
            <a:endParaRPr lang="en-GB" sz="1800" dirty="0">
              <a:latin typeface="+mn-lt"/>
            </a:endParaRPr>
          </a:p>
        </p:txBody>
      </p:sp>
    </p:spTree>
    <p:extLst>
      <p:ext uri="{BB962C8B-B14F-4D97-AF65-F5344CB8AC3E}">
        <p14:creationId xmlns:p14="http://schemas.microsoft.com/office/powerpoint/2010/main" val="3308168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animEffect transition="in" filter="fade">
                                      <p:cBhvr>
                                        <p:cTn id="17" dur="500"/>
                                        <p:tgtEl>
                                          <p:spTgt spid="10">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6" end="6"/>
                                            </p:txEl>
                                          </p:spTgt>
                                        </p:tgtEl>
                                        <p:attrNameLst>
                                          <p:attrName>style.visibility</p:attrName>
                                        </p:attrNameLst>
                                      </p:cBhvr>
                                      <p:to>
                                        <p:strVal val="visible"/>
                                      </p:to>
                                    </p:set>
                                    <p:animEffect transition="in" filter="fade">
                                      <p:cBhvr>
                                        <p:cTn id="22" dur="500"/>
                                        <p:tgtEl>
                                          <p:spTgt spid="10">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8" end="8"/>
                                            </p:txEl>
                                          </p:spTgt>
                                        </p:tgtEl>
                                        <p:attrNameLst>
                                          <p:attrName>style.visibility</p:attrName>
                                        </p:attrNameLst>
                                      </p:cBhvr>
                                      <p:to>
                                        <p:strVal val="visible"/>
                                      </p:to>
                                    </p:set>
                                    <p:animEffect transition="in" filter="fade">
                                      <p:cBhvr>
                                        <p:cTn id="27" dur="500"/>
                                        <p:tgtEl>
                                          <p:spTgt spid="10">
                                            <p:txEl>
                                              <p:pRg st="8" end="8"/>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0">
                                            <p:txEl>
                                              <p:pRg st="9" end="9"/>
                                            </p:txEl>
                                          </p:spTgt>
                                        </p:tgtEl>
                                        <p:attrNameLst>
                                          <p:attrName>style.visibility</p:attrName>
                                        </p:attrNameLst>
                                      </p:cBhvr>
                                      <p:to>
                                        <p:strVal val="visible"/>
                                      </p:to>
                                    </p:set>
                                    <p:animEffect transition="in" filter="fade">
                                      <p:cBhvr>
                                        <p:cTn id="30" dur="500"/>
                                        <p:tgtEl>
                                          <p:spTgt spid="10">
                                            <p:txEl>
                                              <p:pRg st="9" end="9"/>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0">
                                            <p:txEl>
                                              <p:pRg st="10" end="10"/>
                                            </p:txEl>
                                          </p:spTgt>
                                        </p:tgtEl>
                                        <p:attrNameLst>
                                          <p:attrName>style.visibility</p:attrName>
                                        </p:attrNameLst>
                                      </p:cBhvr>
                                      <p:to>
                                        <p:strVal val="visible"/>
                                      </p:to>
                                    </p:set>
                                    <p:animEffect transition="in" filter="fade">
                                      <p:cBhvr>
                                        <p:cTn id="33" dur="500"/>
                                        <p:tgtEl>
                                          <p:spTgt spid="10">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GB" sz="2000" dirty="0" smtClean="0"/>
              <a:t>North West London ICB Immunisations Team: Ealing Practice Nurse Forum 13.09.24 </a:t>
            </a:r>
            <a:r>
              <a:rPr lang="en-GB" sz="2800" b="1" dirty="0" smtClean="0"/>
              <a:t/>
            </a:r>
            <a:br>
              <a:rPr lang="en-GB" sz="2800" b="1" dirty="0" smtClean="0"/>
            </a:br>
            <a:r>
              <a:rPr lang="en-GB" sz="2400" b="1" dirty="0" smtClean="0"/>
              <a:t>What a Load of QOF…  </a:t>
            </a:r>
            <a:endParaRPr lang="en-GB" sz="2400" dirty="0">
              <a:latin typeface="+mn-lt"/>
            </a:endParaRPr>
          </a:p>
        </p:txBody>
      </p:sp>
      <p:sp>
        <p:nvSpPr>
          <p:cNvPr id="8" name="TextBox 7"/>
          <p:cNvSpPr txBox="1"/>
          <p:nvPr/>
        </p:nvSpPr>
        <p:spPr>
          <a:xfrm>
            <a:off x="695400" y="1844824"/>
            <a:ext cx="4029000" cy="369332"/>
          </a:xfrm>
          <a:prstGeom prst="rect">
            <a:avLst/>
          </a:prstGeom>
          <a:noFill/>
        </p:spPr>
        <p:txBody>
          <a:bodyPr wrap="square" rtlCol="0">
            <a:spAutoFit/>
          </a:bodyPr>
          <a:lstStyle/>
          <a:p>
            <a:endParaRPr lang="en-GB" dirty="0"/>
          </a:p>
        </p:txBody>
      </p:sp>
      <p:sp>
        <p:nvSpPr>
          <p:cNvPr id="10" name="Content Placeholder 1"/>
          <p:cNvSpPr>
            <a:spLocks noGrp="1"/>
          </p:cNvSpPr>
          <p:nvPr>
            <p:ph idx="1"/>
          </p:nvPr>
        </p:nvSpPr>
        <p:spPr>
          <a:xfrm>
            <a:off x="0" y="1196752"/>
            <a:ext cx="12191999" cy="4968552"/>
          </a:xfrm>
        </p:spPr>
        <p:txBody>
          <a:bodyPr>
            <a:noAutofit/>
          </a:bodyPr>
          <a:lstStyle/>
          <a:p>
            <a:pPr marL="0" indent="0" fontAlgn="base">
              <a:lnSpc>
                <a:spcPct val="100000"/>
              </a:lnSpc>
              <a:spcBef>
                <a:spcPts val="0"/>
              </a:spcBef>
              <a:buNone/>
            </a:pPr>
            <a:r>
              <a:rPr lang="en-GB" sz="1800" b="1" dirty="0" smtClean="0">
                <a:latin typeface="+mn-lt"/>
              </a:rPr>
              <a:t>The QOF parameters for 2024/23: </a:t>
            </a:r>
          </a:p>
          <a:p>
            <a:pPr marL="0" indent="0">
              <a:lnSpc>
                <a:spcPct val="100000"/>
              </a:lnSpc>
              <a:spcBef>
                <a:spcPts val="0"/>
              </a:spcBef>
              <a:buNone/>
            </a:pPr>
            <a:endParaRPr lang="en-GB" sz="1800" dirty="0" smtClean="0">
              <a:latin typeface="+mn-lt"/>
            </a:endParaRPr>
          </a:p>
          <a:p>
            <a:pPr marL="0" lvl="0" indent="0">
              <a:lnSpc>
                <a:spcPct val="100000"/>
              </a:lnSpc>
              <a:spcBef>
                <a:spcPts val="0"/>
              </a:spcBef>
              <a:buNone/>
            </a:pPr>
            <a:r>
              <a:rPr lang="en-GB" sz="1800" b="1" dirty="0" smtClean="0">
                <a:latin typeface="+mn-lt"/>
              </a:rPr>
              <a:t>VI001</a:t>
            </a:r>
            <a:r>
              <a:rPr lang="en-GB" sz="1800" b="1" dirty="0">
                <a:latin typeface="+mn-lt"/>
              </a:rPr>
              <a:t>: </a:t>
            </a:r>
            <a:r>
              <a:rPr lang="en-GB" sz="1800" dirty="0">
                <a:latin typeface="+mn-lt"/>
              </a:rPr>
              <a:t>89 - 96% (previously 90 – 95%) The percentage of babies who reached 8 months old in the preceding 12 months, who have received at least 3 doses of a diphtheria, tetanus and pertussis containing vaccine before the age of 8 months. </a:t>
            </a:r>
            <a:endParaRPr lang="en-GB" sz="1800" dirty="0" smtClean="0">
              <a:latin typeface="+mn-lt"/>
            </a:endParaRPr>
          </a:p>
          <a:p>
            <a:pPr marL="0" lvl="0" indent="0">
              <a:lnSpc>
                <a:spcPct val="100000"/>
              </a:lnSpc>
              <a:spcBef>
                <a:spcPts val="0"/>
              </a:spcBef>
              <a:buNone/>
            </a:pPr>
            <a:endParaRPr lang="en-GB" sz="1800" dirty="0">
              <a:latin typeface="+mn-lt"/>
            </a:endParaRPr>
          </a:p>
          <a:p>
            <a:pPr marL="0" lvl="0" indent="0">
              <a:lnSpc>
                <a:spcPct val="100000"/>
              </a:lnSpc>
              <a:spcBef>
                <a:spcPts val="0"/>
              </a:spcBef>
              <a:buNone/>
            </a:pPr>
            <a:r>
              <a:rPr lang="en-GB" sz="1800" b="1" dirty="0">
                <a:latin typeface="+mn-lt"/>
              </a:rPr>
              <a:t>VI002: </a:t>
            </a:r>
            <a:r>
              <a:rPr lang="en-GB" sz="1800" dirty="0">
                <a:latin typeface="+mn-lt"/>
              </a:rPr>
              <a:t>86 - 96% (previously 90 – 95%) The percentage of children who reached 18 months old in the preceding 12 months, who have received at least 1 dose of MMR between the ages of 12 and 18 months. </a:t>
            </a:r>
            <a:endParaRPr lang="en-GB" sz="1800" dirty="0" smtClean="0">
              <a:latin typeface="+mn-lt"/>
            </a:endParaRPr>
          </a:p>
          <a:p>
            <a:pPr marL="0" lvl="0" indent="0">
              <a:lnSpc>
                <a:spcPct val="100000"/>
              </a:lnSpc>
              <a:spcBef>
                <a:spcPts val="0"/>
              </a:spcBef>
              <a:buNone/>
            </a:pPr>
            <a:endParaRPr lang="en-GB" sz="1800" dirty="0">
              <a:latin typeface="+mn-lt"/>
            </a:endParaRPr>
          </a:p>
          <a:p>
            <a:pPr marL="0" lvl="0" indent="0">
              <a:lnSpc>
                <a:spcPct val="100000"/>
              </a:lnSpc>
              <a:spcBef>
                <a:spcPts val="0"/>
              </a:spcBef>
              <a:buNone/>
            </a:pPr>
            <a:r>
              <a:rPr lang="en-GB" sz="1800" b="1" dirty="0">
                <a:latin typeface="+mn-lt"/>
              </a:rPr>
              <a:t>VI003</a:t>
            </a:r>
            <a:r>
              <a:rPr lang="en-GB" sz="1800" dirty="0">
                <a:latin typeface="+mn-lt"/>
              </a:rPr>
              <a:t>: 81 - 96% (previously 87 – 95%) The percentage of children who reached 5 years old in the preceding 12 months, who have received a reinforcing dose of DTaP/IPV and at least 2 doses of MMR between the ages of 1 and 5 years. </a:t>
            </a:r>
            <a:endParaRPr lang="en-GB" sz="1800" dirty="0" smtClean="0">
              <a:latin typeface="+mn-lt"/>
            </a:endParaRPr>
          </a:p>
          <a:p>
            <a:pPr lvl="0">
              <a:lnSpc>
                <a:spcPct val="100000"/>
              </a:lnSpc>
              <a:spcBef>
                <a:spcPts val="0"/>
              </a:spcBef>
            </a:pPr>
            <a:endParaRPr lang="en-GB" sz="1800" dirty="0">
              <a:latin typeface="+mn-lt"/>
            </a:endParaRPr>
          </a:p>
          <a:p>
            <a:pPr marL="0" indent="0">
              <a:lnSpc>
                <a:spcPct val="100000"/>
              </a:lnSpc>
              <a:spcBef>
                <a:spcPts val="0"/>
              </a:spcBef>
              <a:buNone/>
            </a:pPr>
            <a:endParaRPr lang="en-GB" sz="1800" i="1" dirty="0">
              <a:latin typeface="+mn-lt"/>
            </a:endParaRPr>
          </a:p>
          <a:p>
            <a:pPr marL="0" lvl="0" indent="0">
              <a:lnSpc>
                <a:spcPct val="100000"/>
              </a:lnSpc>
              <a:spcBef>
                <a:spcPts val="0"/>
              </a:spcBef>
              <a:buNone/>
            </a:pPr>
            <a:r>
              <a:rPr lang="en-GB" sz="1800" dirty="0" smtClean="0">
                <a:latin typeface="+mn-lt"/>
              </a:rPr>
              <a:t> </a:t>
            </a:r>
            <a:r>
              <a:rPr lang="en-GB" sz="1800" dirty="0">
                <a:latin typeface="+mn-lt"/>
                <a:hlinkClick r:id="rId2"/>
              </a:rPr>
              <a:t>Quality Outcomes Framework 2024/25 (england.nhs.uk)</a:t>
            </a:r>
            <a:endParaRPr lang="en-GB" sz="1800" dirty="0">
              <a:latin typeface="+mn-lt"/>
            </a:endParaRPr>
          </a:p>
          <a:p>
            <a:pPr marL="0" indent="0" algn="ctr">
              <a:buNone/>
            </a:pPr>
            <a:endParaRPr lang="en-GB" sz="1800" dirty="0">
              <a:solidFill>
                <a:srgbClr val="202A30"/>
              </a:solidFill>
              <a:hlinkClick r:id="rId3"/>
            </a:endParaRPr>
          </a:p>
          <a:p>
            <a:pPr marL="0" indent="0" fontAlgn="base">
              <a:lnSpc>
                <a:spcPct val="100000"/>
              </a:lnSpc>
              <a:spcBef>
                <a:spcPts val="0"/>
              </a:spcBef>
              <a:buNone/>
            </a:pPr>
            <a:r>
              <a:rPr lang="en-GB" sz="1800" b="1" dirty="0" smtClean="0">
                <a:solidFill>
                  <a:srgbClr val="FF0000"/>
                </a:solidFill>
                <a:latin typeface="+mn-lt"/>
              </a:rPr>
              <a:t>Any vaccination outside of these parameters will not accumulate points </a:t>
            </a:r>
            <a:endParaRPr lang="en-GB" sz="1800" b="1" dirty="0">
              <a:solidFill>
                <a:srgbClr val="FF0000"/>
              </a:solidFill>
              <a:latin typeface="+mn-lt"/>
            </a:endParaRPr>
          </a:p>
        </p:txBody>
      </p:sp>
      <p:pic>
        <p:nvPicPr>
          <p:cNvPr id="2" name="Picture 1"/>
          <p:cNvPicPr>
            <a:picLocks noChangeAspect="1"/>
          </p:cNvPicPr>
          <p:nvPr/>
        </p:nvPicPr>
        <p:blipFill>
          <a:blip r:embed="rId4"/>
          <a:stretch>
            <a:fillRect/>
          </a:stretch>
        </p:blipFill>
        <p:spPr>
          <a:xfrm>
            <a:off x="6840037" y="4092038"/>
            <a:ext cx="5329436" cy="2736304"/>
          </a:xfrm>
          <a:prstGeom prst="rect">
            <a:avLst/>
          </a:prstGeom>
          <a:ln w="38100">
            <a:solidFill>
              <a:srgbClr val="0070C0"/>
            </a:solidFill>
          </a:ln>
        </p:spPr>
      </p:pic>
    </p:spTree>
    <p:extLst>
      <p:ext uri="{BB962C8B-B14F-4D97-AF65-F5344CB8AC3E}">
        <p14:creationId xmlns:p14="http://schemas.microsoft.com/office/powerpoint/2010/main" val="3946383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animEffect transition="in" filter="fade">
                                      <p:cBhvr>
                                        <p:cTn id="17" dur="500"/>
                                        <p:tgtEl>
                                          <p:spTgt spid="10">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6" end="6"/>
                                            </p:txEl>
                                          </p:spTgt>
                                        </p:tgtEl>
                                        <p:attrNameLst>
                                          <p:attrName>style.visibility</p:attrName>
                                        </p:attrNameLst>
                                      </p:cBhvr>
                                      <p:to>
                                        <p:strVal val="visible"/>
                                      </p:to>
                                    </p:set>
                                    <p:animEffect transition="in" filter="fade">
                                      <p:cBhvr>
                                        <p:cTn id="22" dur="500"/>
                                        <p:tgtEl>
                                          <p:spTgt spid="10">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9" end="9"/>
                                            </p:txEl>
                                          </p:spTgt>
                                        </p:tgtEl>
                                        <p:attrNameLst>
                                          <p:attrName>style.visibility</p:attrName>
                                        </p:attrNameLst>
                                      </p:cBhvr>
                                      <p:to>
                                        <p:strVal val="visible"/>
                                      </p:to>
                                    </p:set>
                                    <p:animEffect transition="in" filter="fade">
                                      <p:cBhvr>
                                        <p:cTn id="27" dur="500"/>
                                        <p:tgtEl>
                                          <p:spTgt spid="10">
                                            <p:txEl>
                                              <p:pRg st="9" end="9"/>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pRg st="11" end="11"/>
                                            </p:txEl>
                                          </p:spTgt>
                                        </p:tgtEl>
                                        <p:attrNameLst>
                                          <p:attrName>style.visibility</p:attrName>
                                        </p:attrNameLst>
                                      </p:cBhvr>
                                      <p:to>
                                        <p:strVal val="visible"/>
                                      </p:to>
                                    </p:set>
                                    <p:animEffect transition="in" filter="fade">
                                      <p:cBhvr>
                                        <p:cTn id="32" dur="500"/>
                                        <p:tgtEl>
                                          <p:spTgt spid="10">
                                            <p:txEl>
                                              <p:pRg st="11" end="1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1A33D-1576-98CD-A7BB-2CB3D2DB54FB}"/>
              </a:ext>
            </a:extLst>
          </p:cNvPr>
          <p:cNvSpPr>
            <a:spLocks noGrp="1"/>
          </p:cNvSpPr>
          <p:nvPr>
            <p:ph type="title"/>
          </p:nvPr>
        </p:nvSpPr>
        <p:spPr>
          <a:xfrm>
            <a:off x="407368" y="1523327"/>
            <a:ext cx="11377264" cy="2623568"/>
          </a:xfrm>
        </p:spPr>
        <p:txBody>
          <a:bodyPr>
            <a:normAutofit/>
          </a:bodyPr>
          <a:lstStyle/>
          <a:p>
            <a:r>
              <a:rPr lang="en-GB" sz="2800" dirty="0" smtClean="0"/>
              <a:t/>
            </a:r>
            <a:br>
              <a:rPr lang="en-GB" sz="2800" dirty="0" smtClean="0"/>
            </a:br>
            <a:r>
              <a:rPr lang="en-GB" sz="2800" dirty="0" smtClean="0"/>
              <a:t/>
            </a:r>
            <a:br>
              <a:rPr lang="en-GB" sz="2800" dirty="0" smtClean="0"/>
            </a:br>
            <a:r>
              <a:rPr lang="en-GB" sz="2800" b="1" smtClean="0"/>
              <a:t>Routine</a:t>
            </a:r>
            <a:r>
              <a:rPr lang="en-GB" sz="2800" smtClean="0"/>
              <a:t> </a:t>
            </a:r>
            <a:r>
              <a:rPr lang="en-GB" sz="2800" b="1" smtClean="0"/>
              <a:t>Childhood and Adolescent Immunisations </a:t>
            </a:r>
            <a:r>
              <a:rPr lang="en-GB" sz="2400" b="1" dirty="0"/>
              <a:t/>
            </a:r>
            <a:br>
              <a:rPr lang="en-GB" sz="2400" b="1" dirty="0"/>
            </a:br>
            <a:r>
              <a:rPr lang="en-US" sz="2400" b="1" dirty="0" smtClean="0"/>
              <a:t/>
            </a:r>
            <a:br>
              <a:rPr lang="en-US" sz="2400" b="1" dirty="0" smtClean="0"/>
            </a:br>
            <a:endParaRPr lang="en-US" sz="2400" dirty="0"/>
          </a:p>
        </p:txBody>
      </p:sp>
    </p:spTree>
    <p:extLst>
      <p:ext uri="{BB962C8B-B14F-4D97-AF65-F5344CB8AC3E}">
        <p14:creationId xmlns:p14="http://schemas.microsoft.com/office/powerpoint/2010/main" val="37862353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9336" y="332656"/>
            <a:ext cx="11377264" cy="543595"/>
          </a:xfrm>
        </p:spPr>
        <p:txBody>
          <a:bodyPr>
            <a:noAutofit/>
          </a:bodyPr>
          <a:lstStyle/>
          <a:p>
            <a:r>
              <a:rPr lang="en-GB" sz="2000" dirty="0" smtClean="0"/>
              <a:t>North West London ICB Immunisations Team: Ealing Practice Nurse Forum 13.09.24</a:t>
            </a:r>
            <a:r>
              <a:rPr lang="en-GB" sz="3200" dirty="0"/>
              <a:t/>
            </a:r>
            <a:br>
              <a:rPr lang="en-GB" sz="3200" dirty="0"/>
            </a:br>
            <a:r>
              <a:rPr lang="en-GB" sz="2400" b="1" dirty="0" smtClean="0"/>
              <a:t>Routine Childhood Immunisations</a:t>
            </a:r>
            <a:endParaRPr lang="en-GB" sz="2400" dirty="0"/>
          </a:p>
        </p:txBody>
      </p:sp>
      <p:sp>
        <p:nvSpPr>
          <p:cNvPr id="27" name="Rounded Rectangle 26"/>
          <p:cNvSpPr/>
          <p:nvPr/>
        </p:nvSpPr>
        <p:spPr>
          <a:xfrm>
            <a:off x="7176120" y="1556792"/>
            <a:ext cx="4824536" cy="792088"/>
          </a:xfrm>
          <a:prstGeom prst="roundRect">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schemeClr val="tx1"/>
                </a:solidFill>
              </a:rPr>
              <a:t>Routine Childhood Immunisations: </a:t>
            </a:r>
            <a:r>
              <a:rPr lang="en-GB" dirty="0" smtClean="0">
                <a:solidFill>
                  <a:schemeClr val="tx1"/>
                </a:solidFill>
              </a:rPr>
              <a:t>General Practice </a:t>
            </a:r>
            <a:endParaRPr lang="en-GB" dirty="0">
              <a:solidFill>
                <a:schemeClr val="tx1"/>
              </a:solidFill>
            </a:endParaRPr>
          </a:p>
        </p:txBody>
      </p:sp>
      <p:sp>
        <p:nvSpPr>
          <p:cNvPr id="30" name="Rounded Rectangle 29"/>
          <p:cNvSpPr/>
          <p:nvPr/>
        </p:nvSpPr>
        <p:spPr>
          <a:xfrm>
            <a:off x="7176120" y="4077072"/>
            <a:ext cx="4824536" cy="864096"/>
          </a:xfrm>
          <a:prstGeom prst="roundRect">
            <a:avLst/>
          </a:prstGeom>
          <a:solidFill>
            <a:srgbClr val="00B0F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u="sng" dirty="0" smtClean="0">
              <a:solidFill>
                <a:schemeClr val="tx1"/>
              </a:solidFill>
            </a:endParaRPr>
          </a:p>
          <a:p>
            <a:pPr algn="ctr"/>
            <a:endParaRPr lang="en-GB" b="1" dirty="0" smtClean="0">
              <a:solidFill>
                <a:schemeClr val="tx1"/>
              </a:solidFill>
            </a:endParaRPr>
          </a:p>
          <a:p>
            <a:pPr algn="ctr"/>
            <a:r>
              <a:rPr lang="en-GB" b="1" dirty="0" smtClean="0">
                <a:solidFill>
                  <a:schemeClr val="tx1"/>
                </a:solidFill>
              </a:rPr>
              <a:t>Routine Adolescent Immunisations </a:t>
            </a:r>
          </a:p>
          <a:p>
            <a:pPr algn="ctr"/>
            <a:r>
              <a:rPr lang="en-GB" dirty="0" smtClean="0">
                <a:solidFill>
                  <a:schemeClr val="tx1"/>
                </a:solidFill>
              </a:rPr>
              <a:t>Vaccination UK </a:t>
            </a:r>
          </a:p>
          <a:p>
            <a:pPr algn="ctr"/>
            <a:r>
              <a:rPr lang="en-GB" dirty="0" smtClean="0">
                <a:solidFill>
                  <a:schemeClr val="tx1"/>
                </a:solidFill>
              </a:rPr>
              <a:t>(who will also offer MMR catch up)</a:t>
            </a:r>
          </a:p>
          <a:p>
            <a:r>
              <a:rPr lang="en-GB" dirty="0" smtClean="0"/>
              <a:t>. </a:t>
            </a:r>
            <a:r>
              <a:rPr lang="en-GB" b="1" dirty="0" smtClean="0">
                <a:solidFill>
                  <a:schemeClr val="tx1"/>
                </a:solidFill>
              </a:rPr>
              <a:t> </a:t>
            </a:r>
          </a:p>
          <a:p>
            <a:pPr algn="ctr"/>
            <a:endParaRPr lang="en-GB" b="1" dirty="0">
              <a:solidFill>
                <a:schemeClr val="tx1"/>
              </a:solidFill>
            </a:endParaRPr>
          </a:p>
        </p:txBody>
      </p:sp>
      <p:pic>
        <p:nvPicPr>
          <p:cNvPr id="5" name="Picture 4"/>
          <p:cNvPicPr>
            <a:picLocks noChangeAspect="1"/>
          </p:cNvPicPr>
          <p:nvPr/>
        </p:nvPicPr>
        <p:blipFill>
          <a:blip r:embed="rId2"/>
          <a:stretch>
            <a:fillRect/>
          </a:stretch>
        </p:blipFill>
        <p:spPr>
          <a:xfrm>
            <a:off x="0" y="990600"/>
            <a:ext cx="6953250" cy="5867400"/>
          </a:xfrm>
          <a:prstGeom prst="rect">
            <a:avLst/>
          </a:prstGeom>
        </p:spPr>
      </p:pic>
      <p:sp>
        <p:nvSpPr>
          <p:cNvPr id="31" name="Rectangle 30"/>
          <p:cNvSpPr/>
          <p:nvPr/>
        </p:nvSpPr>
        <p:spPr>
          <a:xfrm>
            <a:off x="119336" y="2276872"/>
            <a:ext cx="6696745" cy="367240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p:cNvSpPr/>
          <p:nvPr/>
        </p:nvSpPr>
        <p:spPr>
          <a:xfrm>
            <a:off x="119336" y="6021288"/>
            <a:ext cx="6696744" cy="720080"/>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ed Rectangle 33"/>
          <p:cNvSpPr/>
          <p:nvPr/>
        </p:nvSpPr>
        <p:spPr>
          <a:xfrm>
            <a:off x="119336" y="5229200"/>
            <a:ext cx="6696744" cy="288032"/>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ounded Rectangle 35"/>
          <p:cNvSpPr/>
          <p:nvPr/>
        </p:nvSpPr>
        <p:spPr>
          <a:xfrm>
            <a:off x="7176120" y="2564904"/>
            <a:ext cx="4824536" cy="1224136"/>
          </a:xfrm>
          <a:prstGeom prst="roundRect">
            <a:avLst/>
          </a:prstGeom>
          <a:solidFill>
            <a:srgbClr val="00B05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schemeClr val="tx1"/>
                </a:solidFill>
              </a:rPr>
              <a:t>Seasonal Influenza </a:t>
            </a:r>
          </a:p>
          <a:p>
            <a:pPr algn="ctr"/>
            <a:r>
              <a:rPr lang="en-GB" dirty="0" smtClean="0">
                <a:solidFill>
                  <a:schemeClr val="tx1"/>
                </a:solidFill>
              </a:rPr>
              <a:t>2-3 years: General Practice</a:t>
            </a:r>
          </a:p>
          <a:p>
            <a:pPr algn="ctr"/>
            <a:r>
              <a:rPr lang="en-GB" dirty="0" smtClean="0">
                <a:solidFill>
                  <a:schemeClr val="tx1"/>
                </a:solidFill>
              </a:rPr>
              <a:t>Reception upwards: Vaccination UK </a:t>
            </a:r>
          </a:p>
          <a:p>
            <a:pPr algn="ctr"/>
            <a:r>
              <a:rPr lang="en-GB" dirty="0" smtClean="0">
                <a:solidFill>
                  <a:schemeClr val="tx1"/>
                </a:solidFill>
              </a:rPr>
              <a:t>(who will also offer nasal and injection)</a:t>
            </a:r>
            <a:endParaRPr lang="en-GB" dirty="0">
              <a:solidFill>
                <a:schemeClr val="tx1"/>
              </a:solidFill>
            </a:endParaRPr>
          </a:p>
        </p:txBody>
      </p:sp>
    </p:spTree>
    <p:extLst>
      <p:ext uri="{BB962C8B-B14F-4D97-AF65-F5344CB8AC3E}">
        <p14:creationId xmlns:p14="http://schemas.microsoft.com/office/powerpoint/2010/main" val="4154261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0" grpId="0" animBg="1"/>
      <p:bldP spid="31" grpId="0" animBg="1"/>
      <p:bldP spid="33" grpId="0" animBg="1"/>
      <p:bldP spid="34" grpId="0" animBg="1"/>
      <p:bldP spid="3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GB" sz="2000" dirty="0" smtClean="0"/>
              <a:t>North West London ICB: Immunisations Team: Ealing Practice Nurse Forum:  </a:t>
            </a:r>
            <a:r>
              <a:rPr lang="en-GB" sz="2800" b="1" dirty="0" smtClean="0"/>
              <a:t/>
            </a:r>
            <a:br>
              <a:rPr lang="en-GB" sz="2800" b="1" dirty="0" smtClean="0"/>
            </a:br>
            <a:r>
              <a:rPr lang="en-GB" sz="2400" b="1" dirty="0" smtClean="0"/>
              <a:t>Changes to Childhood Routine Vaccination Schedule  </a:t>
            </a:r>
            <a:endParaRPr lang="en-GB" sz="2400" dirty="0">
              <a:latin typeface="+mn-lt"/>
            </a:endParaRPr>
          </a:p>
        </p:txBody>
      </p:sp>
      <p:sp>
        <p:nvSpPr>
          <p:cNvPr id="8" name="TextBox 7"/>
          <p:cNvSpPr txBox="1"/>
          <p:nvPr/>
        </p:nvSpPr>
        <p:spPr>
          <a:xfrm>
            <a:off x="695400" y="1844824"/>
            <a:ext cx="4029000" cy="369332"/>
          </a:xfrm>
          <a:prstGeom prst="rect">
            <a:avLst/>
          </a:prstGeom>
          <a:noFill/>
        </p:spPr>
        <p:txBody>
          <a:bodyPr wrap="square" rtlCol="0">
            <a:spAutoFit/>
          </a:bodyPr>
          <a:lstStyle/>
          <a:p>
            <a:endParaRPr lang="en-GB" dirty="0"/>
          </a:p>
        </p:txBody>
      </p:sp>
      <p:pic>
        <p:nvPicPr>
          <p:cNvPr id="3" name="Picture 2"/>
          <p:cNvPicPr>
            <a:picLocks noChangeAspect="1"/>
          </p:cNvPicPr>
          <p:nvPr/>
        </p:nvPicPr>
        <p:blipFill>
          <a:blip r:embed="rId2"/>
          <a:stretch>
            <a:fillRect/>
          </a:stretch>
        </p:blipFill>
        <p:spPr>
          <a:xfrm>
            <a:off x="0" y="1268759"/>
            <a:ext cx="12192000" cy="4893915"/>
          </a:xfrm>
          <a:prstGeom prst="rect">
            <a:avLst/>
          </a:prstGeom>
        </p:spPr>
      </p:pic>
      <p:sp>
        <p:nvSpPr>
          <p:cNvPr id="5" name="Rectangle 4"/>
          <p:cNvSpPr/>
          <p:nvPr/>
        </p:nvSpPr>
        <p:spPr>
          <a:xfrm>
            <a:off x="2207568" y="6165304"/>
            <a:ext cx="8064896" cy="646331"/>
          </a:xfrm>
          <a:prstGeom prst="rect">
            <a:avLst/>
          </a:prstGeom>
        </p:spPr>
        <p:txBody>
          <a:bodyPr wrap="square">
            <a:spAutoFit/>
          </a:bodyPr>
          <a:lstStyle/>
          <a:p>
            <a:r>
              <a:rPr lang="en-GB" dirty="0">
                <a:hlinkClick r:id="rId3"/>
              </a:rPr>
              <a:t>Immunisation training webinar 2023 - Horizon scanning routine immunisation schedule changes - Health Publications</a:t>
            </a:r>
            <a:endParaRPr lang="en-GB" dirty="0"/>
          </a:p>
        </p:txBody>
      </p:sp>
    </p:spTree>
    <p:extLst>
      <p:ext uri="{BB962C8B-B14F-4D97-AF65-F5344CB8AC3E}">
        <p14:creationId xmlns:p14="http://schemas.microsoft.com/office/powerpoint/2010/main" val="18804697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1A33D-1576-98CD-A7BB-2CB3D2DB54FB}"/>
              </a:ext>
            </a:extLst>
          </p:cNvPr>
          <p:cNvSpPr>
            <a:spLocks noGrp="1"/>
          </p:cNvSpPr>
          <p:nvPr>
            <p:ph type="title"/>
          </p:nvPr>
        </p:nvSpPr>
        <p:spPr>
          <a:xfrm>
            <a:off x="407368" y="1523327"/>
            <a:ext cx="11377264" cy="2623568"/>
          </a:xfrm>
        </p:spPr>
        <p:txBody>
          <a:bodyPr>
            <a:normAutofit/>
          </a:bodyPr>
          <a:lstStyle/>
          <a:p>
            <a:r>
              <a:rPr lang="en-GB" sz="2800" dirty="0" smtClean="0"/>
              <a:t/>
            </a:r>
            <a:br>
              <a:rPr lang="en-GB" sz="2800" dirty="0" smtClean="0"/>
            </a:br>
            <a:r>
              <a:rPr lang="en-GB" sz="2800" dirty="0" smtClean="0"/>
              <a:t/>
            </a:r>
            <a:br>
              <a:rPr lang="en-GB" sz="2800" dirty="0" smtClean="0"/>
            </a:br>
            <a:r>
              <a:rPr lang="en-GB" sz="2400" b="1" dirty="0" smtClean="0"/>
              <a:t>Seasonal Flu and COVID Vaccination Programme Autumn/Winter 2024/25</a:t>
            </a:r>
            <a:r>
              <a:rPr lang="en-GB" sz="2400" b="1" dirty="0"/>
              <a:t/>
            </a:r>
            <a:br>
              <a:rPr lang="en-GB" sz="2400" b="1" dirty="0"/>
            </a:br>
            <a:r>
              <a:rPr lang="en-US" sz="2400" b="1" dirty="0" smtClean="0"/>
              <a:t/>
            </a:r>
            <a:br>
              <a:rPr lang="en-US" sz="2400" b="1" dirty="0" smtClean="0"/>
            </a:br>
            <a:endParaRPr lang="en-US" sz="2400" dirty="0"/>
          </a:p>
        </p:txBody>
      </p:sp>
    </p:spTree>
    <p:extLst>
      <p:ext uri="{BB962C8B-B14F-4D97-AF65-F5344CB8AC3E}">
        <p14:creationId xmlns:p14="http://schemas.microsoft.com/office/powerpoint/2010/main" val="1174766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GB" sz="2000" dirty="0" smtClean="0"/>
              <a:t>North West London ICB Immunisations Team: Ealing Practice Nurse Forum 13.09.24 </a:t>
            </a:r>
            <a:r>
              <a:rPr lang="en-GB" sz="2800" b="1" dirty="0" smtClean="0"/>
              <a:t/>
            </a:r>
            <a:br>
              <a:rPr lang="en-GB" sz="2800" b="1" dirty="0" smtClean="0"/>
            </a:br>
            <a:r>
              <a:rPr lang="en-GB" sz="2400" b="1" dirty="0" smtClean="0"/>
              <a:t>Changes to Childhood Routine Vaccination Schedule  </a:t>
            </a:r>
            <a:endParaRPr lang="en-GB" sz="2400" dirty="0">
              <a:latin typeface="+mn-lt"/>
            </a:endParaRPr>
          </a:p>
        </p:txBody>
      </p:sp>
      <p:sp>
        <p:nvSpPr>
          <p:cNvPr id="8" name="TextBox 7"/>
          <p:cNvSpPr txBox="1"/>
          <p:nvPr/>
        </p:nvSpPr>
        <p:spPr>
          <a:xfrm>
            <a:off x="695400" y="1844824"/>
            <a:ext cx="4029000" cy="369332"/>
          </a:xfrm>
          <a:prstGeom prst="rect">
            <a:avLst/>
          </a:prstGeom>
          <a:noFill/>
        </p:spPr>
        <p:txBody>
          <a:bodyPr wrap="square" rtlCol="0">
            <a:spAutoFit/>
          </a:bodyPr>
          <a:lstStyle/>
          <a:p>
            <a:endParaRPr lang="en-GB" dirty="0"/>
          </a:p>
        </p:txBody>
      </p:sp>
      <p:sp>
        <p:nvSpPr>
          <p:cNvPr id="5" name="Rectangle 4"/>
          <p:cNvSpPr/>
          <p:nvPr/>
        </p:nvSpPr>
        <p:spPr>
          <a:xfrm>
            <a:off x="2207568" y="6165304"/>
            <a:ext cx="8064896" cy="646331"/>
          </a:xfrm>
          <a:prstGeom prst="rect">
            <a:avLst/>
          </a:prstGeom>
        </p:spPr>
        <p:txBody>
          <a:bodyPr wrap="square">
            <a:spAutoFit/>
          </a:bodyPr>
          <a:lstStyle/>
          <a:p>
            <a:pPr algn="ctr"/>
            <a:r>
              <a:rPr lang="en-GB" dirty="0">
                <a:hlinkClick r:id="rId2"/>
              </a:rPr>
              <a:t>Immunisation training webinar 2023 - Horizon scanning routine immunisation schedule changes - Health Publications</a:t>
            </a:r>
            <a:endParaRPr lang="en-GB" dirty="0"/>
          </a:p>
        </p:txBody>
      </p:sp>
      <p:pic>
        <p:nvPicPr>
          <p:cNvPr id="2" name="Picture 1"/>
          <p:cNvPicPr>
            <a:picLocks noChangeAspect="1"/>
          </p:cNvPicPr>
          <p:nvPr/>
        </p:nvPicPr>
        <p:blipFill>
          <a:blip r:embed="rId3"/>
          <a:stretch>
            <a:fillRect/>
          </a:stretch>
        </p:blipFill>
        <p:spPr>
          <a:xfrm>
            <a:off x="0" y="1196751"/>
            <a:ext cx="12191999" cy="4832573"/>
          </a:xfrm>
          <a:prstGeom prst="rect">
            <a:avLst/>
          </a:prstGeom>
        </p:spPr>
      </p:pic>
    </p:spTree>
    <p:extLst>
      <p:ext uri="{BB962C8B-B14F-4D97-AF65-F5344CB8AC3E}">
        <p14:creationId xmlns:p14="http://schemas.microsoft.com/office/powerpoint/2010/main" val="276260935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GB" sz="2000" dirty="0" smtClean="0"/>
              <a:t>North West London ICB </a:t>
            </a:r>
            <a:r>
              <a:rPr lang="en-GB" sz="2000" dirty="0"/>
              <a:t>Immunisation </a:t>
            </a:r>
            <a:r>
              <a:rPr lang="en-GB" sz="2000" dirty="0" smtClean="0"/>
              <a:t>Team: </a:t>
            </a:r>
            <a:r>
              <a:rPr lang="en-GB" sz="2000" dirty="0"/>
              <a:t>Ealing Practice Nurse Forum: 13.09.24 </a:t>
            </a:r>
            <a:r>
              <a:rPr lang="en-GB" sz="2400" b="1" dirty="0" smtClean="0"/>
              <a:t/>
            </a:r>
            <a:br>
              <a:rPr lang="en-GB" sz="2400" b="1" dirty="0" smtClean="0"/>
            </a:br>
            <a:r>
              <a:rPr lang="en-GB" sz="2400" b="1" dirty="0" smtClean="0"/>
              <a:t>Vaccination UK</a:t>
            </a:r>
            <a:endParaRPr lang="en-GB" sz="2800" b="1" dirty="0">
              <a:latin typeface="+mn-lt"/>
            </a:endParaRPr>
          </a:p>
        </p:txBody>
      </p:sp>
      <p:sp>
        <p:nvSpPr>
          <p:cNvPr id="7" name="Rectangle 3"/>
          <p:cNvSpPr>
            <a:spLocks noChangeArrowheads="1"/>
          </p:cNvSpPr>
          <p:nvPr/>
        </p:nvSpPr>
        <p:spPr bwMode="auto">
          <a:xfrm>
            <a:off x="-20896" y="862552"/>
            <a:ext cx="12192000" cy="5355312"/>
          </a:xfrm>
          <a:prstGeom prst="rect">
            <a:avLst/>
          </a:prstGeom>
          <a:noFill/>
          <a:ln>
            <a:noFill/>
          </a:ln>
          <a:effectLs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85750" indent="-285750">
              <a:buFont typeface="Arial" panose="020B0604020202020204" pitchFamily="34" charset="0"/>
              <a:buChar char="•"/>
            </a:pPr>
            <a:endParaRPr lang="en-GB" b="1" dirty="0" smtClean="0"/>
          </a:p>
          <a:p>
            <a:r>
              <a:rPr lang="en-GB" b="1" dirty="0" smtClean="0"/>
              <a:t>School Aged Immunisations: </a:t>
            </a:r>
            <a:r>
              <a:rPr lang="en-GB" dirty="0" smtClean="0"/>
              <a:t>From </a:t>
            </a:r>
            <a:r>
              <a:rPr lang="en-GB" dirty="0"/>
              <a:t>1 September 2024, </a:t>
            </a:r>
            <a:r>
              <a:rPr lang="en-GB" dirty="0" smtClean="0"/>
              <a:t>CNWL will no longer provide the School </a:t>
            </a:r>
            <a:r>
              <a:rPr lang="en-GB" dirty="0"/>
              <a:t>Immunisation Service in </a:t>
            </a:r>
            <a:r>
              <a:rPr lang="en-GB" dirty="0" smtClean="0"/>
              <a:t>Ealing boroughs</a:t>
            </a:r>
            <a:r>
              <a:rPr lang="en-GB" dirty="0"/>
              <a:t>. This will be provided by </a:t>
            </a:r>
            <a:r>
              <a:rPr lang="en-GB" dirty="0" smtClean="0"/>
              <a:t>the Children and Young People’s Community Immunisation Service (CYPCIS) hosted by Vaccination UK. </a:t>
            </a:r>
            <a:endParaRPr lang="en-GB" b="1" dirty="0" smtClean="0">
              <a:solidFill>
                <a:srgbClr val="FF0000"/>
              </a:solidFill>
            </a:endParaRPr>
          </a:p>
          <a:p>
            <a:r>
              <a:rPr lang="en-GB" b="1" dirty="0" smtClean="0"/>
              <a:t>Contact</a:t>
            </a:r>
            <a:r>
              <a:rPr lang="en-GB" dirty="0" smtClean="0"/>
              <a:t>: </a:t>
            </a:r>
            <a:r>
              <a:rPr lang="en-GB" dirty="0">
                <a:hlinkClick r:id="rId2"/>
              </a:rPr>
              <a:t>Ealing@v-uk.co.uk</a:t>
            </a:r>
            <a:endParaRPr lang="en-GB" dirty="0"/>
          </a:p>
          <a:p>
            <a:endParaRPr lang="en-GB" b="1" dirty="0" smtClean="0"/>
          </a:p>
          <a:p>
            <a:r>
              <a:rPr lang="en-GB" b="1" dirty="0" smtClean="0"/>
              <a:t>BCG: </a:t>
            </a:r>
            <a:r>
              <a:rPr lang="en-GB" dirty="0" smtClean="0"/>
              <a:t>VACUK will be the neonatal </a:t>
            </a:r>
            <a:r>
              <a:rPr lang="en-GB" dirty="0"/>
              <a:t>BCG service community providers from 1st September </a:t>
            </a:r>
            <a:r>
              <a:rPr lang="en-GB" dirty="0" smtClean="0"/>
              <a:t>2024.</a:t>
            </a:r>
            <a:r>
              <a:rPr lang="en-GB" dirty="0"/>
              <a:t> </a:t>
            </a:r>
            <a:r>
              <a:rPr lang="en-GB" dirty="0" smtClean="0"/>
              <a:t>The eligibility criteria </a:t>
            </a:r>
            <a:r>
              <a:rPr lang="en-GB" dirty="0"/>
              <a:t>for the neonatal BCG service is as </a:t>
            </a:r>
            <a:r>
              <a:rPr lang="en-GB" dirty="0" smtClean="0"/>
              <a:t>follows:</a:t>
            </a:r>
          </a:p>
          <a:p>
            <a:pPr marL="285750" indent="-285750">
              <a:buFont typeface="Arial" panose="020B0604020202020204" pitchFamily="34" charset="0"/>
              <a:buChar char="•"/>
            </a:pPr>
            <a:r>
              <a:rPr lang="en-GB" dirty="0" smtClean="0"/>
              <a:t>all </a:t>
            </a:r>
            <a:r>
              <a:rPr lang="en-GB" dirty="0"/>
              <a:t>infants (aged 0 to 12 months) with a parent or grandparent who were born in a country where the </a:t>
            </a:r>
            <a:r>
              <a:rPr lang="en-GB" u="sng" dirty="0">
                <a:hlinkClick r:id="rId3" tooltip="https://www.gov.uk/government/publications/tuberculosis-tb-by-country-rates-per-100000-people"/>
              </a:rPr>
              <a:t>annual incidence of TB is 40/100,000 or greater </a:t>
            </a:r>
            <a:endParaRPr lang="en-GB" dirty="0"/>
          </a:p>
          <a:p>
            <a:pPr marL="285750" indent="-285750">
              <a:buFont typeface="Arial" panose="020B0604020202020204" pitchFamily="34" charset="0"/>
              <a:buChar char="•"/>
            </a:pPr>
            <a:r>
              <a:rPr lang="en-GB" dirty="0" smtClean="0"/>
              <a:t>all </a:t>
            </a:r>
            <a:r>
              <a:rPr lang="en-GB" dirty="0"/>
              <a:t>infants (aged 0 to 12 months) living in areas of the UK where the </a:t>
            </a:r>
            <a:r>
              <a:rPr lang="en-GB" u="sng" dirty="0">
                <a:hlinkClick r:id="rId4" tooltip="https://www.gov.uk/government/publications/tuberculosis-tb-by-country-rates-per-100000-people"/>
              </a:rPr>
              <a:t>annual incidence of TB is 40/100,000 or greater</a:t>
            </a:r>
            <a:r>
              <a:rPr lang="en-GB" dirty="0"/>
              <a:t> (Newham is the only universal borough in </a:t>
            </a:r>
            <a:r>
              <a:rPr lang="en-GB" dirty="0" smtClean="0"/>
              <a:t>London).</a:t>
            </a:r>
            <a:endParaRPr lang="en-GB" dirty="0"/>
          </a:p>
          <a:p>
            <a:r>
              <a:rPr lang="en-GB" b="1" dirty="0" smtClean="0"/>
              <a:t>Contact</a:t>
            </a:r>
            <a:r>
              <a:rPr lang="en-GB" dirty="0" smtClean="0"/>
              <a:t>: </a:t>
            </a:r>
            <a:r>
              <a:rPr lang="en-GB" dirty="0" smtClean="0">
                <a:hlinkClick r:id="rId5"/>
              </a:rPr>
              <a:t>vul.nwl.bcg@nhs.net</a:t>
            </a:r>
            <a:r>
              <a:rPr lang="en-GB" dirty="0" smtClean="0"/>
              <a:t> (</a:t>
            </a:r>
            <a:r>
              <a:rPr lang="en-GB" b="1" dirty="0" smtClean="0"/>
              <a:t>awaiting for update on Ealing’s clinic location</a:t>
            </a:r>
            <a:r>
              <a:rPr lang="en-GB" dirty="0" smtClean="0"/>
              <a:t>)</a:t>
            </a:r>
          </a:p>
          <a:p>
            <a:pPr lvl="0"/>
            <a:endParaRPr lang="en-GB" dirty="0" smtClean="0"/>
          </a:p>
          <a:p>
            <a:pPr lvl="0"/>
            <a:r>
              <a:rPr lang="en-GB" b="1" dirty="0" smtClean="0"/>
              <a:t>Selective Hep B Programme: </a:t>
            </a:r>
            <a:r>
              <a:rPr lang="en-GB" dirty="0" smtClean="0"/>
              <a:t>From 1 </a:t>
            </a:r>
            <a:r>
              <a:rPr lang="en-GB" dirty="0"/>
              <a:t>September 2024, GP practices in London can choose to allow the new </a:t>
            </a:r>
            <a:r>
              <a:rPr lang="en-GB" dirty="0" smtClean="0"/>
              <a:t>Children </a:t>
            </a:r>
            <a:r>
              <a:rPr lang="en-GB" dirty="0"/>
              <a:t>and Young People’s Community Immunisation Service (CYPCIS) to provide the two monovalent Hepatitis B vaccination doses at 4 weeks and 12 months (including the DBS sample) on their behalf. This includes all the contacting and scheduling for these two </a:t>
            </a:r>
            <a:r>
              <a:rPr lang="en-GB" dirty="0" smtClean="0"/>
              <a:t>doses. </a:t>
            </a:r>
          </a:p>
          <a:p>
            <a:pPr lvl="0"/>
            <a:r>
              <a:rPr lang="en-GB" b="1" dirty="0" smtClean="0"/>
              <a:t>Contact</a:t>
            </a:r>
            <a:r>
              <a:rPr lang="en-GB" dirty="0" smtClean="0"/>
              <a:t>: </a:t>
            </a:r>
            <a:r>
              <a:rPr lang="en-GB" dirty="0">
                <a:hlinkClick r:id="rId6"/>
              </a:rPr>
              <a:t>vul.neonatalhepb@nhs.net</a:t>
            </a:r>
            <a:r>
              <a:rPr lang="en-GB" dirty="0"/>
              <a:t> </a:t>
            </a:r>
            <a:endParaRPr lang="en-GB" b="1" dirty="0"/>
          </a:p>
        </p:txBody>
      </p:sp>
      <p:pic>
        <p:nvPicPr>
          <p:cNvPr id="2" name="Picture 1"/>
          <p:cNvPicPr>
            <a:picLocks noChangeAspect="1"/>
          </p:cNvPicPr>
          <p:nvPr/>
        </p:nvPicPr>
        <p:blipFill>
          <a:blip r:embed="rId7"/>
          <a:stretch>
            <a:fillRect/>
          </a:stretch>
        </p:blipFill>
        <p:spPr>
          <a:xfrm>
            <a:off x="4007768" y="5947073"/>
            <a:ext cx="4086225" cy="910927"/>
          </a:xfrm>
          <a:prstGeom prst="rect">
            <a:avLst/>
          </a:prstGeom>
          <a:ln w="28575">
            <a:solidFill>
              <a:srgbClr val="F24678"/>
            </a:solidFill>
          </a:ln>
        </p:spPr>
      </p:pic>
      <p:sp>
        <p:nvSpPr>
          <p:cNvPr id="6" name="TextBox 5"/>
          <p:cNvSpPr txBox="1"/>
          <p:nvPr/>
        </p:nvSpPr>
        <p:spPr>
          <a:xfrm>
            <a:off x="911424" y="2204864"/>
            <a:ext cx="10297144" cy="2860358"/>
          </a:xfrm>
          <a:prstGeom prst="roundRect">
            <a:avLst/>
          </a:prstGeom>
          <a:solidFill>
            <a:srgbClr val="F24678"/>
          </a:solidFill>
        </p:spPr>
        <p:txBody>
          <a:bodyPr wrap="square" rtlCol="0">
            <a:spAutoFit/>
          </a:bodyPr>
          <a:lstStyle/>
          <a:p>
            <a:r>
              <a:rPr lang="en-GB" dirty="0" smtClean="0"/>
              <a:t>All </a:t>
            </a:r>
            <a:r>
              <a:rPr lang="en-GB" dirty="0"/>
              <a:t>children/young people within the defined cohorts, including children attending maintained, independent and private (day and boarding), home schooled, those not in education, Pupil Referral Units (PRUs), and Special Educational Needs (SEN), Faith Based Schools and other education settings such as those in detained settings. </a:t>
            </a:r>
          </a:p>
          <a:p>
            <a:r>
              <a:rPr lang="en-GB" dirty="0"/>
              <a:t> </a:t>
            </a:r>
          </a:p>
          <a:p>
            <a:r>
              <a:rPr lang="en-GB" dirty="0"/>
              <a:t>Age group is up to 19 years but up to 25 if SEN</a:t>
            </a:r>
            <a:r>
              <a:rPr lang="en-GB" dirty="0" smtClean="0"/>
              <a:t>.</a:t>
            </a:r>
          </a:p>
          <a:p>
            <a:endParaRPr lang="en-GB" dirty="0"/>
          </a:p>
          <a:p>
            <a:r>
              <a:rPr lang="en-GB" dirty="0" smtClean="0"/>
              <a:t>MMR will also be offered all year round. </a:t>
            </a:r>
            <a:endParaRPr lang="en-GB" dirty="0"/>
          </a:p>
          <a:p>
            <a:r>
              <a:rPr lang="en-GB" dirty="0"/>
              <a:t> </a:t>
            </a:r>
          </a:p>
        </p:txBody>
      </p:sp>
    </p:spTree>
    <p:extLst>
      <p:ext uri="{BB962C8B-B14F-4D97-AF65-F5344CB8AC3E}">
        <p14:creationId xmlns:p14="http://schemas.microsoft.com/office/powerpoint/2010/main" val="1416174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2" end="2"/>
                                            </p:txEl>
                                          </p:spTgt>
                                        </p:tgtEl>
                                        <p:attrNameLst>
                                          <p:attrName>style.visibility</p:attrName>
                                        </p:attrNameLst>
                                      </p:cBhvr>
                                      <p:to>
                                        <p:strVal val="visible"/>
                                      </p:to>
                                    </p:set>
                                    <p:animEffect transition="in" filter="fade">
                                      <p:cBhvr>
                                        <p:cTn id="10" dur="500"/>
                                        <p:tgtEl>
                                          <p:spTgt spid="7">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animEffect transition="in" filter="fade">
                                      <p:cBhvr>
                                        <p:cTn id="15" dur="500"/>
                                        <p:tgtEl>
                                          <p:spTgt spid="7">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7">
                                            <p:txEl>
                                              <p:pRg st="5" end="5"/>
                                            </p:txEl>
                                          </p:spTgt>
                                        </p:tgtEl>
                                        <p:attrNameLst>
                                          <p:attrName>style.visibility</p:attrName>
                                        </p:attrNameLst>
                                      </p:cBhvr>
                                      <p:to>
                                        <p:strVal val="visible"/>
                                      </p:to>
                                    </p:set>
                                    <p:animEffect transition="in" filter="fade">
                                      <p:cBhvr>
                                        <p:cTn id="18" dur="500"/>
                                        <p:tgtEl>
                                          <p:spTgt spid="7">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animEffect transition="in" filter="fade">
                                      <p:cBhvr>
                                        <p:cTn id="21" dur="500"/>
                                        <p:tgtEl>
                                          <p:spTgt spid="7">
                                            <p:txEl>
                                              <p:pRg st="6" end="6"/>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7">
                                            <p:txEl>
                                              <p:pRg st="7" end="7"/>
                                            </p:txEl>
                                          </p:spTgt>
                                        </p:tgtEl>
                                        <p:attrNameLst>
                                          <p:attrName>style.visibility</p:attrName>
                                        </p:attrNameLst>
                                      </p:cBhvr>
                                      <p:to>
                                        <p:strVal val="visible"/>
                                      </p:to>
                                    </p:set>
                                    <p:animEffect transition="in" filter="fade">
                                      <p:cBhvr>
                                        <p:cTn id="24" dur="500"/>
                                        <p:tgtEl>
                                          <p:spTgt spid="7">
                                            <p:txEl>
                                              <p:pRg st="7" end="7"/>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
                                            <p:txEl>
                                              <p:pRg st="9" end="9"/>
                                            </p:txEl>
                                          </p:spTgt>
                                        </p:tgtEl>
                                        <p:attrNameLst>
                                          <p:attrName>style.visibility</p:attrName>
                                        </p:attrNameLst>
                                      </p:cBhvr>
                                      <p:to>
                                        <p:strVal val="visible"/>
                                      </p:to>
                                    </p:set>
                                    <p:animEffect transition="in" filter="fade">
                                      <p:cBhvr>
                                        <p:cTn id="29" dur="500"/>
                                        <p:tgtEl>
                                          <p:spTgt spid="7">
                                            <p:txEl>
                                              <p:pRg st="9" end="9"/>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7">
                                            <p:txEl>
                                              <p:pRg st="10" end="10"/>
                                            </p:txEl>
                                          </p:spTgt>
                                        </p:tgtEl>
                                        <p:attrNameLst>
                                          <p:attrName>style.visibility</p:attrName>
                                        </p:attrNameLst>
                                      </p:cBhvr>
                                      <p:to>
                                        <p:strVal val="visible"/>
                                      </p:to>
                                    </p:set>
                                    <p:animEffect transition="in" filter="fade">
                                      <p:cBhvr>
                                        <p:cTn id="32" dur="500"/>
                                        <p:tgtEl>
                                          <p:spTgt spid="7">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9336" y="332656"/>
            <a:ext cx="11377264" cy="543595"/>
          </a:xfrm>
        </p:spPr>
        <p:txBody>
          <a:bodyPr>
            <a:noAutofit/>
          </a:bodyPr>
          <a:lstStyle/>
          <a:p>
            <a:r>
              <a:rPr lang="en-GB" sz="2400" dirty="0"/>
              <a:t>NWL ICB Immunisation Team: Childhood Immunisations</a:t>
            </a:r>
            <a:r>
              <a:rPr lang="en-GB" sz="3200" dirty="0"/>
              <a:t/>
            </a:r>
            <a:br>
              <a:rPr lang="en-GB" sz="3200" dirty="0"/>
            </a:br>
            <a:r>
              <a:rPr lang="en-GB" sz="2400" b="1" dirty="0" smtClean="0"/>
              <a:t>Routine Adult Immunisations</a:t>
            </a:r>
            <a:endParaRPr lang="en-GB" sz="2400" dirty="0"/>
          </a:p>
        </p:txBody>
      </p:sp>
      <p:pic>
        <p:nvPicPr>
          <p:cNvPr id="6" name="Picture 5"/>
          <p:cNvPicPr>
            <a:picLocks noChangeAspect="1"/>
          </p:cNvPicPr>
          <p:nvPr/>
        </p:nvPicPr>
        <p:blipFill>
          <a:blip r:embed="rId2"/>
          <a:stretch>
            <a:fillRect/>
          </a:stretch>
        </p:blipFill>
        <p:spPr>
          <a:xfrm>
            <a:off x="0" y="1628800"/>
            <a:ext cx="12192000" cy="1314450"/>
          </a:xfrm>
          <a:prstGeom prst="rect">
            <a:avLst/>
          </a:prstGeom>
        </p:spPr>
      </p:pic>
      <p:pic>
        <p:nvPicPr>
          <p:cNvPr id="9" name="Picture 8"/>
          <p:cNvPicPr>
            <a:picLocks noChangeAspect="1"/>
          </p:cNvPicPr>
          <p:nvPr/>
        </p:nvPicPr>
        <p:blipFill>
          <a:blip r:embed="rId3"/>
          <a:stretch>
            <a:fillRect/>
          </a:stretch>
        </p:blipFill>
        <p:spPr>
          <a:xfrm>
            <a:off x="263352" y="3356992"/>
            <a:ext cx="11737304" cy="2520280"/>
          </a:xfrm>
          <a:prstGeom prst="rect">
            <a:avLst/>
          </a:prstGeom>
        </p:spPr>
      </p:pic>
      <p:sp>
        <p:nvSpPr>
          <p:cNvPr id="10" name="Oval 9"/>
          <p:cNvSpPr/>
          <p:nvPr/>
        </p:nvSpPr>
        <p:spPr>
          <a:xfrm>
            <a:off x="9120336" y="1988840"/>
            <a:ext cx="2808312" cy="648072"/>
          </a:xfrm>
          <a:prstGeom prst="ellipse">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7683323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76F84FA-B8EB-462F-97BA-032CB76B4E3A}" type="slidenum">
              <a:rPr lang="en-GB" smtClean="0"/>
              <a:t>33</a:t>
            </a:fld>
            <a:endParaRPr lang="en-GB" dirty="0"/>
          </a:p>
        </p:txBody>
      </p:sp>
      <p:sp>
        <p:nvSpPr>
          <p:cNvPr id="4" name="Title 3"/>
          <p:cNvSpPr>
            <a:spLocks noGrp="1"/>
          </p:cNvSpPr>
          <p:nvPr>
            <p:ph type="title"/>
          </p:nvPr>
        </p:nvSpPr>
        <p:spPr/>
        <p:txBody>
          <a:bodyPr>
            <a:noAutofit/>
          </a:bodyPr>
          <a:lstStyle/>
          <a:p>
            <a:r>
              <a:rPr lang="en-GB" sz="2000" dirty="0" smtClean="0"/>
              <a:t>North West London ICB </a:t>
            </a:r>
            <a:r>
              <a:rPr lang="en-GB" sz="2000" dirty="0"/>
              <a:t>Immunisation </a:t>
            </a:r>
            <a:r>
              <a:rPr lang="en-GB" sz="2000" dirty="0" smtClean="0"/>
              <a:t>Team: </a:t>
            </a:r>
            <a:r>
              <a:rPr lang="en-GB" sz="2000" dirty="0"/>
              <a:t>Ealing Practice Nurse Forum: 13.09.24 </a:t>
            </a:r>
            <a:r>
              <a:rPr lang="en-GB" sz="2400" b="1" dirty="0" smtClean="0"/>
              <a:t/>
            </a:r>
            <a:br>
              <a:rPr lang="en-GB" sz="2400" b="1" dirty="0" smtClean="0"/>
            </a:br>
            <a:r>
              <a:rPr lang="en-GB" sz="2400" b="1" dirty="0" smtClean="0"/>
              <a:t>Shingles</a:t>
            </a:r>
            <a:endParaRPr lang="en-GB" sz="2400" dirty="0">
              <a:latin typeface="+mn-lt"/>
            </a:endParaRPr>
          </a:p>
        </p:txBody>
      </p:sp>
      <p:pic>
        <p:nvPicPr>
          <p:cNvPr id="2" name="Picture 1"/>
          <p:cNvPicPr>
            <a:picLocks noChangeAspect="1"/>
          </p:cNvPicPr>
          <p:nvPr/>
        </p:nvPicPr>
        <p:blipFill>
          <a:blip r:embed="rId2"/>
          <a:stretch>
            <a:fillRect/>
          </a:stretch>
        </p:blipFill>
        <p:spPr>
          <a:xfrm>
            <a:off x="0" y="1533525"/>
            <a:ext cx="12192000" cy="4559771"/>
          </a:xfrm>
          <a:prstGeom prst="rect">
            <a:avLst/>
          </a:prstGeom>
        </p:spPr>
      </p:pic>
      <p:sp>
        <p:nvSpPr>
          <p:cNvPr id="5" name="Rectangle 4"/>
          <p:cNvSpPr/>
          <p:nvPr/>
        </p:nvSpPr>
        <p:spPr>
          <a:xfrm>
            <a:off x="2207568" y="6196877"/>
            <a:ext cx="8352928" cy="646331"/>
          </a:xfrm>
          <a:prstGeom prst="rect">
            <a:avLst/>
          </a:prstGeom>
        </p:spPr>
        <p:txBody>
          <a:bodyPr wrap="square">
            <a:spAutoFit/>
          </a:bodyPr>
          <a:lstStyle/>
          <a:p>
            <a:pPr algn="ctr"/>
            <a:r>
              <a:rPr lang="en-GB" dirty="0">
                <a:hlinkClick r:id="rId3"/>
              </a:rPr>
              <a:t>Vaccination against Shingles (herpes zoster) </a:t>
            </a:r>
            <a:r>
              <a:rPr lang="en-GB" dirty="0" err="1">
                <a:hlinkClick r:id="rId3"/>
              </a:rPr>
              <a:t>slideset</a:t>
            </a:r>
            <a:r>
              <a:rPr lang="en-GB" dirty="0">
                <a:hlinkClick r:id="rId3"/>
              </a:rPr>
              <a:t> Guidance for healthcare professionals. - Health Publications</a:t>
            </a:r>
            <a:endParaRPr lang="en-GB" dirty="0"/>
          </a:p>
        </p:txBody>
      </p:sp>
    </p:spTree>
    <p:extLst>
      <p:ext uri="{BB962C8B-B14F-4D97-AF65-F5344CB8AC3E}">
        <p14:creationId xmlns:p14="http://schemas.microsoft.com/office/powerpoint/2010/main" val="6517860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76F84FA-B8EB-462F-97BA-032CB76B4E3A}" type="slidenum">
              <a:rPr lang="en-GB" smtClean="0"/>
              <a:t>34</a:t>
            </a:fld>
            <a:endParaRPr lang="en-GB" dirty="0"/>
          </a:p>
        </p:txBody>
      </p:sp>
      <p:sp>
        <p:nvSpPr>
          <p:cNvPr id="4" name="Title 3"/>
          <p:cNvSpPr>
            <a:spLocks noGrp="1"/>
          </p:cNvSpPr>
          <p:nvPr>
            <p:ph type="title"/>
          </p:nvPr>
        </p:nvSpPr>
        <p:spPr/>
        <p:txBody>
          <a:bodyPr>
            <a:noAutofit/>
          </a:bodyPr>
          <a:lstStyle/>
          <a:p>
            <a:r>
              <a:rPr lang="en-GB" sz="2000" dirty="0" smtClean="0"/>
              <a:t>North West London ICB </a:t>
            </a:r>
            <a:r>
              <a:rPr lang="en-GB" sz="2000" dirty="0"/>
              <a:t>Immunisation </a:t>
            </a:r>
            <a:r>
              <a:rPr lang="en-GB" sz="2000" dirty="0" smtClean="0"/>
              <a:t>Team: </a:t>
            </a:r>
            <a:r>
              <a:rPr lang="en-GB" sz="2000" dirty="0"/>
              <a:t>Ealing Practice Nurse Forum: 13.09.24 </a:t>
            </a:r>
            <a:r>
              <a:rPr lang="en-GB" sz="2400" b="1" dirty="0" smtClean="0"/>
              <a:t/>
            </a:r>
            <a:br>
              <a:rPr lang="en-GB" sz="2400" b="1" dirty="0" smtClean="0"/>
            </a:br>
            <a:r>
              <a:rPr lang="en-GB" sz="2400" b="1" dirty="0" smtClean="0"/>
              <a:t>RSV</a:t>
            </a:r>
            <a:endParaRPr lang="en-GB" sz="2400" dirty="0">
              <a:latin typeface="+mn-lt"/>
            </a:endParaRPr>
          </a:p>
        </p:txBody>
      </p:sp>
      <p:sp>
        <p:nvSpPr>
          <p:cNvPr id="5" name="Rectangle 1"/>
          <p:cNvSpPr>
            <a:spLocks noChangeArrowheads="1"/>
          </p:cNvSpPr>
          <p:nvPr/>
        </p:nvSpPr>
        <p:spPr bwMode="auto">
          <a:xfrm>
            <a:off x="0" y="1268760"/>
            <a:ext cx="9912424"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rgbClr val="0B0C0C"/>
                </a:solidFill>
                <a:effectLst/>
                <a:latin typeface="+mn-lt"/>
              </a:rPr>
              <a:t>Adults: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rgbClr val="0B0C0C"/>
                </a:solidFill>
                <a:effectLst/>
                <a:latin typeface="+mn-lt"/>
              </a:rPr>
              <a:t>All adults turning 75 years old on or after 1 September 2024 will be eligible for the routine programme and should be offered a single dose of the RSV vaccine on or after their 75th birthday. A one-off catch-up campaign for those already aged 75 to 79 years old on 1 September 2024 should be undertaken at the earliest opportunity with the aim of completing the majority by 31 August 2025. To offer the best protection, we are asking systems and providers to vaccinate as many people as possible during September and October 2024 prior to the expected RSV season. In line with JCVI guidance, individuals will remain eligible until the day before their 80th birthday, with the exception of people who turn 80 in the first year who have until 31 August 2025 to get </a:t>
            </a:r>
            <a:r>
              <a:rPr kumimoji="0" lang="en-US" altLang="en-US" sz="1800" b="0" i="0" u="none" strike="noStrike" cap="none" normalizeH="0" baseline="0" dirty="0" err="1" smtClean="0">
                <a:ln>
                  <a:noFill/>
                </a:ln>
                <a:solidFill>
                  <a:srgbClr val="0B0C0C"/>
                </a:solidFill>
                <a:effectLst/>
                <a:latin typeface="+mn-lt"/>
              </a:rPr>
              <a:t>vaccinated.This</a:t>
            </a:r>
            <a:r>
              <a:rPr kumimoji="0" lang="en-US" altLang="en-US" sz="1800" b="0" i="0" u="none" strike="noStrike" cap="none" normalizeH="0" baseline="0" dirty="0" smtClean="0">
                <a:ln>
                  <a:noFill/>
                </a:ln>
                <a:solidFill>
                  <a:srgbClr val="0B0C0C"/>
                </a:solidFill>
                <a:effectLst/>
                <a:latin typeface="+mn-lt"/>
              </a:rPr>
              <a:t> campaign will be </a:t>
            </a:r>
            <a:r>
              <a:rPr kumimoji="0" lang="en-US" altLang="en-US" sz="1800" i="0" u="none" strike="noStrike" cap="none" normalizeH="0" baseline="0" dirty="0" smtClean="0">
                <a:ln>
                  <a:noFill/>
                </a:ln>
                <a:solidFill>
                  <a:srgbClr val="0B0C0C"/>
                </a:solidFill>
                <a:effectLst/>
                <a:latin typeface="+mn-lt"/>
              </a:rPr>
              <a:t>commissioned from general practice </a:t>
            </a:r>
            <a:r>
              <a:rPr kumimoji="0" lang="en-US" altLang="en-US" sz="1800" b="0" i="0" u="none" strike="noStrike" cap="none" normalizeH="0" baseline="0" dirty="0" smtClean="0">
                <a:ln>
                  <a:noFill/>
                </a:ln>
                <a:solidFill>
                  <a:srgbClr val="0B0C0C"/>
                </a:solidFill>
                <a:effectLst/>
                <a:latin typeface="+mn-lt"/>
              </a:rPr>
              <a:t>as an essential service, starting from 1 September 2024.</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dirty="0">
              <a:solidFill>
                <a:srgbClr val="0B0C0C"/>
              </a:solidFill>
              <a:latin typeface="+mn-lt"/>
            </a:endParaRPr>
          </a:p>
          <a:p>
            <a:pPr lvl="0"/>
            <a:r>
              <a:rPr lang="en-US" altLang="en-US" b="1" dirty="0">
                <a:solidFill>
                  <a:srgbClr val="0B0C0C"/>
                </a:solidFill>
              </a:rPr>
              <a:t>All women who are at least 28 weeks pregnant</a:t>
            </a:r>
            <a:r>
              <a:rPr lang="en-US" altLang="en-US" dirty="0">
                <a:solidFill>
                  <a:srgbClr val="0B0C0C"/>
                </a:solidFill>
              </a:rPr>
              <a:t>: </a:t>
            </a:r>
          </a:p>
          <a:p>
            <a:pPr lvl="0"/>
            <a:r>
              <a:rPr lang="en-US" altLang="en-US" dirty="0">
                <a:solidFill>
                  <a:srgbClr val="0B0C0C"/>
                </a:solidFill>
              </a:rPr>
              <a:t>on 1 September 2024, should be offered a single dose of the </a:t>
            </a:r>
            <a:r>
              <a:rPr lang="en-US" altLang="en-US" dirty="0"/>
              <a:t>RSV</a:t>
            </a:r>
            <a:r>
              <a:rPr lang="en-US" altLang="en-US" dirty="0">
                <a:solidFill>
                  <a:srgbClr val="0B0C0C"/>
                </a:solidFill>
              </a:rPr>
              <a:t> vaccine, through commissioned services. After that, pregnant women will become eligible as they reach 28 weeks gestation and remain eligible up to birth. The ideal opportunity to offer vaccination would be at the 28-week antenatal contact (</a:t>
            </a:r>
            <a:r>
              <a:rPr lang="en-US" altLang="en-US" dirty="0"/>
              <a:t>ANC</a:t>
            </a:r>
            <a:r>
              <a:rPr lang="en-US" altLang="en-US" dirty="0">
                <a:solidFill>
                  <a:srgbClr val="0B0C0C"/>
                </a:solidFill>
              </a:rPr>
              <a:t>), following prior discussion at the 20-week </a:t>
            </a:r>
            <a:r>
              <a:rPr lang="en-US" altLang="en-US" dirty="0"/>
              <a:t>ANC</a:t>
            </a:r>
            <a:r>
              <a:rPr lang="en-US" altLang="en-US" dirty="0">
                <a:solidFill>
                  <a:srgbClr val="0B0C0C"/>
                </a:solidFill>
              </a:rPr>
              <a:t>. Providers should aim to vaccinate those already eligible on 1 September as soon as possible.</a:t>
            </a:r>
            <a:r>
              <a:rPr lang="en-US" altLang="en-US" dirty="0"/>
              <a:t> </a:t>
            </a:r>
            <a:endParaRPr lang="en-US" altLang="en-US" dirty="0">
              <a:solidFill>
                <a:srgbClr val="0B0C0C"/>
              </a:solidFill>
              <a:latin typeface="GDS Transport"/>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1091069917"/>
              </p:ext>
            </p:extLst>
          </p:nvPr>
        </p:nvGraphicFramePr>
        <p:xfrm>
          <a:off x="9912424" y="620688"/>
          <a:ext cx="1919536" cy="3600400"/>
        </p:xfrm>
        <a:graphic>
          <a:graphicData uri="http://schemas.openxmlformats.org/presentationml/2006/ole">
            <mc:AlternateContent xmlns:mc="http://schemas.openxmlformats.org/markup-compatibility/2006">
              <mc:Choice xmlns:v="urn:schemas-microsoft-com:vml" Requires="v">
                <p:oleObj spid="_x0000_s4133" name="Acrobat Document" r:id="rId3" imgW="4009793" imgH="5672028" progId="AcroExch.Document.DC">
                  <p:embed/>
                </p:oleObj>
              </mc:Choice>
              <mc:Fallback>
                <p:oleObj name="Acrobat Document" r:id="rId3" imgW="4009793" imgH="5672028" progId="AcroExch.Document.DC">
                  <p:embed/>
                  <p:pic>
                    <p:nvPicPr>
                      <p:cNvPr id="5" name="Object 4"/>
                      <p:cNvPicPr/>
                      <p:nvPr/>
                    </p:nvPicPr>
                    <p:blipFill>
                      <a:blip r:embed="rId4"/>
                      <a:stretch>
                        <a:fillRect/>
                      </a:stretch>
                    </p:blipFill>
                    <p:spPr>
                      <a:xfrm>
                        <a:off x="9912424" y="620688"/>
                        <a:ext cx="1919536" cy="3600400"/>
                      </a:xfrm>
                      <a:prstGeom prst="rect">
                        <a:avLst/>
                      </a:prstGeom>
                    </p:spPr>
                  </p:pic>
                </p:oleObj>
              </mc:Fallback>
            </mc:AlternateContent>
          </a:graphicData>
        </a:graphic>
      </p:graphicFrame>
      <p:pic>
        <p:nvPicPr>
          <p:cNvPr id="10" name="Picture 9"/>
          <p:cNvPicPr>
            <a:picLocks noChangeAspect="1"/>
          </p:cNvPicPr>
          <p:nvPr/>
        </p:nvPicPr>
        <p:blipFill>
          <a:blip r:embed="rId5"/>
          <a:stretch>
            <a:fillRect/>
          </a:stretch>
        </p:blipFill>
        <p:spPr>
          <a:xfrm>
            <a:off x="9768408" y="3473623"/>
            <a:ext cx="2232247" cy="3384377"/>
          </a:xfrm>
          <a:prstGeom prst="rect">
            <a:avLst/>
          </a:prstGeom>
        </p:spPr>
      </p:pic>
    </p:spTree>
    <p:extLst>
      <p:ext uri="{BB962C8B-B14F-4D97-AF65-F5344CB8AC3E}">
        <p14:creationId xmlns:p14="http://schemas.microsoft.com/office/powerpoint/2010/main" val="4222663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fade">
                                      <p:cBhvr>
                                        <p:cTn id="15" dur="500"/>
                                        <p:tgtEl>
                                          <p:spTgt spid="5">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Effect transition="in" filter="fade">
                                      <p:cBhvr>
                                        <p:cTn id="18"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76F84FA-B8EB-462F-97BA-032CB76B4E3A}" type="slidenum">
              <a:rPr lang="en-GB" smtClean="0"/>
              <a:t>35</a:t>
            </a:fld>
            <a:endParaRPr lang="en-GB" dirty="0"/>
          </a:p>
        </p:txBody>
      </p:sp>
      <p:sp>
        <p:nvSpPr>
          <p:cNvPr id="4" name="Title 3"/>
          <p:cNvSpPr>
            <a:spLocks noGrp="1"/>
          </p:cNvSpPr>
          <p:nvPr>
            <p:ph type="title"/>
          </p:nvPr>
        </p:nvSpPr>
        <p:spPr/>
        <p:txBody>
          <a:bodyPr>
            <a:noAutofit/>
          </a:bodyPr>
          <a:lstStyle/>
          <a:p>
            <a:r>
              <a:rPr lang="en-GB" sz="2000" dirty="0" smtClean="0"/>
              <a:t>North West London ICB </a:t>
            </a:r>
            <a:r>
              <a:rPr lang="en-GB" sz="2000" dirty="0"/>
              <a:t>Immunisation </a:t>
            </a:r>
            <a:r>
              <a:rPr lang="en-GB" sz="2000" dirty="0" smtClean="0"/>
              <a:t>Team: </a:t>
            </a:r>
            <a:r>
              <a:rPr lang="en-GB" sz="2000" dirty="0"/>
              <a:t>Ealing Practice Nurse Forum: 13.09.24 </a:t>
            </a:r>
            <a:r>
              <a:rPr lang="en-GB" sz="2400" b="1" dirty="0" smtClean="0"/>
              <a:t/>
            </a:r>
            <a:br>
              <a:rPr lang="en-GB" sz="2400" b="1" dirty="0" smtClean="0"/>
            </a:br>
            <a:r>
              <a:rPr lang="en-GB" sz="2400" b="1" dirty="0" smtClean="0"/>
              <a:t>RSV</a:t>
            </a:r>
            <a:endParaRPr lang="en-GB" sz="2400" dirty="0">
              <a:latin typeface="+mn-lt"/>
            </a:endParaRPr>
          </a:p>
        </p:txBody>
      </p:sp>
      <p:pic>
        <p:nvPicPr>
          <p:cNvPr id="2" name="Picture 1"/>
          <p:cNvPicPr>
            <a:picLocks noChangeAspect="1"/>
          </p:cNvPicPr>
          <p:nvPr/>
        </p:nvPicPr>
        <p:blipFill>
          <a:blip r:embed="rId2"/>
          <a:stretch>
            <a:fillRect/>
          </a:stretch>
        </p:blipFill>
        <p:spPr>
          <a:xfrm>
            <a:off x="3383" y="1412776"/>
            <a:ext cx="5804586" cy="4752528"/>
          </a:xfrm>
          <a:prstGeom prst="rect">
            <a:avLst/>
          </a:prstGeom>
        </p:spPr>
      </p:pic>
      <p:pic>
        <p:nvPicPr>
          <p:cNvPr id="8194" name="Picture 2"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7968" y="692696"/>
            <a:ext cx="6120680" cy="54483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261188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76F84FA-B8EB-462F-97BA-032CB76B4E3A}" type="slidenum">
              <a:rPr lang="en-GB" smtClean="0"/>
              <a:t>36</a:t>
            </a:fld>
            <a:endParaRPr lang="en-GB" dirty="0"/>
          </a:p>
        </p:txBody>
      </p:sp>
      <p:sp>
        <p:nvSpPr>
          <p:cNvPr id="4" name="Title 3"/>
          <p:cNvSpPr>
            <a:spLocks noGrp="1"/>
          </p:cNvSpPr>
          <p:nvPr>
            <p:ph type="title"/>
          </p:nvPr>
        </p:nvSpPr>
        <p:spPr/>
        <p:txBody>
          <a:bodyPr>
            <a:noAutofit/>
          </a:bodyPr>
          <a:lstStyle/>
          <a:p>
            <a:r>
              <a:rPr lang="en-GB" sz="2000" dirty="0" smtClean="0"/>
              <a:t>North West London ICB </a:t>
            </a:r>
            <a:r>
              <a:rPr lang="en-GB" sz="2000" dirty="0"/>
              <a:t>Immunisation </a:t>
            </a:r>
            <a:r>
              <a:rPr lang="en-GB" sz="2000" dirty="0" smtClean="0"/>
              <a:t>Team: </a:t>
            </a:r>
            <a:r>
              <a:rPr lang="en-GB" sz="2000" dirty="0"/>
              <a:t>Ealing Practice Nurse Forum: 13.09.24 </a:t>
            </a:r>
            <a:r>
              <a:rPr lang="en-GB" sz="2400" b="1" dirty="0" smtClean="0"/>
              <a:t/>
            </a:r>
            <a:br>
              <a:rPr lang="en-GB" sz="2400" b="1" dirty="0" smtClean="0"/>
            </a:br>
            <a:r>
              <a:rPr lang="en-GB" sz="2400" b="1" dirty="0" smtClean="0"/>
              <a:t>RSV</a:t>
            </a:r>
            <a:endParaRPr lang="en-GB" sz="2400" dirty="0">
              <a:latin typeface="+mn-lt"/>
            </a:endParaRPr>
          </a:p>
        </p:txBody>
      </p:sp>
      <p:sp>
        <p:nvSpPr>
          <p:cNvPr id="5" name="Rectangle 4"/>
          <p:cNvSpPr/>
          <p:nvPr/>
        </p:nvSpPr>
        <p:spPr>
          <a:xfrm>
            <a:off x="0" y="1268760"/>
            <a:ext cx="12192000" cy="4770537"/>
          </a:xfrm>
          <a:prstGeom prst="rect">
            <a:avLst/>
          </a:prstGeom>
        </p:spPr>
        <p:txBody>
          <a:bodyPr wrap="square">
            <a:spAutoFit/>
          </a:bodyPr>
          <a:lstStyle/>
          <a:p>
            <a:r>
              <a:rPr lang="en-GB" sz="1600" dirty="0" smtClean="0">
                <a:cs typeface="Arial"/>
              </a:rPr>
              <a:t>* The </a:t>
            </a:r>
            <a:r>
              <a:rPr lang="en-GB" sz="1600" dirty="0">
                <a:cs typeface="Arial"/>
              </a:rPr>
              <a:t>recording link for both webinars, on the maternal programme (9</a:t>
            </a:r>
            <a:r>
              <a:rPr lang="en-GB" sz="1600" i="1" dirty="0">
                <a:cs typeface="Arial"/>
              </a:rPr>
              <a:t>th</a:t>
            </a:r>
            <a:r>
              <a:rPr lang="en-GB" sz="1600" dirty="0">
                <a:cs typeface="Arial"/>
              </a:rPr>
              <a:t> July) and the older person programme (12</a:t>
            </a:r>
            <a:r>
              <a:rPr lang="en-GB" sz="1600" i="1" dirty="0">
                <a:cs typeface="Arial"/>
              </a:rPr>
              <a:t>th</a:t>
            </a:r>
            <a:r>
              <a:rPr lang="en-GB" sz="1600" dirty="0">
                <a:cs typeface="Arial"/>
              </a:rPr>
              <a:t> July), can be accessed below:</a:t>
            </a:r>
          </a:p>
          <a:p>
            <a:pPr>
              <a:buFont typeface="Arial" panose="020B0604020202020204" pitchFamily="34" charset="0"/>
              <a:buChar char="•"/>
            </a:pPr>
            <a:r>
              <a:rPr lang="en-GB" sz="1600" dirty="0">
                <a:cs typeface="Times New Roman"/>
                <a:hlinkClick r:id="rId2"/>
              </a:rPr>
              <a:t> Recording link for older person RSV vaccine programme webinar</a:t>
            </a:r>
          </a:p>
          <a:p>
            <a:pPr>
              <a:buFont typeface="Arial" panose="020B0604020202020204" pitchFamily="34" charset="0"/>
              <a:buChar char="•"/>
            </a:pPr>
            <a:r>
              <a:rPr lang="en-GB" sz="1600" dirty="0">
                <a:cs typeface="Times New Roman"/>
                <a:hlinkClick r:id="rId3"/>
              </a:rPr>
              <a:t> Recording link for maternal RSV vaccine programme webinar</a:t>
            </a:r>
          </a:p>
          <a:p>
            <a:pPr>
              <a:buFont typeface="Arial" panose="020B0604020202020204" pitchFamily="34" charset="0"/>
              <a:buChar char="•"/>
            </a:pPr>
            <a:r>
              <a:rPr lang="en-GB" sz="1600" dirty="0">
                <a:cs typeface="Times New Roman"/>
                <a:hlinkClick r:id="rId4"/>
              </a:rPr>
              <a:t> Google Drive link – RSV webinars</a:t>
            </a:r>
          </a:p>
          <a:p>
            <a:r>
              <a:rPr lang="en-GB" sz="1600" b="1" dirty="0" smtClean="0">
                <a:cs typeface="Arial"/>
              </a:rPr>
              <a:t>Slides</a:t>
            </a:r>
            <a:endParaRPr lang="en-GB" sz="1600" dirty="0" smtClean="0">
              <a:cs typeface="Arial"/>
            </a:endParaRPr>
          </a:p>
          <a:p>
            <a:r>
              <a:rPr lang="en-GB" sz="1600" dirty="0" smtClean="0">
                <a:cs typeface="Arial"/>
              </a:rPr>
              <a:t>The </a:t>
            </a:r>
            <a:r>
              <a:rPr lang="en-GB" sz="1600" dirty="0">
                <a:cs typeface="Arial"/>
              </a:rPr>
              <a:t>slides can be accessed below:</a:t>
            </a:r>
          </a:p>
          <a:p>
            <a:pPr>
              <a:buFont typeface="Arial" panose="020B0604020202020204" pitchFamily="34" charset="0"/>
              <a:buChar char="•"/>
            </a:pPr>
            <a:r>
              <a:rPr lang="en-GB" sz="1600" dirty="0">
                <a:cs typeface="Arial"/>
                <a:hlinkClick r:id="rId5" tooltip="https://gbr01.safelinks.protection.outlook.com/?url=https%3a%2f%2fcontent.govdelivery.com%2fattachments%2fukhpa%2f2024%2f07%2f12%2ffile_attachments%2f2935568%2fhcp%2520webinar%2520on%2520older%2520adults%2520vaccination%252012%2520july%25202024%2520final.pdf&amp;data=05%7c02%7csally.armstrong%40nhs.net%7c203b02a2b7584a44daf108dca7435950%7c37c354b285b047f5b22207b48d774ee3%7c0%7c0%7c638569156201757605%7cunknown%7ctwfpbgzsb3d8eyjwijoimc4wljawmdailcjqijoiv2lumziilcjbtii6ik1hawwilcjxvci6mn0%3d%7c0%7c%7c%7c&amp;sdata=pafsl2vxxpjrmeksmrcohgdmrxxnupf5p%2f51leyphgc%3d&amp;reserved=0"/>
              </a:rPr>
              <a:t> Slides for older person RSV vaccine programme webinar</a:t>
            </a:r>
            <a:endParaRPr lang="en-GB" sz="1600" dirty="0">
              <a:cs typeface="Arial"/>
            </a:endParaRPr>
          </a:p>
          <a:p>
            <a:pPr>
              <a:buFont typeface="Arial" panose="020B0604020202020204" pitchFamily="34" charset="0"/>
              <a:buChar char="•"/>
            </a:pPr>
            <a:r>
              <a:rPr lang="en-GB" sz="1600" dirty="0">
                <a:cs typeface="Arial"/>
                <a:hlinkClick r:id="rId6" tooltip="https://gbr01.safelinks.protection.outlook.com/?url=https%3a%2f%2fcontent.govdelivery.com%2fattachments%2fukhpa%2f2024%2f07%2f09%2ffile_attachments%2f2931516%2fslides%2520-%2520hcp%2520webinar%2520on%2520maternal%2520vaccination%2520-%25209%2520july%25202024.pdf&amp;data=05%7c02%7csally.armstrong%40nhs.net%7c203b02a2b7584a44daf108dca7435950%7c37c354b285b047f5b22207b48d774ee3%7c0%7c0%7c638569156201765925%7cunknown%7ctwfpbgzsb3d8eyjwijoimc4wljawmdailcjqijoiv2lumziilcjbtii6ik1hawwilcjxvci6mn0%3d%7c0%7c%7c%7c&amp;sdata=nazdtfducabddfia6mpwp7hsmln4pvcps%2fpxbfmfix8%3d&amp;reserved=0"/>
              </a:rPr>
              <a:t> Slides for maternal RSV vaccine programme webinar</a:t>
            </a:r>
            <a:endParaRPr lang="en-GB" sz="1600" dirty="0">
              <a:cs typeface="Arial"/>
            </a:endParaRPr>
          </a:p>
          <a:p>
            <a:r>
              <a:rPr lang="en-GB" sz="1600" b="1" dirty="0" smtClean="0">
                <a:cs typeface="Arial"/>
              </a:rPr>
              <a:t>Vaccine </a:t>
            </a:r>
            <a:r>
              <a:rPr lang="en-GB" sz="1600" b="1" dirty="0">
                <a:cs typeface="Arial"/>
              </a:rPr>
              <a:t>preparation video</a:t>
            </a:r>
            <a:endParaRPr lang="en-GB" sz="1600" dirty="0">
              <a:cs typeface="Arial"/>
            </a:endParaRPr>
          </a:p>
          <a:p>
            <a:r>
              <a:rPr lang="en-GB" sz="1600" dirty="0">
                <a:cs typeface="Arial"/>
              </a:rPr>
              <a:t>The manufacturer (Pfizer) video of how to prepare the ABRYSVO RSV Vaccine is below (the same video was shown in both webinars): </a:t>
            </a:r>
            <a:r>
              <a:rPr lang="en-GB" sz="1600" dirty="0">
                <a:cs typeface="Arial"/>
                <a:hlinkClick r:id="rId7" tooltip="https://gbr01.safelinks.protection.outlook.com/?url=https%3a%2f%2fwww.pfizerpro.co.uk%2fmedicine%2fabrysvo%2fdosing%2fpreparation&amp;data=05%7c02%7csally.armstrong%40nhs.net%7c203b02a2b7584a44daf108dca7435950%7c37c354b285b047f5b22207b48d774ee3%7c0%7c0%7c638569156201772984%7cunknown%7ctwfpbgzsb3d8eyjwijoimc4wljawmdailcjqijoiv2lumziilcjbtii6ik1hawwilcjxvci6mn0%3d%7c0%7c%7c%7c&amp;sdata=eclhzhktgolngnfpdryrlk8gwundiiewnvb4maianog%3d&amp;reserved=0"/>
              </a:rPr>
              <a:t>Pfizer preparation video</a:t>
            </a:r>
            <a:r>
              <a:rPr lang="en-GB" sz="1600" dirty="0">
                <a:cs typeface="Arial" panose="020B0604020202020204" pitchFamily="34" charset="0"/>
              </a:rPr>
              <a:t/>
            </a:r>
            <a:br>
              <a:rPr lang="en-GB" sz="1600" dirty="0">
                <a:cs typeface="Arial" panose="020B0604020202020204" pitchFamily="34" charset="0"/>
              </a:rPr>
            </a:br>
            <a:r>
              <a:rPr lang="en-GB" sz="1600" b="1" dirty="0" smtClean="0">
                <a:cs typeface="Arial"/>
              </a:rPr>
              <a:t>Further </a:t>
            </a:r>
            <a:r>
              <a:rPr lang="en-GB" sz="1600" b="1" dirty="0">
                <a:cs typeface="Arial"/>
              </a:rPr>
              <a:t>resources</a:t>
            </a:r>
            <a:endParaRPr lang="en-GB" sz="1600" dirty="0">
              <a:cs typeface="Arial"/>
            </a:endParaRPr>
          </a:p>
          <a:p>
            <a:r>
              <a:rPr lang="en-GB" sz="1600" dirty="0">
                <a:cs typeface="Arial"/>
              </a:rPr>
              <a:t>The RSV vaccination programme documents can be accessed on GOV.UK at the link below. This includes recent updates on the Green Book and training slide sets and guidance for healthcare professionals. This will be updated with further resources in the coming weeks ahead of the operational rollout from September 2024.</a:t>
            </a:r>
          </a:p>
          <a:p>
            <a:pPr>
              <a:buFont typeface="Arial" panose="020B0604020202020204" pitchFamily="34" charset="0"/>
              <a:buChar char="•"/>
            </a:pPr>
            <a:r>
              <a:rPr lang="en-GB" sz="1600" dirty="0">
                <a:cs typeface="Arial"/>
                <a:hlinkClick r:id="rId8" tooltip="https://gbr01.safelinks.protection.outlook.com/?url=https%3a%2f%2fwww.gov.uk%2fgovernment%2fcollections%2frespiratory-syncytial-virus-rsv-vaccination-programme&amp;data=05%7c02%7csally.armstrong%40nhs.net%7c203b02a2b7584a44daf108dca7435950%7c37c354b285b047f5b22207b48d774ee3%7c0%7c0%7c638569156201778759%7cunknown%7ctwfpbgzsb3d8eyjwijoimc4wljawmdailcjqijoiv2lumziilcjbtii6ik1hawwilcjxvci6mn0%3d%7c0%7c%7c%7c&amp;sdata=gmpqbyyzwuk50kzn3pfh4%2fcqfbp0epu6c%2fo%2fdlvh6k0%3d&amp;reserved=0"/>
              </a:rPr>
              <a:t> RSV vaccination programme: document collection</a:t>
            </a:r>
            <a:endParaRPr lang="en-GB" sz="1600" dirty="0">
              <a:cs typeface="Arial"/>
            </a:endParaRPr>
          </a:p>
          <a:p>
            <a:pPr>
              <a:buFont typeface="Arial" panose="020B0604020202020204" pitchFamily="34" charset="0"/>
              <a:buChar char="•"/>
            </a:pPr>
            <a:r>
              <a:rPr lang="en-GB" sz="1600" dirty="0">
                <a:cs typeface="Arial"/>
              </a:rPr>
              <a:t> UKHSA immunisation training resources can be found on GOV.UK at the link below:</a:t>
            </a:r>
          </a:p>
          <a:p>
            <a:r>
              <a:rPr lang="en-GB" sz="1600" dirty="0">
                <a:cs typeface="Arial"/>
                <a:hlinkClick r:id="rId9" tooltip="https://gbr01.safelinks.protection.outlook.com/?url=https%3a%2f%2fwww.gov.uk%2fgovernment%2fcollections%2fimmunisation%23training-resources&amp;data=05%7c02%7csally.armstrong%40nhs.net%7c203b02a2b7584a44daf108dca7435950%7c37c354b285b047f5b22207b48d774ee3%7c0%7c0%7c638569156201784501%7cunknown%7ctwfpbgzsb3d8eyjwijoimc4wljawmdailcjqijoiv2lumziilcjbtii6ik1hawwilcjxvci6mn0%3d%7c0%7c%7c%7c&amp;sdata=xjsmwqcpu18ncswhp9bp4%2bnt0%2bdz6uo3bztt9e59at4%3d&amp;reserved=0"/>
              </a:rPr>
              <a:t>Immunisation training </a:t>
            </a:r>
            <a:r>
              <a:rPr lang="en-GB" sz="1600" dirty="0" smtClean="0">
                <a:cs typeface="Arial"/>
                <a:hlinkClick r:id="rId9" tooltip="https://gbr01.safelinks.protection.outlook.com/?url=https%3a%2f%2fwww.gov.uk%2fgovernment%2fcollections%2fimmunisation%23training-resources&amp;data=05%7c02%7csally.armstrong%40nhs.net%7c203b02a2b7584a44daf108dca7435950%7c37c354b285b047f5b22207b48d774ee3%7c0%7c0%7c638569156201784501%7cunknown%7ctwfpbgzsb3d8eyjwijoimc4wljawmdailcjqijoiv2lumziilcjbtii6ik1hawwilcjxvci6mn0%3d%7c0%7c%7c%7c&amp;sdata=xjsmwqcpu18ncswhp9bp4%2bnt0%2bdz6uo3bztt9e59at4%3d&amp;reserved=0"/>
              </a:rPr>
              <a:t>resources</a:t>
            </a:r>
            <a:endParaRPr lang="en-GB" sz="1600" dirty="0">
              <a:cs typeface="Arial"/>
            </a:endParaRPr>
          </a:p>
        </p:txBody>
      </p:sp>
    </p:spTree>
    <p:extLst>
      <p:ext uri="{BB962C8B-B14F-4D97-AF65-F5344CB8AC3E}">
        <p14:creationId xmlns:p14="http://schemas.microsoft.com/office/powerpoint/2010/main" val="220044278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1A33D-1576-98CD-A7BB-2CB3D2DB54FB}"/>
              </a:ext>
            </a:extLst>
          </p:cNvPr>
          <p:cNvSpPr>
            <a:spLocks noGrp="1"/>
          </p:cNvSpPr>
          <p:nvPr>
            <p:ph type="title"/>
          </p:nvPr>
        </p:nvSpPr>
        <p:spPr>
          <a:xfrm>
            <a:off x="407368" y="1523327"/>
            <a:ext cx="11377264" cy="2623568"/>
          </a:xfrm>
        </p:spPr>
        <p:txBody>
          <a:bodyPr>
            <a:normAutofit/>
          </a:bodyPr>
          <a:lstStyle/>
          <a:p>
            <a:r>
              <a:rPr lang="en-GB" sz="2800" dirty="0" smtClean="0"/>
              <a:t/>
            </a:r>
            <a:br>
              <a:rPr lang="en-GB" sz="2800" dirty="0" smtClean="0"/>
            </a:br>
            <a:r>
              <a:rPr lang="en-GB" sz="2800" dirty="0"/>
              <a:t/>
            </a:r>
            <a:br>
              <a:rPr lang="en-GB" sz="2800" dirty="0"/>
            </a:br>
            <a:r>
              <a:rPr lang="en-GB" sz="2800" dirty="0" smtClean="0"/>
              <a:t/>
            </a:r>
            <a:br>
              <a:rPr lang="en-GB" sz="2800" dirty="0" smtClean="0"/>
            </a:br>
            <a:r>
              <a:rPr lang="en-GB" sz="2800" b="1" dirty="0" smtClean="0"/>
              <a:t>Outreach</a:t>
            </a:r>
            <a:r>
              <a:rPr lang="en-GB" sz="2800" dirty="0"/>
              <a:t/>
            </a:r>
            <a:br>
              <a:rPr lang="en-GB" sz="2800" dirty="0"/>
            </a:br>
            <a:r>
              <a:rPr lang="en-GB" sz="2400" b="1" dirty="0"/>
              <a:t/>
            </a:r>
            <a:br>
              <a:rPr lang="en-GB" sz="2400" b="1" dirty="0"/>
            </a:br>
            <a:r>
              <a:rPr lang="en-US" sz="2400" b="1" dirty="0" smtClean="0"/>
              <a:t/>
            </a:r>
            <a:br>
              <a:rPr lang="en-US" sz="2400" b="1" dirty="0" smtClean="0"/>
            </a:br>
            <a:endParaRPr lang="en-US" sz="2400" dirty="0"/>
          </a:p>
        </p:txBody>
      </p:sp>
    </p:spTree>
    <p:extLst>
      <p:ext uri="{BB962C8B-B14F-4D97-AF65-F5344CB8AC3E}">
        <p14:creationId xmlns:p14="http://schemas.microsoft.com/office/powerpoint/2010/main" val="289214326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76F84FA-B8EB-462F-97BA-032CB76B4E3A}" type="slidenum">
              <a:rPr lang="en-GB" smtClean="0"/>
              <a:t>38</a:t>
            </a:fld>
            <a:endParaRPr lang="en-GB" dirty="0"/>
          </a:p>
        </p:txBody>
      </p:sp>
      <p:sp>
        <p:nvSpPr>
          <p:cNvPr id="4" name="Title 3"/>
          <p:cNvSpPr>
            <a:spLocks noGrp="1"/>
          </p:cNvSpPr>
          <p:nvPr>
            <p:ph type="title"/>
          </p:nvPr>
        </p:nvSpPr>
        <p:spPr/>
        <p:txBody>
          <a:bodyPr>
            <a:noAutofit/>
          </a:bodyPr>
          <a:lstStyle/>
          <a:p>
            <a:r>
              <a:rPr lang="en-GB" sz="2000" dirty="0" smtClean="0"/>
              <a:t>North West London ICB </a:t>
            </a:r>
            <a:r>
              <a:rPr lang="en-GB" sz="2000" dirty="0"/>
              <a:t>Immunisation </a:t>
            </a:r>
            <a:r>
              <a:rPr lang="en-GB" sz="2000" dirty="0" smtClean="0"/>
              <a:t>Team: </a:t>
            </a:r>
            <a:r>
              <a:rPr lang="en-GB" sz="2000" dirty="0"/>
              <a:t>Ealing Practice Nurse Forum: 13.09.24 </a:t>
            </a:r>
            <a:r>
              <a:rPr lang="en-GB" sz="2400" b="1" dirty="0" smtClean="0"/>
              <a:t/>
            </a:r>
            <a:br>
              <a:rPr lang="en-GB" sz="2400" b="1" dirty="0" smtClean="0"/>
            </a:br>
            <a:r>
              <a:rPr lang="en-GB" sz="2400" b="1" dirty="0" smtClean="0"/>
              <a:t>Community Outreach  </a:t>
            </a:r>
            <a:endParaRPr lang="en-GB" sz="2400" dirty="0">
              <a:latin typeface="+mn-lt"/>
            </a:endParaRPr>
          </a:p>
        </p:txBody>
      </p:sp>
      <p:sp>
        <p:nvSpPr>
          <p:cNvPr id="7" name="Rectangle 3"/>
          <p:cNvSpPr>
            <a:spLocks noChangeArrowheads="1"/>
          </p:cNvSpPr>
          <p:nvPr/>
        </p:nvSpPr>
        <p:spPr bwMode="auto">
          <a:xfrm>
            <a:off x="0" y="1196752"/>
            <a:ext cx="7242012"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spcBef>
                <a:spcPts val="0"/>
              </a:spcBef>
            </a:pPr>
            <a:endParaRPr lang="en-GB" altLang="en-US" dirty="0">
              <a:solidFill>
                <a:srgbClr val="0B0C0C"/>
              </a:solidFill>
            </a:endParaRPr>
          </a:p>
          <a:p>
            <a:pPr>
              <a:spcBef>
                <a:spcPts val="0"/>
              </a:spcBef>
            </a:pPr>
            <a:r>
              <a:rPr lang="en-GB" altLang="en-US" b="1" dirty="0">
                <a:solidFill>
                  <a:srgbClr val="0B0C0C"/>
                </a:solidFill>
              </a:rPr>
              <a:t>Pharmacy Pilot</a:t>
            </a:r>
            <a:r>
              <a:rPr lang="en-GB" altLang="en-US" dirty="0">
                <a:solidFill>
                  <a:srgbClr val="0B0C0C"/>
                </a:solidFill>
              </a:rPr>
              <a:t>: to be able to offer MMR vaccination to children and their families. This is being lead by NWL Immunisation Team/Medicines Management Team. </a:t>
            </a:r>
            <a:endParaRPr lang="en-GB" altLang="en-US" dirty="0" smtClean="0">
              <a:solidFill>
                <a:srgbClr val="0B0C0C"/>
              </a:solidFill>
            </a:endParaRPr>
          </a:p>
          <a:p>
            <a:pPr>
              <a:spcBef>
                <a:spcPts val="0"/>
              </a:spcBef>
            </a:pPr>
            <a:endParaRPr lang="en-GB" altLang="en-US" b="1" dirty="0">
              <a:solidFill>
                <a:srgbClr val="0B0C0C"/>
              </a:solidFill>
            </a:endParaRPr>
          </a:p>
          <a:p>
            <a:pPr>
              <a:spcBef>
                <a:spcPts val="0"/>
              </a:spcBef>
            </a:pPr>
            <a:r>
              <a:rPr lang="en-GB" altLang="en-US" b="1" dirty="0" smtClean="0">
                <a:solidFill>
                  <a:srgbClr val="0B0C0C"/>
                </a:solidFill>
              </a:rPr>
              <a:t>For Ealing: </a:t>
            </a:r>
          </a:p>
          <a:p>
            <a:pPr>
              <a:spcBef>
                <a:spcPts val="0"/>
              </a:spcBef>
            </a:pPr>
            <a:r>
              <a:rPr lang="en-GB" altLang="en-US" dirty="0" smtClean="0">
                <a:solidFill>
                  <a:srgbClr val="0B0C0C"/>
                </a:solidFill>
              </a:rPr>
              <a:t>Gills UB2 / Roxanne UB6 / </a:t>
            </a:r>
            <a:r>
              <a:rPr lang="en-GB" altLang="en-US" dirty="0" err="1" smtClean="0">
                <a:solidFill>
                  <a:srgbClr val="0B0C0C"/>
                </a:solidFill>
              </a:rPr>
              <a:t>WellCare</a:t>
            </a:r>
            <a:r>
              <a:rPr lang="en-GB" altLang="en-US" dirty="0" smtClean="0">
                <a:solidFill>
                  <a:srgbClr val="0B0C0C"/>
                </a:solidFill>
              </a:rPr>
              <a:t> Acton W3 and Greenford UB5</a:t>
            </a:r>
            <a:endParaRPr lang="en-GB" altLang="en-US" dirty="0">
              <a:solidFill>
                <a:srgbClr val="0B0C0C"/>
              </a:solidFill>
            </a:endParaRPr>
          </a:p>
          <a:p>
            <a:pPr>
              <a:spcBef>
                <a:spcPts val="0"/>
              </a:spcBef>
            </a:pPr>
            <a:endParaRPr lang="en-GB" dirty="0" smtClean="0">
              <a:latin typeface="+mn-lt"/>
            </a:endParaRPr>
          </a:p>
          <a:p>
            <a:pPr>
              <a:spcBef>
                <a:spcPts val="0"/>
              </a:spcBef>
            </a:pPr>
            <a:r>
              <a:rPr lang="en-GB" b="1" dirty="0" smtClean="0">
                <a:latin typeface="+mn-lt"/>
              </a:rPr>
              <a:t>Roving Team</a:t>
            </a:r>
            <a:r>
              <a:rPr lang="en-GB" dirty="0" smtClean="0">
                <a:latin typeface="+mn-lt"/>
              </a:rPr>
              <a:t>: continue to provide outreach/MECC and immunisations (MMR/Polio) to the community - a list of up and coming sessions are posted here: </a:t>
            </a:r>
            <a:r>
              <a:rPr lang="en-GB" i="1" dirty="0" smtClean="0">
                <a:latin typeface="+mn-lt"/>
                <a:hlinkClick r:id="rId3"/>
              </a:rPr>
              <a:t>Measles</a:t>
            </a:r>
            <a:r>
              <a:rPr lang="en-GB" i="1" dirty="0">
                <a:latin typeface="+mn-lt"/>
                <a:hlinkClick r:id="rId3"/>
              </a:rPr>
              <a:t>, mumps and rubella (MMR) :: North West London ICS (</a:t>
            </a:r>
            <a:r>
              <a:rPr lang="en-GB" i="1" dirty="0" smtClean="0">
                <a:latin typeface="+mn-lt"/>
                <a:hlinkClick r:id="rId3"/>
              </a:rPr>
              <a:t>nwlondonicb.nhs.uk)</a:t>
            </a:r>
            <a:r>
              <a:rPr lang="en-GB" i="1" dirty="0" smtClean="0">
                <a:latin typeface="+mn-lt"/>
              </a:rPr>
              <a:t> </a:t>
            </a:r>
            <a:r>
              <a:rPr lang="en-GB" dirty="0" smtClean="0">
                <a:latin typeface="+mn-lt"/>
              </a:rPr>
              <a:t>and work with local community organisations as part of MMR funded project.</a:t>
            </a:r>
          </a:p>
          <a:p>
            <a:pPr>
              <a:spcBef>
                <a:spcPts val="0"/>
              </a:spcBef>
            </a:pPr>
            <a:endParaRPr lang="en-GB" altLang="en-US" b="1" dirty="0">
              <a:solidFill>
                <a:srgbClr val="0B0C0C"/>
              </a:solidFill>
              <a:latin typeface="+mn-lt"/>
            </a:endParaRPr>
          </a:p>
          <a:p>
            <a:pPr>
              <a:spcBef>
                <a:spcPts val="0"/>
              </a:spcBef>
            </a:pPr>
            <a:r>
              <a:rPr lang="en-GB" altLang="en-US" b="1" dirty="0" smtClean="0">
                <a:solidFill>
                  <a:srgbClr val="0B0C0C"/>
                </a:solidFill>
                <a:latin typeface="+mn-lt"/>
              </a:rPr>
              <a:t>West London NHS Trust: </a:t>
            </a:r>
            <a:r>
              <a:rPr lang="en-GB" altLang="en-US" dirty="0" smtClean="0">
                <a:solidFill>
                  <a:srgbClr val="0B0C0C"/>
                </a:solidFill>
                <a:latin typeface="+mn-lt"/>
              </a:rPr>
              <a:t>Health Educators working with ROVING team to identify communities and events for engagement work. </a:t>
            </a:r>
          </a:p>
          <a:p>
            <a:pPr>
              <a:spcBef>
                <a:spcPts val="0"/>
              </a:spcBef>
            </a:pPr>
            <a:endParaRPr lang="en-GB" altLang="en-US" sz="2000" dirty="0" smtClean="0">
              <a:solidFill>
                <a:srgbClr val="0B0C0C"/>
              </a:solidFill>
              <a:latin typeface="+mn-lt"/>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87885569"/>
              </p:ext>
            </p:extLst>
          </p:nvPr>
        </p:nvGraphicFramePr>
        <p:xfrm>
          <a:off x="9839739" y="620688"/>
          <a:ext cx="2352261" cy="3024336"/>
        </p:xfrm>
        <a:graphic>
          <a:graphicData uri="http://schemas.openxmlformats.org/presentationml/2006/ole">
            <mc:AlternateContent xmlns:mc="http://schemas.openxmlformats.org/markup-compatibility/2006">
              <mc:Choice xmlns:v="urn:schemas-microsoft-com:vml" Requires="v">
                <p:oleObj spid="_x0000_s3113" name="Acrobat Document" r:id="rId4" imgW="11334747" imgH="16039795" progId="AcroExch.Document.DC">
                  <p:embed/>
                </p:oleObj>
              </mc:Choice>
              <mc:Fallback>
                <p:oleObj name="Acrobat Document" r:id="rId4" imgW="11334747" imgH="16039795" progId="AcroExch.Document.DC">
                  <p:embed/>
                  <p:pic>
                    <p:nvPicPr>
                      <p:cNvPr id="21" name="Object 20"/>
                      <p:cNvPicPr/>
                      <p:nvPr/>
                    </p:nvPicPr>
                    <p:blipFill>
                      <a:blip r:embed="rId5"/>
                      <a:stretch>
                        <a:fillRect/>
                      </a:stretch>
                    </p:blipFill>
                    <p:spPr>
                      <a:xfrm>
                        <a:off x="9839739" y="620688"/>
                        <a:ext cx="2352261" cy="3024336"/>
                      </a:xfrm>
                      <a:prstGeom prst="rect">
                        <a:avLst/>
                      </a:prstGeom>
                      <a:ln>
                        <a:solidFill>
                          <a:schemeClr val="accent1"/>
                        </a:solidFill>
                      </a:ln>
                    </p:spPr>
                  </p:pic>
                </p:oleObj>
              </mc:Fallback>
            </mc:AlternateContent>
          </a:graphicData>
        </a:graphic>
      </p:graphicFrame>
      <p:pic>
        <p:nvPicPr>
          <p:cNvPr id="8" name="Picture 7"/>
          <p:cNvPicPr>
            <a:picLocks noChangeAspect="1"/>
          </p:cNvPicPr>
          <p:nvPr/>
        </p:nvPicPr>
        <p:blipFill>
          <a:blip r:embed="rId6"/>
          <a:stretch>
            <a:fillRect/>
          </a:stretch>
        </p:blipFill>
        <p:spPr>
          <a:xfrm>
            <a:off x="6816080" y="908720"/>
            <a:ext cx="3024336" cy="4259741"/>
          </a:xfrm>
          <a:prstGeom prst="rect">
            <a:avLst/>
          </a:prstGeom>
        </p:spPr>
      </p:pic>
      <p:pic>
        <p:nvPicPr>
          <p:cNvPr id="6" name="Picture 5"/>
          <p:cNvPicPr>
            <a:picLocks noChangeAspect="1"/>
          </p:cNvPicPr>
          <p:nvPr/>
        </p:nvPicPr>
        <p:blipFill>
          <a:blip r:embed="rId7"/>
          <a:stretch>
            <a:fillRect/>
          </a:stretch>
        </p:blipFill>
        <p:spPr>
          <a:xfrm>
            <a:off x="7608168" y="2852936"/>
            <a:ext cx="2520280" cy="3561433"/>
          </a:xfrm>
          <a:prstGeom prst="rect">
            <a:avLst/>
          </a:prstGeom>
        </p:spPr>
      </p:pic>
      <p:pic>
        <p:nvPicPr>
          <p:cNvPr id="2" name="Picture 1"/>
          <p:cNvPicPr>
            <a:picLocks noChangeAspect="1"/>
          </p:cNvPicPr>
          <p:nvPr/>
        </p:nvPicPr>
        <p:blipFill>
          <a:blip r:embed="rId8"/>
          <a:stretch>
            <a:fillRect/>
          </a:stretch>
        </p:blipFill>
        <p:spPr>
          <a:xfrm>
            <a:off x="9696400" y="3588291"/>
            <a:ext cx="2304256" cy="3251935"/>
          </a:xfrm>
          <a:prstGeom prst="rect">
            <a:avLst/>
          </a:prstGeom>
        </p:spPr>
      </p:pic>
    </p:spTree>
    <p:extLst>
      <p:ext uri="{BB962C8B-B14F-4D97-AF65-F5344CB8AC3E}">
        <p14:creationId xmlns:p14="http://schemas.microsoft.com/office/powerpoint/2010/main" val="40780965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1A33D-1576-98CD-A7BB-2CB3D2DB54FB}"/>
              </a:ext>
            </a:extLst>
          </p:cNvPr>
          <p:cNvSpPr>
            <a:spLocks noGrp="1"/>
          </p:cNvSpPr>
          <p:nvPr>
            <p:ph type="title"/>
          </p:nvPr>
        </p:nvSpPr>
        <p:spPr>
          <a:xfrm>
            <a:off x="407368" y="1523327"/>
            <a:ext cx="11377264" cy="2623568"/>
          </a:xfrm>
        </p:spPr>
        <p:txBody>
          <a:bodyPr>
            <a:normAutofit/>
          </a:bodyPr>
          <a:lstStyle/>
          <a:p>
            <a:r>
              <a:rPr lang="en-GB" sz="2800" dirty="0" smtClean="0"/>
              <a:t/>
            </a:r>
            <a:br>
              <a:rPr lang="en-GB" sz="2800" dirty="0" smtClean="0"/>
            </a:br>
            <a:r>
              <a:rPr lang="en-GB" sz="2800" b="1" dirty="0" smtClean="0"/>
              <a:t>Training and Resources</a:t>
            </a:r>
            <a:r>
              <a:rPr lang="en-GB" sz="2400" b="1" dirty="0"/>
              <a:t/>
            </a:r>
            <a:br>
              <a:rPr lang="en-GB" sz="2400" b="1" dirty="0"/>
            </a:br>
            <a:r>
              <a:rPr lang="en-US" sz="2400" b="1" dirty="0" smtClean="0"/>
              <a:t/>
            </a:r>
            <a:br>
              <a:rPr lang="en-US" sz="2400" b="1" dirty="0" smtClean="0"/>
            </a:br>
            <a:endParaRPr lang="en-US" sz="2400" dirty="0"/>
          </a:p>
        </p:txBody>
      </p:sp>
    </p:spTree>
    <p:extLst>
      <p:ext uri="{BB962C8B-B14F-4D97-AF65-F5344CB8AC3E}">
        <p14:creationId xmlns:p14="http://schemas.microsoft.com/office/powerpoint/2010/main" val="7441243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76F84FA-B8EB-462F-97BA-032CB76B4E3A}" type="slidenum">
              <a:rPr lang="en-GB" smtClean="0"/>
              <a:t>4</a:t>
            </a:fld>
            <a:endParaRPr lang="en-GB" dirty="0"/>
          </a:p>
        </p:txBody>
      </p:sp>
      <p:sp>
        <p:nvSpPr>
          <p:cNvPr id="4" name="Title 3"/>
          <p:cNvSpPr>
            <a:spLocks noGrp="1"/>
          </p:cNvSpPr>
          <p:nvPr>
            <p:ph type="title"/>
          </p:nvPr>
        </p:nvSpPr>
        <p:spPr/>
        <p:txBody>
          <a:bodyPr>
            <a:noAutofit/>
          </a:bodyPr>
          <a:lstStyle/>
          <a:p>
            <a:r>
              <a:rPr lang="en-GB" sz="2000" dirty="0" smtClean="0"/>
              <a:t>North West London ICB </a:t>
            </a:r>
            <a:r>
              <a:rPr lang="en-GB" sz="2000" dirty="0"/>
              <a:t>Immunisation </a:t>
            </a:r>
            <a:r>
              <a:rPr lang="en-GB" sz="2000" dirty="0" smtClean="0"/>
              <a:t>Team: </a:t>
            </a:r>
            <a:r>
              <a:rPr lang="en-GB" sz="2000" dirty="0"/>
              <a:t>Ealing Practice Nurse Forum: 13.09.24 </a:t>
            </a:r>
            <a:r>
              <a:rPr lang="en-GB" sz="2400" b="1" dirty="0" smtClean="0"/>
              <a:t/>
            </a:r>
            <a:br>
              <a:rPr lang="en-GB" sz="2400" b="1" dirty="0" smtClean="0"/>
            </a:br>
            <a:r>
              <a:rPr lang="en-GB" sz="2400" b="1" dirty="0" smtClean="0"/>
              <a:t>Seasonal Flu Vaccination </a:t>
            </a:r>
            <a:r>
              <a:rPr lang="en-GB" sz="2400" b="1" dirty="0"/>
              <a:t>Programme </a:t>
            </a:r>
            <a:r>
              <a:rPr lang="en-GB" sz="2400" b="1" dirty="0" smtClean="0"/>
              <a:t>Autumn/Winter 2024/25</a:t>
            </a:r>
            <a:endParaRPr lang="en-GB" sz="2400" dirty="0">
              <a:latin typeface="+mn-lt"/>
            </a:endParaRPr>
          </a:p>
        </p:txBody>
      </p:sp>
      <p:pic>
        <p:nvPicPr>
          <p:cNvPr id="2" name="Picture 1"/>
          <p:cNvPicPr>
            <a:picLocks noChangeAspect="1"/>
          </p:cNvPicPr>
          <p:nvPr/>
        </p:nvPicPr>
        <p:blipFill>
          <a:blip r:embed="rId2"/>
          <a:stretch>
            <a:fillRect/>
          </a:stretch>
        </p:blipFill>
        <p:spPr>
          <a:xfrm>
            <a:off x="9552384" y="692696"/>
            <a:ext cx="2462808" cy="1728192"/>
          </a:xfrm>
          <a:prstGeom prst="rect">
            <a:avLst/>
          </a:prstGeom>
        </p:spPr>
      </p:pic>
      <p:sp>
        <p:nvSpPr>
          <p:cNvPr id="6" name="Rectangle 5"/>
          <p:cNvSpPr/>
          <p:nvPr/>
        </p:nvSpPr>
        <p:spPr>
          <a:xfrm>
            <a:off x="0" y="1196752"/>
            <a:ext cx="9552384" cy="1754326"/>
          </a:xfrm>
          <a:prstGeom prst="rect">
            <a:avLst/>
          </a:prstGeom>
        </p:spPr>
        <p:txBody>
          <a:bodyPr wrap="square">
            <a:spAutoFit/>
          </a:bodyPr>
          <a:lstStyle/>
          <a:p>
            <a:r>
              <a:rPr lang="en-GB" b="1" dirty="0"/>
              <a:t>From 1 September 2024</a:t>
            </a:r>
            <a:r>
              <a:rPr lang="en-GB" dirty="0"/>
              <a:t>:</a:t>
            </a:r>
          </a:p>
          <a:p>
            <a:pPr marL="285750" indent="-285750">
              <a:buFont typeface="Arial" panose="020B0604020202020204" pitchFamily="34" charset="0"/>
              <a:buChar char="•"/>
            </a:pPr>
            <a:r>
              <a:rPr lang="en-GB" dirty="0" smtClean="0"/>
              <a:t>pregnant women</a:t>
            </a:r>
          </a:p>
          <a:p>
            <a:pPr marL="285750" indent="-285750">
              <a:buFont typeface="Arial" panose="020B0604020202020204" pitchFamily="34" charset="0"/>
              <a:buChar char="•"/>
            </a:pPr>
            <a:r>
              <a:rPr lang="en-GB" dirty="0" smtClean="0"/>
              <a:t>all </a:t>
            </a:r>
            <a:r>
              <a:rPr lang="en-GB" dirty="0"/>
              <a:t>children aged 2 or 3 years on 31 August </a:t>
            </a:r>
            <a:r>
              <a:rPr lang="en-GB" dirty="0" smtClean="0"/>
              <a:t>2024</a:t>
            </a:r>
          </a:p>
          <a:p>
            <a:pPr marL="285750" indent="-285750">
              <a:buFont typeface="Arial" panose="020B0604020202020204" pitchFamily="34" charset="0"/>
              <a:buChar char="•"/>
            </a:pPr>
            <a:r>
              <a:rPr lang="en-GB" dirty="0" smtClean="0"/>
              <a:t>primary </a:t>
            </a:r>
            <a:r>
              <a:rPr lang="en-GB" dirty="0"/>
              <a:t>school aged children (from Reception to Year </a:t>
            </a:r>
            <a:r>
              <a:rPr lang="en-GB" dirty="0" smtClean="0"/>
              <a:t>6)</a:t>
            </a:r>
          </a:p>
          <a:p>
            <a:pPr marL="285750" indent="-285750">
              <a:buFont typeface="Arial" panose="020B0604020202020204" pitchFamily="34" charset="0"/>
              <a:buChar char="•"/>
            </a:pPr>
            <a:r>
              <a:rPr lang="en-GB" dirty="0" smtClean="0"/>
              <a:t>secondary </a:t>
            </a:r>
            <a:r>
              <a:rPr lang="en-GB" dirty="0"/>
              <a:t>school aged children (from Year 7 to Year </a:t>
            </a:r>
            <a:r>
              <a:rPr lang="en-GB" dirty="0" smtClean="0"/>
              <a:t>11)</a:t>
            </a:r>
          </a:p>
          <a:p>
            <a:pPr marL="285750" indent="-285750">
              <a:buFont typeface="Arial" panose="020B0604020202020204" pitchFamily="34" charset="0"/>
              <a:buChar char="•"/>
            </a:pPr>
            <a:r>
              <a:rPr lang="en-GB" dirty="0" smtClean="0"/>
              <a:t>all </a:t>
            </a:r>
            <a:r>
              <a:rPr lang="en-GB" dirty="0"/>
              <a:t>children in clinical risk groups aged from 6 months to less than 18 </a:t>
            </a:r>
            <a:r>
              <a:rPr lang="en-GB" dirty="0" smtClean="0"/>
              <a:t>years</a:t>
            </a:r>
            <a:endParaRPr lang="en-GB" dirty="0"/>
          </a:p>
        </p:txBody>
      </p:sp>
      <p:sp>
        <p:nvSpPr>
          <p:cNvPr id="8" name="Rectangle 7"/>
          <p:cNvSpPr/>
          <p:nvPr/>
        </p:nvSpPr>
        <p:spPr>
          <a:xfrm>
            <a:off x="0" y="2924944"/>
            <a:ext cx="12192000" cy="3970318"/>
          </a:xfrm>
          <a:prstGeom prst="rect">
            <a:avLst/>
          </a:prstGeom>
        </p:spPr>
        <p:txBody>
          <a:bodyPr wrap="square">
            <a:spAutoFit/>
          </a:bodyPr>
          <a:lstStyle/>
          <a:p>
            <a:r>
              <a:rPr lang="en-GB" dirty="0">
                <a:solidFill>
                  <a:srgbClr val="0B0C0C"/>
                </a:solidFill>
                <a:latin typeface="GDS Transport"/>
              </a:rPr>
              <a:t>Protection from the vaccine lasts much longer in children, therefore the priority is to start vaccinating all children (including those in clinical risk groups) from 1 September, or as soon as vaccine becomes available, both to provide early protection to children and reduce transmission to the wider population. As the public health impact of vaccination is greater in younger children, where possible, school-aged immunisation providers are encouraged to schedule vaccination of primary school children early in the season. For school-aged cohorts, vaccination should be completed by the second Friday in December (13 December 2024).</a:t>
            </a:r>
          </a:p>
          <a:p>
            <a:endParaRPr lang="en-GB" dirty="0" smtClean="0">
              <a:solidFill>
                <a:srgbClr val="0B0C0C"/>
              </a:solidFill>
              <a:latin typeface="GDS Transport"/>
            </a:endParaRPr>
          </a:p>
          <a:p>
            <a:r>
              <a:rPr lang="en-GB" dirty="0" smtClean="0">
                <a:solidFill>
                  <a:srgbClr val="0B0C0C"/>
                </a:solidFill>
                <a:latin typeface="GDS Transport"/>
              </a:rPr>
              <a:t>Pregnant </a:t>
            </a:r>
            <a:r>
              <a:rPr lang="en-GB" dirty="0">
                <a:solidFill>
                  <a:srgbClr val="0B0C0C"/>
                </a:solidFill>
                <a:latin typeface="GDS Transport"/>
              </a:rPr>
              <a:t>women are an exception to the advice on a later start </a:t>
            </a:r>
            <a:r>
              <a:rPr lang="en-GB" dirty="0" smtClean="0">
                <a:solidFill>
                  <a:srgbClr val="0B0C0C"/>
                </a:solidFill>
                <a:latin typeface="GDS Transport"/>
              </a:rPr>
              <a:t>date. There </a:t>
            </a:r>
            <a:r>
              <a:rPr lang="en-GB" dirty="0">
                <a:solidFill>
                  <a:srgbClr val="0B0C0C"/>
                </a:solidFill>
                <a:latin typeface="GDS Transport"/>
              </a:rPr>
              <a:t>are 3 clinical reasons to vaccinate pregnant women against flu:</a:t>
            </a:r>
          </a:p>
          <a:p>
            <a:pPr>
              <a:buFont typeface="Arial" panose="020B0604020202020204" pitchFamily="34" charset="0"/>
              <a:buChar char="•"/>
            </a:pPr>
            <a:r>
              <a:rPr lang="en-GB" dirty="0">
                <a:solidFill>
                  <a:srgbClr val="0B0C0C"/>
                </a:solidFill>
                <a:latin typeface="GDS Transport"/>
              </a:rPr>
              <a:t>to protect the pregnant women themselves (they are at higher risk from complications from flu)</a:t>
            </a:r>
          </a:p>
          <a:p>
            <a:pPr>
              <a:buFont typeface="Arial" panose="020B0604020202020204" pitchFamily="34" charset="0"/>
              <a:buChar char="•"/>
            </a:pPr>
            <a:r>
              <a:rPr lang="en-GB" dirty="0">
                <a:solidFill>
                  <a:srgbClr val="0B0C0C"/>
                </a:solidFill>
                <a:latin typeface="GDS Transport"/>
              </a:rPr>
              <a:t>to protect the baby during pregnancy (for example flu infection increases the risks of the baby being premature or stillborn)</a:t>
            </a:r>
          </a:p>
          <a:p>
            <a:pPr>
              <a:buFont typeface="Arial" panose="020B0604020202020204" pitchFamily="34" charset="0"/>
              <a:buChar char="•"/>
            </a:pPr>
            <a:r>
              <a:rPr lang="en-GB" dirty="0">
                <a:solidFill>
                  <a:srgbClr val="0B0C0C"/>
                </a:solidFill>
                <a:latin typeface="GDS Transport"/>
              </a:rPr>
              <a:t>to protect the baby in the first few months of life (babies aged under 6 months are at high risk of complications from flu)</a:t>
            </a:r>
            <a:endParaRPr lang="en-GB" b="0" i="0" dirty="0">
              <a:solidFill>
                <a:srgbClr val="0B0C0C"/>
              </a:solidFill>
              <a:effectLst/>
              <a:latin typeface="GDS Transport"/>
            </a:endParaRPr>
          </a:p>
        </p:txBody>
      </p:sp>
    </p:spTree>
    <p:extLst>
      <p:ext uri="{BB962C8B-B14F-4D97-AF65-F5344CB8AC3E}">
        <p14:creationId xmlns:p14="http://schemas.microsoft.com/office/powerpoint/2010/main" val="2205789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fade">
                                      <p:cBhvr>
                                        <p:cTn id="18" dur="500"/>
                                        <p:tgtEl>
                                          <p:spTgt spid="6">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fade">
                                      <p:cBhvr>
                                        <p:cTn id="21" dur="500"/>
                                        <p:tgtEl>
                                          <p:spTgt spid="6">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6">
                                            <p:txEl>
                                              <p:pRg st="5" end="5"/>
                                            </p:txEl>
                                          </p:spTgt>
                                        </p:tgtEl>
                                        <p:attrNameLst>
                                          <p:attrName>style.visibility</p:attrName>
                                        </p:attrNameLst>
                                      </p:cBhvr>
                                      <p:to>
                                        <p:strVal val="visible"/>
                                      </p:to>
                                    </p:set>
                                    <p:animEffect transition="in" filter="fade">
                                      <p:cBhvr>
                                        <p:cTn id="24" dur="500"/>
                                        <p:tgtEl>
                                          <p:spTgt spid="6">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fade">
                                      <p:cBhvr>
                                        <p:cTn id="29" dur="500"/>
                                        <p:tgtEl>
                                          <p:spTgt spid="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8">
                                            <p:txEl>
                                              <p:pRg st="2" end="2"/>
                                            </p:txEl>
                                          </p:spTgt>
                                        </p:tgtEl>
                                        <p:attrNameLst>
                                          <p:attrName>style.visibility</p:attrName>
                                        </p:attrNameLst>
                                      </p:cBhvr>
                                      <p:to>
                                        <p:strVal val="visible"/>
                                      </p:to>
                                    </p:set>
                                    <p:animEffect transition="in" filter="fade">
                                      <p:cBhvr>
                                        <p:cTn id="34" dur="500"/>
                                        <p:tgtEl>
                                          <p:spTgt spid="8">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8">
                                            <p:txEl>
                                              <p:pRg st="3" end="3"/>
                                            </p:txEl>
                                          </p:spTgt>
                                        </p:tgtEl>
                                        <p:attrNameLst>
                                          <p:attrName>style.visibility</p:attrName>
                                        </p:attrNameLst>
                                      </p:cBhvr>
                                      <p:to>
                                        <p:strVal val="visible"/>
                                      </p:to>
                                    </p:set>
                                    <p:animEffect transition="in" filter="fade">
                                      <p:cBhvr>
                                        <p:cTn id="39" dur="500"/>
                                        <p:tgtEl>
                                          <p:spTgt spid="8">
                                            <p:txEl>
                                              <p:pRg st="3" end="3"/>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8">
                                            <p:txEl>
                                              <p:pRg st="4" end="4"/>
                                            </p:txEl>
                                          </p:spTgt>
                                        </p:tgtEl>
                                        <p:attrNameLst>
                                          <p:attrName>style.visibility</p:attrName>
                                        </p:attrNameLst>
                                      </p:cBhvr>
                                      <p:to>
                                        <p:strVal val="visible"/>
                                      </p:to>
                                    </p:set>
                                    <p:animEffect transition="in" filter="fade">
                                      <p:cBhvr>
                                        <p:cTn id="42" dur="500"/>
                                        <p:tgtEl>
                                          <p:spTgt spid="8">
                                            <p:txEl>
                                              <p:pRg st="4" end="4"/>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8">
                                            <p:txEl>
                                              <p:pRg st="5" end="5"/>
                                            </p:txEl>
                                          </p:spTgt>
                                        </p:tgtEl>
                                        <p:attrNameLst>
                                          <p:attrName>style.visibility</p:attrName>
                                        </p:attrNameLst>
                                      </p:cBhvr>
                                      <p:to>
                                        <p:strVal val="visible"/>
                                      </p:to>
                                    </p:set>
                                    <p:animEffect transition="in" filter="fade">
                                      <p:cBhvr>
                                        <p:cTn id="45"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76F84FA-B8EB-462F-97BA-032CB76B4E3A}" type="slidenum">
              <a:rPr lang="en-GB" smtClean="0"/>
              <a:t>40</a:t>
            </a:fld>
            <a:endParaRPr lang="en-GB" dirty="0"/>
          </a:p>
        </p:txBody>
      </p:sp>
      <p:sp>
        <p:nvSpPr>
          <p:cNvPr id="4" name="Title 3"/>
          <p:cNvSpPr>
            <a:spLocks noGrp="1"/>
          </p:cNvSpPr>
          <p:nvPr>
            <p:ph type="title"/>
          </p:nvPr>
        </p:nvSpPr>
        <p:spPr/>
        <p:txBody>
          <a:bodyPr>
            <a:noAutofit/>
          </a:bodyPr>
          <a:lstStyle/>
          <a:p>
            <a:r>
              <a:rPr lang="en-GB" sz="2000" dirty="0" smtClean="0"/>
              <a:t>North West London ICB </a:t>
            </a:r>
            <a:r>
              <a:rPr lang="en-GB" sz="2000" dirty="0"/>
              <a:t>Immunisation </a:t>
            </a:r>
            <a:r>
              <a:rPr lang="en-GB" sz="2000" dirty="0" smtClean="0"/>
              <a:t>Team: </a:t>
            </a:r>
            <a:r>
              <a:rPr lang="en-GB" sz="2000" dirty="0"/>
              <a:t>Ealing Practice Nurse Forum: 13.09.24 </a:t>
            </a:r>
            <a:r>
              <a:rPr lang="en-GB" sz="2400" b="1" dirty="0" smtClean="0"/>
              <a:t/>
            </a:r>
            <a:br>
              <a:rPr lang="en-GB" sz="2400" b="1" dirty="0" smtClean="0"/>
            </a:br>
            <a:r>
              <a:rPr lang="en-GB" sz="2400" b="1" dirty="0" smtClean="0"/>
              <a:t>UKHSA Primary Care Training </a:t>
            </a:r>
            <a:endParaRPr lang="en-GB" sz="2400" dirty="0">
              <a:latin typeface="+mn-lt"/>
            </a:endParaRPr>
          </a:p>
        </p:txBody>
      </p:sp>
      <p:graphicFrame>
        <p:nvGraphicFramePr>
          <p:cNvPr id="10" name="Table 9"/>
          <p:cNvGraphicFramePr>
            <a:graphicFrameLocks noGrp="1"/>
          </p:cNvGraphicFramePr>
          <p:nvPr>
            <p:extLst>
              <p:ext uri="{D42A27DB-BD31-4B8C-83A1-F6EECF244321}">
                <p14:modId xmlns:p14="http://schemas.microsoft.com/office/powerpoint/2010/main" val="1738103018"/>
              </p:ext>
            </p:extLst>
          </p:nvPr>
        </p:nvGraphicFramePr>
        <p:xfrm>
          <a:off x="0" y="1196753"/>
          <a:ext cx="12192001" cy="4231323"/>
        </p:xfrm>
        <a:graphic>
          <a:graphicData uri="http://schemas.openxmlformats.org/drawingml/2006/table">
            <a:tbl>
              <a:tblPr firstRow="1" firstCol="1" bandRow="1">
                <a:tableStyleId>{5C22544A-7EE6-4342-B048-85BDC9FD1C3A}</a:tableStyleId>
              </a:tblPr>
              <a:tblGrid>
                <a:gridCol w="1323461">
                  <a:extLst>
                    <a:ext uri="{9D8B030D-6E8A-4147-A177-3AD203B41FA5}">
                      <a16:colId xmlns:a16="http://schemas.microsoft.com/office/drawing/2014/main" val="1564861395"/>
                    </a:ext>
                  </a:extLst>
                </a:gridCol>
                <a:gridCol w="855355">
                  <a:extLst>
                    <a:ext uri="{9D8B030D-6E8A-4147-A177-3AD203B41FA5}">
                      <a16:colId xmlns:a16="http://schemas.microsoft.com/office/drawing/2014/main" val="3150363156"/>
                    </a:ext>
                  </a:extLst>
                </a:gridCol>
                <a:gridCol w="10013185">
                  <a:extLst>
                    <a:ext uri="{9D8B030D-6E8A-4147-A177-3AD203B41FA5}">
                      <a16:colId xmlns:a16="http://schemas.microsoft.com/office/drawing/2014/main" val="1092687281"/>
                    </a:ext>
                  </a:extLst>
                </a:gridCol>
              </a:tblGrid>
              <a:tr h="258313">
                <a:tc>
                  <a:txBody>
                    <a:bodyPr/>
                    <a:lstStyle/>
                    <a:p>
                      <a:pPr>
                        <a:spcAft>
                          <a:spcPts val="0"/>
                        </a:spcAft>
                      </a:pPr>
                      <a:r>
                        <a:rPr lang="en-GB" sz="1100">
                          <a:effectLst/>
                        </a:rPr>
                        <a:t>Date</a:t>
                      </a:r>
                      <a:endParaRPr lang="en-GB" sz="1200">
                        <a:effectLst/>
                        <a:latin typeface="Times New Roman" panose="02020603050405020304" pitchFamily="18" charset="0"/>
                        <a:ea typeface="Calibri" panose="020F0502020204030204" pitchFamily="34" charset="0"/>
                      </a:endParaRPr>
                    </a:p>
                  </a:txBody>
                  <a:tcPr marL="65929" marR="65929" marT="0" marB="0"/>
                </a:tc>
                <a:tc>
                  <a:txBody>
                    <a:bodyPr/>
                    <a:lstStyle/>
                    <a:p>
                      <a:pPr>
                        <a:spcAft>
                          <a:spcPts val="0"/>
                        </a:spcAft>
                      </a:pPr>
                      <a:r>
                        <a:rPr lang="en-GB" sz="1100">
                          <a:effectLst/>
                        </a:rPr>
                        <a:t>Time</a:t>
                      </a:r>
                      <a:endParaRPr lang="en-GB" sz="1200">
                        <a:effectLst/>
                        <a:latin typeface="Times New Roman" panose="02020603050405020304" pitchFamily="18" charset="0"/>
                        <a:ea typeface="Calibri" panose="020F0502020204030204" pitchFamily="34" charset="0"/>
                      </a:endParaRPr>
                    </a:p>
                  </a:txBody>
                  <a:tcPr marL="65929" marR="65929" marT="0" marB="0"/>
                </a:tc>
                <a:tc>
                  <a:txBody>
                    <a:bodyPr/>
                    <a:lstStyle/>
                    <a:p>
                      <a:pPr>
                        <a:lnSpc>
                          <a:spcPct val="150000"/>
                        </a:lnSpc>
                        <a:spcAft>
                          <a:spcPts val="0"/>
                        </a:spcAft>
                      </a:pPr>
                      <a:r>
                        <a:rPr lang="en-GB" sz="1100">
                          <a:effectLst/>
                        </a:rPr>
                        <a:t>Link to register</a:t>
                      </a:r>
                      <a:endParaRPr lang="en-GB" sz="1200">
                        <a:effectLst/>
                        <a:latin typeface="Times New Roman" panose="02020603050405020304" pitchFamily="18" charset="0"/>
                        <a:ea typeface="Calibri" panose="020F0502020204030204" pitchFamily="34" charset="0"/>
                      </a:endParaRPr>
                    </a:p>
                  </a:txBody>
                  <a:tcPr marL="65929" marR="65929" marT="0" marB="0"/>
                </a:tc>
                <a:extLst>
                  <a:ext uri="{0D108BD9-81ED-4DB2-BD59-A6C34878D82A}">
                    <a16:rowId xmlns:a16="http://schemas.microsoft.com/office/drawing/2014/main" val="521881702"/>
                  </a:ext>
                </a:extLst>
              </a:tr>
              <a:tr h="258313">
                <a:tc gridSpan="3">
                  <a:txBody>
                    <a:bodyPr/>
                    <a:lstStyle/>
                    <a:p>
                      <a:pPr>
                        <a:lnSpc>
                          <a:spcPct val="150000"/>
                        </a:lnSpc>
                      </a:pPr>
                      <a:r>
                        <a:rPr lang="en-GB" sz="1100" dirty="0">
                          <a:effectLst/>
                        </a:rPr>
                        <a:t>September 2024: Influenza and RSV (and signposting COVID resources)</a:t>
                      </a:r>
                      <a:endParaRPr lang="en-GB" sz="1000" dirty="0">
                        <a:effectLst/>
                        <a:latin typeface="Times New Roman" panose="02020603050405020304" pitchFamily="18" charset="0"/>
                        <a:ea typeface="Calibri" panose="020F0502020204030204" pitchFamily="34" charset="0"/>
                      </a:endParaRPr>
                    </a:p>
                  </a:txBody>
                  <a:tcPr marL="65929" marR="65929"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153985461"/>
                  </a:ext>
                </a:extLst>
              </a:tr>
              <a:tr h="172209">
                <a:tc>
                  <a:txBody>
                    <a:bodyPr/>
                    <a:lstStyle/>
                    <a:p>
                      <a:pPr>
                        <a:spcAft>
                          <a:spcPts val="0"/>
                        </a:spcAft>
                      </a:pPr>
                      <a:r>
                        <a:rPr lang="en-GB" sz="1100">
                          <a:effectLst/>
                        </a:rPr>
                        <a:t>05/09/2024</a:t>
                      </a:r>
                      <a:endParaRPr lang="en-GB" sz="1200">
                        <a:effectLst/>
                        <a:latin typeface="Times New Roman" panose="02020603050405020304" pitchFamily="18" charset="0"/>
                        <a:ea typeface="Calibri" panose="020F0502020204030204" pitchFamily="34" charset="0"/>
                      </a:endParaRPr>
                    </a:p>
                  </a:txBody>
                  <a:tcPr marL="65929" marR="65929" marT="0" marB="0"/>
                </a:tc>
                <a:tc>
                  <a:txBody>
                    <a:bodyPr/>
                    <a:lstStyle/>
                    <a:p>
                      <a:pPr>
                        <a:spcAft>
                          <a:spcPts val="0"/>
                        </a:spcAft>
                      </a:pPr>
                      <a:r>
                        <a:rPr lang="en-GB" sz="1100">
                          <a:effectLst/>
                        </a:rPr>
                        <a:t>14:00</a:t>
                      </a:r>
                      <a:endParaRPr lang="en-GB" sz="1200">
                        <a:effectLst/>
                        <a:latin typeface="Times New Roman" panose="02020603050405020304" pitchFamily="18" charset="0"/>
                        <a:ea typeface="Calibri" panose="020F0502020204030204" pitchFamily="34" charset="0"/>
                      </a:endParaRPr>
                    </a:p>
                  </a:txBody>
                  <a:tcPr marL="65929" marR="65929" marT="0" marB="0"/>
                </a:tc>
                <a:tc>
                  <a:txBody>
                    <a:bodyPr/>
                    <a:lstStyle/>
                    <a:p>
                      <a:pPr>
                        <a:spcAft>
                          <a:spcPts val="0"/>
                        </a:spcAft>
                      </a:pPr>
                      <a:r>
                        <a:rPr lang="en-GB" sz="1100" u="sng">
                          <a:effectLst/>
                          <a:hlinkClick r:id="rId2"/>
                        </a:rPr>
                        <a:t>Influenza and RSV (and signposting COVID resources) - Webinar 1 Tickets, Thu 5 Sep 2024 at 14:00 | Eventbrite</a:t>
                      </a:r>
                      <a:endParaRPr lang="en-GB" sz="1200">
                        <a:effectLst/>
                        <a:latin typeface="Times New Roman" panose="02020603050405020304" pitchFamily="18" charset="0"/>
                        <a:ea typeface="Calibri" panose="020F0502020204030204" pitchFamily="34" charset="0"/>
                      </a:endParaRPr>
                    </a:p>
                  </a:txBody>
                  <a:tcPr marL="65929" marR="65929" marT="0" marB="0"/>
                </a:tc>
                <a:extLst>
                  <a:ext uri="{0D108BD9-81ED-4DB2-BD59-A6C34878D82A}">
                    <a16:rowId xmlns:a16="http://schemas.microsoft.com/office/drawing/2014/main" val="2860843805"/>
                  </a:ext>
                </a:extLst>
              </a:tr>
              <a:tr h="172209">
                <a:tc>
                  <a:txBody>
                    <a:bodyPr/>
                    <a:lstStyle/>
                    <a:p>
                      <a:pPr>
                        <a:spcAft>
                          <a:spcPts val="0"/>
                        </a:spcAft>
                      </a:pPr>
                      <a:r>
                        <a:rPr lang="en-GB" sz="1100">
                          <a:effectLst/>
                        </a:rPr>
                        <a:t>19/09/2024</a:t>
                      </a:r>
                      <a:endParaRPr lang="en-GB" sz="1200">
                        <a:effectLst/>
                        <a:latin typeface="Times New Roman" panose="02020603050405020304" pitchFamily="18" charset="0"/>
                        <a:ea typeface="Calibri" panose="020F0502020204030204" pitchFamily="34" charset="0"/>
                      </a:endParaRPr>
                    </a:p>
                  </a:txBody>
                  <a:tcPr marL="65929" marR="65929" marT="0" marB="0"/>
                </a:tc>
                <a:tc>
                  <a:txBody>
                    <a:bodyPr/>
                    <a:lstStyle/>
                    <a:p>
                      <a:pPr>
                        <a:spcAft>
                          <a:spcPts val="0"/>
                        </a:spcAft>
                      </a:pPr>
                      <a:r>
                        <a:rPr lang="en-GB" sz="1100">
                          <a:effectLst/>
                        </a:rPr>
                        <a:t>09:30</a:t>
                      </a:r>
                      <a:endParaRPr lang="en-GB" sz="1200">
                        <a:effectLst/>
                        <a:latin typeface="Times New Roman" panose="02020603050405020304" pitchFamily="18" charset="0"/>
                        <a:ea typeface="Calibri" panose="020F0502020204030204" pitchFamily="34" charset="0"/>
                      </a:endParaRPr>
                    </a:p>
                  </a:txBody>
                  <a:tcPr marL="65929" marR="65929" marT="0" marB="0"/>
                </a:tc>
                <a:tc>
                  <a:txBody>
                    <a:bodyPr/>
                    <a:lstStyle/>
                    <a:p>
                      <a:pPr>
                        <a:spcAft>
                          <a:spcPts val="0"/>
                        </a:spcAft>
                      </a:pPr>
                      <a:r>
                        <a:rPr lang="en-GB" sz="1100" u="sng">
                          <a:effectLst/>
                          <a:hlinkClick r:id="rId3"/>
                        </a:rPr>
                        <a:t>Influenza and RSV (and signposting COVID resources) - Webinar 2 Tickets, Thu 19 Sep 2024 at 09:30 | Eventbrite</a:t>
                      </a:r>
                      <a:endParaRPr lang="en-GB" sz="1200">
                        <a:effectLst/>
                        <a:latin typeface="Times New Roman" panose="02020603050405020304" pitchFamily="18" charset="0"/>
                        <a:ea typeface="Calibri" panose="020F0502020204030204" pitchFamily="34" charset="0"/>
                      </a:endParaRPr>
                    </a:p>
                  </a:txBody>
                  <a:tcPr marL="65929" marR="65929" marT="0" marB="0"/>
                </a:tc>
                <a:extLst>
                  <a:ext uri="{0D108BD9-81ED-4DB2-BD59-A6C34878D82A}">
                    <a16:rowId xmlns:a16="http://schemas.microsoft.com/office/drawing/2014/main" val="3881008262"/>
                  </a:ext>
                </a:extLst>
              </a:tr>
              <a:tr h="172209">
                <a:tc>
                  <a:txBody>
                    <a:bodyPr/>
                    <a:lstStyle/>
                    <a:p>
                      <a:pPr>
                        <a:spcAft>
                          <a:spcPts val="0"/>
                        </a:spcAft>
                      </a:pPr>
                      <a:r>
                        <a:rPr lang="en-GB" sz="1100">
                          <a:effectLst/>
                        </a:rPr>
                        <a:t>19/09/2024</a:t>
                      </a:r>
                      <a:endParaRPr lang="en-GB" sz="1200">
                        <a:effectLst/>
                        <a:latin typeface="Times New Roman" panose="02020603050405020304" pitchFamily="18" charset="0"/>
                        <a:ea typeface="Calibri" panose="020F0502020204030204" pitchFamily="34" charset="0"/>
                      </a:endParaRPr>
                    </a:p>
                  </a:txBody>
                  <a:tcPr marL="65929" marR="65929" marT="0" marB="0"/>
                </a:tc>
                <a:tc>
                  <a:txBody>
                    <a:bodyPr/>
                    <a:lstStyle/>
                    <a:p>
                      <a:pPr>
                        <a:spcAft>
                          <a:spcPts val="0"/>
                        </a:spcAft>
                      </a:pPr>
                      <a:r>
                        <a:rPr lang="en-GB" sz="1100">
                          <a:effectLst/>
                        </a:rPr>
                        <a:t>14:00</a:t>
                      </a:r>
                      <a:endParaRPr lang="en-GB" sz="1200">
                        <a:effectLst/>
                        <a:latin typeface="Times New Roman" panose="02020603050405020304" pitchFamily="18" charset="0"/>
                        <a:ea typeface="Calibri" panose="020F0502020204030204" pitchFamily="34" charset="0"/>
                      </a:endParaRPr>
                    </a:p>
                  </a:txBody>
                  <a:tcPr marL="65929" marR="65929" marT="0" marB="0"/>
                </a:tc>
                <a:tc>
                  <a:txBody>
                    <a:bodyPr/>
                    <a:lstStyle/>
                    <a:p>
                      <a:pPr>
                        <a:spcAft>
                          <a:spcPts val="0"/>
                        </a:spcAft>
                      </a:pPr>
                      <a:r>
                        <a:rPr lang="en-GB" sz="1100" u="sng">
                          <a:effectLst/>
                          <a:hlinkClick r:id="rId4"/>
                        </a:rPr>
                        <a:t>Influenza and RSV (and signposting COVID resources) - Webinar 3 Tickets, Thu 19 Sep 2024 at 14:00 | Eventbrite</a:t>
                      </a:r>
                      <a:endParaRPr lang="en-GB" sz="1200">
                        <a:effectLst/>
                        <a:latin typeface="Times New Roman" panose="02020603050405020304" pitchFamily="18" charset="0"/>
                        <a:ea typeface="Calibri" panose="020F0502020204030204" pitchFamily="34" charset="0"/>
                      </a:endParaRPr>
                    </a:p>
                  </a:txBody>
                  <a:tcPr marL="65929" marR="65929" marT="0" marB="0"/>
                </a:tc>
                <a:extLst>
                  <a:ext uri="{0D108BD9-81ED-4DB2-BD59-A6C34878D82A}">
                    <a16:rowId xmlns:a16="http://schemas.microsoft.com/office/drawing/2014/main" val="3807308242"/>
                  </a:ext>
                </a:extLst>
              </a:tr>
              <a:tr h="258313">
                <a:tc gridSpan="3">
                  <a:txBody>
                    <a:bodyPr/>
                    <a:lstStyle/>
                    <a:p>
                      <a:pPr>
                        <a:lnSpc>
                          <a:spcPct val="150000"/>
                        </a:lnSpc>
                        <a:spcAft>
                          <a:spcPts val="0"/>
                        </a:spcAft>
                      </a:pPr>
                      <a:r>
                        <a:rPr lang="en-GB" sz="1100">
                          <a:effectLst/>
                        </a:rPr>
                        <a:t>October 2024: Shingles and pneumococcal (adult) vaccine programmes (and signposting to RSV resources)</a:t>
                      </a:r>
                      <a:endParaRPr lang="en-GB" sz="1200">
                        <a:effectLst/>
                        <a:latin typeface="Times New Roman" panose="02020603050405020304" pitchFamily="18" charset="0"/>
                        <a:ea typeface="Calibri" panose="020F0502020204030204" pitchFamily="34" charset="0"/>
                      </a:endParaRPr>
                    </a:p>
                  </a:txBody>
                  <a:tcPr marL="65929" marR="65929"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32306537"/>
                  </a:ext>
                </a:extLst>
              </a:tr>
              <a:tr h="172209">
                <a:tc>
                  <a:txBody>
                    <a:bodyPr/>
                    <a:lstStyle/>
                    <a:p>
                      <a:pPr>
                        <a:spcAft>
                          <a:spcPts val="0"/>
                        </a:spcAft>
                      </a:pPr>
                      <a:r>
                        <a:rPr lang="en-GB" sz="1100">
                          <a:effectLst/>
                        </a:rPr>
                        <a:t>02/10/2024</a:t>
                      </a:r>
                      <a:endParaRPr lang="en-GB" sz="1200">
                        <a:effectLst/>
                        <a:latin typeface="Times New Roman" panose="02020603050405020304" pitchFamily="18" charset="0"/>
                        <a:ea typeface="Calibri" panose="020F0502020204030204" pitchFamily="34" charset="0"/>
                      </a:endParaRPr>
                    </a:p>
                  </a:txBody>
                  <a:tcPr marL="65929" marR="65929" marT="0" marB="0"/>
                </a:tc>
                <a:tc>
                  <a:txBody>
                    <a:bodyPr/>
                    <a:lstStyle/>
                    <a:p>
                      <a:pPr>
                        <a:spcAft>
                          <a:spcPts val="0"/>
                        </a:spcAft>
                      </a:pPr>
                      <a:r>
                        <a:rPr lang="en-GB" sz="1100">
                          <a:effectLst/>
                        </a:rPr>
                        <a:t>09:30</a:t>
                      </a:r>
                      <a:endParaRPr lang="en-GB" sz="1200">
                        <a:effectLst/>
                        <a:latin typeface="Times New Roman" panose="02020603050405020304" pitchFamily="18" charset="0"/>
                        <a:ea typeface="Calibri" panose="020F0502020204030204" pitchFamily="34" charset="0"/>
                      </a:endParaRPr>
                    </a:p>
                  </a:txBody>
                  <a:tcPr marL="65929" marR="65929" marT="0" marB="0"/>
                </a:tc>
                <a:tc>
                  <a:txBody>
                    <a:bodyPr/>
                    <a:lstStyle/>
                    <a:p>
                      <a:pPr>
                        <a:spcAft>
                          <a:spcPts val="0"/>
                        </a:spcAft>
                      </a:pPr>
                      <a:r>
                        <a:rPr lang="en-GB" sz="1100" u="sng">
                          <a:effectLst/>
                          <a:hlinkClick r:id="rId5"/>
                        </a:rPr>
                        <a:t>Shingles and pneumococcal (adult) vaccine programmes: Webinar 1 Tickets, Wed 2 Oct 2024 at 09:30 | Eventbrite</a:t>
                      </a:r>
                      <a:endParaRPr lang="en-GB" sz="1200">
                        <a:effectLst/>
                        <a:latin typeface="Times New Roman" panose="02020603050405020304" pitchFamily="18" charset="0"/>
                        <a:ea typeface="Calibri" panose="020F0502020204030204" pitchFamily="34" charset="0"/>
                      </a:endParaRPr>
                    </a:p>
                  </a:txBody>
                  <a:tcPr marL="65929" marR="65929" marT="0" marB="0"/>
                </a:tc>
                <a:extLst>
                  <a:ext uri="{0D108BD9-81ED-4DB2-BD59-A6C34878D82A}">
                    <a16:rowId xmlns:a16="http://schemas.microsoft.com/office/drawing/2014/main" val="898754339"/>
                  </a:ext>
                </a:extLst>
              </a:tr>
              <a:tr h="172209">
                <a:tc>
                  <a:txBody>
                    <a:bodyPr/>
                    <a:lstStyle/>
                    <a:p>
                      <a:pPr>
                        <a:spcAft>
                          <a:spcPts val="0"/>
                        </a:spcAft>
                      </a:pPr>
                      <a:r>
                        <a:rPr lang="en-GB" sz="1100">
                          <a:effectLst/>
                        </a:rPr>
                        <a:t>10/10/2024</a:t>
                      </a:r>
                      <a:endParaRPr lang="en-GB" sz="1200">
                        <a:effectLst/>
                        <a:latin typeface="Times New Roman" panose="02020603050405020304" pitchFamily="18" charset="0"/>
                        <a:ea typeface="Calibri" panose="020F0502020204030204" pitchFamily="34" charset="0"/>
                      </a:endParaRPr>
                    </a:p>
                  </a:txBody>
                  <a:tcPr marL="65929" marR="65929" marT="0" marB="0"/>
                </a:tc>
                <a:tc>
                  <a:txBody>
                    <a:bodyPr/>
                    <a:lstStyle/>
                    <a:p>
                      <a:pPr>
                        <a:spcAft>
                          <a:spcPts val="0"/>
                        </a:spcAft>
                      </a:pPr>
                      <a:r>
                        <a:rPr lang="en-GB" sz="1100">
                          <a:effectLst/>
                        </a:rPr>
                        <a:t>09:30</a:t>
                      </a:r>
                      <a:endParaRPr lang="en-GB" sz="1200">
                        <a:effectLst/>
                        <a:latin typeface="Times New Roman" panose="02020603050405020304" pitchFamily="18" charset="0"/>
                        <a:ea typeface="Calibri" panose="020F0502020204030204" pitchFamily="34" charset="0"/>
                      </a:endParaRPr>
                    </a:p>
                  </a:txBody>
                  <a:tcPr marL="65929" marR="65929" marT="0" marB="0"/>
                </a:tc>
                <a:tc>
                  <a:txBody>
                    <a:bodyPr/>
                    <a:lstStyle/>
                    <a:p>
                      <a:pPr>
                        <a:spcAft>
                          <a:spcPts val="0"/>
                        </a:spcAft>
                      </a:pPr>
                      <a:r>
                        <a:rPr lang="en-GB" sz="1100" u="sng">
                          <a:effectLst/>
                          <a:hlinkClick r:id="rId6"/>
                        </a:rPr>
                        <a:t>Shingles and pneumococcal (adult) vaccine programmes: Webinar 2 Tickets, Thu 10 Oct 2024 at 09:30 | Eventbrite</a:t>
                      </a:r>
                      <a:endParaRPr lang="en-GB" sz="1200">
                        <a:effectLst/>
                        <a:latin typeface="Times New Roman" panose="02020603050405020304" pitchFamily="18" charset="0"/>
                        <a:ea typeface="Calibri" panose="020F0502020204030204" pitchFamily="34" charset="0"/>
                      </a:endParaRPr>
                    </a:p>
                  </a:txBody>
                  <a:tcPr marL="65929" marR="65929" marT="0" marB="0"/>
                </a:tc>
                <a:extLst>
                  <a:ext uri="{0D108BD9-81ED-4DB2-BD59-A6C34878D82A}">
                    <a16:rowId xmlns:a16="http://schemas.microsoft.com/office/drawing/2014/main" val="2046325044"/>
                  </a:ext>
                </a:extLst>
              </a:tr>
              <a:tr h="172209">
                <a:tc>
                  <a:txBody>
                    <a:bodyPr/>
                    <a:lstStyle/>
                    <a:p>
                      <a:pPr>
                        <a:spcAft>
                          <a:spcPts val="0"/>
                        </a:spcAft>
                      </a:pPr>
                      <a:r>
                        <a:rPr lang="en-GB" sz="1100">
                          <a:effectLst/>
                        </a:rPr>
                        <a:t>10/10/2024</a:t>
                      </a:r>
                      <a:endParaRPr lang="en-GB" sz="1200">
                        <a:effectLst/>
                        <a:latin typeface="Times New Roman" panose="02020603050405020304" pitchFamily="18" charset="0"/>
                        <a:ea typeface="Calibri" panose="020F0502020204030204" pitchFamily="34" charset="0"/>
                      </a:endParaRPr>
                    </a:p>
                  </a:txBody>
                  <a:tcPr marL="65929" marR="65929" marT="0" marB="0"/>
                </a:tc>
                <a:tc>
                  <a:txBody>
                    <a:bodyPr/>
                    <a:lstStyle/>
                    <a:p>
                      <a:pPr>
                        <a:spcAft>
                          <a:spcPts val="0"/>
                        </a:spcAft>
                      </a:pPr>
                      <a:r>
                        <a:rPr lang="en-GB" sz="1100">
                          <a:effectLst/>
                        </a:rPr>
                        <a:t>13:00</a:t>
                      </a:r>
                      <a:endParaRPr lang="en-GB" sz="1200">
                        <a:effectLst/>
                        <a:latin typeface="Times New Roman" panose="02020603050405020304" pitchFamily="18" charset="0"/>
                        <a:ea typeface="Calibri" panose="020F0502020204030204" pitchFamily="34" charset="0"/>
                      </a:endParaRPr>
                    </a:p>
                  </a:txBody>
                  <a:tcPr marL="65929" marR="65929" marT="0" marB="0"/>
                </a:tc>
                <a:tc>
                  <a:txBody>
                    <a:bodyPr/>
                    <a:lstStyle/>
                    <a:p>
                      <a:pPr>
                        <a:spcAft>
                          <a:spcPts val="0"/>
                        </a:spcAft>
                      </a:pPr>
                      <a:r>
                        <a:rPr lang="en-GB" sz="1100" u="sng">
                          <a:effectLst/>
                          <a:hlinkClick r:id="rId7"/>
                        </a:rPr>
                        <a:t>Shingles and pneumococcal (adult) vaccine programmes - Webinar 3 Tickets, Thu 10 Oct 2024 at 13:00 | Eventbrite</a:t>
                      </a:r>
                      <a:endParaRPr lang="en-GB" sz="1200">
                        <a:effectLst/>
                        <a:latin typeface="Times New Roman" panose="02020603050405020304" pitchFamily="18" charset="0"/>
                        <a:ea typeface="Calibri" panose="020F0502020204030204" pitchFamily="34" charset="0"/>
                      </a:endParaRPr>
                    </a:p>
                  </a:txBody>
                  <a:tcPr marL="65929" marR="65929" marT="0" marB="0"/>
                </a:tc>
                <a:extLst>
                  <a:ext uri="{0D108BD9-81ED-4DB2-BD59-A6C34878D82A}">
                    <a16:rowId xmlns:a16="http://schemas.microsoft.com/office/drawing/2014/main" val="2610610620"/>
                  </a:ext>
                </a:extLst>
              </a:tr>
              <a:tr h="258313">
                <a:tc gridSpan="3">
                  <a:txBody>
                    <a:bodyPr/>
                    <a:lstStyle/>
                    <a:p>
                      <a:pPr>
                        <a:lnSpc>
                          <a:spcPct val="150000"/>
                        </a:lnSpc>
                        <a:spcAft>
                          <a:spcPts val="0"/>
                        </a:spcAft>
                      </a:pPr>
                      <a:r>
                        <a:rPr lang="en-GB" sz="1100">
                          <a:effectLst/>
                        </a:rPr>
                        <a:t>November 2024: Adverse events following immunisation</a:t>
                      </a:r>
                      <a:endParaRPr lang="en-GB" sz="1200">
                        <a:effectLst/>
                        <a:latin typeface="Times New Roman" panose="02020603050405020304" pitchFamily="18" charset="0"/>
                        <a:ea typeface="Calibri" panose="020F0502020204030204" pitchFamily="34" charset="0"/>
                      </a:endParaRPr>
                    </a:p>
                  </a:txBody>
                  <a:tcPr marL="65929" marR="65929"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932274694"/>
                  </a:ext>
                </a:extLst>
              </a:tr>
              <a:tr h="172209">
                <a:tc>
                  <a:txBody>
                    <a:bodyPr/>
                    <a:lstStyle/>
                    <a:p>
                      <a:pPr>
                        <a:spcAft>
                          <a:spcPts val="0"/>
                        </a:spcAft>
                      </a:pPr>
                      <a:r>
                        <a:rPr lang="en-GB" sz="1100">
                          <a:effectLst/>
                        </a:rPr>
                        <a:t>04/11/2024</a:t>
                      </a:r>
                      <a:endParaRPr lang="en-GB" sz="1200">
                        <a:effectLst/>
                        <a:latin typeface="Times New Roman" panose="02020603050405020304" pitchFamily="18" charset="0"/>
                        <a:ea typeface="Calibri" panose="020F0502020204030204" pitchFamily="34" charset="0"/>
                      </a:endParaRPr>
                    </a:p>
                  </a:txBody>
                  <a:tcPr marL="65929" marR="65929" marT="0" marB="0"/>
                </a:tc>
                <a:tc>
                  <a:txBody>
                    <a:bodyPr/>
                    <a:lstStyle/>
                    <a:p>
                      <a:pPr>
                        <a:spcAft>
                          <a:spcPts val="0"/>
                        </a:spcAft>
                      </a:pPr>
                      <a:r>
                        <a:rPr lang="en-GB" sz="1100">
                          <a:effectLst/>
                        </a:rPr>
                        <a:t>14:00</a:t>
                      </a:r>
                      <a:endParaRPr lang="en-GB" sz="1200">
                        <a:effectLst/>
                        <a:latin typeface="Times New Roman" panose="02020603050405020304" pitchFamily="18" charset="0"/>
                        <a:ea typeface="Calibri" panose="020F0502020204030204" pitchFamily="34" charset="0"/>
                      </a:endParaRPr>
                    </a:p>
                  </a:txBody>
                  <a:tcPr marL="65929" marR="65929" marT="0" marB="0"/>
                </a:tc>
                <a:tc>
                  <a:txBody>
                    <a:bodyPr/>
                    <a:lstStyle/>
                    <a:p>
                      <a:pPr>
                        <a:spcAft>
                          <a:spcPts val="0"/>
                        </a:spcAft>
                      </a:pPr>
                      <a:r>
                        <a:rPr lang="en-GB" sz="1100" u="sng">
                          <a:effectLst/>
                          <a:hlinkClick r:id="rId8"/>
                        </a:rPr>
                        <a:t>Adverse events following immunisation - Webinar 1 Tickets, Mon 4 Nov 2024 at 14:00 | Eventbrite</a:t>
                      </a:r>
                      <a:endParaRPr lang="en-GB" sz="1200">
                        <a:effectLst/>
                        <a:latin typeface="Times New Roman" panose="02020603050405020304" pitchFamily="18" charset="0"/>
                        <a:ea typeface="Calibri" panose="020F0502020204030204" pitchFamily="34" charset="0"/>
                      </a:endParaRPr>
                    </a:p>
                  </a:txBody>
                  <a:tcPr marL="65929" marR="65929" marT="0" marB="0"/>
                </a:tc>
                <a:extLst>
                  <a:ext uri="{0D108BD9-81ED-4DB2-BD59-A6C34878D82A}">
                    <a16:rowId xmlns:a16="http://schemas.microsoft.com/office/drawing/2014/main" val="1343719418"/>
                  </a:ext>
                </a:extLst>
              </a:tr>
              <a:tr h="172209">
                <a:tc>
                  <a:txBody>
                    <a:bodyPr/>
                    <a:lstStyle/>
                    <a:p>
                      <a:pPr>
                        <a:spcAft>
                          <a:spcPts val="0"/>
                        </a:spcAft>
                      </a:pPr>
                      <a:r>
                        <a:rPr lang="en-GB" sz="1100">
                          <a:effectLst/>
                        </a:rPr>
                        <a:t>07/11/2024</a:t>
                      </a:r>
                      <a:endParaRPr lang="en-GB" sz="1200">
                        <a:effectLst/>
                        <a:latin typeface="Times New Roman" panose="02020603050405020304" pitchFamily="18" charset="0"/>
                        <a:ea typeface="Calibri" panose="020F0502020204030204" pitchFamily="34" charset="0"/>
                      </a:endParaRPr>
                    </a:p>
                  </a:txBody>
                  <a:tcPr marL="65929" marR="65929" marT="0" marB="0"/>
                </a:tc>
                <a:tc>
                  <a:txBody>
                    <a:bodyPr/>
                    <a:lstStyle/>
                    <a:p>
                      <a:pPr>
                        <a:spcAft>
                          <a:spcPts val="0"/>
                        </a:spcAft>
                      </a:pPr>
                      <a:r>
                        <a:rPr lang="en-GB" sz="1100">
                          <a:effectLst/>
                        </a:rPr>
                        <a:t>09:30</a:t>
                      </a:r>
                      <a:endParaRPr lang="en-GB" sz="1200">
                        <a:effectLst/>
                        <a:latin typeface="Times New Roman" panose="02020603050405020304" pitchFamily="18" charset="0"/>
                        <a:ea typeface="Calibri" panose="020F0502020204030204" pitchFamily="34" charset="0"/>
                      </a:endParaRPr>
                    </a:p>
                  </a:txBody>
                  <a:tcPr marL="65929" marR="65929" marT="0" marB="0"/>
                </a:tc>
                <a:tc>
                  <a:txBody>
                    <a:bodyPr/>
                    <a:lstStyle/>
                    <a:p>
                      <a:pPr>
                        <a:spcAft>
                          <a:spcPts val="0"/>
                        </a:spcAft>
                      </a:pPr>
                      <a:r>
                        <a:rPr lang="en-GB" sz="1100" u="sng">
                          <a:effectLst/>
                          <a:hlinkClick r:id="rId9"/>
                        </a:rPr>
                        <a:t>Adverse events following immunisation - Webinar 2 Tickets, Thu 7 Nov 2024 at 09:30 | Eventbrite</a:t>
                      </a:r>
                      <a:endParaRPr lang="en-GB" sz="1200">
                        <a:effectLst/>
                        <a:latin typeface="Times New Roman" panose="02020603050405020304" pitchFamily="18" charset="0"/>
                        <a:ea typeface="Calibri" panose="020F0502020204030204" pitchFamily="34" charset="0"/>
                      </a:endParaRPr>
                    </a:p>
                  </a:txBody>
                  <a:tcPr marL="65929" marR="65929" marT="0" marB="0"/>
                </a:tc>
                <a:extLst>
                  <a:ext uri="{0D108BD9-81ED-4DB2-BD59-A6C34878D82A}">
                    <a16:rowId xmlns:a16="http://schemas.microsoft.com/office/drawing/2014/main" val="4000456872"/>
                  </a:ext>
                </a:extLst>
              </a:tr>
              <a:tr h="172209">
                <a:tc>
                  <a:txBody>
                    <a:bodyPr/>
                    <a:lstStyle/>
                    <a:p>
                      <a:pPr>
                        <a:spcAft>
                          <a:spcPts val="0"/>
                        </a:spcAft>
                      </a:pPr>
                      <a:r>
                        <a:rPr lang="en-GB" sz="1100">
                          <a:effectLst/>
                        </a:rPr>
                        <a:t>14/11/2024</a:t>
                      </a:r>
                      <a:endParaRPr lang="en-GB" sz="1200">
                        <a:effectLst/>
                        <a:latin typeface="Times New Roman" panose="02020603050405020304" pitchFamily="18" charset="0"/>
                        <a:ea typeface="Calibri" panose="020F0502020204030204" pitchFamily="34" charset="0"/>
                      </a:endParaRPr>
                    </a:p>
                  </a:txBody>
                  <a:tcPr marL="65929" marR="65929" marT="0" marB="0"/>
                </a:tc>
                <a:tc>
                  <a:txBody>
                    <a:bodyPr/>
                    <a:lstStyle/>
                    <a:p>
                      <a:pPr>
                        <a:spcAft>
                          <a:spcPts val="0"/>
                        </a:spcAft>
                      </a:pPr>
                      <a:r>
                        <a:rPr lang="en-GB" sz="1100">
                          <a:effectLst/>
                        </a:rPr>
                        <a:t>09:30</a:t>
                      </a:r>
                      <a:endParaRPr lang="en-GB" sz="1200">
                        <a:effectLst/>
                        <a:latin typeface="Times New Roman" panose="02020603050405020304" pitchFamily="18" charset="0"/>
                        <a:ea typeface="Calibri" panose="020F0502020204030204" pitchFamily="34" charset="0"/>
                      </a:endParaRPr>
                    </a:p>
                  </a:txBody>
                  <a:tcPr marL="65929" marR="65929" marT="0" marB="0"/>
                </a:tc>
                <a:tc>
                  <a:txBody>
                    <a:bodyPr/>
                    <a:lstStyle/>
                    <a:p>
                      <a:pPr>
                        <a:spcAft>
                          <a:spcPts val="0"/>
                        </a:spcAft>
                      </a:pPr>
                      <a:r>
                        <a:rPr lang="en-GB" sz="1100" u="sng">
                          <a:effectLst/>
                          <a:hlinkClick r:id="rId10"/>
                        </a:rPr>
                        <a:t>Adverse events following immunisation - Webinar 3 Tickets, Thu 14 Nov 2024 at 09:30 | Eventbrite</a:t>
                      </a:r>
                      <a:endParaRPr lang="en-GB" sz="1200">
                        <a:effectLst/>
                        <a:latin typeface="Times New Roman" panose="02020603050405020304" pitchFamily="18" charset="0"/>
                        <a:ea typeface="Calibri" panose="020F0502020204030204" pitchFamily="34" charset="0"/>
                      </a:endParaRPr>
                    </a:p>
                  </a:txBody>
                  <a:tcPr marL="65929" marR="65929" marT="0" marB="0"/>
                </a:tc>
                <a:extLst>
                  <a:ext uri="{0D108BD9-81ED-4DB2-BD59-A6C34878D82A}">
                    <a16:rowId xmlns:a16="http://schemas.microsoft.com/office/drawing/2014/main" val="4284074510"/>
                  </a:ext>
                </a:extLst>
              </a:tr>
              <a:tr h="258313">
                <a:tc gridSpan="3">
                  <a:txBody>
                    <a:bodyPr/>
                    <a:lstStyle/>
                    <a:p>
                      <a:pPr>
                        <a:lnSpc>
                          <a:spcPct val="150000"/>
                        </a:lnSpc>
                        <a:spcAft>
                          <a:spcPts val="0"/>
                        </a:spcAft>
                      </a:pPr>
                      <a:r>
                        <a:rPr lang="en-GB" sz="1100">
                          <a:effectLst/>
                        </a:rPr>
                        <a:t>December 2024: Current issues: Routine / Infant vaccine schedule changes – and horizon scanning</a:t>
                      </a:r>
                      <a:endParaRPr lang="en-GB" sz="1200">
                        <a:effectLst/>
                        <a:latin typeface="Times New Roman" panose="02020603050405020304" pitchFamily="18" charset="0"/>
                        <a:ea typeface="Calibri" panose="020F0502020204030204" pitchFamily="34" charset="0"/>
                      </a:endParaRPr>
                    </a:p>
                  </a:txBody>
                  <a:tcPr marL="65929" marR="65929"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42751277"/>
                  </a:ext>
                </a:extLst>
              </a:tr>
              <a:tr h="182889">
                <a:tc>
                  <a:txBody>
                    <a:bodyPr/>
                    <a:lstStyle/>
                    <a:p>
                      <a:pPr>
                        <a:spcAft>
                          <a:spcPts val="0"/>
                        </a:spcAft>
                      </a:pPr>
                      <a:r>
                        <a:rPr lang="en-GB" sz="1100" dirty="0">
                          <a:effectLst/>
                        </a:rPr>
                        <a:t>10/12/2024</a:t>
                      </a:r>
                      <a:endParaRPr lang="en-GB" sz="1200" dirty="0">
                        <a:effectLst/>
                        <a:latin typeface="Times New Roman" panose="02020603050405020304" pitchFamily="18" charset="0"/>
                        <a:ea typeface="Calibri" panose="020F0502020204030204" pitchFamily="34" charset="0"/>
                      </a:endParaRPr>
                    </a:p>
                  </a:txBody>
                  <a:tcPr marL="65929" marR="65929" marT="0" marB="0"/>
                </a:tc>
                <a:tc>
                  <a:txBody>
                    <a:bodyPr/>
                    <a:lstStyle/>
                    <a:p>
                      <a:pPr>
                        <a:spcAft>
                          <a:spcPts val="0"/>
                        </a:spcAft>
                      </a:pPr>
                      <a:r>
                        <a:rPr lang="en-GB" sz="1100" dirty="0">
                          <a:effectLst/>
                        </a:rPr>
                        <a:t>09:30</a:t>
                      </a:r>
                      <a:endParaRPr lang="en-GB" sz="1200" dirty="0">
                        <a:effectLst/>
                        <a:latin typeface="Times New Roman" panose="02020603050405020304" pitchFamily="18" charset="0"/>
                        <a:ea typeface="Calibri" panose="020F0502020204030204" pitchFamily="34" charset="0"/>
                      </a:endParaRPr>
                    </a:p>
                  </a:txBody>
                  <a:tcPr marL="65929" marR="65929" marT="0" marB="0"/>
                </a:tc>
                <a:tc>
                  <a:txBody>
                    <a:bodyPr/>
                    <a:lstStyle/>
                    <a:p>
                      <a:pPr>
                        <a:spcAft>
                          <a:spcPts val="0"/>
                        </a:spcAft>
                      </a:pPr>
                      <a:r>
                        <a:rPr lang="en-GB" sz="1100" u="sng" dirty="0">
                          <a:effectLst/>
                          <a:hlinkClick r:id="rId11"/>
                        </a:rPr>
                        <a:t>Routine / Infant vaccine schedule changes and horizon scanning - Webinar 1 Tickets, Tue 10 Dec 2024 at 09:30 | Eventbrite</a:t>
                      </a:r>
                      <a:endParaRPr lang="en-GB" sz="1200" dirty="0">
                        <a:effectLst/>
                        <a:latin typeface="Times New Roman" panose="02020603050405020304" pitchFamily="18" charset="0"/>
                        <a:ea typeface="Calibri" panose="020F0502020204030204" pitchFamily="34" charset="0"/>
                      </a:endParaRPr>
                    </a:p>
                  </a:txBody>
                  <a:tcPr marL="65929" marR="65929" marT="0" marB="0"/>
                </a:tc>
                <a:extLst>
                  <a:ext uri="{0D108BD9-81ED-4DB2-BD59-A6C34878D82A}">
                    <a16:rowId xmlns:a16="http://schemas.microsoft.com/office/drawing/2014/main" val="2091692704"/>
                  </a:ext>
                </a:extLst>
              </a:tr>
              <a:tr h="216024">
                <a:tc>
                  <a:txBody>
                    <a:bodyPr/>
                    <a:lstStyle/>
                    <a:p>
                      <a:pPr>
                        <a:spcAft>
                          <a:spcPts val="0"/>
                        </a:spcAft>
                      </a:pPr>
                      <a:r>
                        <a:rPr lang="en-GB" sz="1100">
                          <a:effectLst/>
                        </a:rPr>
                        <a:t>12/12/2024</a:t>
                      </a:r>
                      <a:endParaRPr lang="en-GB" sz="1200">
                        <a:effectLst/>
                        <a:latin typeface="Times New Roman" panose="02020603050405020304" pitchFamily="18" charset="0"/>
                        <a:ea typeface="Calibri" panose="020F0502020204030204" pitchFamily="34" charset="0"/>
                      </a:endParaRPr>
                    </a:p>
                  </a:txBody>
                  <a:tcPr marL="65929" marR="65929" marT="0" marB="0"/>
                </a:tc>
                <a:tc>
                  <a:txBody>
                    <a:bodyPr/>
                    <a:lstStyle/>
                    <a:p>
                      <a:pPr>
                        <a:spcAft>
                          <a:spcPts val="0"/>
                        </a:spcAft>
                      </a:pPr>
                      <a:r>
                        <a:rPr lang="en-GB" sz="1100">
                          <a:effectLst/>
                        </a:rPr>
                        <a:t>09:30</a:t>
                      </a:r>
                      <a:endParaRPr lang="en-GB" sz="1200">
                        <a:effectLst/>
                        <a:latin typeface="Times New Roman" panose="02020603050405020304" pitchFamily="18" charset="0"/>
                        <a:ea typeface="Calibri" panose="020F0502020204030204" pitchFamily="34" charset="0"/>
                      </a:endParaRPr>
                    </a:p>
                  </a:txBody>
                  <a:tcPr marL="65929" marR="65929" marT="0" marB="0"/>
                </a:tc>
                <a:tc>
                  <a:txBody>
                    <a:bodyPr/>
                    <a:lstStyle/>
                    <a:p>
                      <a:pPr>
                        <a:spcAft>
                          <a:spcPts val="0"/>
                        </a:spcAft>
                      </a:pPr>
                      <a:r>
                        <a:rPr lang="en-GB" sz="1100" u="sng">
                          <a:effectLst/>
                          <a:hlinkClick r:id="rId12"/>
                        </a:rPr>
                        <a:t>Routine / Infant vaccine schedule changes and horizon scanning - Webinar 2 Tickets, Thu 12 Dec 2024 at 09:30 | Eventbrite</a:t>
                      </a:r>
                      <a:endParaRPr lang="en-GB" sz="1200">
                        <a:effectLst/>
                        <a:latin typeface="Times New Roman" panose="02020603050405020304" pitchFamily="18" charset="0"/>
                        <a:ea typeface="Calibri" panose="020F0502020204030204" pitchFamily="34" charset="0"/>
                      </a:endParaRPr>
                    </a:p>
                  </a:txBody>
                  <a:tcPr marL="65929" marR="65929" marT="0" marB="0"/>
                </a:tc>
                <a:extLst>
                  <a:ext uri="{0D108BD9-81ED-4DB2-BD59-A6C34878D82A}">
                    <a16:rowId xmlns:a16="http://schemas.microsoft.com/office/drawing/2014/main" val="3419057096"/>
                  </a:ext>
                </a:extLst>
              </a:tr>
              <a:tr h="216024">
                <a:tc>
                  <a:txBody>
                    <a:bodyPr/>
                    <a:lstStyle/>
                    <a:p>
                      <a:pPr>
                        <a:spcAft>
                          <a:spcPts val="0"/>
                        </a:spcAft>
                      </a:pPr>
                      <a:r>
                        <a:rPr lang="en-GB" sz="1100">
                          <a:effectLst/>
                        </a:rPr>
                        <a:t>12/12/2024</a:t>
                      </a:r>
                      <a:endParaRPr lang="en-GB" sz="1200">
                        <a:effectLst/>
                        <a:latin typeface="Times New Roman" panose="02020603050405020304" pitchFamily="18" charset="0"/>
                        <a:ea typeface="Calibri" panose="020F0502020204030204" pitchFamily="34" charset="0"/>
                      </a:endParaRPr>
                    </a:p>
                  </a:txBody>
                  <a:tcPr marL="65929" marR="65929" marT="0" marB="0"/>
                </a:tc>
                <a:tc>
                  <a:txBody>
                    <a:bodyPr/>
                    <a:lstStyle/>
                    <a:p>
                      <a:pPr>
                        <a:spcAft>
                          <a:spcPts val="0"/>
                        </a:spcAft>
                      </a:pPr>
                      <a:r>
                        <a:rPr lang="en-GB" sz="1100">
                          <a:effectLst/>
                        </a:rPr>
                        <a:t>13:00</a:t>
                      </a:r>
                      <a:endParaRPr lang="en-GB" sz="1200">
                        <a:effectLst/>
                        <a:latin typeface="Times New Roman" panose="02020603050405020304" pitchFamily="18" charset="0"/>
                        <a:ea typeface="Calibri" panose="020F0502020204030204" pitchFamily="34" charset="0"/>
                      </a:endParaRPr>
                    </a:p>
                  </a:txBody>
                  <a:tcPr marL="65929" marR="65929" marT="0" marB="0"/>
                </a:tc>
                <a:tc>
                  <a:txBody>
                    <a:bodyPr/>
                    <a:lstStyle/>
                    <a:p>
                      <a:pPr>
                        <a:spcAft>
                          <a:spcPts val="0"/>
                        </a:spcAft>
                      </a:pPr>
                      <a:r>
                        <a:rPr lang="en-GB" sz="1100" u="sng">
                          <a:effectLst/>
                          <a:hlinkClick r:id="rId13"/>
                        </a:rPr>
                        <a:t>Routine / Infant vaccine schedule changes and horizon scanning - Webinar 3 Tickets, Thu 12 Dec 2024 at 13:00 | Eventbrite</a:t>
                      </a:r>
                      <a:endParaRPr lang="en-GB" sz="1200">
                        <a:effectLst/>
                        <a:latin typeface="Times New Roman" panose="02020603050405020304" pitchFamily="18" charset="0"/>
                        <a:ea typeface="Calibri" panose="020F0502020204030204" pitchFamily="34" charset="0"/>
                      </a:endParaRPr>
                    </a:p>
                  </a:txBody>
                  <a:tcPr marL="65929" marR="65929" marT="0" marB="0"/>
                </a:tc>
                <a:extLst>
                  <a:ext uri="{0D108BD9-81ED-4DB2-BD59-A6C34878D82A}">
                    <a16:rowId xmlns:a16="http://schemas.microsoft.com/office/drawing/2014/main" val="2025269144"/>
                  </a:ext>
                </a:extLst>
              </a:tr>
              <a:tr h="258313">
                <a:tc gridSpan="3">
                  <a:txBody>
                    <a:bodyPr/>
                    <a:lstStyle/>
                    <a:p>
                      <a:pPr>
                        <a:lnSpc>
                          <a:spcPct val="150000"/>
                        </a:lnSpc>
                      </a:pPr>
                      <a:r>
                        <a:rPr lang="en-GB" sz="1100">
                          <a:effectLst/>
                        </a:rPr>
                        <a:t>January 2025: Legal aspects for safe vaccine administration – consent and medicines management</a:t>
                      </a:r>
                      <a:endParaRPr lang="en-GB" sz="1000">
                        <a:effectLst/>
                        <a:latin typeface="Times New Roman" panose="02020603050405020304" pitchFamily="18" charset="0"/>
                        <a:ea typeface="Calibri" panose="020F0502020204030204" pitchFamily="34" charset="0"/>
                      </a:endParaRPr>
                    </a:p>
                  </a:txBody>
                  <a:tcPr marL="65929" marR="65929"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62294712"/>
                  </a:ext>
                </a:extLst>
              </a:tr>
              <a:tr h="172209">
                <a:tc>
                  <a:txBody>
                    <a:bodyPr/>
                    <a:lstStyle/>
                    <a:p>
                      <a:pPr>
                        <a:spcAft>
                          <a:spcPts val="0"/>
                        </a:spcAft>
                      </a:pPr>
                      <a:r>
                        <a:rPr lang="en-GB" sz="1100">
                          <a:effectLst/>
                        </a:rPr>
                        <a:t>09/01/2025</a:t>
                      </a:r>
                      <a:endParaRPr lang="en-GB" sz="1200">
                        <a:effectLst/>
                        <a:latin typeface="Times New Roman" panose="02020603050405020304" pitchFamily="18" charset="0"/>
                        <a:ea typeface="Calibri" panose="020F0502020204030204" pitchFamily="34" charset="0"/>
                      </a:endParaRPr>
                    </a:p>
                  </a:txBody>
                  <a:tcPr marL="65929" marR="65929" marT="0" marB="0"/>
                </a:tc>
                <a:tc>
                  <a:txBody>
                    <a:bodyPr/>
                    <a:lstStyle/>
                    <a:p>
                      <a:pPr>
                        <a:spcAft>
                          <a:spcPts val="0"/>
                        </a:spcAft>
                      </a:pPr>
                      <a:r>
                        <a:rPr lang="en-GB" sz="1100">
                          <a:effectLst/>
                        </a:rPr>
                        <a:t>09:30</a:t>
                      </a:r>
                      <a:endParaRPr lang="en-GB" sz="1200">
                        <a:effectLst/>
                        <a:latin typeface="Times New Roman" panose="02020603050405020304" pitchFamily="18" charset="0"/>
                        <a:ea typeface="Calibri" panose="020F0502020204030204" pitchFamily="34" charset="0"/>
                      </a:endParaRPr>
                    </a:p>
                  </a:txBody>
                  <a:tcPr marL="65929" marR="65929" marT="0" marB="0"/>
                </a:tc>
                <a:tc>
                  <a:txBody>
                    <a:bodyPr/>
                    <a:lstStyle/>
                    <a:p>
                      <a:pPr>
                        <a:spcAft>
                          <a:spcPts val="0"/>
                        </a:spcAft>
                      </a:pPr>
                      <a:r>
                        <a:rPr lang="en-GB" sz="1100" u="sng">
                          <a:effectLst/>
                          <a:hlinkClick r:id="rId14"/>
                        </a:rPr>
                        <a:t>Legal aspects - consent and medicines management: Webinar 1 Tickets, Thu 9 Jan 2025 at 09:30 | Eventbrite</a:t>
                      </a:r>
                      <a:endParaRPr lang="en-GB" sz="1200">
                        <a:effectLst/>
                        <a:latin typeface="Times New Roman" panose="02020603050405020304" pitchFamily="18" charset="0"/>
                        <a:ea typeface="Calibri" panose="020F0502020204030204" pitchFamily="34" charset="0"/>
                      </a:endParaRPr>
                    </a:p>
                  </a:txBody>
                  <a:tcPr marL="65929" marR="65929" marT="0" marB="0"/>
                </a:tc>
                <a:extLst>
                  <a:ext uri="{0D108BD9-81ED-4DB2-BD59-A6C34878D82A}">
                    <a16:rowId xmlns:a16="http://schemas.microsoft.com/office/drawing/2014/main" val="1975317545"/>
                  </a:ext>
                </a:extLst>
              </a:tr>
              <a:tr h="172209">
                <a:tc>
                  <a:txBody>
                    <a:bodyPr/>
                    <a:lstStyle/>
                    <a:p>
                      <a:pPr>
                        <a:spcAft>
                          <a:spcPts val="0"/>
                        </a:spcAft>
                      </a:pPr>
                      <a:r>
                        <a:rPr lang="en-GB" sz="1100">
                          <a:effectLst/>
                        </a:rPr>
                        <a:t>09/01/2025</a:t>
                      </a:r>
                      <a:endParaRPr lang="en-GB" sz="1200">
                        <a:effectLst/>
                        <a:latin typeface="Times New Roman" panose="02020603050405020304" pitchFamily="18" charset="0"/>
                        <a:ea typeface="Calibri" panose="020F0502020204030204" pitchFamily="34" charset="0"/>
                      </a:endParaRPr>
                    </a:p>
                  </a:txBody>
                  <a:tcPr marL="65929" marR="65929" marT="0" marB="0"/>
                </a:tc>
                <a:tc>
                  <a:txBody>
                    <a:bodyPr/>
                    <a:lstStyle/>
                    <a:p>
                      <a:pPr>
                        <a:spcAft>
                          <a:spcPts val="0"/>
                        </a:spcAft>
                      </a:pPr>
                      <a:r>
                        <a:rPr lang="en-GB" sz="1100">
                          <a:effectLst/>
                        </a:rPr>
                        <a:t>13:00</a:t>
                      </a:r>
                      <a:endParaRPr lang="en-GB" sz="1200">
                        <a:effectLst/>
                        <a:latin typeface="Times New Roman" panose="02020603050405020304" pitchFamily="18" charset="0"/>
                        <a:ea typeface="Calibri" panose="020F0502020204030204" pitchFamily="34" charset="0"/>
                      </a:endParaRPr>
                    </a:p>
                  </a:txBody>
                  <a:tcPr marL="65929" marR="65929" marT="0" marB="0"/>
                </a:tc>
                <a:tc>
                  <a:txBody>
                    <a:bodyPr/>
                    <a:lstStyle/>
                    <a:p>
                      <a:pPr>
                        <a:spcAft>
                          <a:spcPts val="0"/>
                        </a:spcAft>
                      </a:pPr>
                      <a:r>
                        <a:rPr lang="en-GB" sz="1100" u="sng">
                          <a:effectLst/>
                          <a:hlinkClick r:id="rId15"/>
                        </a:rPr>
                        <a:t>Legal aspects - consent and medicines management: Webinar 2 Tickets, Thu 9 Jan 2025 at 13:00 | Eventbrite</a:t>
                      </a:r>
                      <a:endParaRPr lang="en-GB" sz="1200">
                        <a:effectLst/>
                        <a:latin typeface="Times New Roman" panose="02020603050405020304" pitchFamily="18" charset="0"/>
                        <a:ea typeface="Calibri" panose="020F0502020204030204" pitchFamily="34" charset="0"/>
                      </a:endParaRPr>
                    </a:p>
                  </a:txBody>
                  <a:tcPr marL="65929" marR="65929" marT="0" marB="0"/>
                </a:tc>
                <a:extLst>
                  <a:ext uri="{0D108BD9-81ED-4DB2-BD59-A6C34878D82A}">
                    <a16:rowId xmlns:a16="http://schemas.microsoft.com/office/drawing/2014/main" val="3425040392"/>
                  </a:ext>
                </a:extLst>
              </a:tr>
              <a:tr h="172209">
                <a:tc>
                  <a:txBody>
                    <a:bodyPr/>
                    <a:lstStyle/>
                    <a:p>
                      <a:pPr>
                        <a:spcAft>
                          <a:spcPts val="0"/>
                        </a:spcAft>
                      </a:pPr>
                      <a:r>
                        <a:rPr lang="en-GB" sz="1100">
                          <a:effectLst/>
                        </a:rPr>
                        <a:t>14/01/2025</a:t>
                      </a:r>
                      <a:endParaRPr lang="en-GB" sz="1200">
                        <a:effectLst/>
                        <a:latin typeface="Times New Roman" panose="02020603050405020304" pitchFamily="18" charset="0"/>
                        <a:ea typeface="Calibri" panose="020F0502020204030204" pitchFamily="34" charset="0"/>
                      </a:endParaRPr>
                    </a:p>
                  </a:txBody>
                  <a:tcPr marL="65929" marR="65929" marT="0" marB="0"/>
                </a:tc>
                <a:tc>
                  <a:txBody>
                    <a:bodyPr/>
                    <a:lstStyle/>
                    <a:p>
                      <a:pPr>
                        <a:spcAft>
                          <a:spcPts val="0"/>
                        </a:spcAft>
                      </a:pPr>
                      <a:r>
                        <a:rPr lang="en-GB" sz="1100">
                          <a:effectLst/>
                        </a:rPr>
                        <a:t>09:30</a:t>
                      </a:r>
                      <a:endParaRPr lang="en-GB" sz="1200">
                        <a:effectLst/>
                        <a:latin typeface="Times New Roman" panose="02020603050405020304" pitchFamily="18" charset="0"/>
                        <a:ea typeface="Calibri" panose="020F0502020204030204" pitchFamily="34" charset="0"/>
                      </a:endParaRPr>
                    </a:p>
                  </a:txBody>
                  <a:tcPr marL="65929" marR="65929" marT="0" marB="0"/>
                </a:tc>
                <a:tc>
                  <a:txBody>
                    <a:bodyPr/>
                    <a:lstStyle/>
                    <a:p>
                      <a:pPr>
                        <a:spcAft>
                          <a:spcPts val="0"/>
                        </a:spcAft>
                      </a:pPr>
                      <a:r>
                        <a:rPr lang="en-GB" sz="1100" u="sng" dirty="0">
                          <a:effectLst/>
                          <a:hlinkClick r:id="rId16"/>
                        </a:rPr>
                        <a:t>Legal aspects - consent and medicines management: Webinar 3 Tickets, Tue 14 Jan 2025 at 09:30 | Eventbrite</a:t>
                      </a:r>
                      <a:endParaRPr lang="en-GB" sz="1200" dirty="0">
                        <a:effectLst/>
                        <a:latin typeface="Times New Roman" panose="02020603050405020304" pitchFamily="18" charset="0"/>
                        <a:ea typeface="Calibri" panose="020F0502020204030204" pitchFamily="34" charset="0"/>
                      </a:endParaRPr>
                    </a:p>
                  </a:txBody>
                  <a:tcPr marL="65929" marR="65929" marT="0" marB="0"/>
                </a:tc>
                <a:extLst>
                  <a:ext uri="{0D108BD9-81ED-4DB2-BD59-A6C34878D82A}">
                    <a16:rowId xmlns:a16="http://schemas.microsoft.com/office/drawing/2014/main" val="2547792599"/>
                  </a:ext>
                </a:extLst>
              </a:tr>
            </a:tbl>
          </a:graphicData>
        </a:graphic>
      </p:graphicFrame>
      <p:sp>
        <p:nvSpPr>
          <p:cNvPr id="11" name="Rectangle 10"/>
          <p:cNvSpPr/>
          <p:nvPr/>
        </p:nvSpPr>
        <p:spPr>
          <a:xfrm>
            <a:off x="3081" y="5589240"/>
            <a:ext cx="12192000" cy="1138773"/>
          </a:xfrm>
          <a:prstGeom prst="rect">
            <a:avLst/>
          </a:prstGeom>
          <a:solidFill>
            <a:schemeClr val="bg1"/>
          </a:solidFill>
        </p:spPr>
        <p:txBody>
          <a:bodyPr wrap="square">
            <a:spAutoFit/>
          </a:bodyPr>
          <a:lstStyle/>
          <a:p>
            <a:r>
              <a:rPr lang="en-GB" sz="1600" dirty="0" smtClean="0">
                <a:latin typeface="Arial" panose="020B0604020202020204" pitchFamily="34" charset="0"/>
                <a:ea typeface="Calibri" panose="020F0502020204030204" pitchFamily="34" charset="0"/>
              </a:rPr>
              <a:t>Immunisers in primary care in London can access FREE immunisation update training across 2024. The series of webinars are designed to support immunisers to fulfil the requirement for annual immunisation updates and are free to access.</a:t>
            </a:r>
            <a:r>
              <a:rPr lang="en-GB" sz="1600" dirty="0" smtClean="0">
                <a:latin typeface="Times New Roman" panose="02020603050405020304" pitchFamily="18" charset="0"/>
                <a:ea typeface="Calibri" panose="020F0502020204030204" pitchFamily="34" charset="0"/>
              </a:rPr>
              <a:t> </a:t>
            </a:r>
            <a:r>
              <a:rPr lang="en-GB" sz="1600" dirty="0" smtClean="0">
                <a:latin typeface="Arial" panose="020B0604020202020204" pitchFamily="34" charset="0"/>
                <a:ea typeface="Calibri" panose="020F0502020204030204" pitchFamily="34" charset="0"/>
              </a:rPr>
              <a:t>Please note you can only register for one webinar a month</a:t>
            </a:r>
            <a:r>
              <a:rPr lang="en-GB" dirty="0" smtClean="0">
                <a:latin typeface="Arial" panose="020B0604020202020204" pitchFamily="34" charset="0"/>
                <a:ea typeface="Calibri" panose="020F0502020204030204" pitchFamily="34" charset="0"/>
              </a:rPr>
              <a:t>. </a:t>
            </a:r>
            <a:r>
              <a:rPr lang="en-GB" dirty="0" smtClean="0"/>
              <a:t> If you would like to contact the webinar team for any further information, please email: </a:t>
            </a:r>
            <a:r>
              <a:rPr lang="en-GB" u="sng" dirty="0" smtClean="0">
                <a:hlinkClick r:id="rId17"/>
              </a:rPr>
              <a:t>ImmsTraining@ukhsa.gov.uk</a:t>
            </a:r>
            <a:endParaRPr lang="en-GB" dirty="0"/>
          </a:p>
        </p:txBody>
      </p:sp>
    </p:spTree>
    <p:extLst>
      <p:ext uri="{BB962C8B-B14F-4D97-AF65-F5344CB8AC3E}">
        <p14:creationId xmlns:p14="http://schemas.microsoft.com/office/powerpoint/2010/main" val="75589989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GB" sz="2000" dirty="0" smtClean="0"/>
              <a:t>North West London ICB Immunisations Team: Ealing Practice Nurse Forum 13.09.24</a:t>
            </a:r>
            <a:r>
              <a:rPr lang="en-GB" sz="2800" dirty="0" smtClean="0"/>
              <a:t/>
            </a:r>
            <a:br>
              <a:rPr lang="en-GB" sz="2800" dirty="0" smtClean="0"/>
            </a:br>
            <a:r>
              <a:rPr lang="en-GB" sz="2400" b="1" dirty="0" smtClean="0"/>
              <a:t>11 Attitude Roots (Jitsuvax)</a:t>
            </a:r>
            <a:endParaRPr lang="en-GB" sz="2400" b="1" dirty="0"/>
          </a:p>
        </p:txBody>
      </p:sp>
      <p:sp>
        <p:nvSpPr>
          <p:cNvPr id="2" name="Rectangle 1"/>
          <p:cNvSpPr/>
          <p:nvPr/>
        </p:nvSpPr>
        <p:spPr>
          <a:xfrm>
            <a:off x="5015880" y="6381328"/>
            <a:ext cx="2070339" cy="338554"/>
          </a:xfrm>
          <a:prstGeom prst="rect">
            <a:avLst/>
          </a:prstGeom>
        </p:spPr>
        <p:txBody>
          <a:bodyPr wrap="square">
            <a:spAutoFit/>
          </a:bodyPr>
          <a:lstStyle/>
          <a:p>
            <a:r>
              <a:rPr lang="en-GB" sz="1600" dirty="0">
                <a:hlinkClick r:id="rId3"/>
              </a:rPr>
              <a:t>Discover - Jitsuvax</a:t>
            </a:r>
            <a:endParaRPr lang="en-GB" sz="1600" dirty="0"/>
          </a:p>
        </p:txBody>
      </p:sp>
      <p:pic>
        <p:nvPicPr>
          <p:cNvPr id="6" name="Picture 5"/>
          <p:cNvPicPr>
            <a:picLocks noChangeAspect="1"/>
          </p:cNvPicPr>
          <p:nvPr/>
        </p:nvPicPr>
        <p:blipFill>
          <a:blip r:embed="rId4"/>
          <a:stretch>
            <a:fillRect/>
          </a:stretch>
        </p:blipFill>
        <p:spPr>
          <a:xfrm>
            <a:off x="-14227" y="1196752"/>
            <a:ext cx="12206227" cy="4896544"/>
          </a:xfrm>
          <a:prstGeom prst="rect">
            <a:avLst/>
          </a:prstGeom>
        </p:spPr>
      </p:pic>
    </p:spTree>
    <p:extLst>
      <p:ext uri="{BB962C8B-B14F-4D97-AF65-F5344CB8AC3E}">
        <p14:creationId xmlns:p14="http://schemas.microsoft.com/office/powerpoint/2010/main" val="382615084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sz="2200" dirty="0" smtClean="0"/>
              <a:t>North West London ICB Immunisations Team: Eaiing Practice Nurse Forum 13.09.24</a:t>
            </a:r>
            <a:r>
              <a:rPr lang="en-GB" sz="2700" b="1" dirty="0"/>
              <a:t/>
            </a:r>
            <a:br>
              <a:rPr lang="en-GB" sz="2700" b="1" dirty="0"/>
            </a:br>
            <a:r>
              <a:rPr lang="en-GB" sz="2700" b="1" dirty="0" smtClean="0"/>
              <a:t>Useful Tools</a:t>
            </a:r>
            <a:endParaRPr lang="en-GB" sz="2700" dirty="0">
              <a:latin typeface="+mn-lt"/>
            </a:endParaRPr>
          </a:p>
        </p:txBody>
      </p:sp>
      <p:sp>
        <p:nvSpPr>
          <p:cNvPr id="3" name="Rectangle 2"/>
          <p:cNvSpPr/>
          <p:nvPr/>
        </p:nvSpPr>
        <p:spPr>
          <a:xfrm>
            <a:off x="4295800" y="6093296"/>
            <a:ext cx="4016261" cy="646331"/>
          </a:xfrm>
          <a:prstGeom prst="rect">
            <a:avLst/>
          </a:prstGeom>
        </p:spPr>
        <p:txBody>
          <a:bodyPr wrap="square">
            <a:spAutoFit/>
          </a:bodyPr>
          <a:lstStyle/>
          <a:p>
            <a:r>
              <a:rPr lang="en-GB" dirty="0">
                <a:hlinkClick r:id="rId3"/>
              </a:rPr>
              <a:t>Vaccinations and Screening - FutureNHS Collaboration Platform</a:t>
            </a:r>
            <a:r>
              <a:rPr lang="en-GB" dirty="0" smtClean="0"/>
              <a:t> </a:t>
            </a:r>
            <a:endParaRPr lang="en-GB" dirty="0"/>
          </a:p>
        </p:txBody>
      </p:sp>
      <p:pic>
        <p:nvPicPr>
          <p:cNvPr id="2" name="Picture 1"/>
          <p:cNvPicPr>
            <a:picLocks noChangeAspect="1"/>
          </p:cNvPicPr>
          <p:nvPr/>
        </p:nvPicPr>
        <p:blipFill>
          <a:blip r:embed="rId4"/>
          <a:stretch>
            <a:fillRect/>
          </a:stretch>
        </p:blipFill>
        <p:spPr>
          <a:xfrm>
            <a:off x="191344" y="1124744"/>
            <a:ext cx="11809312" cy="4881661"/>
          </a:xfrm>
          <a:prstGeom prst="rect">
            <a:avLst/>
          </a:prstGeom>
        </p:spPr>
      </p:pic>
    </p:spTree>
    <p:extLst>
      <p:ext uri="{BB962C8B-B14F-4D97-AF65-F5344CB8AC3E}">
        <p14:creationId xmlns:p14="http://schemas.microsoft.com/office/powerpoint/2010/main" val="88719520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07368" y="332656"/>
            <a:ext cx="11377264" cy="543595"/>
          </a:xfrm>
        </p:spPr>
        <p:txBody>
          <a:bodyPr>
            <a:normAutofit fontScale="90000"/>
          </a:bodyPr>
          <a:lstStyle/>
          <a:p>
            <a:r>
              <a:rPr lang="en-GB" sz="2200" dirty="0" smtClean="0"/>
              <a:t>North West London ICB Immunisation Team: Ealing Practice Nurse Forum 13.09.24</a:t>
            </a:r>
            <a:r>
              <a:rPr lang="en-GB" sz="2700" b="1" dirty="0"/>
              <a:t/>
            </a:r>
            <a:br>
              <a:rPr lang="en-GB" sz="2700" b="1" dirty="0"/>
            </a:br>
            <a:r>
              <a:rPr lang="en-GB" sz="2700" b="1" dirty="0" smtClean="0"/>
              <a:t>Useful Tools</a:t>
            </a:r>
            <a:endParaRPr lang="en-GB" sz="2700" dirty="0">
              <a:latin typeface="+mn-lt"/>
            </a:endParaRPr>
          </a:p>
        </p:txBody>
      </p:sp>
      <p:pic>
        <p:nvPicPr>
          <p:cNvPr id="5" name="Picture 4"/>
          <p:cNvPicPr>
            <a:picLocks noChangeAspect="1"/>
          </p:cNvPicPr>
          <p:nvPr/>
        </p:nvPicPr>
        <p:blipFill>
          <a:blip r:embed="rId3"/>
          <a:stretch>
            <a:fillRect/>
          </a:stretch>
        </p:blipFill>
        <p:spPr>
          <a:xfrm>
            <a:off x="263352" y="1340768"/>
            <a:ext cx="5033020" cy="3672408"/>
          </a:xfrm>
          <a:prstGeom prst="rect">
            <a:avLst/>
          </a:prstGeom>
          <a:ln>
            <a:solidFill>
              <a:schemeClr val="accent1"/>
            </a:solidFill>
          </a:ln>
        </p:spPr>
      </p:pic>
      <p:sp>
        <p:nvSpPr>
          <p:cNvPr id="9" name="Rectangle 8"/>
          <p:cNvSpPr/>
          <p:nvPr/>
        </p:nvSpPr>
        <p:spPr>
          <a:xfrm>
            <a:off x="839416" y="5301208"/>
            <a:ext cx="3600400" cy="923330"/>
          </a:xfrm>
          <a:prstGeom prst="rect">
            <a:avLst/>
          </a:prstGeom>
        </p:spPr>
        <p:txBody>
          <a:bodyPr wrap="square">
            <a:spAutoFit/>
          </a:bodyPr>
          <a:lstStyle/>
          <a:p>
            <a:r>
              <a:rPr lang="en-GB" dirty="0" smtClean="0">
                <a:hlinkClick r:id="rId4"/>
              </a:rPr>
              <a:t>www.immunizationdata.who.int/listing.html?topic=vaccine-schedule&amp;location</a:t>
            </a:r>
            <a:r>
              <a:rPr lang="en-GB" dirty="0" smtClean="0"/>
              <a:t>= </a:t>
            </a:r>
            <a:endParaRPr lang="en-GB" dirty="0"/>
          </a:p>
        </p:txBody>
      </p:sp>
      <p:sp>
        <p:nvSpPr>
          <p:cNvPr id="3" name="Rectangle 2"/>
          <p:cNvSpPr/>
          <p:nvPr/>
        </p:nvSpPr>
        <p:spPr>
          <a:xfrm>
            <a:off x="7392144" y="5589240"/>
            <a:ext cx="4016261" cy="646331"/>
          </a:xfrm>
          <a:prstGeom prst="rect">
            <a:avLst/>
          </a:prstGeom>
        </p:spPr>
        <p:txBody>
          <a:bodyPr wrap="square">
            <a:spAutoFit/>
          </a:bodyPr>
          <a:lstStyle/>
          <a:p>
            <a:r>
              <a:rPr lang="en-GB" dirty="0" smtClean="0">
                <a:hlinkClick r:id="rId5"/>
              </a:rPr>
              <a:t>www.immunize.org/wp-content/uploads/catg.d/p5122.pdf</a:t>
            </a:r>
            <a:r>
              <a:rPr lang="en-GB" dirty="0" smtClean="0"/>
              <a:t> </a:t>
            </a:r>
            <a:endParaRPr lang="en-GB" dirty="0"/>
          </a:p>
        </p:txBody>
      </p:sp>
      <p:pic>
        <p:nvPicPr>
          <p:cNvPr id="6" name="Picture 5"/>
          <p:cNvPicPr>
            <a:picLocks noChangeAspect="1"/>
          </p:cNvPicPr>
          <p:nvPr/>
        </p:nvPicPr>
        <p:blipFill>
          <a:blip r:embed="rId6"/>
          <a:stretch>
            <a:fillRect/>
          </a:stretch>
        </p:blipFill>
        <p:spPr>
          <a:xfrm>
            <a:off x="5807968" y="188640"/>
            <a:ext cx="6264696" cy="5256584"/>
          </a:xfrm>
          <a:prstGeom prst="rect">
            <a:avLst/>
          </a:prstGeom>
          <a:ln>
            <a:solidFill>
              <a:schemeClr val="accent1"/>
            </a:solidFill>
          </a:ln>
        </p:spPr>
      </p:pic>
    </p:spTree>
    <p:extLst>
      <p:ext uri="{BB962C8B-B14F-4D97-AF65-F5344CB8AC3E}">
        <p14:creationId xmlns:p14="http://schemas.microsoft.com/office/powerpoint/2010/main" val="15466609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76F84FA-B8EB-462F-97BA-032CB76B4E3A}" type="slidenum">
              <a:rPr lang="en-GB" smtClean="0"/>
              <a:t>44</a:t>
            </a:fld>
            <a:endParaRPr lang="en-GB"/>
          </a:p>
        </p:txBody>
      </p:sp>
      <p:sp>
        <p:nvSpPr>
          <p:cNvPr id="4" name="Title 3"/>
          <p:cNvSpPr>
            <a:spLocks noGrp="1"/>
          </p:cNvSpPr>
          <p:nvPr>
            <p:ph type="title"/>
          </p:nvPr>
        </p:nvSpPr>
        <p:spPr/>
        <p:txBody>
          <a:bodyPr>
            <a:noAutofit/>
          </a:bodyPr>
          <a:lstStyle/>
          <a:p>
            <a:r>
              <a:rPr lang="en-GB" sz="2000" dirty="0" smtClean="0"/>
              <a:t>North West London ICB Immunisations Team: Ealing Practice Nurse Forum 13.09.24</a:t>
            </a:r>
            <a:r>
              <a:rPr lang="en-GB" sz="2400" b="1" dirty="0" smtClean="0"/>
              <a:t/>
            </a:r>
            <a:br>
              <a:rPr lang="en-GB" sz="2400" b="1" dirty="0" smtClean="0"/>
            </a:br>
            <a:r>
              <a:rPr lang="en-GB" sz="2400" b="1" dirty="0" smtClean="0"/>
              <a:t>UKHSA Health Publications: </a:t>
            </a:r>
            <a:r>
              <a:rPr lang="en-GB" sz="2400" dirty="0"/>
              <a:t>https://</a:t>
            </a:r>
            <a:r>
              <a:rPr lang="en-GB" sz="2400" dirty="0" smtClean="0"/>
              <a:t>www.healthpublications.gov.uk</a:t>
            </a:r>
            <a:r>
              <a:rPr lang="en-GB" sz="2400" b="1" dirty="0" smtClean="0"/>
              <a:t> </a:t>
            </a:r>
            <a:endParaRPr lang="en-GB" sz="2800" dirty="0"/>
          </a:p>
        </p:txBody>
      </p:sp>
      <p:sp>
        <p:nvSpPr>
          <p:cNvPr id="8" name="TextBox 7"/>
          <p:cNvSpPr txBox="1"/>
          <p:nvPr/>
        </p:nvSpPr>
        <p:spPr>
          <a:xfrm>
            <a:off x="695400" y="1844824"/>
            <a:ext cx="4029000" cy="369332"/>
          </a:xfrm>
          <a:prstGeom prst="rect">
            <a:avLst/>
          </a:prstGeom>
          <a:noFill/>
        </p:spPr>
        <p:txBody>
          <a:bodyPr wrap="square" rtlCol="0">
            <a:spAutoFit/>
          </a:bodyPr>
          <a:lstStyle/>
          <a:p>
            <a:endParaRPr lang="en-GB" dirty="0"/>
          </a:p>
        </p:txBody>
      </p:sp>
      <p:pic>
        <p:nvPicPr>
          <p:cNvPr id="2" name="Picture 1"/>
          <p:cNvPicPr>
            <a:picLocks noChangeAspect="1"/>
          </p:cNvPicPr>
          <p:nvPr/>
        </p:nvPicPr>
        <p:blipFill>
          <a:blip r:embed="rId2"/>
          <a:stretch>
            <a:fillRect/>
          </a:stretch>
        </p:blipFill>
        <p:spPr>
          <a:xfrm>
            <a:off x="0" y="1196752"/>
            <a:ext cx="12192000" cy="5654659"/>
          </a:xfrm>
          <a:prstGeom prst="rect">
            <a:avLst/>
          </a:prstGeom>
        </p:spPr>
      </p:pic>
      <p:sp>
        <p:nvSpPr>
          <p:cNvPr id="7" name="Oval 6"/>
          <p:cNvSpPr/>
          <p:nvPr/>
        </p:nvSpPr>
        <p:spPr>
          <a:xfrm>
            <a:off x="10550662" y="1299756"/>
            <a:ext cx="1620981" cy="9144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3"/>
          <a:stretch>
            <a:fillRect/>
          </a:stretch>
        </p:blipFill>
        <p:spPr>
          <a:xfrm>
            <a:off x="2351584" y="1196752"/>
            <a:ext cx="6408712" cy="5351155"/>
          </a:xfrm>
          <a:prstGeom prst="rect">
            <a:avLst/>
          </a:prstGeom>
        </p:spPr>
      </p:pic>
      <p:sp>
        <p:nvSpPr>
          <p:cNvPr id="11" name="Oval 10"/>
          <p:cNvSpPr/>
          <p:nvPr/>
        </p:nvSpPr>
        <p:spPr>
          <a:xfrm>
            <a:off x="3647728" y="3645024"/>
            <a:ext cx="3960440" cy="914400"/>
          </a:xfrm>
          <a:prstGeom prst="ellipse">
            <a:avLst/>
          </a:prstGeom>
          <a:solidFill>
            <a:srgbClr val="F24678"/>
          </a:solidFill>
          <a:ln w="38100">
            <a:solidFill>
              <a:srgbClr val="005E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Currently 30+ languages </a:t>
            </a:r>
            <a:endParaRPr lang="en-GB" dirty="0"/>
          </a:p>
        </p:txBody>
      </p:sp>
    </p:spTree>
    <p:extLst>
      <p:ext uri="{BB962C8B-B14F-4D97-AF65-F5344CB8AC3E}">
        <p14:creationId xmlns:p14="http://schemas.microsoft.com/office/powerpoint/2010/main" val="841153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76F84FA-B8EB-462F-97BA-032CB76B4E3A}" type="slidenum">
              <a:rPr lang="en-GB" smtClean="0"/>
              <a:t>45</a:t>
            </a:fld>
            <a:endParaRPr lang="en-GB"/>
          </a:p>
        </p:txBody>
      </p:sp>
      <p:sp>
        <p:nvSpPr>
          <p:cNvPr id="4" name="Title 3"/>
          <p:cNvSpPr>
            <a:spLocks noGrp="1"/>
          </p:cNvSpPr>
          <p:nvPr>
            <p:ph type="title"/>
          </p:nvPr>
        </p:nvSpPr>
        <p:spPr/>
        <p:txBody>
          <a:bodyPr>
            <a:noAutofit/>
          </a:bodyPr>
          <a:lstStyle/>
          <a:p>
            <a:r>
              <a:rPr lang="en-GB" sz="2000" dirty="0" smtClean="0"/>
              <a:t>North West London ICB Immunisations Team: Ealing Practice Nurse Forum 13.09.24</a:t>
            </a:r>
            <a:r>
              <a:rPr lang="en-GB" sz="2400" b="1" dirty="0" smtClean="0"/>
              <a:t/>
            </a:r>
            <a:br>
              <a:rPr lang="en-GB" sz="2400" b="1" dirty="0" smtClean="0"/>
            </a:br>
            <a:r>
              <a:rPr lang="en-GB" sz="2400" b="1" dirty="0" smtClean="0"/>
              <a:t>Vaccine Knowledge Project: </a:t>
            </a:r>
            <a:r>
              <a:rPr lang="en-GB" sz="2400" dirty="0"/>
              <a:t>https://vaccineknowledge.ox.ac.uk/home </a:t>
            </a:r>
            <a:endParaRPr lang="en-GB" sz="2400" dirty="0">
              <a:latin typeface="+mn-lt"/>
            </a:endParaRPr>
          </a:p>
        </p:txBody>
      </p:sp>
      <p:sp>
        <p:nvSpPr>
          <p:cNvPr id="8" name="TextBox 7"/>
          <p:cNvSpPr txBox="1"/>
          <p:nvPr/>
        </p:nvSpPr>
        <p:spPr>
          <a:xfrm>
            <a:off x="695400" y="1844824"/>
            <a:ext cx="4029000" cy="369332"/>
          </a:xfrm>
          <a:prstGeom prst="rect">
            <a:avLst/>
          </a:prstGeom>
          <a:noFill/>
        </p:spPr>
        <p:txBody>
          <a:bodyPr wrap="square" rtlCol="0">
            <a:spAutoFit/>
          </a:bodyPr>
          <a:lstStyle/>
          <a:p>
            <a:endParaRPr lang="en-GB" dirty="0"/>
          </a:p>
        </p:txBody>
      </p:sp>
      <p:pic>
        <p:nvPicPr>
          <p:cNvPr id="9" name="Picture 8"/>
          <p:cNvPicPr>
            <a:picLocks noChangeAspect="1"/>
          </p:cNvPicPr>
          <p:nvPr/>
        </p:nvPicPr>
        <p:blipFill>
          <a:blip r:embed="rId2"/>
          <a:stretch>
            <a:fillRect/>
          </a:stretch>
        </p:blipFill>
        <p:spPr>
          <a:xfrm>
            <a:off x="0" y="1196751"/>
            <a:ext cx="12192000" cy="5654659"/>
          </a:xfrm>
          <a:prstGeom prst="rect">
            <a:avLst/>
          </a:prstGeom>
        </p:spPr>
      </p:pic>
      <p:sp>
        <p:nvSpPr>
          <p:cNvPr id="10" name="Oval 9"/>
          <p:cNvSpPr/>
          <p:nvPr/>
        </p:nvSpPr>
        <p:spPr>
          <a:xfrm>
            <a:off x="10543126" y="1196750"/>
            <a:ext cx="1620981" cy="36933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10084217" y="1573187"/>
            <a:ext cx="1981021" cy="415653"/>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p:cNvCxnSpPr>
            <a:stCxn id="12" idx="4"/>
          </p:cNvCxnSpPr>
          <p:nvPr/>
        </p:nvCxnSpPr>
        <p:spPr>
          <a:xfrm flipH="1">
            <a:off x="9148114" y="1988840"/>
            <a:ext cx="1926614" cy="1879313"/>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3"/>
          <a:stretch>
            <a:fillRect/>
          </a:stretch>
        </p:blipFill>
        <p:spPr>
          <a:xfrm>
            <a:off x="5087888" y="3986733"/>
            <a:ext cx="3938278" cy="1557511"/>
          </a:xfrm>
          <a:prstGeom prst="rect">
            <a:avLst/>
          </a:prstGeom>
          <a:ln w="57150">
            <a:solidFill>
              <a:srgbClr val="FFFF00"/>
            </a:solidFill>
          </a:ln>
        </p:spPr>
      </p:pic>
      <p:sp>
        <p:nvSpPr>
          <p:cNvPr id="2" name="TextBox 1"/>
          <p:cNvSpPr txBox="1"/>
          <p:nvPr/>
        </p:nvSpPr>
        <p:spPr>
          <a:xfrm>
            <a:off x="3660951" y="1099722"/>
            <a:ext cx="3806649" cy="400110"/>
          </a:xfrm>
          <a:prstGeom prst="rect">
            <a:avLst/>
          </a:prstGeom>
          <a:solidFill>
            <a:srgbClr val="FFC000"/>
          </a:solidFill>
          <a:ln w="38100">
            <a:solidFill>
              <a:srgbClr val="C00000"/>
            </a:solidFill>
          </a:ln>
        </p:spPr>
        <p:txBody>
          <a:bodyPr wrap="square" rtlCol="0">
            <a:spAutoFit/>
          </a:bodyPr>
          <a:lstStyle/>
          <a:p>
            <a:pPr algn="ctr"/>
            <a:r>
              <a:rPr lang="en-GB" sz="2000" dirty="0" smtClean="0">
                <a:latin typeface="Arial" panose="020B0604020202020204" pitchFamily="34" charset="0"/>
                <a:cs typeface="Arial" panose="020B0604020202020204" pitchFamily="34" charset="0"/>
              </a:rPr>
              <a:t>Over 130 languages available</a:t>
            </a:r>
          </a:p>
        </p:txBody>
      </p:sp>
      <p:cxnSp>
        <p:nvCxnSpPr>
          <p:cNvPr id="6" name="Straight Arrow Connector 5"/>
          <p:cNvCxnSpPr/>
          <p:nvPr/>
        </p:nvCxnSpPr>
        <p:spPr>
          <a:xfrm flipH="1">
            <a:off x="7467600" y="1340768"/>
            <a:ext cx="3047633"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9076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76F84FA-B8EB-462F-97BA-032CB76B4E3A}" type="slidenum">
              <a:rPr lang="en-GB" smtClean="0"/>
              <a:t>46</a:t>
            </a:fld>
            <a:endParaRPr lang="en-GB"/>
          </a:p>
        </p:txBody>
      </p:sp>
      <p:sp>
        <p:nvSpPr>
          <p:cNvPr id="4" name="Title 3"/>
          <p:cNvSpPr>
            <a:spLocks noGrp="1"/>
          </p:cNvSpPr>
          <p:nvPr>
            <p:ph type="title"/>
          </p:nvPr>
        </p:nvSpPr>
        <p:spPr/>
        <p:txBody>
          <a:bodyPr>
            <a:noAutofit/>
          </a:bodyPr>
          <a:lstStyle/>
          <a:p>
            <a:r>
              <a:rPr lang="en-GB" sz="2000" dirty="0" smtClean="0"/>
              <a:t>North West London ICB Immunisations Team: Ealing Practice Nurse Meeting 13.09.24</a:t>
            </a:r>
            <a:r>
              <a:rPr lang="en-GB" sz="2400" b="1" dirty="0" smtClean="0"/>
              <a:t/>
            </a:r>
            <a:br>
              <a:rPr lang="en-GB" sz="2400" b="1" dirty="0" smtClean="0"/>
            </a:br>
            <a:r>
              <a:rPr lang="en-GB" sz="2400" b="1" dirty="0" smtClean="0"/>
              <a:t>Vaccine Safety Net: </a:t>
            </a:r>
            <a:r>
              <a:rPr lang="en-GB" sz="2400" dirty="0"/>
              <a:t>https://</a:t>
            </a:r>
            <a:r>
              <a:rPr lang="en-GB" sz="2400" dirty="0" smtClean="0"/>
              <a:t>vaccinesafetynet.org </a:t>
            </a:r>
            <a:endParaRPr lang="en-GB" sz="2400" dirty="0"/>
          </a:p>
        </p:txBody>
      </p:sp>
      <p:sp>
        <p:nvSpPr>
          <p:cNvPr id="8" name="TextBox 7"/>
          <p:cNvSpPr txBox="1"/>
          <p:nvPr/>
        </p:nvSpPr>
        <p:spPr>
          <a:xfrm>
            <a:off x="695400" y="1844824"/>
            <a:ext cx="4029000" cy="369332"/>
          </a:xfrm>
          <a:prstGeom prst="rect">
            <a:avLst/>
          </a:prstGeom>
          <a:noFill/>
        </p:spPr>
        <p:txBody>
          <a:bodyPr wrap="square" rtlCol="0">
            <a:spAutoFit/>
          </a:bodyPr>
          <a:lstStyle/>
          <a:p>
            <a:endParaRPr lang="en-GB" dirty="0"/>
          </a:p>
        </p:txBody>
      </p:sp>
      <p:pic>
        <p:nvPicPr>
          <p:cNvPr id="5" name="Picture 4"/>
          <p:cNvPicPr>
            <a:picLocks noChangeAspect="1"/>
          </p:cNvPicPr>
          <p:nvPr/>
        </p:nvPicPr>
        <p:blipFill>
          <a:blip r:embed="rId2"/>
          <a:stretch>
            <a:fillRect/>
          </a:stretch>
        </p:blipFill>
        <p:spPr>
          <a:xfrm>
            <a:off x="0" y="1207170"/>
            <a:ext cx="12192000" cy="5654659"/>
          </a:xfrm>
          <a:prstGeom prst="rect">
            <a:avLst/>
          </a:prstGeom>
        </p:spPr>
      </p:pic>
      <p:sp>
        <p:nvSpPr>
          <p:cNvPr id="11" name="Oval 10"/>
          <p:cNvSpPr/>
          <p:nvPr/>
        </p:nvSpPr>
        <p:spPr>
          <a:xfrm>
            <a:off x="263352" y="3212977"/>
            <a:ext cx="3960440" cy="1656184"/>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86316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GB" sz="2000" dirty="0" smtClean="0"/>
              <a:t>North West London ICB Immunisation Team: Ealing Practice Nurse Forum 13.09.24 </a:t>
            </a:r>
            <a:r>
              <a:rPr lang="en-GB" sz="2800" b="1" dirty="0" smtClean="0"/>
              <a:t/>
            </a:r>
            <a:br>
              <a:rPr lang="en-GB" sz="2800" b="1" dirty="0" smtClean="0"/>
            </a:br>
            <a:r>
              <a:rPr lang="en-GB" sz="2400" b="1" dirty="0" smtClean="0"/>
              <a:t>Resources</a:t>
            </a:r>
            <a:endParaRPr lang="en-GB" sz="2400" dirty="0">
              <a:latin typeface="+mn-lt"/>
            </a:endParaRPr>
          </a:p>
        </p:txBody>
      </p:sp>
      <p:sp>
        <p:nvSpPr>
          <p:cNvPr id="8" name="TextBox 7"/>
          <p:cNvSpPr txBox="1"/>
          <p:nvPr/>
        </p:nvSpPr>
        <p:spPr>
          <a:xfrm>
            <a:off x="695400" y="1844824"/>
            <a:ext cx="4029000" cy="369332"/>
          </a:xfrm>
          <a:prstGeom prst="rect">
            <a:avLst/>
          </a:prstGeom>
          <a:noFill/>
        </p:spPr>
        <p:txBody>
          <a:bodyPr wrap="square" rtlCol="0">
            <a:spAutoFit/>
          </a:bodyPr>
          <a:lstStyle/>
          <a:p>
            <a:endParaRPr lang="en-GB" dirty="0"/>
          </a:p>
        </p:txBody>
      </p:sp>
      <p:sp>
        <p:nvSpPr>
          <p:cNvPr id="2" name="Rectangle 1"/>
          <p:cNvSpPr/>
          <p:nvPr/>
        </p:nvSpPr>
        <p:spPr>
          <a:xfrm>
            <a:off x="-898" y="1196752"/>
            <a:ext cx="12192000" cy="5078313"/>
          </a:xfrm>
          <a:prstGeom prst="rect">
            <a:avLst/>
          </a:prstGeom>
        </p:spPr>
        <p:txBody>
          <a:bodyPr wrap="square">
            <a:spAutoFit/>
          </a:bodyPr>
          <a:lstStyle/>
          <a:p>
            <a:pPr>
              <a:lnSpc>
                <a:spcPct val="100000"/>
              </a:lnSpc>
              <a:spcBef>
                <a:spcPts val="0"/>
              </a:spcBef>
            </a:pPr>
            <a:r>
              <a:rPr lang="en-GB" dirty="0"/>
              <a:t>Imperial College Research </a:t>
            </a:r>
            <a:r>
              <a:rPr lang="en-GB" dirty="0">
                <a:solidFill>
                  <a:prstClr val="black"/>
                </a:solidFill>
                <a:hlinkClick r:id="rId2"/>
              </a:rPr>
              <a:t>Overcoming Barriers to Immunisation: Lessons Learnt from the community | Connecting Care for Children (imperial.nhs.uk)</a:t>
            </a:r>
            <a:endParaRPr lang="en-GB" dirty="0">
              <a:solidFill>
                <a:prstClr val="black"/>
              </a:solidFill>
            </a:endParaRPr>
          </a:p>
          <a:p>
            <a:pPr>
              <a:lnSpc>
                <a:spcPct val="100000"/>
              </a:lnSpc>
              <a:spcBef>
                <a:spcPts val="0"/>
              </a:spcBef>
            </a:pPr>
            <a:r>
              <a:rPr lang="en-GB" dirty="0"/>
              <a:t>Why vaccines are safe and effective </a:t>
            </a:r>
            <a:r>
              <a:rPr lang="en-GB" dirty="0">
                <a:hlinkClick r:id="rId3"/>
              </a:rPr>
              <a:t>Why vaccination is important and the safest way to protect yourself - NHS (www.nhs.uk)</a:t>
            </a:r>
            <a:endParaRPr lang="en-GB" dirty="0">
              <a:solidFill>
                <a:prstClr val="black"/>
              </a:solidFill>
            </a:endParaRPr>
          </a:p>
          <a:p>
            <a:pPr>
              <a:lnSpc>
                <a:spcPct val="100000"/>
              </a:lnSpc>
              <a:spcBef>
                <a:spcPts val="0"/>
              </a:spcBef>
            </a:pPr>
            <a:r>
              <a:rPr lang="en-GB" dirty="0">
                <a:solidFill>
                  <a:prstClr val="black"/>
                </a:solidFill>
              </a:rPr>
              <a:t>Frequently Asked Questions about the MMR vaccine: </a:t>
            </a:r>
            <a:r>
              <a:rPr lang="en-GB" dirty="0">
                <a:solidFill>
                  <a:prstClr val="black"/>
                </a:solidFill>
                <a:hlinkClick r:id="rId4"/>
              </a:rPr>
              <a:t>Copy of Copy of Advice for parents about routine vaccinations during coronavirus 4.3.21 (imperial.nhs.uk)</a:t>
            </a:r>
            <a:endParaRPr lang="en-GB" dirty="0">
              <a:solidFill>
                <a:prstClr val="black"/>
              </a:solidFill>
            </a:endParaRPr>
          </a:p>
          <a:p>
            <a:pPr>
              <a:lnSpc>
                <a:spcPct val="100000"/>
              </a:lnSpc>
              <a:spcBef>
                <a:spcPts val="0"/>
              </a:spcBef>
            </a:pPr>
            <a:r>
              <a:rPr lang="en-GB" dirty="0">
                <a:solidFill>
                  <a:prstClr val="black"/>
                </a:solidFill>
              </a:rPr>
              <a:t>British Islamic Medical Association </a:t>
            </a:r>
            <a:r>
              <a:rPr lang="en-GB" dirty="0">
                <a:hlinkClick r:id="rId5"/>
              </a:rPr>
              <a:t>Measles Guidance 2024 | British Islamic Medical Association (britishima.org)</a:t>
            </a:r>
            <a:endParaRPr lang="en-GB" dirty="0"/>
          </a:p>
          <a:p>
            <a:pPr lvl="0">
              <a:lnSpc>
                <a:spcPct val="100000"/>
              </a:lnSpc>
              <a:spcBef>
                <a:spcPts val="0"/>
              </a:spcBef>
            </a:pPr>
            <a:r>
              <a:rPr lang="en-GB" dirty="0"/>
              <a:t>UK Routine Schedule </a:t>
            </a:r>
            <a:r>
              <a:rPr lang="en-GB" dirty="0">
                <a:hlinkClick r:id="rId6"/>
              </a:rPr>
              <a:t>Complete routine immunisation schedule - GOV.UK (www.gov.uk)</a:t>
            </a:r>
            <a:endParaRPr lang="en-GB" dirty="0"/>
          </a:p>
          <a:p>
            <a:pPr lvl="0">
              <a:lnSpc>
                <a:spcPct val="100000"/>
              </a:lnSpc>
              <a:spcBef>
                <a:spcPts val="0"/>
              </a:spcBef>
            </a:pPr>
            <a:r>
              <a:rPr lang="en-GB" dirty="0"/>
              <a:t>UKHSA Immunisation </a:t>
            </a:r>
            <a:r>
              <a:rPr lang="en-GB" dirty="0" err="1">
                <a:hlinkClick r:id="rId7"/>
              </a:rPr>
              <a:t>Immunisation</a:t>
            </a:r>
            <a:r>
              <a:rPr lang="en-GB" dirty="0">
                <a:hlinkClick r:id="rId7"/>
              </a:rPr>
              <a:t> - GOV.UK (www.gov.uk)</a:t>
            </a:r>
            <a:endParaRPr lang="en-GB" dirty="0"/>
          </a:p>
          <a:p>
            <a:pPr>
              <a:lnSpc>
                <a:spcPct val="100000"/>
              </a:lnSpc>
              <a:spcBef>
                <a:spcPts val="0"/>
              </a:spcBef>
            </a:pPr>
            <a:r>
              <a:rPr lang="en-GB" dirty="0"/>
              <a:t>WHO Vaccination and Immunisation </a:t>
            </a:r>
            <a:r>
              <a:rPr lang="en-GB" dirty="0">
                <a:hlinkClick r:id="rId8"/>
              </a:rPr>
              <a:t>Vaccines and immunization (who.int)</a:t>
            </a:r>
            <a:endParaRPr lang="en-GB" dirty="0"/>
          </a:p>
          <a:p>
            <a:pPr>
              <a:lnSpc>
                <a:spcPct val="100000"/>
              </a:lnSpc>
              <a:spcBef>
                <a:spcPts val="0"/>
              </a:spcBef>
            </a:pPr>
            <a:r>
              <a:rPr lang="en-GB" dirty="0"/>
              <a:t>British Society for Immunology </a:t>
            </a:r>
            <a:r>
              <a:rPr lang="en-GB" dirty="0">
                <a:hlinkClick r:id="rId9"/>
              </a:rPr>
              <a:t>Home | British Society for Immunology</a:t>
            </a:r>
            <a:endParaRPr lang="en-GB" dirty="0"/>
          </a:p>
          <a:p>
            <a:pPr>
              <a:lnSpc>
                <a:spcPct val="100000"/>
              </a:lnSpc>
              <a:spcBef>
                <a:spcPts val="0"/>
              </a:spcBef>
            </a:pPr>
            <a:r>
              <a:rPr lang="en-GB" dirty="0"/>
              <a:t>Vaccine Knowledge Project </a:t>
            </a:r>
            <a:r>
              <a:rPr lang="en-GB" dirty="0">
                <a:hlinkClick r:id="rId10"/>
              </a:rPr>
              <a:t>Home | Vaccine Knowledge Project (ox.ac.uk)</a:t>
            </a:r>
            <a:endParaRPr lang="en-GB" dirty="0"/>
          </a:p>
          <a:p>
            <a:pPr>
              <a:lnSpc>
                <a:spcPct val="100000"/>
              </a:lnSpc>
              <a:spcBef>
                <a:spcPts val="0"/>
              </a:spcBef>
            </a:pPr>
            <a:r>
              <a:rPr lang="en-GB" dirty="0" smtClean="0"/>
              <a:t>NHS </a:t>
            </a:r>
            <a:r>
              <a:rPr lang="en-GB" dirty="0"/>
              <a:t>vaccination schedule: </a:t>
            </a:r>
            <a:r>
              <a:rPr lang="en-GB" dirty="0">
                <a:hlinkClick r:id="rId11"/>
              </a:rPr>
              <a:t>NHS vaccinations and when to have them - NHS (www.nhs.uk)</a:t>
            </a:r>
            <a:endParaRPr lang="en-GB" dirty="0"/>
          </a:p>
          <a:p>
            <a:pPr>
              <a:lnSpc>
                <a:spcPct val="100000"/>
              </a:lnSpc>
              <a:spcBef>
                <a:spcPts val="0"/>
              </a:spcBef>
            </a:pPr>
            <a:r>
              <a:rPr lang="en-GB" dirty="0"/>
              <a:t>Why vaccines are safe and effective </a:t>
            </a:r>
            <a:r>
              <a:rPr lang="en-GB" dirty="0">
                <a:hlinkClick r:id="rId3"/>
              </a:rPr>
              <a:t>Why vaccination is important and the safest way to protect yourself - NHS (www.nhs.uk</a:t>
            </a:r>
            <a:r>
              <a:rPr lang="en-GB" dirty="0" smtClean="0">
                <a:hlinkClick r:id="rId3"/>
              </a:rPr>
              <a:t>)</a:t>
            </a:r>
            <a:endParaRPr lang="en-GB" dirty="0" smtClean="0"/>
          </a:p>
          <a:p>
            <a:pPr>
              <a:lnSpc>
                <a:spcPct val="100000"/>
              </a:lnSpc>
              <a:spcBef>
                <a:spcPts val="0"/>
              </a:spcBef>
            </a:pPr>
            <a:r>
              <a:rPr lang="en-GB" dirty="0" smtClean="0">
                <a:solidFill>
                  <a:prstClr val="black"/>
                </a:solidFill>
              </a:rPr>
              <a:t>UKHSA Health Publications </a:t>
            </a:r>
            <a:r>
              <a:rPr lang="en-GB" dirty="0">
                <a:hlinkClick r:id="rId12"/>
              </a:rPr>
              <a:t>Home - Health </a:t>
            </a:r>
            <a:r>
              <a:rPr lang="en-GB" dirty="0" smtClean="0">
                <a:hlinkClick r:id="rId12"/>
              </a:rPr>
              <a:t>Publications</a:t>
            </a:r>
            <a:endParaRPr lang="en-GB" dirty="0"/>
          </a:p>
          <a:p>
            <a:pPr>
              <a:lnSpc>
                <a:spcPct val="100000"/>
              </a:lnSpc>
              <a:spcBef>
                <a:spcPts val="0"/>
              </a:spcBef>
            </a:pPr>
            <a:r>
              <a:rPr lang="en-GB" dirty="0" smtClean="0">
                <a:solidFill>
                  <a:prstClr val="black"/>
                </a:solidFill>
              </a:rPr>
              <a:t>NWL Communisations Page (for all toolkits)  </a:t>
            </a:r>
            <a:r>
              <a:rPr lang="en-GB" dirty="0">
                <a:hlinkClick r:id="rId13"/>
              </a:rPr>
              <a:t>Communications resources for staff :: North West London ICS (nwlondonicb.nhs.uk)</a:t>
            </a:r>
            <a:endParaRPr lang="en-GB" dirty="0">
              <a:solidFill>
                <a:prstClr val="black"/>
              </a:solidFill>
            </a:endParaRPr>
          </a:p>
        </p:txBody>
      </p:sp>
    </p:spTree>
    <p:extLst>
      <p:ext uri="{BB962C8B-B14F-4D97-AF65-F5344CB8AC3E}">
        <p14:creationId xmlns:p14="http://schemas.microsoft.com/office/powerpoint/2010/main" val="369284698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1"/>
          </a:xfrm>
          <a:prstGeom prst="rect">
            <a:avLst/>
          </a:prstGeom>
        </p:spPr>
      </p:pic>
      <p:sp>
        <p:nvSpPr>
          <p:cNvPr id="8" name="TextBox 7"/>
          <p:cNvSpPr txBox="1"/>
          <p:nvPr/>
        </p:nvSpPr>
        <p:spPr>
          <a:xfrm>
            <a:off x="695400" y="1844824"/>
            <a:ext cx="4029000" cy="369332"/>
          </a:xfrm>
          <a:prstGeom prst="rect">
            <a:avLst/>
          </a:prstGeom>
          <a:noFill/>
        </p:spPr>
        <p:txBody>
          <a:bodyPr wrap="square" rtlCol="0">
            <a:spAutoFit/>
          </a:bodyPr>
          <a:lstStyle/>
          <a:p>
            <a:endParaRPr lang="en-GB" dirty="0"/>
          </a:p>
        </p:txBody>
      </p:sp>
      <p:sp>
        <p:nvSpPr>
          <p:cNvPr id="10" name="Content Placeholder 1"/>
          <p:cNvSpPr>
            <a:spLocks noGrp="1"/>
          </p:cNvSpPr>
          <p:nvPr>
            <p:ph idx="1"/>
          </p:nvPr>
        </p:nvSpPr>
        <p:spPr>
          <a:xfrm>
            <a:off x="0" y="0"/>
            <a:ext cx="12191999" cy="6741368"/>
          </a:xfrm>
        </p:spPr>
        <p:txBody>
          <a:bodyPr>
            <a:normAutofit/>
          </a:bodyPr>
          <a:lstStyle/>
          <a:p>
            <a:pPr>
              <a:lnSpc>
                <a:spcPct val="100000"/>
              </a:lnSpc>
              <a:spcBef>
                <a:spcPts val="0"/>
              </a:spcBef>
            </a:pPr>
            <a:endParaRPr lang="en-GB" sz="2000" dirty="0" smtClean="0">
              <a:solidFill>
                <a:srgbClr val="FFC000"/>
              </a:solidFill>
            </a:endParaRPr>
          </a:p>
          <a:p>
            <a:pPr marL="0" indent="0" algn="ctr">
              <a:lnSpc>
                <a:spcPct val="100000"/>
              </a:lnSpc>
              <a:spcBef>
                <a:spcPts val="0"/>
              </a:spcBef>
              <a:buNone/>
            </a:pPr>
            <a:endParaRPr lang="en-GB" sz="8000" dirty="0" smtClean="0">
              <a:solidFill>
                <a:schemeClr val="bg1"/>
              </a:solidFill>
            </a:endParaRPr>
          </a:p>
          <a:p>
            <a:pPr marL="0" indent="0" algn="ctr">
              <a:lnSpc>
                <a:spcPct val="100000"/>
              </a:lnSpc>
              <a:spcBef>
                <a:spcPts val="0"/>
              </a:spcBef>
              <a:buNone/>
            </a:pPr>
            <a:r>
              <a:rPr lang="en-GB" sz="8000" dirty="0" smtClean="0">
                <a:solidFill>
                  <a:schemeClr val="bg1"/>
                </a:solidFill>
              </a:rPr>
              <a:t>Any Questions? </a:t>
            </a:r>
            <a:endParaRPr lang="en-GB" altLang="en-US" sz="8000" dirty="0">
              <a:solidFill>
                <a:schemeClr val="bg1"/>
              </a:solidFill>
            </a:endParaRPr>
          </a:p>
          <a:p>
            <a:pPr marL="0" indent="0">
              <a:lnSpc>
                <a:spcPct val="100000"/>
              </a:lnSpc>
              <a:spcBef>
                <a:spcPts val="0"/>
              </a:spcBef>
              <a:buNone/>
            </a:pPr>
            <a:endParaRPr lang="en-GB" sz="2400" b="1" dirty="0">
              <a:latin typeface="+mn-lt"/>
            </a:endParaRPr>
          </a:p>
        </p:txBody>
      </p:sp>
    </p:spTree>
    <p:extLst>
      <p:ext uri="{BB962C8B-B14F-4D97-AF65-F5344CB8AC3E}">
        <p14:creationId xmlns:p14="http://schemas.microsoft.com/office/powerpoint/2010/main" val="19107711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76F84FA-B8EB-462F-97BA-032CB76B4E3A}" type="slidenum">
              <a:rPr lang="en-GB" smtClean="0"/>
              <a:t>5</a:t>
            </a:fld>
            <a:endParaRPr lang="en-GB" dirty="0"/>
          </a:p>
        </p:txBody>
      </p:sp>
      <p:sp>
        <p:nvSpPr>
          <p:cNvPr id="4" name="Title 3"/>
          <p:cNvSpPr>
            <a:spLocks noGrp="1"/>
          </p:cNvSpPr>
          <p:nvPr>
            <p:ph type="title"/>
          </p:nvPr>
        </p:nvSpPr>
        <p:spPr/>
        <p:txBody>
          <a:bodyPr>
            <a:noAutofit/>
          </a:bodyPr>
          <a:lstStyle/>
          <a:p>
            <a:r>
              <a:rPr lang="en-GB" sz="2000" dirty="0" smtClean="0"/>
              <a:t>North West London ICB </a:t>
            </a:r>
            <a:r>
              <a:rPr lang="en-GB" sz="2000" dirty="0"/>
              <a:t>Immunisation </a:t>
            </a:r>
            <a:r>
              <a:rPr lang="en-GB" sz="2000" dirty="0" smtClean="0"/>
              <a:t>Team: </a:t>
            </a:r>
            <a:r>
              <a:rPr lang="en-GB" sz="2000" dirty="0"/>
              <a:t>Ealing Practice Nurse Forum: 13.09.24 </a:t>
            </a:r>
            <a:r>
              <a:rPr lang="en-GB" sz="2400" b="1" dirty="0" smtClean="0"/>
              <a:t/>
            </a:r>
            <a:br>
              <a:rPr lang="en-GB" sz="2400" b="1" dirty="0" smtClean="0"/>
            </a:br>
            <a:r>
              <a:rPr lang="en-GB" sz="2400" b="1" dirty="0" smtClean="0"/>
              <a:t>Seasonal Flu Vaccination </a:t>
            </a:r>
            <a:r>
              <a:rPr lang="en-GB" sz="2400" b="1" dirty="0"/>
              <a:t>Programme </a:t>
            </a:r>
            <a:r>
              <a:rPr lang="en-GB" sz="2400" b="1" dirty="0" smtClean="0"/>
              <a:t>Autumn/Winter 2024/25</a:t>
            </a:r>
            <a:endParaRPr lang="en-GB" sz="2400" dirty="0">
              <a:latin typeface="+mn-lt"/>
            </a:endParaRPr>
          </a:p>
        </p:txBody>
      </p:sp>
      <p:sp>
        <p:nvSpPr>
          <p:cNvPr id="6" name="Rectangle 5"/>
          <p:cNvSpPr/>
          <p:nvPr/>
        </p:nvSpPr>
        <p:spPr>
          <a:xfrm>
            <a:off x="0" y="1196752"/>
            <a:ext cx="12192000" cy="2862322"/>
          </a:xfrm>
          <a:prstGeom prst="rect">
            <a:avLst/>
          </a:prstGeom>
        </p:spPr>
        <p:txBody>
          <a:bodyPr wrap="square">
            <a:spAutoFit/>
          </a:bodyPr>
          <a:lstStyle/>
          <a:p>
            <a:r>
              <a:rPr lang="en-GB" b="1" dirty="0"/>
              <a:t>From </a:t>
            </a:r>
            <a:r>
              <a:rPr lang="en-GB" b="1" dirty="0" smtClean="0"/>
              <a:t>3</a:t>
            </a:r>
            <a:r>
              <a:rPr lang="en-GB" b="1" baseline="30000" dirty="0" smtClean="0"/>
              <a:t>rd</a:t>
            </a:r>
            <a:r>
              <a:rPr lang="en-GB" b="1" dirty="0" smtClean="0"/>
              <a:t> October 2024</a:t>
            </a:r>
            <a:r>
              <a:rPr lang="en-GB" dirty="0" smtClean="0"/>
              <a:t>: </a:t>
            </a:r>
            <a:endParaRPr lang="en-GB" dirty="0"/>
          </a:p>
          <a:p>
            <a:pPr marL="285750" indent="-285750">
              <a:buFont typeface="Arial" panose="020B0604020202020204" pitchFamily="34" charset="0"/>
              <a:buChar char="•"/>
            </a:pPr>
            <a:r>
              <a:rPr lang="en-GB" dirty="0" smtClean="0"/>
              <a:t>those </a:t>
            </a:r>
            <a:r>
              <a:rPr lang="en-GB" dirty="0"/>
              <a:t>aged 65 years and </a:t>
            </a:r>
            <a:r>
              <a:rPr lang="en-GB" dirty="0" smtClean="0"/>
              <a:t>over</a:t>
            </a:r>
          </a:p>
          <a:p>
            <a:pPr marL="285750" indent="-285750">
              <a:buFont typeface="Arial" panose="020B0604020202020204" pitchFamily="34" charset="0"/>
              <a:buChar char="•"/>
            </a:pPr>
            <a:r>
              <a:rPr lang="en-GB" dirty="0" smtClean="0"/>
              <a:t>those </a:t>
            </a:r>
            <a:r>
              <a:rPr lang="en-GB" dirty="0"/>
              <a:t>aged 18 years to under 65 years in clinical risk </a:t>
            </a:r>
            <a:r>
              <a:rPr lang="en-GB" dirty="0" smtClean="0"/>
              <a:t>groups </a:t>
            </a:r>
            <a:r>
              <a:rPr lang="en-GB" dirty="0" smtClean="0">
                <a:hlinkClick r:id="rId2"/>
              </a:rPr>
              <a:t>Green </a:t>
            </a:r>
            <a:r>
              <a:rPr lang="en-GB" dirty="0">
                <a:hlinkClick r:id="rId2"/>
              </a:rPr>
              <a:t>Book, Influenza Chapter </a:t>
            </a:r>
            <a:r>
              <a:rPr lang="en-GB" dirty="0" smtClean="0">
                <a:hlinkClick r:id="rId2"/>
              </a:rPr>
              <a:t>19</a:t>
            </a:r>
            <a:endParaRPr lang="en-GB" dirty="0" smtClean="0"/>
          </a:p>
          <a:p>
            <a:pPr marL="285750" indent="-285750">
              <a:buFont typeface="Arial" panose="020B0604020202020204" pitchFamily="34" charset="0"/>
              <a:buChar char="•"/>
            </a:pPr>
            <a:r>
              <a:rPr lang="en-GB" dirty="0" smtClean="0"/>
              <a:t>those </a:t>
            </a:r>
            <a:r>
              <a:rPr lang="en-GB" dirty="0"/>
              <a:t>in long-stay residential care </a:t>
            </a:r>
            <a:r>
              <a:rPr lang="en-GB" dirty="0" smtClean="0"/>
              <a:t>homes</a:t>
            </a:r>
          </a:p>
          <a:p>
            <a:pPr marL="285750" indent="-285750">
              <a:buFont typeface="Arial" panose="020B0604020202020204" pitchFamily="34" charset="0"/>
              <a:buChar char="•"/>
            </a:pPr>
            <a:r>
              <a:rPr lang="en-GB" dirty="0" smtClean="0"/>
              <a:t>carers </a:t>
            </a:r>
            <a:r>
              <a:rPr lang="en-GB" dirty="0"/>
              <a:t>in receipt of carer’s allowance, or those who are the main carer of an elderly or disabled </a:t>
            </a:r>
            <a:r>
              <a:rPr lang="en-GB" dirty="0" smtClean="0"/>
              <a:t>person</a:t>
            </a:r>
          </a:p>
          <a:p>
            <a:pPr marL="285750" indent="-285750">
              <a:buFont typeface="Arial" panose="020B0604020202020204" pitchFamily="34" charset="0"/>
              <a:buChar char="•"/>
            </a:pPr>
            <a:r>
              <a:rPr lang="en-GB" dirty="0" smtClean="0"/>
              <a:t>close </a:t>
            </a:r>
            <a:r>
              <a:rPr lang="en-GB" dirty="0"/>
              <a:t>contacts of immunocompromised </a:t>
            </a:r>
            <a:r>
              <a:rPr lang="en-GB" dirty="0" smtClean="0"/>
              <a:t>individuals</a:t>
            </a:r>
          </a:p>
          <a:p>
            <a:pPr marL="285750" indent="-285750">
              <a:buFont typeface="Arial" panose="020B0604020202020204" pitchFamily="34" charset="0"/>
              <a:buChar char="•"/>
            </a:pPr>
            <a:r>
              <a:rPr lang="en-GB" dirty="0" smtClean="0"/>
              <a:t>frontline </a:t>
            </a:r>
            <a:r>
              <a:rPr lang="en-GB" dirty="0"/>
              <a:t>workers in a social care setting without an employer led occupational health scheme including those working for a registered residential care or nursing home, registered domiciliary care providers, voluntary managed hospice providers and those that are employed by those who receive direct payments (personal budgets) or Personal Health budgets, such as Personal Assistants</a:t>
            </a:r>
          </a:p>
        </p:txBody>
      </p:sp>
      <p:sp>
        <p:nvSpPr>
          <p:cNvPr id="7" name="Rectangle 3"/>
          <p:cNvSpPr>
            <a:spLocks noChangeArrowheads="1"/>
          </p:cNvSpPr>
          <p:nvPr/>
        </p:nvSpPr>
        <p:spPr bwMode="auto">
          <a:xfrm>
            <a:off x="0" y="4005064"/>
            <a:ext cx="12192000" cy="147732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rgbClr val="0B0C0C"/>
                </a:solidFill>
                <a:effectLst/>
                <a:latin typeface="GDS Transport"/>
              </a:rPr>
              <a:t>Based on the evidence that flu vaccine’s effectiveness can wane over time in adults </a:t>
            </a:r>
            <a:r>
              <a:rPr kumimoji="0" lang="en-US" altLang="en-US" b="0" i="0" u="none" strike="noStrike" cap="none" normalizeH="0" baseline="0" dirty="0" smtClean="0">
                <a:ln>
                  <a:noFill/>
                </a:ln>
                <a:solidFill>
                  <a:srgbClr val="1D70B8"/>
                </a:solidFill>
                <a:effectLst/>
                <a:latin typeface="GDS Transport"/>
                <a:hlinkClick r:id="rId3"/>
              </a:rPr>
              <a:t>JCVI have advised</a:t>
            </a:r>
            <a:r>
              <a:rPr kumimoji="0" lang="en-US" altLang="en-US" b="0" i="0" u="none" strike="noStrike" cap="none" normalizeH="0" baseline="0" dirty="0" smtClean="0">
                <a:ln>
                  <a:noFill/>
                </a:ln>
                <a:solidFill>
                  <a:srgbClr val="0B0C0C"/>
                </a:solidFill>
                <a:effectLst/>
                <a:latin typeface="GDS Transport"/>
              </a:rPr>
              <a:t> moving the start of the programme for most adults to the beginning of October. This is on the understanding that the majority of the vaccinations will be completed by the end of November, closer to the time that the flu season commonly starts. It is preferable to vaccinate individuals closer to the time when the flu virus is likely to circulate (which typically peaks in December or January), as this will provide optimal protection during the highest risk period.</a:t>
            </a:r>
            <a:r>
              <a:rPr kumimoji="0" lang="en-US" altLang="en-US" b="0" i="0" u="none" strike="noStrike" cap="none" normalizeH="0" baseline="0" dirty="0" smtClean="0">
                <a:ln>
                  <a:noFill/>
                </a:ln>
                <a:solidFill>
                  <a:schemeClr val="tx1"/>
                </a:solidFill>
                <a:effectLst/>
              </a:rPr>
              <a:t> </a:t>
            </a:r>
          </a:p>
        </p:txBody>
      </p:sp>
      <p:sp>
        <p:nvSpPr>
          <p:cNvPr id="2" name="Rectangle 1"/>
          <p:cNvSpPr/>
          <p:nvPr/>
        </p:nvSpPr>
        <p:spPr>
          <a:xfrm>
            <a:off x="2999656" y="6093296"/>
            <a:ext cx="6096000" cy="646331"/>
          </a:xfrm>
          <a:prstGeom prst="rect">
            <a:avLst/>
          </a:prstGeom>
        </p:spPr>
        <p:txBody>
          <a:bodyPr>
            <a:spAutoFit/>
          </a:bodyPr>
          <a:lstStyle/>
          <a:p>
            <a:pPr algn="ctr"/>
            <a:r>
              <a:rPr lang="en-GB" dirty="0">
                <a:hlinkClick r:id="rId4"/>
              </a:rPr>
              <a:t>National flu immunisation programme 2024 to 2025 letter - GOV.UK (www.gov.uk)</a:t>
            </a:r>
            <a:endParaRPr lang="en-GB" dirty="0"/>
          </a:p>
        </p:txBody>
      </p:sp>
      <p:sp>
        <p:nvSpPr>
          <p:cNvPr id="5" name="Rectangle 4"/>
          <p:cNvSpPr/>
          <p:nvPr/>
        </p:nvSpPr>
        <p:spPr>
          <a:xfrm>
            <a:off x="-96688" y="5517232"/>
            <a:ext cx="12025336" cy="646331"/>
          </a:xfrm>
          <a:prstGeom prst="rect">
            <a:avLst/>
          </a:prstGeom>
        </p:spPr>
        <p:txBody>
          <a:bodyPr wrap="square">
            <a:spAutoFit/>
          </a:bodyPr>
          <a:lstStyle/>
          <a:p>
            <a:pPr algn="ctr"/>
            <a:r>
              <a:rPr lang="en-GB" dirty="0">
                <a:hlinkClick r:id="rId5"/>
              </a:rPr>
              <a:t>NHS England » General practice enhanced service specification: Seasonal influenza vaccination programme 2024/25</a:t>
            </a:r>
            <a:endParaRPr lang="en-GB" dirty="0"/>
          </a:p>
        </p:txBody>
      </p:sp>
    </p:spTree>
    <p:extLst>
      <p:ext uri="{BB962C8B-B14F-4D97-AF65-F5344CB8AC3E}">
        <p14:creationId xmlns:p14="http://schemas.microsoft.com/office/powerpoint/2010/main" val="1396689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fade">
                                      <p:cBhvr>
                                        <p:cTn id="18" dur="500"/>
                                        <p:tgtEl>
                                          <p:spTgt spid="6">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fade">
                                      <p:cBhvr>
                                        <p:cTn id="21" dur="500"/>
                                        <p:tgtEl>
                                          <p:spTgt spid="6">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6">
                                            <p:txEl>
                                              <p:pRg st="5" end="5"/>
                                            </p:txEl>
                                          </p:spTgt>
                                        </p:tgtEl>
                                        <p:attrNameLst>
                                          <p:attrName>style.visibility</p:attrName>
                                        </p:attrNameLst>
                                      </p:cBhvr>
                                      <p:to>
                                        <p:strVal val="visible"/>
                                      </p:to>
                                    </p:set>
                                    <p:animEffect transition="in" filter="fade">
                                      <p:cBhvr>
                                        <p:cTn id="24" dur="500"/>
                                        <p:tgtEl>
                                          <p:spTgt spid="6">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animEffect transition="in" filter="fade">
                                      <p:cBhvr>
                                        <p:cTn id="27" dur="500"/>
                                        <p:tgtEl>
                                          <p:spTgt spid="6">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fade">
                                      <p:cBhvr>
                                        <p:cTn id="3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76F84FA-B8EB-462F-97BA-032CB76B4E3A}" type="slidenum">
              <a:rPr lang="en-GB" smtClean="0"/>
              <a:t>6</a:t>
            </a:fld>
            <a:endParaRPr lang="en-GB" dirty="0"/>
          </a:p>
        </p:txBody>
      </p:sp>
      <p:sp>
        <p:nvSpPr>
          <p:cNvPr id="4" name="Title 3"/>
          <p:cNvSpPr>
            <a:spLocks noGrp="1"/>
          </p:cNvSpPr>
          <p:nvPr>
            <p:ph type="title"/>
          </p:nvPr>
        </p:nvSpPr>
        <p:spPr/>
        <p:txBody>
          <a:bodyPr>
            <a:noAutofit/>
          </a:bodyPr>
          <a:lstStyle/>
          <a:p>
            <a:r>
              <a:rPr lang="en-GB" sz="2000" dirty="0" smtClean="0"/>
              <a:t>North West London ICB </a:t>
            </a:r>
            <a:r>
              <a:rPr lang="en-GB" sz="2000" dirty="0"/>
              <a:t>Immunisation </a:t>
            </a:r>
            <a:r>
              <a:rPr lang="en-GB" sz="2000" dirty="0" smtClean="0"/>
              <a:t>Team: </a:t>
            </a:r>
            <a:r>
              <a:rPr lang="en-GB" sz="2000" dirty="0"/>
              <a:t>Ealing Practice Nurse Forum: 13.09.24 </a:t>
            </a:r>
            <a:r>
              <a:rPr lang="en-GB" sz="2400" b="1" dirty="0" smtClean="0"/>
              <a:t/>
            </a:r>
            <a:br>
              <a:rPr lang="en-GB" sz="2400" b="1" dirty="0" smtClean="0"/>
            </a:br>
            <a:r>
              <a:rPr lang="en-GB" sz="2400" b="1" dirty="0" smtClean="0"/>
              <a:t>Seasonal Flu Vaccination </a:t>
            </a:r>
            <a:r>
              <a:rPr lang="en-GB" sz="2400" b="1" dirty="0"/>
              <a:t>Programme </a:t>
            </a:r>
            <a:r>
              <a:rPr lang="en-GB" sz="2400" b="1" dirty="0" smtClean="0"/>
              <a:t>Autumn/Winter 2024/25</a:t>
            </a:r>
            <a:endParaRPr lang="en-GB" sz="2400" dirty="0">
              <a:latin typeface="+mn-lt"/>
            </a:endParaRPr>
          </a:p>
        </p:txBody>
      </p:sp>
      <p:pic>
        <p:nvPicPr>
          <p:cNvPr id="5" name="Picture 4"/>
          <p:cNvPicPr>
            <a:picLocks noChangeAspect="1"/>
          </p:cNvPicPr>
          <p:nvPr/>
        </p:nvPicPr>
        <p:blipFill>
          <a:blip r:embed="rId2"/>
          <a:stretch>
            <a:fillRect/>
          </a:stretch>
        </p:blipFill>
        <p:spPr>
          <a:xfrm>
            <a:off x="4787" y="1340768"/>
            <a:ext cx="6020911" cy="5517232"/>
          </a:xfrm>
          <a:prstGeom prst="rect">
            <a:avLst/>
          </a:prstGeom>
        </p:spPr>
      </p:pic>
      <p:pic>
        <p:nvPicPr>
          <p:cNvPr id="7" name="Picture 6"/>
          <p:cNvPicPr>
            <a:picLocks noChangeAspect="1"/>
          </p:cNvPicPr>
          <p:nvPr/>
        </p:nvPicPr>
        <p:blipFill>
          <a:blip r:embed="rId3"/>
          <a:stretch>
            <a:fillRect/>
          </a:stretch>
        </p:blipFill>
        <p:spPr>
          <a:xfrm>
            <a:off x="6023992" y="1268761"/>
            <a:ext cx="6168008" cy="5589240"/>
          </a:xfrm>
          <a:prstGeom prst="rect">
            <a:avLst/>
          </a:prstGeom>
        </p:spPr>
      </p:pic>
    </p:spTree>
    <p:extLst>
      <p:ext uri="{BB962C8B-B14F-4D97-AF65-F5344CB8AC3E}">
        <p14:creationId xmlns:p14="http://schemas.microsoft.com/office/powerpoint/2010/main" val="6324150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76F84FA-B8EB-462F-97BA-032CB76B4E3A}" type="slidenum">
              <a:rPr lang="en-GB" smtClean="0"/>
              <a:t>7</a:t>
            </a:fld>
            <a:endParaRPr lang="en-GB" dirty="0"/>
          </a:p>
        </p:txBody>
      </p:sp>
      <p:sp>
        <p:nvSpPr>
          <p:cNvPr id="4" name="Title 3"/>
          <p:cNvSpPr>
            <a:spLocks noGrp="1"/>
          </p:cNvSpPr>
          <p:nvPr>
            <p:ph type="title"/>
          </p:nvPr>
        </p:nvSpPr>
        <p:spPr/>
        <p:txBody>
          <a:bodyPr>
            <a:noAutofit/>
          </a:bodyPr>
          <a:lstStyle/>
          <a:p>
            <a:r>
              <a:rPr lang="en-GB" sz="2000" dirty="0" smtClean="0"/>
              <a:t>North West London ICB </a:t>
            </a:r>
            <a:r>
              <a:rPr lang="en-GB" sz="2000" dirty="0"/>
              <a:t>Immunisation </a:t>
            </a:r>
            <a:r>
              <a:rPr lang="en-GB" sz="2000" dirty="0" smtClean="0"/>
              <a:t>Team: </a:t>
            </a:r>
            <a:r>
              <a:rPr lang="en-GB" sz="2000" dirty="0"/>
              <a:t>Ealing Practice Nurse Forum: 13.09.24 </a:t>
            </a:r>
            <a:r>
              <a:rPr lang="en-GB" sz="2400" b="1" dirty="0" smtClean="0"/>
              <a:t/>
            </a:r>
            <a:br>
              <a:rPr lang="en-GB" sz="2400" b="1" dirty="0" smtClean="0"/>
            </a:br>
            <a:r>
              <a:rPr lang="en-GB" sz="2400" b="1" dirty="0" smtClean="0"/>
              <a:t>Seasonal Flu Vaccination </a:t>
            </a:r>
            <a:r>
              <a:rPr lang="en-GB" sz="2400" b="1" dirty="0"/>
              <a:t>Programme </a:t>
            </a:r>
            <a:r>
              <a:rPr lang="en-GB" sz="2400" b="1" dirty="0" smtClean="0"/>
              <a:t>Autumn/Winter 2024/25</a:t>
            </a:r>
            <a:endParaRPr lang="en-GB" sz="2400" dirty="0">
              <a:latin typeface="+mn-lt"/>
            </a:endParaRPr>
          </a:p>
        </p:txBody>
      </p:sp>
      <p:pic>
        <p:nvPicPr>
          <p:cNvPr id="2" name="Picture 1"/>
          <p:cNvPicPr>
            <a:picLocks noChangeAspect="1"/>
          </p:cNvPicPr>
          <p:nvPr/>
        </p:nvPicPr>
        <p:blipFill>
          <a:blip r:embed="rId2"/>
          <a:stretch>
            <a:fillRect/>
          </a:stretch>
        </p:blipFill>
        <p:spPr>
          <a:xfrm>
            <a:off x="0" y="1196752"/>
            <a:ext cx="12191999" cy="4951635"/>
          </a:xfrm>
          <a:prstGeom prst="rect">
            <a:avLst/>
          </a:prstGeom>
        </p:spPr>
      </p:pic>
      <p:sp>
        <p:nvSpPr>
          <p:cNvPr id="6" name="Rectangle 5"/>
          <p:cNvSpPr/>
          <p:nvPr/>
        </p:nvSpPr>
        <p:spPr>
          <a:xfrm>
            <a:off x="3143672" y="6182587"/>
            <a:ext cx="6096000" cy="646331"/>
          </a:xfrm>
          <a:prstGeom prst="rect">
            <a:avLst/>
          </a:prstGeom>
        </p:spPr>
        <p:txBody>
          <a:bodyPr>
            <a:spAutoFit/>
          </a:bodyPr>
          <a:lstStyle/>
          <a:p>
            <a:pPr algn="ctr"/>
            <a:r>
              <a:rPr lang="en-GB" dirty="0">
                <a:hlinkClick r:id="rId3"/>
              </a:rPr>
              <a:t>Flu vaccines for the 2024 to 2025 season poster - Health Publications</a:t>
            </a:r>
            <a:endParaRPr lang="en-GB" dirty="0"/>
          </a:p>
        </p:txBody>
      </p:sp>
    </p:spTree>
    <p:extLst>
      <p:ext uri="{BB962C8B-B14F-4D97-AF65-F5344CB8AC3E}">
        <p14:creationId xmlns:p14="http://schemas.microsoft.com/office/powerpoint/2010/main" val="32416466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76F84FA-B8EB-462F-97BA-032CB76B4E3A}" type="slidenum">
              <a:rPr lang="en-GB" smtClean="0"/>
              <a:t>8</a:t>
            </a:fld>
            <a:endParaRPr lang="en-GB" dirty="0"/>
          </a:p>
        </p:txBody>
      </p:sp>
      <p:sp>
        <p:nvSpPr>
          <p:cNvPr id="4" name="Title 3"/>
          <p:cNvSpPr>
            <a:spLocks noGrp="1"/>
          </p:cNvSpPr>
          <p:nvPr>
            <p:ph type="title"/>
          </p:nvPr>
        </p:nvSpPr>
        <p:spPr/>
        <p:txBody>
          <a:bodyPr>
            <a:noAutofit/>
          </a:bodyPr>
          <a:lstStyle/>
          <a:p>
            <a:r>
              <a:rPr lang="en-GB" sz="2000" dirty="0" smtClean="0"/>
              <a:t>North West London ICB </a:t>
            </a:r>
            <a:r>
              <a:rPr lang="en-GB" sz="2000" dirty="0"/>
              <a:t>Immunisation </a:t>
            </a:r>
            <a:r>
              <a:rPr lang="en-GB" sz="2000" dirty="0" smtClean="0"/>
              <a:t>Team: </a:t>
            </a:r>
            <a:r>
              <a:rPr lang="en-GB" sz="2000" dirty="0"/>
              <a:t>Ealing Practice Nurse Forum: 13.09.24 </a:t>
            </a:r>
            <a:r>
              <a:rPr lang="en-GB" sz="2400" b="1" dirty="0" smtClean="0"/>
              <a:t/>
            </a:r>
            <a:br>
              <a:rPr lang="en-GB" sz="2400" b="1" dirty="0" smtClean="0"/>
            </a:br>
            <a:r>
              <a:rPr lang="en-GB" sz="2400" b="1" dirty="0" smtClean="0"/>
              <a:t>Seasonal Flu Vaccination </a:t>
            </a:r>
            <a:r>
              <a:rPr lang="en-GB" sz="2400" b="1" dirty="0"/>
              <a:t>Programme </a:t>
            </a:r>
            <a:r>
              <a:rPr lang="en-GB" sz="2400" b="1" dirty="0" smtClean="0"/>
              <a:t>Autumn/Winter 2024/25</a:t>
            </a:r>
            <a:endParaRPr lang="en-GB" sz="2400" dirty="0">
              <a:latin typeface="+mn-lt"/>
            </a:endParaRPr>
          </a:p>
        </p:txBody>
      </p:sp>
      <p:sp>
        <p:nvSpPr>
          <p:cNvPr id="6" name="Rectangle 5"/>
          <p:cNvSpPr/>
          <p:nvPr/>
        </p:nvSpPr>
        <p:spPr>
          <a:xfrm>
            <a:off x="3143672" y="6182587"/>
            <a:ext cx="6096000" cy="646331"/>
          </a:xfrm>
          <a:prstGeom prst="rect">
            <a:avLst/>
          </a:prstGeom>
        </p:spPr>
        <p:txBody>
          <a:bodyPr>
            <a:spAutoFit/>
          </a:bodyPr>
          <a:lstStyle/>
          <a:p>
            <a:pPr algn="ctr"/>
            <a:r>
              <a:rPr lang="en-GB" dirty="0">
                <a:hlinkClick r:id="rId2"/>
              </a:rPr>
              <a:t>Which flu vaccine should children and young people have? poster - Health Publications</a:t>
            </a:r>
            <a:endParaRPr lang="en-GB" dirty="0"/>
          </a:p>
        </p:txBody>
      </p:sp>
      <p:pic>
        <p:nvPicPr>
          <p:cNvPr id="5" name="Picture 4"/>
          <p:cNvPicPr>
            <a:picLocks noChangeAspect="1"/>
          </p:cNvPicPr>
          <p:nvPr/>
        </p:nvPicPr>
        <p:blipFill>
          <a:blip r:embed="rId3"/>
          <a:stretch>
            <a:fillRect/>
          </a:stretch>
        </p:blipFill>
        <p:spPr>
          <a:xfrm>
            <a:off x="0" y="1196752"/>
            <a:ext cx="12191999" cy="4865910"/>
          </a:xfrm>
          <a:prstGeom prst="rect">
            <a:avLst/>
          </a:prstGeom>
        </p:spPr>
      </p:pic>
    </p:spTree>
    <p:extLst>
      <p:ext uri="{BB962C8B-B14F-4D97-AF65-F5344CB8AC3E}">
        <p14:creationId xmlns:p14="http://schemas.microsoft.com/office/powerpoint/2010/main" val="7662727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1A33D-1576-98CD-A7BB-2CB3D2DB54FB}"/>
              </a:ext>
            </a:extLst>
          </p:cNvPr>
          <p:cNvSpPr>
            <a:spLocks noGrp="1"/>
          </p:cNvSpPr>
          <p:nvPr>
            <p:ph type="title"/>
          </p:nvPr>
        </p:nvSpPr>
        <p:spPr>
          <a:xfrm>
            <a:off x="407368" y="1523327"/>
            <a:ext cx="11377264" cy="2623568"/>
          </a:xfrm>
        </p:spPr>
        <p:txBody>
          <a:bodyPr>
            <a:normAutofit/>
          </a:bodyPr>
          <a:lstStyle/>
          <a:p>
            <a:r>
              <a:rPr lang="en-GB" sz="2800" dirty="0" smtClean="0"/>
              <a:t/>
            </a:r>
            <a:br>
              <a:rPr lang="en-GB" sz="2800" dirty="0" smtClean="0"/>
            </a:br>
            <a:r>
              <a:rPr lang="en-GB" sz="2800" dirty="0" smtClean="0"/>
              <a:t/>
            </a:r>
            <a:br>
              <a:rPr lang="en-GB" sz="2800" dirty="0" smtClean="0"/>
            </a:br>
            <a:r>
              <a:rPr lang="en-GB" sz="2400" b="1" dirty="0" smtClean="0"/>
              <a:t>G.P Contract 2024/25</a:t>
            </a:r>
            <a:r>
              <a:rPr lang="en-GB" sz="2400" b="1" dirty="0"/>
              <a:t/>
            </a:r>
            <a:br>
              <a:rPr lang="en-GB" sz="2400" b="1" dirty="0"/>
            </a:br>
            <a:r>
              <a:rPr lang="en-US" sz="2400" b="1" dirty="0" smtClean="0"/>
              <a:t/>
            </a:r>
            <a:br>
              <a:rPr lang="en-US" sz="2400" b="1" dirty="0" smtClean="0"/>
            </a:br>
            <a:endParaRPr lang="en-US" sz="2400" dirty="0"/>
          </a:p>
        </p:txBody>
      </p:sp>
    </p:spTree>
    <p:extLst>
      <p:ext uri="{BB962C8B-B14F-4D97-AF65-F5344CB8AC3E}">
        <p14:creationId xmlns:p14="http://schemas.microsoft.com/office/powerpoint/2010/main" val="234790107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8905</TotalTime>
  <Words>5587</Words>
  <Application>Microsoft Office PowerPoint</Application>
  <PresentationFormat>Widescreen</PresentationFormat>
  <Paragraphs>386</Paragraphs>
  <Slides>48</Slides>
  <Notes>6</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48</vt:i4>
      </vt:variant>
    </vt:vector>
  </HeadingPairs>
  <TitlesOfParts>
    <vt:vector size="55" baseType="lpstr">
      <vt:lpstr>Arial</vt:lpstr>
      <vt:lpstr>Calibri</vt:lpstr>
      <vt:lpstr>GDS Transport</vt:lpstr>
      <vt:lpstr>Montserrat-BoldItalic</vt:lpstr>
      <vt:lpstr>Times New Roman</vt:lpstr>
      <vt:lpstr>Office Theme</vt:lpstr>
      <vt:lpstr>Acrobat Document</vt:lpstr>
      <vt:lpstr> NWL ICB Immunisations Update Ealing Practice Nurse Forum: 13.09.24     </vt:lpstr>
      <vt:lpstr>North West London ICB Immunisations Team: Ealing Practice Nurse Forum: 13.09.24  Contents </vt:lpstr>
      <vt:lpstr>  Seasonal Flu and COVID Vaccination Programme Autumn/Winter 2024/25  </vt:lpstr>
      <vt:lpstr>North West London ICB Immunisation Team: Ealing Practice Nurse Forum: 13.09.24  Seasonal Flu Vaccination Programme Autumn/Winter 2024/25</vt:lpstr>
      <vt:lpstr>North West London ICB Immunisation Team: Ealing Practice Nurse Forum: 13.09.24  Seasonal Flu Vaccination Programme Autumn/Winter 2024/25</vt:lpstr>
      <vt:lpstr>North West London ICB Immunisation Team: Ealing Practice Nurse Forum: 13.09.24  Seasonal Flu Vaccination Programme Autumn/Winter 2024/25</vt:lpstr>
      <vt:lpstr>North West London ICB Immunisation Team: Ealing Practice Nurse Forum: 13.09.24  Seasonal Flu Vaccination Programme Autumn/Winter 2024/25</vt:lpstr>
      <vt:lpstr>North West London ICB Immunisation Team: Ealing Practice Nurse Forum: 13.09.24  Seasonal Flu Vaccination Programme Autumn/Winter 2024/25</vt:lpstr>
      <vt:lpstr>  G.P Contract 2024/25  </vt:lpstr>
      <vt:lpstr>North West London ICB Immunisations Team: Ealing Practice Nurse Forum 13.09.24  G.P Contract: Named Lead </vt:lpstr>
      <vt:lpstr>North West London ICB Immunisations Team: Ealing Practice Nurse Forum 13.09.24  G.P Contract: Access to Vaccinations</vt:lpstr>
      <vt:lpstr>North West London ICB Immunisations Team: Ealing Practice Nurse Forum 13.09.24  G.P Contract: Call and Recall </vt:lpstr>
      <vt:lpstr>North West London ICB Immunisations Team: Ealing Practice Nurse Forum 13.09.24  G.P Contract: Call and Recall</vt:lpstr>
      <vt:lpstr>North West London ICB Immunisations Team: Ealing Practice Nurse Forum 13.09.24  G.P Contract: Call and Recall</vt:lpstr>
      <vt:lpstr>North West London ICB Immunisation Team: Ealing Practice Nurse Forum 13.09.24 G.P Contract: Call and Recall </vt:lpstr>
      <vt:lpstr>North West London ICB Immunisation Team: Ealing Primary Care Forum 13.09.24 Frequent Concerns  </vt:lpstr>
      <vt:lpstr>North West London ICB Immunisations Team: Ealing Practice Nurse Forum 13.09.24  G.P Contract: Vaccination Campaigns</vt:lpstr>
      <vt:lpstr>North West London ICB Immunisation Teas: Ealing Practice Nurse Forum 13.09.24  Child Immunisation Campaign: 2023/24</vt:lpstr>
      <vt:lpstr>North West London ICB Immunisation Teas: Ealing Practice Nurse Forum 13.09.24 Childhood Immunisation Campaign: 26th August to 4th October 2024</vt:lpstr>
      <vt:lpstr>North West London ICB Immunisation Team: Ealing Practice Nurse Forum: 13.09.24  North West London ICB: ‘Measles Is Not Just A Rash’ Campaign</vt:lpstr>
      <vt:lpstr>North West London ICB Immunisations Team: Ealing Practice Nurse Forum 13.09.24  G.P Contract: Record Keeping </vt:lpstr>
      <vt:lpstr>North West London ICB Immunisations Team: Ealing Practice Nurse Forum 13.09.24 Informed Consent + Informed Refusal</vt:lpstr>
      <vt:lpstr>North West London ICB Immunisations Team: Ealing Practice Nurse Forum 13.09.24  G.P Contract 2024/25 Summary  </vt:lpstr>
      <vt:lpstr>North West London ICB Immunisations Team: Ealing Practice Nurse Forum 13.09.24  Personalised Care Adjustment   </vt:lpstr>
      <vt:lpstr>North West London ICB Immunisations Team: Ealing Practice Nurse Forum 13.09.24  Recording Vaccination from Overseas </vt:lpstr>
      <vt:lpstr>North West London ICB Immunisations Team: Ealing Practice Nurse Forum 13.09.24  What a Load of QOF…  </vt:lpstr>
      <vt:lpstr>  Routine Childhood and Adolescent Immunisations   </vt:lpstr>
      <vt:lpstr>North West London ICB Immunisations Team: Ealing Practice Nurse Forum 13.09.24 Routine Childhood Immunisations</vt:lpstr>
      <vt:lpstr>North West London ICB: Immunisations Team: Ealing Practice Nurse Forum:   Changes to Childhood Routine Vaccination Schedule  </vt:lpstr>
      <vt:lpstr>North West London ICB Immunisations Team: Ealing Practice Nurse Forum 13.09.24  Changes to Childhood Routine Vaccination Schedule  </vt:lpstr>
      <vt:lpstr>North West London ICB Immunisation Team: Ealing Practice Nurse Forum: 13.09.24  Vaccination UK</vt:lpstr>
      <vt:lpstr>NWL ICB Immunisation Team: Childhood Immunisations Routine Adult Immunisations</vt:lpstr>
      <vt:lpstr>North West London ICB Immunisation Team: Ealing Practice Nurse Forum: 13.09.24  Shingles</vt:lpstr>
      <vt:lpstr>North West London ICB Immunisation Team: Ealing Practice Nurse Forum: 13.09.24  RSV</vt:lpstr>
      <vt:lpstr>North West London ICB Immunisation Team: Ealing Practice Nurse Forum: 13.09.24  RSV</vt:lpstr>
      <vt:lpstr>North West London ICB Immunisation Team: Ealing Practice Nurse Forum: 13.09.24  RSV</vt:lpstr>
      <vt:lpstr>   Outreach   </vt:lpstr>
      <vt:lpstr>North West London ICB Immunisation Team: Ealing Practice Nurse Forum: 13.09.24  Community Outreach  </vt:lpstr>
      <vt:lpstr> Training and Resources  </vt:lpstr>
      <vt:lpstr>North West London ICB Immunisation Team: Ealing Practice Nurse Forum: 13.09.24  UKHSA Primary Care Training </vt:lpstr>
      <vt:lpstr>North West London ICB Immunisations Team: Ealing Practice Nurse Forum 13.09.24 11 Attitude Roots (Jitsuvax)</vt:lpstr>
      <vt:lpstr>North West London ICB Immunisations Team: Eaiing Practice Nurse Forum 13.09.24 Useful Tools</vt:lpstr>
      <vt:lpstr>North West London ICB Immunisation Team: Ealing Practice Nurse Forum 13.09.24 Useful Tools</vt:lpstr>
      <vt:lpstr>North West London ICB Immunisations Team: Ealing Practice Nurse Forum 13.09.24 UKHSA Health Publications: https://www.healthpublications.gov.uk </vt:lpstr>
      <vt:lpstr>North West London ICB Immunisations Team: Ealing Practice Nurse Forum 13.09.24 Vaccine Knowledge Project: https://vaccineknowledge.ox.ac.uk/home </vt:lpstr>
      <vt:lpstr>North West London ICB Immunisations Team: Ealing Practice Nurse Meeting 13.09.24 Vaccine Safety Net: https://vaccinesafetynet.org </vt:lpstr>
      <vt:lpstr>North West London ICB Immunisation Team: Ealing Practice Nurse Forum 13.09.24  Resources</vt:lpstr>
      <vt:lpstr>PowerPoint Presentation</vt:lpstr>
    </vt:vector>
  </TitlesOfParts>
  <Company>NWLCCCG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Sample title slide</dc:title>
  <dc:creator>Jessica Abrey</dc:creator>
  <cp:lastModifiedBy>Rebecca Wilson</cp:lastModifiedBy>
  <cp:revision>450</cp:revision>
  <dcterms:created xsi:type="dcterms:W3CDTF">2021-05-11T15:23:49Z</dcterms:created>
  <dcterms:modified xsi:type="dcterms:W3CDTF">2024-09-18T08:37:04Z</dcterms:modified>
</cp:coreProperties>
</file>