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"/>
  </p:notesMasterIdLst>
  <p:handoutMasterIdLst>
    <p:handoutMasterId r:id="rId6"/>
  </p:handoutMasterIdLst>
  <p:sldIdLst>
    <p:sldId id="304" r:id="rId2"/>
    <p:sldId id="307" r:id="rId3"/>
    <p:sldId id="306" r:id="rId4"/>
  </p:sldIdLst>
  <p:sldSz cx="12192000" cy="6858000"/>
  <p:notesSz cx="6797675" cy="99282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Gemma Squelch" initials="GS" lastIdx="7" clrIdx="0">
    <p:extLst>
      <p:ext uri="{19B8F6BF-5375-455C-9EA6-DF929625EA0E}">
        <p15:presenceInfo xmlns:p15="http://schemas.microsoft.com/office/powerpoint/2012/main" userId="S-1-5-21-1291801583-3546313967-1952226342-16830" providerId="AD"/>
      </p:ext>
    </p:extLst>
  </p:cmAuthor>
  <p:cmAuthor id="2" name="Melissa Mellett" initials="MM" lastIdx="1" clrIdx="1">
    <p:extLst>
      <p:ext uri="{19B8F6BF-5375-455C-9EA6-DF929625EA0E}">
        <p15:presenceInfo xmlns:p15="http://schemas.microsoft.com/office/powerpoint/2012/main" userId="S-1-5-21-1291801583-3546313967-1952226342-4170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24678"/>
    <a:srgbClr val="005EB8"/>
    <a:srgbClr val="853E9A"/>
    <a:srgbClr val="2A90C0"/>
    <a:srgbClr val="F9A50E"/>
    <a:srgbClr val="4B429B"/>
    <a:srgbClr val="00B8B3"/>
    <a:srgbClr val="D5FFF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860" autoAdjust="0"/>
    <p:restoredTop sz="94660"/>
  </p:normalViewPr>
  <p:slideViewPr>
    <p:cSldViewPr>
      <p:cViewPr varScale="1">
        <p:scale>
          <a:sx n="75" d="100"/>
          <a:sy n="75" d="100"/>
        </p:scale>
        <p:origin x="780" y="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11" Type="http://schemas.openxmlformats.org/officeDocument/2006/relationships/tableStyles" Target="tableStyles.xml"/><Relationship Id="rId5" Type="http://schemas.openxmlformats.org/officeDocument/2006/relationships/notesMaster" Target="notesMasters/notesMaster1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7DB39E-C8D0-42BD-BB68-281E18C3AAEE}" type="datetimeFigureOut">
              <a:rPr lang="en-GB" smtClean="0"/>
              <a:t>24/09/2024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1A67A8-FA7D-4D12-BCD0-58DBEFABDF3E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1124512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F6BFEC9-5A8C-4817-8B8F-59A3F3EB2ECC}" type="datetimeFigureOut">
              <a:rPr lang="en-GB" smtClean="0"/>
              <a:t>24/09/2024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BD2CB2-BBBF-4505-BB0A-F6BB45720F16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6179528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D2CB2-BBBF-4505-BB0A-F6BB45720F16}" type="slidenum">
              <a:rPr lang="en-GB" smtClean="0"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6008591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D2CB2-BBBF-4505-BB0A-F6BB45720F16}" type="slidenum">
              <a:rPr lang="en-GB" smtClean="0"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8353932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D2CB2-BBBF-4505-BB0A-F6BB45720F16}" type="slidenum">
              <a:rPr lang="en-GB" smtClean="0"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820310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 (NW London IC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1080120"/>
            <a:ext cx="12192000" cy="5805264"/>
          </a:xfrm>
          <a:prstGeom prst="rect">
            <a:avLst/>
          </a:prstGeom>
          <a:solidFill>
            <a:srgbClr val="005EB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 sz="180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2202483"/>
            <a:ext cx="9144000" cy="2387600"/>
          </a:xfrm>
        </p:spPr>
        <p:txBody>
          <a:bodyPr anchor="b"/>
          <a:lstStyle>
            <a:lvl1pPr algn="ctr"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682158"/>
            <a:ext cx="9144000" cy="90708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</a:defRPr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en-US" dirty="0" smtClean="0"/>
              <a:t>Click to edit Master subtitle style</a:t>
            </a:r>
            <a:endParaRPr lang="en-GB" dirty="0"/>
          </a:p>
        </p:txBody>
      </p:sp>
      <p:pic>
        <p:nvPicPr>
          <p:cNvPr id="33" name="Picture 32" descr="C:\Users\abrjes\AppData\Local\Microsoft\Windows\INetCache\Content.Outlook\JXQ15T3X\NWL-ICS-logo-high-res.jpg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1344" y="116632"/>
            <a:ext cx="2233639" cy="744546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4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54190" y="215642"/>
            <a:ext cx="2018474" cy="6210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2059565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Standard slide (NW London IC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7989" y="1397238"/>
            <a:ext cx="11386643" cy="4480034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6F84FA-B8EB-462F-97BA-032CB76B4E3A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7" name="Rectangle 6"/>
          <p:cNvSpPr/>
          <p:nvPr userDrawn="1"/>
        </p:nvSpPr>
        <p:spPr>
          <a:xfrm>
            <a:off x="0" y="0"/>
            <a:ext cx="12192000" cy="1196752"/>
          </a:xfrm>
          <a:prstGeom prst="rect">
            <a:avLst/>
          </a:prstGeom>
          <a:solidFill>
            <a:srgbClr val="005EB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 sz="1800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07368" y="326582"/>
            <a:ext cx="11377264" cy="54359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title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397219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ub heading (NW London IC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6F84FA-B8EB-462F-97BA-032CB76B4E3A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7" name="Rectangle 6"/>
          <p:cNvSpPr/>
          <p:nvPr userDrawn="1"/>
        </p:nvSpPr>
        <p:spPr>
          <a:xfrm>
            <a:off x="0" y="1196752"/>
            <a:ext cx="12192000" cy="3600401"/>
          </a:xfrm>
          <a:prstGeom prst="rect">
            <a:avLst/>
          </a:prstGeom>
          <a:solidFill>
            <a:srgbClr val="005EB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 sz="1800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07368" y="1523327"/>
            <a:ext cx="11377264" cy="1329606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add sub-heading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4601278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jpeg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9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724400" y="648628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6F84FA-B8EB-462F-97BA-032CB76B4E3A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44472" y="6229516"/>
            <a:ext cx="1669007" cy="51354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1344" y="6070406"/>
            <a:ext cx="2017948" cy="672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36444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501" t="22381" r="10474" b="12380"/>
          <a:stretch/>
        </p:blipFill>
        <p:spPr bwMode="auto">
          <a:xfrm>
            <a:off x="4943872" y="6091555"/>
            <a:ext cx="1276350" cy="766445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8" name="Title 1">
            <a:extLst>
              <a:ext uri="{FF2B5EF4-FFF2-40B4-BE49-F238E27FC236}">
                <a16:creationId xmlns:a16="http://schemas.microsoft.com/office/drawing/2014/main" id="{F70DB59D-53F1-435B-8EAD-CCAB58E6EBCB}"/>
              </a:ext>
            </a:extLst>
          </p:cNvPr>
          <p:cNvSpPr txBox="1">
            <a:spLocks/>
          </p:cNvSpPr>
          <p:nvPr/>
        </p:nvSpPr>
        <p:spPr>
          <a:xfrm>
            <a:off x="407368" y="326582"/>
            <a:ext cx="11377264" cy="54359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GB" sz="3200" b="1" dirty="0" smtClean="0">
                <a:latin typeface="+mn-lt"/>
              </a:rPr>
              <a:t>Enhanced Services - Appeals</a:t>
            </a:r>
            <a:endParaRPr lang="en-GB" sz="3200" b="1" dirty="0">
              <a:latin typeface="+mn-lt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51570" y="1253073"/>
            <a:ext cx="11433062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sz="20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2024/25, runs from the 1</a:t>
            </a:r>
            <a:r>
              <a:rPr lang="en-GB" sz="2000" baseline="300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</a:t>
            </a:r>
            <a:r>
              <a:rPr lang="en-GB" sz="20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April 2024 to the 31</a:t>
            </a:r>
            <a:r>
              <a:rPr lang="en-GB" sz="2000" baseline="300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</a:t>
            </a:r>
            <a:r>
              <a:rPr lang="en-GB" sz="20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March 2025 - practices should be recording all of their data and activity </a:t>
            </a:r>
          </a:p>
          <a:p>
            <a:pPr marL="342900" indent="-342900" algn="just"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GB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sz="20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31</a:t>
            </a:r>
            <a:r>
              <a:rPr lang="en-GB" sz="2000" baseline="300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</a:t>
            </a:r>
            <a:r>
              <a:rPr lang="en-GB" sz="20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March 2025 - Year </a:t>
            </a:r>
            <a:r>
              <a:rPr lang="en-GB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</a:t>
            </a:r>
            <a:r>
              <a:rPr lang="en-GB" sz="20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loses</a:t>
            </a:r>
          </a:p>
          <a:p>
            <a:pPr marL="342900" indent="-342900" algn="just"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GB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GB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Enhanced Services Dashboards will be available around </a:t>
            </a:r>
            <a:r>
              <a:rPr lang="en-GB" sz="2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14 working days </a:t>
            </a:r>
            <a:r>
              <a:rPr lang="en-GB" sz="20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later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en-GB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GB" sz="20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Practices </a:t>
            </a:r>
            <a:r>
              <a:rPr lang="en-GB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will then have until early May </a:t>
            </a:r>
            <a:r>
              <a:rPr lang="en-GB" sz="20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2025 </a:t>
            </a:r>
            <a:r>
              <a:rPr lang="en-GB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 review their data and correct any </a:t>
            </a:r>
            <a:r>
              <a:rPr lang="en-GB" sz="20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anomalies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en-GB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GB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After this the </a:t>
            </a:r>
            <a:r>
              <a:rPr lang="en-GB" sz="20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data </a:t>
            </a:r>
            <a:r>
              <a:rPr lang="en-GB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is frozen and </a:t>
            </a:r>
            <a:r>
              <a:rPr lang="en-GB" sz="2000" b="1" u="sng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you won’t be able to make any more </a:t>
            </a:r>
            <a:r>
              <a:rPr lang="en-GB" sz="2000" b="1" u="sng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changes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en-GB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GB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Final </a:t>
            </a:r>
            <a:r>
              <a:rPr lang="en-GB" sz="20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2024/25 </a:t>
            </a:r>
            <a:r>
              <a:rPr lang="en-GB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position will be made available to practices and PCNs</a:t>
            </a:r>
          </a:p>
        </p:txBody>
      </p:sp>
      <p:sp>
        <p:nvSpPr>
          <p:cNvPr id="2" name="Rectangle 1"/>
          <p:cNvSpPr/>
          <p:nvPr/>
        </p:nvSpPr>
        <p:spPr>
          <a:xfrm>
            <a:off x="695400" y="1253073"/>
            <a:ext cx="11089232" cy="735767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695400" y="3212976"/>
            <a:ext cx="11089232" cy="735767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17938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501" t="22381" r="10474" b="12380"/>
          <a:stretch/>
        </p:blipFill>
        <p:spPr bwMode="auto">
          <a:xfrm>
            <a:off x="4943872" y="6091555"/>
            <a:ext cx="1276350" cy="766445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8" name="Title 1">
            <a:extLst>
              <a:ext uri="{FF2B5EF4-FFF2-40B4-BE49-F238E27FC236}">
                <a16:creationId xmlns:a16="http://schemas.microsoft.com/office/drawing/2014/main" id="{F70DB59D-53F1-435B-8EAD-CCAB58E6EBCB}"/>
              </a:ext>
            </a:extLst>
          </p:cNvPr>
          <p:cNvSpPr txBox="1">
            <a:spLocks/>
          </p:cNvSpPr>
          <p:nvPr/>
        </p:nvSpPr>
        <p:spPr>
          <a:xfrm>
            <a:off x="407368" y="326582"/>
            <a:ext cx="11377264" cy="54359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GB" sz="3200" b="1" dirty="0" smtClean="0">
                <a:latin typeface="+mn-lt"/>
              </a:rPr>
              <a:t>Enhanced Services - Appeals</a:t>
            </a:r>
            <a:endParaRPr lang="en-GB" sz="3200" b="1" dirty="0">
              <a:latin typeface="+mn-lt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51570" y="1253073"/>
            <a:ext cx="11433062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sz="20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Appeals are only made at PCN level, practice need to engage worth their PCN colleagues and submit a single appeal.</a:t>
            </a:r>
          </a:p>
          <a:p>
            <a:pPr marL="342900" indent="-342900" algn="just"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GB" sz="20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sz="20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 appeal must </a:t>
            </a:r>
            <a:r>
              <a:rPr lang="en-GB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 submitted by </a:t>
            </a:r>
            <a:r>
              <a:rPr lang="en-GB" sz="20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PCN to the ICB within </a:t>
            </a:r>
            <a:r>
              <a:rPr lang="en-GB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15 working days after the publication of the year end reconciliation position</a:t>
            </a:r>
            <a:r>
              <a:rPr lang="en-GB" sz="20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342900" indent="-342900" algn="just"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GB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sz="20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Appeals </a:t>
            </a:r>
            <a:r>
              <a:rPr lang="en-GB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should be submitted through </a:t>
            </a:r>
            <a:r>
              <a:rPr lang="en-GB" sz="20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appeals form, </a:t>
            </a:r>
            <a:r>
              <a:rPr lang="en-GB" sz="2000" b="1" u="sng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which should contain all relevant evidence required and a description of the rationale behind the challenge</a:t>
            </a:r>
            <a:r>
              <a:rPr lang="en-GB" sz="2000" b="1" u="sng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342900" indent="-342900" algn="just"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GB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sz="20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ICB will </a:t>
            </a:r>
            <a:r>
              <a:rPr lang="en-GB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respond back to the provider with the challenge recommendations 15 working days after the receipt of the completed challenge</a:t>
            </a:r>
            <a:r>
              <a:rPr lang="en-GB" sz="20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5" name="Rectangle 4"/>
          <p:cNvSpPr/>
          <p:nvPr/>
        </p:nvSpPr>
        <p:spPr>
          <a:xfrm>
            <a:off x="695400" y="2132856"/>
            <a:ext cx="11089232" cy="735767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29999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501" t="22381" r="10474" b="12380"/>
          <a:stretch/>
        </p:blipFill>
        <p:spPr bwMode="auto">
          <a:xfrm>
            <a:off x="4943872" y="6091555"/>
            <a:ext cx="1276350" cy="766445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8" name="Title 1">
            <a:extLst>
              <a:ext uri="{FF2B5EF4-FFF2-40B4-BE49-F238E27FC236}">
                <a16:creationId xmlns:a16="http://schemas.microsoft.com/office/drawing/2014/main" id="{F70DB59D-53F1-435B-8EAD-CCAB58E6EBCB}"/>
              </a:ext>
            </a:extLst>
          </p:cNvPr>
          <p:cNvSpPr txBox="1">
            <a:spLocks/>
          </p:cNvSpPr>
          <p:nvPr/>
        </p:nvSpPr>
        <p:spPr>
          <a:xfrm>
            <a:off x="407368" y="326582"/>
            <a:ext cx="11377264" cy="54359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GB" sz="3200" b="1" dirty="0">
                <a:latin typeface="+mn-lt"/>
              </a:rPr>
              <a:t>Activity Appeals</a:t>
            </a:r>
          </a:p>
        </p:txBody>
      </p:sp>
      <p:sp>
        <p:nvSpPr>
          <p:cNvPr id="3" name="Rectangle 2"/>
          <p:cNvSpPr/>
          <p:nvPr/>
        </p:nvSpPr>
        <p:spPr>
          <a:xfrm>
            <a:off x="351570" y="1253073"/>
            <a:ext cx="11433062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defTabSz="914377">
              <a:buFont typeface="Arial" panose="020B0604020202020204" pitchFamily="34" charset="0"/>
              <a:buChar char="•"/>
            </a:pPr>
            <a:r>
              <a:rPr lang="en-GB" sz="2000" dirty="0">
                <a:cs typeface="Arial" panose="020B0604020202020204" pitchFamily="34" charset="0"/>
              </a:rPr>
              <a:t>Overall message is, </a:t>
            </a:r>
            <a:r>
              <a:rPr lang="en-GB" sz="2000" b="1" dirty="0">
                <a:cs typeface="Arial" panose="020B0604020202020204" pitchFamily="34" charset="0"/>
              </a:rPr>
              <a:t>there are no errors in the data provided </a:t>
            </a:r>
            <a:r>
              <a:rPr lang="en-GB" sz="2000" dirty="0">
                <a:cs typeface="Arial" panose="020B0604020202020204" pitchFamily="34" charset="0"/>
              </a:rPr>
              <a:t>- where PCNs are noting discrepancies this is due to data entry at point of care</a:t>
            </a:r>
          </a:p>
          <a:p>
            <a:pPr marL="342900" indent="-342900" defTabSz="914377">
              <a:buFont typeface="Arial" panose="020B0604020202020204" pitchFamily="34" charset="0"/>
              <a:buChar char="•"/>
            </a:pPr>
            <a:r>
              <a:rPr lang="en-GB" sz="2000" dirty="0">
                <a:cs typeface="Arial" panose="020B0604020202020204" pitchFamily="34" charset="0"/>
              </a:rPr>
              <a:t>It is unlikely any of these appeals will be successful as on first review activity listed is accurate and in line with what practices have coded</a:t>
            </a:r>
          </a:p>
          <a:p>
            <a:pPr marL="342900" indent="-342900" defTabSz="914377">
              <a:buFont typeface="Arial" panose="020B0604020202020204" pitchFamily="34" charset="0"/>
              <a:buChar char="•"/>
            </a:pPr>
            <a:endParaRPr lang="en-GB" sz="2000" dirty="0">
              <a:cs typeface="Arial" panose="020B0604020202020204" pitchFamily="34" charset="0"/>
            </a:endParaRPr>
          </a:p>
          <a:p>
            <a:pPr marL="342900" indent="-342900" defTabSz="914377">
              <a:buFont typeface="Arial" panose="020B0604020202020204" pitchFamily="34" charset="0"/>
              <a:buChar char="•"/>
            </a:pPr>
            <a:r>
              <a:rPr lang="en-GB" sz="2000" dirty="0" smtClean="0">
                <a:cs typeface="Arial" panose="020B0604020202020204" pitchFamily="34" charset="0"/>
              </a:rPr>
              <a:t>Feedback to PCNs:</a:t>
            </a:r>
            <a:endParaRPr lang="en-GB" sz="2000" dirty="0">
              <a:cs typeface="Arial" panose="020B0604020202020204" pitchFamily="34" charset="0"/>
            </a:endParaRPr>
          </a:p>
          <a:p>
            <a:pPr marL="342900" indent="-342900" defTabSz="914377">
              <a:buFont typeface="Arial" panose="020B0604020202020204" pitchFamily="34" charset="0"/>
              <a:buChar char="•"/>
            </a:pPr>
            <a:endParaRPr lang="en-GB" sz="2000" dirty="0">
              <a:cs typeface="Arial" panose="020B0604020202020204" pitchFamily="34" charset="0"/>
            </a:endParaRPr>
          </a:p>
          <a:p>
            <a:pPr marL="800100" lvl="1" indent="-342900" defTabSz="914377">
              <a:buFont typeface="Arial" panose="020B0604020202020204" pitchFamily="34" charset="0"/>
              <a:buChar char="•"/>
            </a:pPr>
            <a:r>
              <a:rPr lang="en-GB" sz="2000" dirty="0">
                <a:cs typeface="Arial" panose="020B0604020202020204" pitchFamily="34" charset="0"/>
              </a:rPr>
              <a:t>Misunderstanding of the terms of the specification</a:t>
            </a:r>
          </a:p>
          <a:p>
            <a:pPr marL="800100" lvl="1" indent="-342900" defTabSz="914377">
              <a:buFont typeface="Arial" panose="020B0604020202020204" pitchFamily="34" charset="0"/>
              <a:buChar char="•"/>
            </a:pPr>
            <a:r>
              <a:rPr lang="en-GB" sz="2000" dirty="0">
                <a:cs typeface="Arial" panose="020B0604020202020204" pitchFamily="34" charset="0"/>
              </a:rPr>
              <a:t>Failure to properly code activity</a:t>
            </a:r>
          </a:p>
          <a:p>
            <a:pPr marL="800100" lvl="1" indent="-342900" defTabSz="914377">
              <a:buFont typeface="Arial" panose="020B0604020202020204" pitchFamily="34" charset="0"/>
              <a:buChar char="•"/>
            </a:pPr>
            <a:r>
              <a:rPr lang="en-GB" sz="2000" dirty="0">
                <a:cs typeface="Arial" panose="020B0604020202020204" pitchFamily="34" charset="0"/>
              </a:rPr>
              <a:t>Invalid activity (Occurring on the same day, patient doesn’t meet criteria)</a:t>
            </a:r>
          </a:p>
          <a:p>
            <a:pPr marL="800100" lvl="1" indent="-342900" defTabSz="914377">
              <a:buFont typeface="Arial" panose="020B0604020202020204" pitchFamily="34" charset="0"/>
              <a:buChar char="•"/>
            </a:pPr>
            <a:r>
              <a:rPr lang="en-GB" sz="2000" dirty="0"/>
              <a:t>Activity completed or paid elsewhere in the system</a:t>
            </a:r>
          </a:p>
          <a:p>
            <a:pPr marL="800100" lvl="1" indent="-342900" defTabSz="914377">
              <a:buFont typeface="Arial" panose="020B0604020202020204" pitchFamily="34" charset="0"/>
              <a:buChar char="•"/>
            </a:pPr>
            <a:r>
              <a:rPr lang="en-GB" sz="2000" dirty="0"/>
              <a:t>ECG has several activity not paid due to the practices failure to record interpretation</a:t>
            </a:r>
          </a:p>
        </p:txBody>
      </p:sp>
    </p:spTree>
    <p:extLst>
      <p:ext uri="{BB962C8B-B14F-4D97-AF65-F5344CB8AC3E}">
        <p14:creationId xmlns:p14="http://schemas.microsoft.com/office/powerpoint/2010/main" val="651995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11771</TotalTime>
  <Words>299</Words>
  <Application>Microsoft Office PowerPoint</Application>
  <PresentationFormat>Widescreen</PresentationFormat>
  <Paragraphs>34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Times New Roman</vt:lpstr>
      <vt:lpstr>Office Theme</vt:lpstr>
      <vt:lpstr>PowerPoint Presentation</vt:lpstr>
      <vt:lpstr>PowerPoint Presentation</vt:lpstr>
      <vt:lpstr>PowerPoint Presentation</vt:lpstr>
    </vt:vector>
  </TitlesOfParts>
  <Company>NWLCCCG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Sample title slide</dc:title>
  <dc:creator>Rashesh Mehta</dc:creator>
  <cp:lastModifiedBy>Christopher Jack</cp:lastModifiedBy>
  <cp:revision>259</cp:revision>
  <cp:lastPrinted>2023-10-11T08:36:25Z</cp:lastPrinted>
  <dcterms:created xsi:type="dcterms:W3CDTF">2021-05-11T15:23:49Z</dcterms:created>
  <dcterms:modified xsi:type="dcterms:W3CDTF">2024-09-24T14:48:38Z</dcterms:modified>
</cp:coreProperties>
</file>