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313" r:id="rId4"/>
    <p:sldId id="314" r:id="rId5"/>
    <p:sldId id="319" r:id="rId6"/>
    <p:sldId id="281" r:id="rId7"/>
    <p:sldId id="304" r:id="rId8"/>
    <p:sldId id="305" r:id="rId9"/>
    <p:sldId id="309" r:id="rId10"/>
    <p:sldId id="317" r:id="rId11"/>
    <p:sldId id="257" r:id="rId12"/>
    <p:sldId id="315" r:id="rId13"/>
    <p:sldId id="310" r:id="rId14"/>
    <p:sldId id="303" r:id="rId15"/>
    <p:sldId id="320" r:id="rId16"/>
    <p:sldId id="318" r:id="rId17"/>
    <p:sldId id="297" r:id="rId18"/>
    <p:sldId id="298" r:id="rId19"/>
    <p:sldId id="295" r:id="rId20"/>
    <p:sldId id="316" r:id="rId21"/>
    <p:sldId id="301" r:id="rId22"/>
    <p:sldId id="300" r:id="rId23"/>
    <p:sldId id="282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96" autoAdjust="0"/>
  </p:normalViewPr>
  <p:slideViewPr>
    <p:cSldViewPr snapToGrid="0">
      <p:cViewPr>
        <p:scale>
          <a:sx n="51" d="100"/>
          <a:sy n="51" d="100"/>
        </p:scale>
        <p:origin x="150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A6E0-25DB-4F0C-B8D0-678C0C117BAE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C06E-C065-4A8E-ADBE-BEB8B0A39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BP6CB6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p.onelondon.online/information-about-the-care-plan-templat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third session of the teaching programme. Recap on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1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Criteria used to be for people who have a prognosis of 3 months or less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https://www.gov.uk/government/publications/nhs-continuing-healthcare-fast-track-pathway-tool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Refresh on case from previous modules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4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discussed what you may want to prescribe previously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0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3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6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discussion</a:t>
            </a:r>
          </a:p>
          <a:p>
            <a:r>
              <a:rPr lang="en-GB" dirty="0"/>
              <a:t>Remember any healthcare professional can verify the death – discuss my case re. paramedic verification while on duty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21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Frutiger LT Pro"/>
              </a:rPr>
              <a:t>https://hpal.medindex.co.uk/c/b/ealing/a/update-on-the-role-of-doctors-after-a-death-at-home/16 – new changes 9th September</a:t>
            </a:r>
            <a:endParaRPr lang="en-GB" sz="1200" dirty="0"/>
          </a:p>
          <a:p>
            <a:r>
              <a:rPr lang="en-GB" sz="1200" dirty="0"/>
              <a:t>Talk about my own case that needed to be referred to the coroner due to SG concerns – only complete forms if you feel comfortable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2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https://www.nwlondonicb.nhs.uk/professionals/primary-care-workforce/medical-examiner-process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26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Frutiger LT Pro"/>
              </a:rPr>
              <a:t>The statutory implementation of medical examiner system will be coming to all NW London GP practices on </a:t>
            </a:r>
            <a:r>
              <a:rPr lang="en-GB" b="1" i="0" dirty="0">
                <a:solidFill>
                  <a:srgbClr val="000000"/>
                </a:solidFill>
                <a:effectLst/>
                <a:latin typeface="Frutiger LT Pro"/>
              </a:rPr>
              <a:t>9 September 2024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Frutiger LT Pro"/>
              </a:rPr>
              <a:t>(under legislation in the 2022 Health and Care Act). 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181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4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  <a:p>
            <a:r>
              <a:rPr lang="en-GB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00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dirty="0"/>
              <a:t>https://www.gov.uk/government/publications/guidance-notes-for-completing-a-medical-certificate-of-cause-of-death/guidance-for-doctors-completing-medical-certificates-of-cause-of-death-in-england-and-wales-accessible-version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https://www.rcpath.org/static/c16ae453-6c63-47ff-8c45fd2c56521ab9/G199-Cause-of-death-list.pdf</a:t>
            </a:r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10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/>
          </a:p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4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</a:t>
            </a:r>
          </a:p>
          <a:p>
            <a:r>
              <a:rPr lang="en-GB" dirty="0"/>
              <a:t>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80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Original URL: https://www.surveymonkey.com/r/BP6CB69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https://www.surveymonkey.com/r/BP6CB69</a:t>
            </a:r>
            <a:endParaRPr lang="en-GB" sz="1200" dirty="0"/>
          </a:p>
          <a:p>
            <a:r>
              <a:rPr lang="en-GB" sz="1200" dirty="0"/>
              <a:t>Please use the survey link in email or in chat so we can get an idea of numbers, formal registration coming soon</a:t>
            </a:r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2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200" dirty="0"/>
              <a:t>Example of optimising home setup – Parkinson’s patient </a:t>
            </a:r>
            <a:r>
              <a:rPr lang="en-GB" sz="1200" dirty="0">
                <a:sym typeface="Wingdings" panose="05000000000000000000" pitchFamily="2" charset="2"/>
              </a:rPr>
              <a:t> Enable PT/OT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How do other practices do this? Waiting list/meeting with PCN/home visit list for housebound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Ask group about MDTs – do they have them? If not, why not? Challenges?</a:t>
            </a:r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8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Auto-consult - template</a:t>
            </a:r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2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3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https://ucp.onelondon.online/information-about-the-care-plan-template/</a:t>
            </a:r>
            <a:endParaRPr lang="en-GB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Updates highlighted in red, ring the hospice if urgent or for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3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Updates highlighted in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Diagnosis and prognosis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7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https://www.ncbi.nlm.nih.gov/pmc/articles/PMC4232314/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0C06E-C065-4A8E-ADBE-BEB8B0A397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62DD-FBB5-8AC2-9D3D-E5A6EE105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82C23-A2D2-A13E-29E0-369D5494F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34F1-F6C4-5E84-6E00-F3CFD4CD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FF05-6DC5-4C94-BEF5-3AC72D28642F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7FE9-1C19-15DC-7545-F79B135C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959A-D995-90F3-ECC1-2139B66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7BD-69EE-563C-EBBC-0A38B702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ABE66-B823-A24B-4564-386E198A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846D-8E29-DEAE-51F1-E4875973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9B32-3D35-49DF-8522-F63D31DD81F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8409-F671-63E2-447A-F8CA4D35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8A66-B2FC-0BF2-5151-BECFB127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8A0E9-FAA2-81B3-8483-4588A6783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3DDA0-FB11-319B-5AC1-914FC01C9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32C5-F1F4-DE2A-5853-77FE7322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1A31-23BA-4BD6-A3F4-1BE537D63482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2261-61F0-F927-C0D9-62432D81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5224-6F41-2EF6-6F9E-88459F5E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150D-3DC8-3AEE-329D-7E5FB563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E8D8-C122-FE17-7F9D-721EB3CB0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E7F6-61CC-C862-E266-B3A3C4E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DA7-CE52-4F96-9EDD-EFE6A61B55A6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92AC-843E-397B-DA64-FEEF544E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3B7A-817D-D4FF-E11C-89ADCBDF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9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AC3F-DC68-A7B2-99EB-287B4E03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2D43-26A5-1551-6E7B-D9BA026A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2587-669C-52B5-37B2-CE118AF2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222-4E9A-4366-9086-731C8BA1F622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4E1F3-2A5A-5476-D4F6-B03ACF36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78F37-3C85-78F7-2EB2-31E6D0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9ED4-7890-4D3C-F238-A6B1A29F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6F12-23D1-7889-1A28-612C5266D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98D6-4F8E-12DD-AD17-4690C56FE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2E704-6FA9-F9AA-922F-C2619062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9DC0-AEAC-4E8F-919C-6AD5F55F6730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1CD1E-F518-538A-5AFD-07760A15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B0C7-26D7-E261-BD11-64EE9B7A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0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06F5-F84C-5B54-4DD0-34CCBA02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78B3-58F4-B6E4-16AB-E98C3037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4536B-8062-6F77-D150-289217D9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1EAC1-1AA5-B98E-CC77-0572A11E5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02743-C925-D4A5-8785-89E8EB93F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39AAB-85B6-7FE9-0BE6-2372C75C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43A9-CDBC-47C8-9E8B-04F8A31ABEBE}" type="datetime1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9784B-9E8E-A577-46EA-C0C0C28A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E415D-DAEB-498B-E079-E9C44623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4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2D6F-7CB2-2CAE-1A1A-1A6460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3E391-EB7E-3E1F-4824-022023B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7E4-BD47-49F9-A47B-129C268E2CD4}" type="datetime1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3C28-F05A-8FFF-459B-677F9F62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8E77-DA5B-0DF2-9104-520C839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F7C8D-1C9E-B34A-B0FC-DC661ACE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91C2-9D8A-4EA6-AF28-9B8FCD886260}" type="datetime1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D678B-28ED-6924-F117-BB9DA67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25A36-F523-AC3A-6948-FBDD0561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6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E407-A931-84A3-AFFC-CFD9D274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A0C7-B7A3-7FB4-F8A5-F27CB5CB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03728-D4DB-4D40-43D5-03ECAF1C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DADCA-3050-4BF5-1843-7B678FF2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E24-2BFF-48B4-B644-C923E29902F4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6F313-E389-34DC-0944-955F86A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F4D36-1030-33B7-4646-18B805BA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D7D0-FE4F-F93F-6B15-4675889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4C4-4949-A770-D5AB-6F11422C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C258E-09A2-8CD7-2D27-25E6DFAA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6020-0B8E-8501-5ABC-17C33FD4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A1CA-74F5-4FC7-B933-19CCE6E858A3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DB868-08C0-4506-9BC3-858C3B68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Sharmila Edirisinghe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4B339-6C41-D0BF-4B19-8E199523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14E34-7C52-23EA-0BDD-5B007489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15A7-2096-3D88-BB66-F8430F3A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97BE-0C31-1C1B-3ECB-B9FAAD375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0CDDB0-884F-47CE-A581-6D304F48DFB6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292D-E5AC-209A-E8E0-D1CE7DD73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Dr Sharmila Edirisinghe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7B985-EC9E-D945-0187-F65D5779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2A8FB-FD8D-4612-BBF4-201FE9892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alliative Care: Definition, Scope, Treatment, Criteria">
            <a:extLst>
              <a:ext uri="{FF2B5EF4-FFF2-40B4-BE49-F238E27FC236}">
                <a16:creationId xmlns:a16="http://schemas.microsoft.com/office/drawing/2014/main" id="{76A0A516-96EF-0B20-2730-FD3452F1A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FB3AE-0CB8-9EB8-F8D0-B889DA35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/>
              <a:t>Palliative Care for GPs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983CE-E6F0-88E4-689D-BA7F0CEA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8" y="4629234"/>
            <a:ext cx="4534172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Module 3:</a:t>
            </a:r>
          </a:p>
          <a:p>
            <a:pPr algn="l"/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ractical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spects</a:t>
            </a:r>
            <a:b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3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Fast Track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222806"/>
            <a:ext cx="9982723" cy="4831142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Application for the NHS to fund a care package, nursing home bed or hospice bed (if they are out of area)</a:t>
            </a:r>
          </a:p>
          <a:p>
            <a:pPr algn="just"/>
            <a:r>
              <a:rPr lang="en-GB" sz="1800" dirty="0"/>
              <a:t>Eligibility:</a:t>
            </a:r>
          </a:p>
          <a:p>
            <a:pPr lvl="1" algn="just"/>
            <a:r>
              <a:rPr lang="en-GB" sz="1800" dirty="0"/>
              <a:t>Having a rapidly deteriorating condition AND felt to be entering the terminal phase of life</a:t>
            </a:r>
          </a:p>
          <a:p>
            <a:pPr lvl="1" algn="just"/>
            <a:r>
              <a:rPr lang="en-GB" sz="1800" dirty="0"/>
              <a:t>Demonstrate suitably complex, intense, +/- unpredictable healthcare needs</a:t>
            </a:r>
          </a:p>
          <a:p>
            <a:pPr algn="just"/>
            <a:r>
              <a:rPr lang="en-GB" sz="1800" b="0" i="0" dirty="0">
                <a:effectLst/>
                <a:latin typeface="Frutiger W01"/>
              </a:rPr>
              <a:t>If deteriorating quickly and nearing the end </a:t>
            </a:r>
            <a:r>
              <a:rPr lang="en-GB" sz="1800" dirty="0">
                <a:latin typeface="Frutiger W01"/>
              </a:rPr>
              <a:t>of </a:t>
            </a:r>
            <a:r>
              <a:rPr lang="en-GB" sz="1800" b="0" i="0" dirty="0">
                <a:effectLst/>
                <a:latin typeface="Frutiger W01"/>
              </a:rPr>
              <a:t>life, care and support package can be put in place as soon as possible – usually within 48 hours</a:t>
            </a:r>
            <a:endParaRPr lang="en-GB" sz="1800" dirty="0"/>
          </a:p>
          <a:p>
            <a:pPr algn="just"/>
            <a:r>
              <a:rPr lang="en-GB" sz="1800" b="0" i="0" dirty="0">
                <a:effectLst/>
                <a:latin typeface="Frutiger W01"/>
              </a:rPr>
              <a:t>Needs and support package will normally be reviewed within 3 months and thereafter at least annually</a:t>
            </a:r>
          </a:p>
          <a:p>
            <a:pPr algn="just"/>
            <a:r>
              <a:rPr lang="en-GB" sz="1800" dirty="0">
                <a:latin typeface="Frutiger W01"/>
              </a:rPr>
              <a:t>GPs are able to complete the application, </a:t>
            </a:r>
            <a:r>
              <a:rPr lang="en-GB" sz="1800" b="0" i="0" dirty="0">
                <a:effectLst/>
                <a:latin typeface="Aptos" panose="020B0004020202020204" pitchFamily="34" charset="0"/>
              </a:rPr>
              <a:t>does not require a referral to SPC</a:t>
            </a:r>
            <a:endParaRPr lang="en-GB" sz="1800" dirty="0"/>
          </a:p>
          <a:p>
            <a:pPr algn="just"/>
            <a:endParaRPr lang="en-GB" sz="1800" i="0" dirty="0">
              <a:effectLst/>
            </a:endParaRPr>
          </a:p>
          <a:p>
            <a:pPr marL="0" indent="0" algn="just">
              <a:buNone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044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900" dirty="0"/>
              <a:t>75 years old</a:t>
            </a:r>
          </a:p>
          <a:p>
            <a:pPr algn="just">
              <a:defRPr/>
            </a:pPr>
            <a:r>
              <a:rPr lang="en-GB" sz="1900" dirty="0"/>
              <a:t>Background of </a:t>
            </a:r>
            <a:r>
              <a:rPr lang="en-GB" sz="1900" dirty="0" err="1"/>
              <a:t>HFpEF</a:t>
            </a:r>
            <a:r>
              <a:rPr lang="en-GB" sz="1900" dirty="0"/>
              <a:t>, HTN, T2DM</a:t>
            </a:r>
          </a:p>
          <a:p>
            <a:pPr algn="just">
              <a:defRPr/>
            </a:pPr>
            <a:r>
              <a:rPr lang="en-GB" sz="1900" dirty="0"/>
              <a:t>Four hospital admissions in six months with pulmonary oedema and most recently pneumonia</a:t>
            </a:r>
          </a:p>
          <a:p>
            <a:pPr algn="just">
              <a:defRPr/>
            </a:pPr>
            <a:r>
              <a:rPr lang="en-GB" sz="1900" dirty="0"/>
              <a:t>Initially responded well to diuretic treatment but soon became refractory to treatment</a:t>
            </a:r>
          </a:p>
          <a:p>
            <a:pPr algn="just">
              <a:defRPr/>
            </a:pPr>
            <a:r>
              <a:rPr lang="en-GB" sz="1900" dirty="0"/>
              <a:t>Lives with wife, daughter lives locally  </a:t>
            </a:r>
          </a:p>
          <a:p>
            <a:pPr marL="0" indent="0" algn="just">
              <a:buNone/>
              <a:defRPr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21602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128247" cy="374276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altLang="en-US" sz="2000" dirty="0"/>
              <a:t>His condition has since rapidly changed</a:t>
            </a:r>
            <a:endParaRPr lang="en-GB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Now completely bedbound after a fall while transferring to the bathroom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Daughter reports he is grimacing and unsettled during his sleep with laboured breathing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2000" dirty="0"/>
              <a:t>ACP: PPC and PPD is home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8213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3BB0A231-89C3-0C6F-4370-F448F8F62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6142-0409-CB22-73D5-F049AE7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57047" cy="1899912"/>
          </a:xfrm>
        </p:spPr>
        <p:txBody>
          <a:bodyPr>
            <a:normAutofit/>
          </a:bodyPr>
          <a:lstStyle/>
          <a:p>
            <a:r>
              <a:rPr lang="en-GB" sz="4000" dirty="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C332-DB24-9DAE-5463-3AF04B7A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881"/>
            <a:ext cx="5777753" cy="37427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000" dirty="0">
                <a:latin typeface="Aptos" panose="020B0004020202020204" pitchFamily="34" charset="0"/>
              </a:rPr>
              <a:t>You want to prescribe the below anticipatory medications:</a:t>
            </a:r>
            <a:endParaRPr lang="en-GB" sz="2000" i="0" dirty="0">
              <a:effectLst/>
              <a:latin typeface="Aptos" panose="020B0004020202020204" pitchFamily="34" charset="0"/>
            </a:endParaRPr>
          </a:p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Morphine sulphate 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2.5-5mg SC when required for pain or breathlessness up to hourly</a:t>
            </a:r>
          </a:p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Haloperidol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0.5-1mg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nausea/vomiting. 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Max dose 3mg in 24 hours</a:t>
            </a:r>
            <a:endParaRPr lang="en-GB" sz="2000" dirty="0">
              <a:latin typeface="Aptos" panose="020B0004020202020204" pitchFamily="34" charset="0"/>
            </a:endParaRPr>
          </a:p>
          <a:p>
            <a:pPr algn="just"/>
            <a:r>
              <a:rPr lang="en-GB" sz="2000" b="1" i="0" dirty="0">
                <a:effectLst/>
                <a:latin typeface="Aptos" panose="020B0004020202020204" pitchFamily="34" charset="0"/>
              </a:rPr>
              <a:t>Midazolam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2.5-5mg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agitation/restlessness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 up to 2 hourly. Max dose 30mg in 24 hours </a:t>
            </a:r>
          </a:p>
          <a:p>
            <a:pPr algn="just"/>
            <a:r>
              <a:rPr lang="en-GB" sz="2000" b="1" i="0" dirty="0" err="1">
                <a:effectLst/>
                <a:latin typeface="Aptos" panose="020B0004020202020204" pitchFamily="34" charset="0"/>
              </a:rPr>
              <a:t>Glycopyrronium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>
                <a:latin typeface="Aptos" panose="020B0004020202020204" pitchFamily="34" charset="0"/>
              </a:rPr>
              <a:t>b</a:t>
            </a:r>
            <a:r>
              <a:rPr lang="en-GB" sz="2000" b="1" i="0" dirty="0">
                <a:effectLst/>
                <a:latin typeface="Aptos" panose="020B0004020202020204" pitchFamily="34" charset="0"/>
              </a:rPr>
              <a:t>romide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 200-400 micrograms SC when required for </a:t>
            </a:r>
            <a:r>
              <a:rPr lang="en-GB" sz="2000" i="0" strike="noStrike" dirty="0">
                <a:effectLst/>
                <a:latin typeface="Aptos" panose="020B0004020202020204" pitchFamily="34" charset="0"/>
              </a:rPr>
              <a:t>respiratory secretions</a:t>
            </a:r>
            <a:r>
              <a:rPr lang="en-GB" sz="2000" i="0" dirty="0">
                <a:effectLst/>
                <a:latin typeface="Aptos" panose="020B0004020202020204" pitchFamily="34" charset="0"/>
              </a:rPr>
              <a:t>. Max dose 1.2mg in 24 hours</a:t>
            </a:r>
          </a:p>
          <a:p>
            <a:pPr marL="0" indent="0" algn="just">
              <a:buNone/>
            </a:pPr>
            <a:endParaRPr lang="en-GB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5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Prescribing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22" y="2255081"/>
            <a:ext cx="3888528" cy="3553581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Complete MAAR chart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Template on SystemOne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Drop down menu for dosages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algn="just">
              <a:spcBef>
                <a:spcPts val="0"/>
              </a:spcBef>
              <a:defRPr/>
            </a:pPr>
            <a:r>
              <a:rPr lang="en-GB" sz="1600" dirty="0"/>
              <a:t>Discuss with Meadow House if unsure on doses or next steps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Individualise medications according to patient needs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Syringe drivers can be written up with advice of specialist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Crisis medications for bleeds/seizures</a:t>
            </a:r>
          </a:p>
          <a:p>
            <a:pPr marL="457200" lvl="1" indent="0" algn="just">
              <a:spcBef>
                <a:spcPts val="0"/>
              </a:spcBef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lvl="1" algn="just">
              <a:spcBef>
                <a:spcPts val="0"/>
              </a:spcBef>
              <a:defRPr/>
            </a:pPr>
            <a:endParaRPr lang="en-GB" sz="1600" dirty="0"/>
          </a:p>
          <a:p>
            <a:pPr marL="457200" lvl="1" indent="0" algn="just">
              <a:spcBef>
                <a:spcPts val="0"/>
              </a:spcBef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B2E64-FFF4-9DF5-8A83-9B5533C7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19" t="19711" r="11583" b="37686"/>
          <a:stretch/>
        </p:blipFill>
        <p:spPr>
          <a:xfrm>
            <a:off x="5169878" y="1845139"/>
            <a:ext cx="6875908" cy="29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Prescribing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22" y="2255081"/>
            <a:ext cx="3888528" cy="3553581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Prescribe the medications in line with MAAR chart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Untick ‘</a:t>
            </a:r>
            <a:r>
              <a:rPr lang="en-GB" sz="1600" dirty="0" err="1"/>
              <a:t>pers</a:t>
            </a:r>
            <a:r>
              <a:rPr lang="en-GB" sz="1600" dirty="0"/>
              <a:t> admin’ box to avoid printing as FP10 and send electronically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Consider additional and non-injectable medications such as bowel and bladder care</a:t>
            </a:r>
          </a:p>
          <a:p>
            <a:pPr marL="457200" lvl="1" indent="0" algn="just">
              <a:spcBef>
                <a:spcPts val="0"/>
              </a:spcBef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Email MAAR chart with referral to district nurses so they can administer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Other services such as Marie Curie can also administer medications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38B03-FD64-D7AA-320B-C43FDC00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15" t="20446" r="11164" b="5036"/>
          <a:stretch/>
        </p:blipFill>
        <p:spPr>
          <a:xfrm>
            <a:off x="4816907" y="881458"/>
            <a:ext cx="7372046" cy="5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F6570-FB1C-5C6D-9C69-A98F6419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-2" b="263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Mr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900" dirty="0"/>
              <a:t>Appears on the duty list:</a:t>
            </a:r>
          </a:p>
          <a:p>
            <a:pPr marL="0" indent="0" algn="just">
              <a:buNone/>
              <a:defRPr/>
            </a:pPr>
            <a:r>
              <a:rPr lang="en-GB" sz="1900" dirty="0"/>
              <a:t>‘Patient passed away this morning, died peacefully at home, 111 clinician has verified the death, see document forwarded’</a:t>
            </a:r>
          </a:p>
          <a:p>
            <a:pPr marL="0" indent="0" algn="just">
              <a:buNone/>
              <a:defRPr/>
            </a:pPr>
            <a:endParaRPr lang="en-GB" sz="1900" dirty="0"/>
          </a:p>
          <a:p>
            <a:pPr marL="0" indent="0" algn="just">
              <a:buNone/>
              <a:defRPr/>
            </a:pPr>
            <a:r>
              <a:rPr lang="en-GB" sz="1900" b="1" dirty="0"/>
              <a:t>What would your next steps be?</a:t>
            </a:r>
          </a:p>
          <a:p>
            <a:pPr marL="0" indent="0" algn="just">
              <a:buNone/>
              <a:defRPr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80572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After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165223"/>
            <a:ext cx="11136923" cy="4655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GB" sz="1800" dirty="0"/>
              <a:t>L</a:t>
            </a:r>
            <a:r>
              <a:rPr lang="en-GB" sz="1800" b="0" i="0" dirty="0">
                <a:effectLst/>
              </a:rPr>
              <a:t>egal requirement to register the death within 5 days unless the case has been referred to the coroner</a:t>
            </a:r>
            <a:endParaRPr lang="en-GB" sz="18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GB" sz="1800" b="0" i="0" dirty="0">
              <a:effectLst/>
            </a:endParaRPr>
          </a:p>
          <a:p>
            <a:pPr algn="just">
              <a:spcBef>
                <a:spcPts val="0"/>
              </a:spcBef>
              <a:defRPr/>
            </a:pPr>
            <a:r>
              <a:rPr lang="en-GB" sz="1800" b="0" i="0" dirty="0">
                <a:effectLst/>
              </a:rPr>
              <a:t>All deaths not referred </a:t>
            </a:r>
            <a:r>
              <a:rPr lang="en-GB" sz="1800" dirty="0"/>
              <a:t>to the coroner </a:t>
            </a:r>
            <a:r>
              <a:rPr lang="en-GB" sz="1800" b="0" i="0" dirty="0">
                <a:effectLst/>
              </a:rPr>
              <a:t>need to be referred to medical examiner before MCCD can be provided</a:t>
            </a:r>
          </a:p>
          <a:p>
            <a:pPr algn="just">
              <a:spcBef>
                <a:spcPts val="0"/>
              </a:spcBef>
              <a:defRPr/>
            </a:pPr>
            <a:endParaRPr lang="en-GB" sz="1800" b="0" i="0" dirty="0">
              <a:effectLst/>
            </a:endParaRPr>
          </a:p>
          <a:p>
            <a:r>
              <a:rPr lang="en-GB" sz="1800" b="1" i="0" dirty="0">
                <a:effectLst/>
              </a:rPr>
              <a:t>Any</a:t>
            </a:r>
            <a:r>
              <a:rPr lang="en-GB" sz="1800" b="0" i="0" dirty="0">
                <a:effectLst/>
              </a:rPr>
              <a:t> </a:t>
            </a:r>
            <a:r>
              <a:rPr lang="en-GB" sz="1800" b="1" i="0" dirty="0">
                <a:effectLst/>
              </a:rPr>
              <a:t>doctor who has attended the patient within their lifetime </a:t>
            </a:r>
            <a:r>
              <a:rPr lang="en-GB" sz="1800" b="0" i="0" dirty="0">
                <a:effectLst/>
              </a:rPr>
              <a:t>can complete </a:t>
            </a:r>
            <a:r>
              <a:rPr lang="en-GB" sz="1800" dirty="0"/>
              <a:t>MCCD</a:t>
            </a:r>
            <a:r>
              <a:rPr lang="en-GB" sz="1800" b="0" i="0" dirty="0">
                <a:effectLst/>
              </a:rPr>
              <a:t> if they can establish the cause of death to the best of their knowledge</a:t>
            </a:r>
          </a:p>
          <a:p>
            <a:endParaRPr lang="en-GB" sz="1800" b="0" i="0" dirty="0">
              <a:effectLst/>
            </a:endParaRPr>
          </a:p>
          <a:p>
            <a:pPr algn="just">
              <a:spcBef>
                <a:spcPts val="0"/>
              </a:spcBef>
              <a:defRPr/>
            </a:pPr>
            <a:r>
              <a:rPr lang="en-GB" sz="1800" b="0" i="0" dirty="0">
                <a:effectLst/>
              </a:rPr>
              <a:t>Refer to the medical examiner in the borough where death happened, review should happen within 24 hours</a:t>
            </a:r>
            <a:endParaRPr lang="en-GB" sz="1800" dirty="0"/>
          </a:p>
          <a:p>
            <a:pPr marL="0" indent="0" algn="just" eaLnBrk="1" fontAlgn="auto" hangingPunct="1">
              <a:spcBef>
                <a:spcPts val="0"/>
              </a:spcBef>
              <a:buNone/>
              <a:defRPr/>
            </a:pPr>
            <a:endParaRPr lang="en-GB" sz="1800" b="0" i="0" dirty="0">
              <a:effectLst/>
            </a:endParaRPr>
          </a:p>
          <a:p>
            <a:pPr algn="just">
              <a:spcBef>
                <a:spcPts val="0"/>
              </a:spcBef>
            </a:pPr>
            <a:r>
              <a:rPr lang="en-GB" sz="1800" b="0" i="0" dirty="0">
                <a:effectLst/>
              </a:rPr>
              <a:t>Practice will need to inform relatives that they will receive a call from the medical </a:t>
            </a:r>
            <a:r>
              <a:rPr lang="en-GB" sz="1800" dirty="0"/>
              <a:t>e</a:t>
            </a:r>
            <a:r>
              <a:rPr lang="en-GB" sz="1800" b="0" i="0" dirty="0">
                <a:effectLst/>
              </a:rPr>
              <a:t>xaminer 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800" dirty="0"/>
          </a:p>
          <a:p>
            <a:pPr algn="l"/>
            <a:r>
              <a:rPr lang="en-GB" sz="1800" b="0" i="0" dirty="0">
                <a:effectLst/>
              </a:rPr>
              <a:t>Cremation forms are no longer required - the funeral director will be informed regarding the approval</a:t>
            </a:r>
          </a:p>
          <a:p>
            <a:pPr marL="0" indent="0" algn="l">
              <a:spcBef>
                <a:spcPts val="0"/>
              </a:spcBef>
              <a:buNone/>
            </a:pPr>
            <a:endParaRPr lang="en-GB" sz="1800" dirty="0"/>
          </a:p>
          <a:p>
            <a:pPr algn="l">
              <a:spcBef>
                <a:spcPts val="0"/>
              </a:spcBef>
            </a:pPr>
            <a:r>
              <a:rPr lang="en-GB" sz="1800" b="0" i="0" dirty="0">
                <a:effectLst/>
              </a:rPr>
              <a:t>The new MCCDs ask for information about implanted devices </a:t>
            </a:r>
          </a:p>
          <a:p>
            <a:pPr algn="just">
              <a:lnSpc>
                <a:spcPct val="107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794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F1865C-36B8-9D53-61D9-E8BD1F51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Death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3983E-BAEF-DD67-181A-BA40E242E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1" t="31715" r="22543" b="26098"/>
          <a:stretch/>
        </p:blipFill>
        <p:spPr>
          <a:xfrm>
            <a:off x="519140" y="1690688"/>
            <a:ext cx="11153719" cy="46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4" y="643467"/>
            <a:ext cx="3888526" cy="1800526"/>
          </a:xfrm>
        </p:spPr>
        <p:txBody>
          <a:bodyPr>
            <a:normAutofit fontScale="90000"/>
          </a:bodyPr>
          <a:lstStyle/>
          <a:p>
            <a:r>
              <a:rPr lang="en-GB" dirty="0"/>
              <a:t>Referring to Medical Examiner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36" y="2443993"/>
            <a:ext cx="4862028" cy="3553581"/>
          </a:xfrm>
        </p:spPr>
        <p:txBody>
          <a:bodyPr>
            <a:noAutofit/>
          </a:bodyPr>
          <a:lstStyle/>
          <a:p>
            <a:pPr lvl="0" algn="just"/>
            <a:r>
              <a:rPr lang="en-GB" sz="1800" dirty="0"/>
              <a:t>Save and send to relevant medical examiner team</a:t>
            </a:r>
          </a:p>
          <a:p>
            <a:pPr algn="just"/>
            <a:r>
              <a:rPr lang="en-GB" sz="1800" dirty="0"/>
              <a:t>On completion of the review by the medical examiner, the practice will receive a SystemOne task with the outcome of </a:t>
            </a:r>
          </a:p>
          <a:p>
            <a:pPr algn="just"/>
            <a:r>
              <a:rPr lang="en-GB" sz="1800" dirty="0"/>
              <a:t>They will advise of any changes regarding cause of death and list what to write for part I and II</a:t>
            </a:r>
          </a:p>
          <a:p>
            <a:pPr algn="just"/>
            <a:r>
              <a:rPr lang="en-GB" sz="1800" dirty="0"/>
              <a:t>You can then complete the MCCD</a:t>
            </a:r>
          </a:p>
          <a:p>
            <a:pPr algn="just">
              <a:spcBef>
                <a:spcPts val="0"/>
              </a:spcBef>
            </a:pPr>
            <a:endParaRPr lang="en-GB" sz="1800" b="0" i="0" dirty="0">
              <a:effectLst/>
            </a:endParaRPr>
          </a:p>
          <a:p>
            <a:pPr algn="just">
              <a:spcBef>
                <a:spcPts val="0"/>
              </a:spcBef>
            </a:pPr>
            <a:r>
              <a:rPr lang="en-GB" sz="1800" b="0" i="0" dirty="0">
                <a:effectLst/>
              </a:rPr>
              <a:t>The MCCD can now be sent electronically to the registrar rather than be collected by the family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A896A-9523-D9EF-325D-CC9CADAC3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00" y="2443993"/>
            <a:ext cx="6195457" cy="30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05506-D825-16FE-FB4C-B575778B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GB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2067-CBFE-A230-A826-414D230B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Troubleshooting</a:t>
            </a:r>
          </a:p>
          <a:p>
            <a:r>
              <a:rPr lang="en-GB" altLang="en-US" dirty="0"/>
              <a:t>Interactive session</a:t>
            </a:r>
          </a:p>
          <a:p>
            <a:r>
              <a:rPr lang="en-GB" altLang="en-US" dirty="0"/>
              <a:t>Confidential discussion</a:t>
            </a:r>
          </a:p>
          <a:p>
            <a:r>
              <a:rPr lang="en-GB" altLang="en-US" dirty="0"/>
              <a:t>Bring any cases</a:t>
            </a:r>
          </a:p>
          <a:p>
            <a:r>
              <a:rPr lang="en-GB" altLang="en-US" dirty="0"/>
              <a:t>Ask questions along the way</a:t>
            </a:r>
          </a:p>
          <a:p>
            <a:r>
              <a:rPr lang="en-GB" altLang="en-US" dirty="0"/>
              <a:t>Feedback after session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52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Referring to Medical Examiner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57400-158A-615C-A5B1-0F4AAF10F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1" t="25288" r="8479" b="2510"/>
          <a:stretch/>
        </p:blipFill>
        <p:spPr>
          <a:xfrm>
            <a:off x="1649187" y="2061836"/>
            <a:ext cx="9465503" cy="44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MCCD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 lnSpcReduction="10000"/>
          </a:bodyPr>
          <a:lstStyle/>
          <a:p>
            <a:endParaRPr lang="en-GB" sz="1800" dirty="0"/>
          </a:p>
          <a:p>
            <a:r>
              <a:rPr lang="en-GB" sz="1800" dirty="0"/>
              <a:t>The medical examiner will guide you – verbal and written advice</a:t>
            </a:r>
          </a:p>
          <a:p>
            <a:r>
              <a:rPr lang="en-GB" sz="1800" dirty="0"/>
              <a:t>No abbreviations </a:t>
            </a:r>
          </a:p>
          <a:p>
            <a:r>
              <a:rPr lang="en-GB" sz="1800" b="0" i="0" dirty="0">
                <a:effectLst/>
              </a:rPr>
              <a:t>If multiple diseases/conditions contributed to the death, list them all on same line and indicate that they were joint causes of death</a:t>
            </a:r>
            <a:endParaRPr lang="en-GB" sz="1800" i="0" dirty="0">
              <a:effectLst/>
            </a:endParaRPr>
          </a:p>
          <a:p>
            <a:r>
              <a:rPr lang="en-GB" sz="1800" i="0" dirty="0">
                <a:effectLst/>
              </a:rPr>
              <a:t>Avoid ‘old age’ or ‘frailty’ alone</a:t>
            </a:r>
          </a:p>
          <a:p>
            <a:r>
              <a:rPr lang="en-GB" sz="1800" b="0" dirty="0">
                <a:highlight>
                  <a:srgbClr val="FFFFFF"/>
                </a:highlight>
              </a:rPr>
              <a:t>Malignancies</a:t>
            </a:r>
          </a:p>
          <a:p>
            <a:pPr lvl="1"/>
            <a:r>
              <a:rPr lang="en-GB" sz="1800" b="0" i="0" dirty="0">
                <a:effectLst/>
                <a:highlight>
                  <a:srgbClr val="FFFFFF"/>
                </a:highlight>
              </a:rPr>
              <a:t>Specify the histological type and anatomical site of the cancer if known</a:t>
            </a:r>
          </a:p>
          <a:p>
            <a:pPr lvl="1"/>
            <a:r>
              <a:rPr lang="en-GB" sz="1800" i="0" dirty="0">
                <a:effectLst/>
              </a:rPr>
              <a:t>Check clinic letters or MDTs for this information</a:t>
            </a:r>
          </a:p>
          <a:p>
            <a:r>
              <a:rPr lang="en-GB" sz="1800" i="0" dirty="0">
                <a:effectLst/>
                <a:highlight>
                  <a:srgbClr val="FFFFFF"/>
                </a:highlight>
              </a:rPr>
              <a:t>Avoid organ failure alone </a:t>
            </a:r>
          </a:p>
          <a:p>
            <a:pPr lvl="1"/>
            <a:r>
              <a:rPr lang="en-GB" sz="1800" b="0" i="0" dirty="0">
                <a:effectLst/>
                <a:highlight>
                  <a:srgbClr val="FFFFFF"/>
                </a:highlight>
              </a:rPr>
              <a:t>Specify the disease or condition that led to the organ failure</a:t>
            </a:r>
          </a:p>
          <a:p>
            <a:pPr lvl="1"/>
            <a:r>
              <a:rPr lang="en-GB" sz="1800" dirty="0">
                <a:highlight>
                  <a:srgbClr val="FFFFFF"/>
                </a:highlight>
              </a:rPr>
              <a:t>Exception is congestive cardiac failure</a:t>
            </a:r>
          </a:p>
          <a:p>
            <a:pPr lvl="1"/>
            <a:endParaRPr lang="en-GB" sz="1800" b="0" i="0" dirty="0">
              <a:effectLst/>
              <a:highlight>
                <a:srgbClr val="FFFFFF"/>
              </a:highlight>
            </a:endParaRPr>
          </a:p>
          <a:p>
            <a:pPr lvl="1"/>
            <a:endParaRPr lang="en-GB" sz="1800" b="0" i="0" dirty="0">
              <a:effectLst/>
              <a:highlight>
                <a:srgbClr val="FFFFFF"/>
              </a:highlight>
            </a:endParaRPr>
          </a:p>
          <a:p>
            <a:pPr lvl="1"/>
            <a:endParaRPr lang="en-GB" sz="1800" i="0" dirty="0">
              <a:effectLst/>
              <a:highlight>
                <a:srgbClr val="FFFFFF"/>
              </a:highlight>
            </a:endParaRPr>
          </a:p>
          <a:p>
            <a:endParaRPr lang="en-GB" sz="1800" i="0" dirty="0">
              <a:effectLst/>
            </a:endParaRPr>
          </a:p>
          <a:p>
            <a:endParaRPr lang="en-GB" sz="1800" i="0" dirty="0">
              <a:effectLst/>
            </a:endParaRPr>
          </a:p>
          <a:p>
            <a:pPr marL="0" indent="0" algn="l">
              <a:buNone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900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MCCD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Part I</a:t>
            </a:r>
          </a:p>
          <a:p>
            <a:pPr algn="l"/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(a) Disease or condition leading directly to death </a:t>
            </a:r>
          </a:p>
          <a:p>
            <a:pPr algn="l"/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(b) Other disease or condition, if any, leading to I(a) </a:t>
            </a:r>
          </a:p>
          <a:p>
            <a:pPr algn="l"/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(c) Other disease or condition, if any, leading to I(b)</a:t>
            </a:r>
          </a:p>
          <a:p>
            <a:pPr marL="0" indent="0" algn="l">
              <a:buNone/>
            </a:pPr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Part II</a:t>
            </a:r>
          </a:p>
          <a:p>
            <a:pPr algn="l"/>
            <a:r>
              <a:rPr lang="en-GB" sz="1800" b="0" i="0" dirty="0">
                <a:solidFill>
                  <a:srgbClr val="0B0C0C"/>
                </a:solidFill>
                <a:effectLst/>
                <a:latin typeface="GDS Transport"/>
              </a:rPr>
              <a:t>Other significant conditions contributing to death but not related to the disease or condition causing it </a:t>
            </a:r>
          </a:p>
          <a:p>
            <a:pPr marL="0" indent="0">
              <a:buNone/>
            </a:pPr>
            <a:r>
              <a:rPr lang="en-GB" sz="1800" b="1" dirty="0"/>
              <a:t>MCCD changes</a:t>
            </a:r>
            <a:r>
              <a:rPr lang="en-GB" sz="1800" dirty="0"/>
              <a:t>:</a:t>
            </a:r>
          </a:p>
          <a:p>
            <a:pPr lvl="1"/>
            <a:r>
              <a:rPr lang="en-GB" sz="1800" dirty="0"/>
              <a:t>Additional cause of death information line 1d</a:t>
            </a:r>
          </a:p>
          <a:p>
            <a:pPr lvl="1"/>
            <a:r>
              <a:rPr lang="en-GB" sz="1800" dirty="0"/>
              <a:t>Ethnicity of the deceased (where available) </a:t>
            </a:r>
          </a:p>
          <a:p>
            <a:pPr lvl="1"/>
            <a:r>
              <a:rPr lang="en-GB" sz="1800" dirty="0"/>
              <a:t>Whether the deceased was pregnant or recently pregnant </a:t>
            </a:r>
          </a:p>
          <a:p>
            <a:pPr lvl="1"/>
            <a:r>
              <a:rPr lang="en-GB" sz="1800" dirty="0"/>
              <a:t>Presence of medical devices </a:t>
            </a:r>
          </a:p>
          <a:p>
            <a:pPr lvl="1"/>
            <a:r>
              <a:rPr lang="en-GB" sz="1800" dirty="0"/>
              <a:t>Medical examiner signature/declaration</a:t>
            </a:r>
          </a:p>
          <a:p>
            <a:pPr algn="l"/>
            <a:endParaRPr lang="en-GB" sz="1800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503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ny question marks on black background">
            <a:extLst>
              <a:ext uri="{FF2B5EF4-FFF2-40B4-BE49-F238E27FC236}">
                <a16:creationId xmlns:a16="http://schemas.microsoft.com/office/drawing/2014/main" id="{E4EAAD2C-D792-5FB8-C0DB-F63B0CFA0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B4AF6-79D8-DAB5-A920-7441A2E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Any questions or thoughts?</a:t>
            </a:r>
          </a:p>
        </p:txBody>
      </p:sp>
    </p:spTree>
    <p:extLst>
      <p:ext uri="{BB962C8B-B14F-4D97-AF65-F5344CB8AC3E}">
        <p14:creationId xmlns:p14="http://schemas.microsoft.com/office/powerpoint/2010/main" val="439628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10445366" cy="1330841"/>
          </a:xfrm>
        </p:spPr>
        <p:txBody>
          <a:bodyPr>
            <a:normAutofit/>
          </a:bodyPr>
          <a:lstStyle/>
          <a:p>
            <a:r>
              <a:rPr lang="en-GB" dirty="0"/>
              <a:t>Module 4: </a:t>
            </a: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in </a:t>
            </a:r>
            <a:r>
              <a:rPr lang="en-GB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lliative </a:t>
            </a:r>
            <a:r>
              <a:rPr lang="en-GB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 fontScale="85000" lnSpcReduction="20000"/>
          </a:bodyPr>
          <a:lstStyle/>
          <a:p>
            <a:endParaRPr lang="en-GB" sz="1800" dirty="0"/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Communication skills session at Mead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ow House hospice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Two dates available:</a:t>
            </a:r>
          </a:p>
          <a:p>
            <a:pPr lvl="1"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Monday 4</a:t>
            </a:r>
            <a:r>
              <a:rPr lang="en-GB" sz="18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 November 2024</a:t>
            </a:r>
          </a:p>
          <a:p>
            <a:pPr lvl="1"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Monday 2</a:t>
            </a:r>
            <a:r>
              <a:rPr lang="en-GB" sz="18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 December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Aptos" panose="020B0004020202020204" pitchFamily="34" charset="0"/>
              </a:rPr>
              <a:t>Half day session at Meadow House Hospice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inherit"/>
              </a:rPr>
              <a:t>Opportunity to develop your confidence and communication skills when dealing with difficult conversations or scenarios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inherit"/>
              </a:rPr>
              <a:t>Expert facilitators and actors </a:t>
            </a:r>
          </a:p>
          <a:p>
            <a:pPr marL="228600" indent="-228600" algn="l" rtl="0" fontAlgn="base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inherit"/>
              </a:rPr>
              <a:t>Certificate of attendance</a:t>
            </a:r>
          </a:p>
          <a:p>
            <a:pPr marL="228600" indent="-228600" algn="l" rtl="0" fontAlgn="base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inherit"/>
              </a:rPr>
              <a:t>Ties learning from previous modules together</a:t>
            </a:r>
          </a:p>
          <a:p>
            <a:pPr marL="228600" indent="-228600" algn="l" rtl="0" fontAlgn="base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inherit"/>
              </a:rPr>
              <a:t>Limited spaces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sz="1800" b="0" i="0" dirty="0">
              <a:effectLst/>
              <a:highlight>
                <a:srgbClr val="FFFFFF"/>
              </a:highlight>
            </a:endParaRPr>
          </a:p>
          <a:p>
            <a:pPr lvl="1"/>
            <a:endParaRPr lang="en-GB" sz="1800" b="0" i="0" dirty="0">
              <a:effectLst/>
              <a:highlight>
                <a:srgbClr val="FFFFFF"/>
              </a:highlight>
            </a:endParaRPr>
          </a:p>
          <a:p>
            <a:pPr lvl="1"/>
            <a:endParaRPr lang="en-GB" sz="1800" i="0" dirty="0">
              <a:effectLst/>
              <a:highlight>
                <a:srgbClr val="FFFFFF"/>
              </a:highlight>
            </a:endParaRPr>
          </a:p>
          <a:p>
            <a:endParaRPr lang="en-GB" sz="1800" i="0" dirty="0">
              <a:effectLst/>
            </a:endParaRPr>
          </a:p>
          <a:p>
            <a:endParaRPr lang="en-GB" sz="1800" i="0" dirty="0">
              <a:effectLst/>
            </a:endParaRPr>
          </a:p>
          <a:p>
            <a:pPr marL="0" indent="0" algn="l">
              <a:buNone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715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Home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It is important to plan a visit if you feel a patient may be deteriorating or dying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>
              <a:spcBef>
                <a:spcPts val="0"/>
              </a:spcBef>
              <a:defRPr/>
            </a:pPr>
            <a:r>
              <a:rPr lang="en-GB" sz="1800" dirty="0"/>
              <a:t>You may wish to schedule a joint visit with a palliative care nurse if you have referred/are referring to specialist palliative care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Allow you to have support with ACP discussions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Support with prescribing and put anticipatory medications are in place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Effective communication between primary care and specialist palliative care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Home visits can identify areas within the patient’s home setup which can be optimised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As the patient and their relatives are in their home environment, can be suitable for sensitive discussions</a:t>
            </a:r>
            <a:endParaRPr lang="en-GB" sz="1400" dirty="0"/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 dirty="0"/>
          </a:p>
          <a:p>
            <a:pPr algn="just">
              <a:spcBef>
                <a:spcPts val="0"/>
              </a:spcBef>
              <a:defRPr/>
            </a:pPr>
            <a:r>
              <a:rPr lang="en-GB" sz="1800" dirty="0"/>
              <a:t>A palliative care register and discussion with your local palliative care nurse can identify those that are suitable for a visit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Do you have MDTs with a palliative care nurse within your practice?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/>
            <a:endParaRPr lang="en-GB" sz="1800" b="1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447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ACP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F94068D-1B39-CAA0-4886-46810FF7B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02" t="22822" r="34198" b="12117"/>
          <a:stretch/>
        </p:blipFill>
        <p:spPr>
          <a:xfrm>
            <a:off x="3466296" y="883821"/>
            <a:ext cx="5675195" cy="53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ACP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20D8582A-0513-7C79-E334-53329216D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8114" r="32314" b="12674"/>
          <a:stretch/>
        </p:blipFill>
        <p:spPr bwMode="auto">
          <a:xfrm>
            <a:off x="2785403" y="478301"/>
            <a:ext cx="7638757" cy="60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D8F232-1957-C1F8-61D0-0096110DA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08" t="23577" r="27196" b="7699"/>
          <a:stretch/>
        </p:blipFill>
        <p:spPr>
          <a:xfrm>
            <a:off x="5119996" y="997769"/>
            <a:ext cx="6766130" cy="4710819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37" y="317100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UCP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72" y="1860541"/>
            <a:ext cx="4549300" cy="4354281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Universal Care Plan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>
              <a:spcBef>
                <a:spcPts val="0"/>
              </a:spcBef>
              <a:defRPr/>
            </a:pPr>
            <a:r>
              <a:rPr lang="en-GB" sz="1700" dirty="0"/>
              <a:t>Previously CMC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Obtain consent from patient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 err="1"/>
              <a:t>Valida</a:t>
            </a:r>
            <a:r>
              <a:rPr lang="en-GB" sz="1700" dirty="0"/>
              <a:t> client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Smartcard access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Once ACP established, complete the relevant sections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Will code into SystemOne automatically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/>
              <a:t>Will allow you to print a DNACPR form directly and attach documents such as LPA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/>
          </a:p>
          <a:p>
            <a:pPr algn="just"/>
            <a:endParaRPr lang="en-GB" sz="1400" b="1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  <a:p>
            <a:pPr algn="just"/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DD35A-4017-BE94-3013-FB42C5ED8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5" t="15334" r="32108" b="11125"/>
          <a:stretch/>
        </p:blipFill>
        <p:spPr>
          <a:xfrm>
            <a:off x="5257800" y="1026550"/>
            <a:ext cx="6628324" cy="5499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9733F9-6722-12AC-B261-F6D861186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1" t="23577" r="30929" b="7699"/>
          <a:stretch/>
        </p:blipFill>
        <p:spPr>
          <a:xfrm>
            <a:off x="4954972" y="997769"/>
            <a:ext cx="7233980" cy="55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31" y="14181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Referral to SPC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1D6CC-937D-2C1F-9CC8-A4D0C5BE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6" t="25735" r="41423" b="16996"/>
          <a:stretch/>
        </p:blipFill>
        <p:spPr>
          <a:xfrm>
            <a:off x="2970653" y="1336975"/>
            <a:ext cx="8989240" cy="51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81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Referral to SPC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4A93-C01D-22CF-3B7A-B0435256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5" t="24585" r="41552" b="11935"/>
          <a:stretch/>
        </p:blipFill>
        <p:spPr>
          <a:xfrm>
            <a:off x="3483490" y="1385267"/>
            <a:ext cx="8526361" cy="54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73053-41DF-EC74-DB61-D0658385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Referral to SPC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7DE9-E30E-3934-AB71-47DAB5A1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26858"/>
            <a:ext cx="9977656" cy="3917773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4">
            <a:extLst>
              <a:ext uri="{FF2B5EF4-FFF2-40B4-BE49-F238E27FC236}">
                <a16:creationId xmlns:a16="http://schemas.microsoft.com/office/drawing/2014/main" id="{3A7999BE-6864-B554-A4D1-04258BFA8873}"/>
              </a:ext>
            </a:extLst>
          </p:cNvPr>
          <p:cNvSpPr txBox="1">
            <a:spLocks/>
          </p:cNvSpPr>
          <p:nvPr/>
        </p:nvSpPr>
        <p:spPr>
          <a:xfrm>
            <a:off x="838200" y="2246868"/>
            <a:ext cx="10600765" cy="46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Thought process when referring to specialist palliative care: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Underlying reason for referral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Are there other services which can target needs better?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Referral to district nurses is usually also required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/>
              <a:t>What are the expectations of specialist palliative care for you and from the patient?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Possibly inappropriate: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Needs are mainly social in nature 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clinical problems are not related to their life-limiting illness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600" dirty="0">
                <a:effectLst/>
                <a:ea typeface="Calibri" panose="020F0502020204030204" pitchFamily="34" charset="0"/>
              </a:rPr>
              <a:t>Immediate care needs best met in an acute setting</a:t>
            </a: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MDTs may be useful to improve the referral process and understanding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It may simply be that more information is required if a referral is rejected, re-discuss with hospice if needed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0" i="0" dirty="0">
              <a:effectLst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When specialist palliative care</a:t>
            </a:r>
            <a:r>
              <a:rPr lang="en-GB" sz="1600" b="0" i="0" dirty="0">
                <a:effectLst/>
              </a:rPr>
              <a:t> are involved, overall responsibility for the patient still lies with the GP</a:t>
            </a: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/>
            <a:endParaRPr lang="en-GB" sz="1600" b="1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9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45044</TotalTime>
  <Words>1589</Words>
  <Application>Microsoft Office PowerPoint</Application>
  <PresentationFormat>Widescreen</PresentationFormat>
  <Paragraphs>418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Frutiger LT Pro</vt:lpstr>
      <vt:lpstr>Frutiger W01</vt:lpstr>
      <vt:lpstr>GDS Transport</vt:lpstr>
      <vt:lpstr>inherit</vt:lpstr>
      <vt:lpstr>Wingdings</vt:lpstr>
      <vt:lpstr>Office Theme</vt:lpstr>
      <vt:lpstr>Palliative Care for GPs</vt:lpstr>
      <vt:lpstr>Ground Rules</vt:lpstr>
      <vt:lpstr>Home Visits</vt:lpstr>
      <vt:lpstr>ACP</vt:lpstr>
      <vt:lpstr>ACP</vt:lpstr>
      <vt:lpstr>UCP</vt:lpstr>
      <vt:lpstr>Referral to SPC</vt:lpstr>
      <vt:lpstr>Referral to SPC</vt:lpstr>
      <vt:lpstr>Referral to SPC</vt:lpstr>
      <vt:lpstr>Fast Track Funding</vt:lpstr>
      <vt:lpstr>Mr B</vt:lpstr>
      <vt:lpstr>Mr B</vt:lpstr>
      <vt:lpstr>Mr B</vt:lpstr>
      <vt:lpstr>Prescribing Steps</vt:lpstr>
      <vt:lpstr>Prescribing Steps</vt:lpstr>
      <vt:lpstr>Mr B</vt:lpstr>
      <vt:lpstr>After Death</vt:lpstr>
      <vt:lpstr>After Death</vt:lpstr>
      <vt:lpstr>Referring to Medical Examiner</vt:lpstr>
      <vt:lpstr>Referring to Medical Examiner</vt:lpstr>
      <vt:lpstr>MCCD</vt:lpstr>
      <vt:lpstr>MCCD</vt:lpstr>
      <vt:lpstr>Any questions or thoughts?</vt:lpstr>
      <vt:lpstr>Module 4: Communication in Palliative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Edirisinghe</dc:creator>
  <cp:lastModifiedBy>Mohan Edirisinghe</cp:lastModifiedBy>
  <cp:revision>289</cp:revision>
  <dcterms:created xsi:type="dcterms:W3CDTF">2024-04-15T11:41:39Z</dcterms:created>
  <dcterms:modified xsi:type="dcterms:W3CDTF">2024-09-23T09:38:22Z</dcterms:modified>
</cp:coreProperties>
</file>