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5" r:id="rId5"/>
    <p:sldId id="260"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Hall" userId="3f7bba77-e505-42c3-aae6-a48f6878a0fc" providerId="ADAL" clId="{CDDB1937-7291-473C-B412-9491CCBC5A8E}"/>
    <pc:docChg chg="custSel addSld delSld modSld sldOrd">
      <pc:chgData name="Alice Hall" userId="3f7bba77-e505-42c3-aae6-a48f6878a0fc" providerId="ADAL" clId="{CDDB1937-7291-473C-B412-9491CCBC5A8E}" dt="2023-11-16T10:21:22.001" v="2300" actId="20577"/>
      <pc:docMkLst>
        <pc:docMk/>
      </pc:docMkLst>
      <pc:sldChg chg="modSp mod">
        <pc:chgData name="Alice Hall" userId="3f7bba77-e505-42c3-aae6-a48f6878a0fc" providerId="ADAL" clId="{CDDB1937-7291-473C-B412-9491CCBC5A8E}" dt="2023-11-16T10:20:36.703" v="2200" actId="20577"/>
        <pc:sldMkLst>
          <pc:docMk/>
          <pc:sldMk cId="493664419" sldId="258"/>
        </pc:sldMkLst>
        <pc:spChg chg="mod">
          <ac:chgData name="Alice Hall" userId="3f7bba77-e505-42c3-aae6-a48f6878a0fc" providerId="ADAL" clId="{CDDB1937-7291-473C-B412-9491CCBC5A8E}" dt="2023-11-16T10:20:36.703" v="2200" actId="20577"/>
          <ac:spMkLst>
            <pc:docMk/>
            <pc:sldMk cId="493664419" sldId="258"/>
            <ac:spMk id="3" creationId="{9A90CB16-8057-4666-51B7-8C89E1C28911}"/>
          </ac:spMkLst>
        </pc:spChg>
      </pc:sldChg>
      <pc:sldChg chg="modSp mod">
        <pc:chgData name="Alice Hall" userId="3f7bba77-e505-42c3-aae6-a48f6878a0fc" providerId="ADAL" clId="{CDDB1937-7291-473C-B412-9491CCBC5A8E}" dt="2023-11-16T10:21:22.001" v="2300" actId="20577"/>
        <pc:sldMkLst>
          <pc:docMk/>
          <pc:sldMk cId="3483991230" sldId="259"/>
        </pc:sldMkLst>
        <pc:spChg chg="mod">
          <ac:chgData name="Alice Hall" userId="3f7bba77-e505-42c3-aae6-a48f6878a0fc" providerId="ADAL" clId="{CDDB1937-7291-473C-B412-9491CCBC5A8E}" dt="2023-11-16T10:21:22.001" v="2300" actId="20577"/>
          <ac:spMkLst>
            <pc:docMk/>
            <pc:sldMk cId="3483991230" sldId="259"/>
            <ac:spMk id="3" creationId="{D0E4BB40-4AA1-14F0-7A23-CD8E5FBEB536}"/>
          </ac:spMkLst>
        </pc:spChg>
      </pc:sldChg>
      <pc:sldChg chg="modSp del mod ord">
        <pc:chgData name="Alice Hall" userId="3f7bba77-e505-42c3-aae6-a48f6878a0fc" providerId="ADAL" clId="{CDDB1937-7291-473C-B412-9491CCBC5A8E}" dt="2023-11-09T11:55:31.551" v="1018" actId="47"/>
        <pc:sldMkLst>
          <pc:docMk/>
          <pc:sldMk cId="3526230772" sldId="262"/>
        </pc:sldMkLst>
        <pc:spChg chg="mod">
          <ac:chgData name="Alice Hall" userId="3f7bba77-e505-42c3-aae6-a48f6878a0fc" providerId="ADAL" clId="{CDDB1937-7291-473C-B412-9491CCBC5A8E}" dt="2023-11-09T11:44:51.529" v="7" actId="20577"/>
          <ac:spMkLst>
            <pc:docMk/>
            <pc:sldMk cId="3526230772" sldId="262"/>
            <ac:spMk id="2" creationId="{AE5D8C7F-216E-0571-3CB0-88D69F5063D2}"/>
          </ac:spMkLst>
        </pc:spChg>
        <pc:spChg chg="mod">
          <ac:chgData name="Alice Hall" userId="3f7bba77-e505-42c3-aae6-a48f6878a0fc" providerId="ADAL" clId="{CDDB1937-7291-473C-B412-9491CCBC5A8E}" dt="2023-11-09T11:45:35.702" v="113" actId="20577"/>
          <ac:spMkLst>
            <pc:docMk/>
            <pc:sldMk cId="3526230772" sldId="262"/>
            <ac:spMk id="3" creationId="{08FA23CF-74D9-F572-0D53-90ADB679B7CE}"/>
          </ac:spMkLst>
        </pc:spChg>
      </pc:sldChg>
      <pc:sldChg chg="addSp delSp modSp add mod">
        <pc:chgData name="Alice Hall" userId="3f7bba77-e505-42c3-aae6-a48f6878a0fc" providerId="ADAL" clId="{CDDB1937-7291-473C-B412-9491CCBC5A8E}" dt="2023-11-09T11:55:04.103" v="1002" actId="1076"/>
        <pc:sldMkLst>
          <pc:docMk/>
          <pc:sldMk cId="1831774499" sldId="263"/>
        </pc:sldMkLst>
        <pc:spChg chg="mod ord">
          <ac:chgData name="Alice Hall" userId="3f7bba77-e505-42c3-aae6-a48f6878a0fc" providerId="ADAL" clId="{CDDB1937-7291-473C-B412-9491CCBC5A8E}" dt="2023-11-09T11:55:04.103" v="1002" actId="1076"/>
          <ac:spMkLst>
            <pc:docMk/>
            <pc:sldMk cId="1831774499" sldId="263"/>
            <ac:spMk id="2" creationId="{AE5D8C7F-216E-0571-3CB0-88D69F5063D2}"/>
          </ac:spMkLst>
        </pc:spChg>
        <pc:spChg chg="del mod">
          <ac:chgData name="Alice Hall" userId="3f7bba77-e505-42c3-aae6-a48f6878a0fc" providerId="ADAL" clId="{CDDB1937-7291-473C-B412-9491CCBC5A8E}" dt="2023-11-09T11:54:15.188" v="993" actId="478"/>
          <ac:spMkLst>
            <pc:docMk/>
            <pc:sldMk cId="1831774499" sldId="263"/>
            <ac:spMk id="3" creationId="{08FA23CF-74D9-F572-0D53-90ADB679B7CE}"/>
          </ac:spMkLst>
        </pc:spChg>
        <pc:spChg chg="add del mod">
          <ac:chgData name="Alice Hall" userId="3f7bba77-e505-42c3-aae6-a48f6878a0fc" providerId="ADAL" clId="{CDDB1937-7291-473C-B412-9491CCBC5A8E}" dt="2023-11-09T11:54:21.838" v="995" actId="478"/>
          <ac:spMkLst>
            <pc:docMk/>
            <pc:sldMk cId="1831774499" sldId="263"/>
            <ac:spMk id="6" creationId="{FF0A4B76-5CC9-9A99-2424-9103F4E20114}"/>
          </ac:spMkLst>
        </pc:spChg>
        <pc:graphicFrameChg chg="add mod modGraphic">
          <ac:chgData name="Alice Hall" userId="3f7bba77-e505-42c3-aae6-a48f6878a0fc" providerId="ADAL" clId="{CDDB1937-7291-473C-B412-9491CCBC5A8E}" dt="2023-11-09T11:54:40.261" v="998" actId="1076"/>
          <ac:graphicFrameMkLst>
            <pc:docMk/>
            <pc:sldMk cId="1831774499" sldId="263"/>
            <ac:graphicFrameMk id="4" creationId="{7E70E650-713C-B631-94EC-565D234C9DA8}"/>
          </ac:graphicFrameMkLst>
        </pc:graphicFrameChg>
      </pc:sldChg>
      <pc:sldChg chg="modSp add mod ord">
        <pc:chgData name="Alice Hall" userId="3f7bba77-e505-42c3-aae6-a48f6878a0fc" providerId="ADAL" clId="{CDDB1937-7291-473C-B412-9491CCBC5A8E}" dt="2023-11-09T12:04:43.071" v="2104" actId="1076"/>
        <pc:sldMkLst>
          <pc:docMk/>
          <pc:sldMk cId="3099325915" sldId="264"/>
        </pc:sldMkLst>
        <pc:spChg chg="mod">
          <ac:chgData name="Alice Hall" userId="3f7bba77-e505-42c3-aae6-a48f6878a0fc" providerId="ADAL" clId="{CDDB1937-7291-473C-B412-9491CCBC5A8E}" dt="2023-11-09T12:04:43.071" v="2104" actId="1076"/>
          <ac:spMkLst>
            <pc:docMk/>
            <pc:sldMk cId="3099325915" sldId="264"/>
            <ac:spMk id="2" creationId="{AE5D8C7F-216E-0571-3CB0-88D69F5063D2}"/>
          </ac:spMkLst>
        </pc:spChg>
        <pc:graphicFrameChg chg="mod modGraphic">
          <ac:chgData name="Alice Hall" userId="3f7bba77-e505-42c3-aae6-a48f6878a0fc" providerId="ADAL" clId="{CDDB1937-7291-473C-B412-9491CCBC5A8E}" dt="2023-11-09T12:04:24.515" v="2102" actId="1076"/>
          <ac:graphicFrameMkLst>
            <pc:docMk/>
            <pc:sldMk cId="3099325915" sldId="264"/>
            <ac:graphicFrameMk id="4" creationId="{7E70E650-713C-B631-94EC-565D234C9DA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3C24A-C872-03D6-58B0-C4DD1F8B74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C1520F0-B4E3-C9ED-CE01-25C6029A09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1DFD901-E03A-12C9-DABB-6C00557AA8F6}"/>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B8B70270-F9C2-FEBD-F527-B7FCD9475E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96043F-CFD6-A3D9-CADF-1AC745ED043A}"/>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312166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51293-A30D-D473-7880-95E4783BD02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829928-7754-4508-3079-8E84935A03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3A604B2-0F17-FE16-D15D-DE4B6E17BE39}"/>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BB932698-7A1E-A0B1-51FB-D613658C76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5B19C3-A030-A48E-DE7E-5D464B040D68}"/>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67611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B2A9A6-B35D-14BD-C90B-CA658FF314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189736-EBB7-7B87-745E-F1EFF58F66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5016A7-1871-E111-DDAF-DA1EE9B75210}"/>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C95AB967-B8E2-CD1C-FB7B-351C52E1DD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64B8B6-458D-B387-15D4-B64894DEFCEC}"/>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12687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C044-45E9-2076-E73D-EB98FBBC2A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C9DE04-F181-724F-1841-31069718CD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0B3833-15ED-5684-09BF-F89F8B808A20}"/>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1CBB916A-C34B-A4C7-F4E1-1AC65F0AA8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09B866-8CF5-32AA-4704-933CEC919682}"/>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335632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83183-DF9D-F4BA-E398-52A7D1E9F2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28C9A09-22F8-D621-5E87-F482C9C2AE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05AA1E-57E3-8EF3-2E54-080EF096080A}"/>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1C98E593-0580-3702-BC5A-48CDA930B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5E37FB-F8E0-FBD6-D6F6-CD6294716EF0}"/>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1300154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77AB-A445-44D3-C98D-C1068E2DE5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9D2BA65-FB9F-9BB0-A1AF-5304234265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CF7EACB-EB54-139A-7FC6-C947D24D3A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5C45227-CFAB-5EE3-E4AD-41971B22C7FD}"/>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6" name="Footer Placeholder 5">
            <a:extLst>
              <a:ext uri="{FF2B5EF4-FFF2-40B4-BE49-F238E27FC236}">
                <a16:creationId xmlns:a16="http://schemas.microsoft.com/office/drawing/2014/main" id="{AEE02016-6A1E-F71F-9127-075C5497F4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C63FD5-CD3C-8607-F41A-085355471DFC}"/>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278586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40FF-A64B-AB36-38C6-361743CD1B0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6B87F5-5405-E225-FED5-4A51BAD42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91A47-D472-493E-1668-20032E196C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94D6488-DA1B-E3A8-96E5-764D698D87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D17440-642E-5AFE-ABA7-530FBA0D1D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6C9CCCE-9CB0-80AF-433C-BBB3976A9609}"/>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8" name="Footer Placeholder 7">
            <a:extLst>
              <a:ext uri="{FF2B5EF4-FFF2-40B4-BE49-F238E27FC236}">
                <a16:creationId xmlns:a16="http://schemas.microsoft.com/office/drawing/2014/main" id="{C1FA200A-49AD-5E23-751A-02A3F7D71C5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2FDD643-5A7B-305B-028D-E4B7A6F7ECAB}"/>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03959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F1143-D80F-F916-3B08-8CF663515F2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2C257A-4264-7E89-D541-78CB352056CF}"/>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4" name="Footer Placeholder 3">
            <a:extLst>
              <a:ext uri="{FF2B5EF4-FFF2-40B4-BE49-F238E27FC236}">
                <a16:creationId xmlns:a16="http://schemas.microsoft.com/office/drawing/2014/main" id="{52854132-FE55-301B-03E2-A06EED7287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10C354-C5D9-983B-FA2E-2BDE4DBDB088}"/>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36241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7C8BA0-1DF2-3E68-7951-FEA7C0C376B9}"/>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3" name="Footer Placeholder 2">
            <a:extLst>
              <a:ext uri="{FF2B5EF4-FFF2-40B4-BE49-F238E27FC236}">
                <a16:creationId xmlns:a16="http://schemas.microsoft.com/office/drawing/2014/main" id="{6CFDA6CA-C4DA-7D8B-2E5F-053D0F01C89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4894A9E-C65E-268D-011D-6AFEE03D4055}"/>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61101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01DB0-A76A-E38A-D660-4C7B001C49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20C193-69C2-EDAE-2D62-D6C4E53647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B2C4A83-32F1-814A-C7DA-A1F91A16BA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6BCBF4-095B-3CE9-7802-27714EBBACCF}"/>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6" name="Footer Placeholder 5">
            <a:extLst>
              <a:ext uri="{FF2B5EF4-FFF2-40B4-BE49-F238E27FC236}">
                <a16:creationId xmlns:a16="http://schemas.microsoft.com/office/drawing/2014/main" id="{7076A601-4E0A-4AD9-F695-B9B662DCAA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A4F554-0A9E-1F4F-B4B1-7333BBF62E8B}"/>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3333497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D749C-E50A-5AA2-5655-C6841B3FBA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A18D94-2640-D4B2-EF11-5DD96E696A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56FBAC-2FC3-EEEB-9232-9C4FC70B8D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FBACAE-A4D5-195B-D435-FE22E982B2E1}"/>
              </a:ext>
            </a:extLst>
          </p:cNvPr>
          <p:cNvSpPr>
            <a:spLocks noGrp="1"/>
          </p:cNvSpPr>
          <p:nvPr>
            <p:ph type="dt" sz="half" idx="10"/>
          </p:nvPr>
        </p:nvSpPr>
        <p:spPr/>
        <p:txBody>
          <a:bodyPr/>
          <a:lstStyle/>
          <a:p>
            <a:fld id="{63EEBF9D-F1FB-4E4F-8879-080D857AB39E}" type="datetimeFigureOut">
              <a:rPr lang="en-GB" smtClean="0"/>
              <a:t>04/07/2024</a:t>
            </a:fld>
            <a:endParaRPr lang="en-GB"/>
          </a:p>
        </p:txBody>
      </p:sp>
      <p:sp>
        <p:nvSpPr>
          <p:cNvPr id="6" name="Footer Placeholder 5">
            <a:extLst>
              <a:ext uri="{FF2B5EF4-FFF2-40B4-BE49-F238E27FC236}">
                <a16:creationId xmlns:a16="http://schemas.microsoft.com/office/drawing/2014/main" id="{D34A332B-1954-3FB4-E6BE-F9A2779858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F6FCDA-B3C7-2B49-A868-88FCEB4B8AD0}"/>
              </a:ext>
            </a:extLst>
          </p:cNvPr>
          <p:cNvSpPr>
            <a:spLocks noGrp="1"/>
          </p:cNvSpPr>
          <p:nvPr>
            <p:ph type="sldNum" sz="quarter" idx="12"/>
          </p:nvPr>
        </p:nvSpPr>
        <p:spPr/>
        <p:txBody>
          <a:bodyPr/>
          <a:lstStyle/>
          <a:p>
            <a:fld id="{D3D4E165-083A-423C-888D-76C22896ED34}" type="slidenum">
              <a:rPr lang="en-GB" smtClean="0"/>
              <a:t>‹#›</a:t>
            </a:fld>
            <a:endParaRPr lang="en-GB"/>
          </a:p>
        </p:txBody>
      </p:sp>
    </p:spTree>
    <p:extLst>
      <p:ext uri="{BB962C8B-B14F-4D97-AF65-F5344CB8AC3E}">
        <p14:creationId xmlns:p14="http://schemas.microsoft.com/office/powerpoint/2010/main" val="2479001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E47108-B34A-D407-EBFA-3A92F7536C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3F2EB3-3D3A-2BF8-B619-0EF1FD4F2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823515-4928-AE1D-06FC-65B495A9D5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EBF9D-F1FB-4E4F-8879-080D857AB39E}" type="datetimeFigureOut">
              <a:rPr lang="en-GB" smtClean="0"/>
              <a:t>04/07/2024</a:t>
            </a:fld>
            <a:endParaRPr lang="en-GB"/>
          </a:p>
        </p:txBody>
      </p:sp>
      <p:sp>
        <p:nvSpPr>
          <p:cNvPr id="5" name="Footer Placeholder 4">
            <a:extLst>
              <a:ext uri="{FF2B5EF4-FFF2-40B4-BE49-F238E27FC236}">
                <a16:creationId xmlns:a16="http://schemas.microsoft.com/office/drawing/2014/main" id="{65C96DC3-5AEA-C4C7-2857-CDA4ED42CE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496254-8C0C-54DE-EF3C-B42EBF7305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4E165-083A-423C-888D-76C22896ED34}" type="slidenum">
              <a:rPr lang="en-GB" smtClean="0"/>
              <a:t>‹#›</a:t>
            </a:fld>
            <a:endParaRPr lang="en-GB"/>
          </a:p>
        </p:txBody>
      </p:sp>
    </p:spTree>
    <p:extLst>
      <p:ext uri="{BB962C8B-B14F-4D97-AF65-F5344CB8AC3E}">
        <p14:creationId xmlns:p14="http://schemas.microsoft.com/office/powerpoint/2010/main" val="181743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Alice.Hall@hfehmind.org.uk" TargetMode="External"/><Relationship Id="rId2" Type="http://schemas.openxmlformats.org/officeDocument/2006/relationships/hyperlink" Target="mailto:pauline@capeproject.org.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FFB6EAD-767A-4A95-9246-C39976AD11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871C0C-7683-1DA2-7803-993876DC6B6E}"/>
              </a:ext>
            </a:extLst>
          </p:cNvPr>
          <p:cNvSpPr>
            <a:spLocks noGrp="1"/>
          </p:cNvSpPr>
          <p:nvPr>
            <p:ph type="ctrTitle"/>
          </p:nvPr>
        </p:nvSpPr>
        <p:spPr>
          <a:xfrm>
            <a:off x="6639610" y="481796"/>
            <a:ext cx="5081925" cy="3004145"/>
          </a:xfrm>
        </p:spPr>
        <p:txBody>
          <a:bodyPr>
            <a:normAutofit fontScale="90000"/>
          </a:bodyPr>
          <a:lstStyle/>
          <a:p>
            <a:r>
              <a:rPr lang="en-US" sz="4700" b="1" dirty="0">
                <a:solidFill>
                  <a:schemeClr val="accent1"/>
                </a:solidFill>
                <a:latin typeface="+mj-lt"/>
                <a:ea typeface="+mj-ea"/>
                <a:cs typeface="+mj-cs"/>
              </a:rPr>
              <a:t>Bridging the Gap to Healthy Lives </a:t>
            </a:r>
            <a:r>
              <a:rPr lang="en-US" sz="4700" b="1" dirty="0">
                <a:solidFill>
                  <a:schemeClr val="accent1"/>
                </a:solidFill>
              </a:rPr>
              <a:t>&amp; </a:t>
            </a:r>
            <a:br>
              <a:rPr lang="en-US" sz="4700" b="1" dirty="0"/>
            </a:br>
            <a:r>
              <a:rPr lang="en-US" sz="4700" b="1" dirty="0">
                <a:solidFill>
                  <a:schemeClr val="accent6"/>
                </a:solidFill>
                <a:latin typeface="+mj-lt"/>
                <a:ea typeface="+mj-ea"/>
                <a:cs typeface="+mj-cs"/>
              </a:rPr>
              <a:t>My Practice My Health</a:t>
            </a:r>
            <a:br>
              <a:rPr lang="en-US" sz="4700" b="1" dirty="0">
                <a:latin typeface="+mj-lt"/>
                <a:ea typeface="+mj-ea"/>
                <a:cs typeface="+mj-cs"/>
              </a:rPr>
            </a:br>
            <a:endParaRPr lang="en-GB" sz="4700" dirty="0"/>
          </a:p>
        </p:txBody>
      </p:sp>
      <p:sp>
        <p:nvSpPr>
          <p:cNvPr id="3" name="Subtitle 2">
            <a:extLst>
              <a:ext uri="{FF2B5EF4-FFF2-40B4-BE49-F238E27FC236}">
                <a16:creationId xmlns:a16="http://schemas.microsoft.com/office/drawing/2014/main" id="{C8359DE4-CF6C-1BC4-1B21-FDFC8D3927CE}"/>
              </a:ext>
            </a:extLst>
          </p:cNvPr>
          <p:cNvSpPr>
            <a:spLocks noGrp="1"/>
          </p:cNvSpPr>
          <p:nvPr>
            <p:ph type="subTitle" idx="1"/>
          </p:nvPr>
        </p:nvSpPr>
        <p:spPr>
          <a:xfrm>
            <a:off x="6639611" y="3849845"/>
            <a:ext cx="5081926" cy="2189214"/>
          </a:xfrm>
        </p:spPr>
        <p:txBody>
          <a:bodyPr>
            <a:normAutofit/>
          </a:bodyPr>
          <a:lstStyle/>
          <a:p>
            <a:r>
              <a:rPr lang="en-US" dirty="0"/>
              <a:t>Projects supporting those with Severe Mental Illness (SMI) to access their annual physical health checks with their GP Surgery in Ealing.</a:t>
            </a:r>
          </a:p>
        </p:txBody>
      </p:sp>
      <p:pic>
        <p:nvPicPr>
          <p:cNvPr id="6" name="Picture 5" descr="Blue text on a black background&#10;&#10;Description automatically generated">
            <a:extLst>
              <a:ext uri="{FF2B5EF4-FFF2-40B4-BE49-F238E27FC236}">
                <a16:creationId xmlns:a16="http://schemas.microsoft.com/office/drawing/2014/main" id="{012FF999-0013-A173-C2C2-6A9BDE4026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464" y="937959"/>
            <a:ext cx="2918043" cy="1648694"/>
          </a:xfrm>
          <a:custGeom>
            <a:avLst/>
            <a:gdLst/>
            <a:ahLst/>
            <a:cxnLst/>
            <a:rect l="l" t="t" r="r" b="b"/>
            <a:pathLst>
              <a:path w="1964763" h="1856167">
                <a:moveTo>
                  <a:pt x="34265" y="0"/>
                </a:moveTo>
                <a:lnTo>
                  <a:pt x="1930498" y="0"/>
                </a:lnTo>
                <a:cubicBezTo>
                  <a:pt x="1949422" y="0"/>
                  <a:pt x="1964763" y="15341"/>
                  <a:pt x="1964763" y="34265"/>
                </a:cubicBezTo>
                <a:lnTo>
                  <a:pt x="1964763" y="1821902"/>
                </a:lnTo>
                <a:cubicBezTo>
                  <a:pt x="1964763" y="1840826"/>
                  <a:pt x="1949422" y="1856167"/>
                  <a:pt x="1930498" y="1856167"/>
                </a:cubicBezTo>
                <a:lnTo>
                  <a:pt x="34265" y="1856167"/>
                </a:lnTo>
                <a:cubicBezTo>
                  <a:pt x="15341" y="1856167"/>
                  <a:pt x="0" y="1840826"/>
                  <a:pt x="0" y="1821902"/>
                </a:cubicBezTo>
                <a:lnTo>
                  <a:pt x="0" y="34265"/>
                </a:lnTo>
                <a:cubicBezTo>
                  <a:pt x="0" y="15341"/>
                  <a:pt x="15341" y="0"/>
                  <a:pt x="34265" y="0"/>
                </a:cubicBezTo>
                <a:close/>
              </a:path>
            </a:pathLst>
          </a:custGeom>
        </p:spPr>
      </p:pic>
      <p:sp>
        <p:nvSpPr>
          <p:cNvPr id="13" name="Freeform: Shape 12">
            <a:extLst>
              <a:ext uri="{FF2B5EF4-FFF2-40B4-BE49-F238E27FC236}">
                <a16:creationId xmlns:a16="http://schemas.microsoft.com/office/drawing/2014/main" id="{07062BB1-E215-424E-80C4-7E1CF179A3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0301"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B368E167-B2D7-4904-BB6B-AE0486A2C6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295758"/>
            <a:ext cx="1261243" cy="1648694"/>
          </a:xfrm>
          <a:custGeom>
            <a:avLst/>
            <a:gdLst>
              <a:gd name="connsiteX0" fmla="*/ 824347 w 1261243"/>
              <a:gd name="connsiteY0" fmla="*/ 0 h 1648694"/>
              <a:gd name="connsiteX1" fmla="*/ 1145220 w 1261243"/>
              <a:gd name="connsiteY1" fmla="*/ 64781 h 1648694"/>
              <a:gd name="connsiteX2" fmla="*/ 1261243 w 1261243"/>
              <a:gd name="connsiteY2" fmla="*/ 127757 h 1648694"/>
              <a:gd name="connsiteX3" fmla="*/ 1261243 w 1261243"/>
              <a:gd name="connsiteY3" fmla="*/ 1520938 h 1648694"/>
              <a:gd name="connsiteX4" fmla="*/ 1145220 w 1261243"/>
              <a:gd name="connsiteY4" fmla="*/ 1583913 h 1648694"/>
              <a:gd name="connsiteX5" fmla="*/ 824347 w 1261243"/>
              <a:gd name="connsiteY5" fmla="*/ 1648694 h 1648694"/>
              <a:gd name="connsiteX6" fmla="*/ 0 w 1261243"/>
              <a:gd name="connsiteY6" fmla="*/ 824347 h 1648694"/>
              <a:gd name="connsiteX7" fmla="*/ 824347 w 1261243"/>
              <a:gd name="connsiteY7" fmla="*/ 0 h 16486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61243" h="1648694">
                <a:moveTo>
                  <a:pt x="824347" y="0"/>
                </a:moveTo>
                <a:cubicBezTo>
                  <a:pt x="938165" y="0"/>
                  <a:pt x="1046596" y="23067"/>
                  <a:pt x="1145220" y="64781"/>
                </a:cubicBezTo>
                <a:lnTo>
                  <a:pt x="1261243" y="127757"/>
                </a:lnTo>
                <a:lnTo>
                  <a:pt x="1261243" y="1520938"/>
                </a:lnTo>
                <a:lnTo>
                  <a:pt x="1145220" y="1583913"/>
                </a:lnTo>
                <a:cubicBezTo>
                  <a:pt x="1046596" y="1625627"/>
                  <a:pt x="938165" y="1648694"/>
                  <a:pt x="824347" y="1648694"/>
                </a:cubicBezTo>
                <a:cubicBezTo>
                  <a:pt x="369073" y="1648694"/>
                  <a:pt x="0" y="1279621"/>
                  <a:pt x="0" y="824347"/>
                </a:cubicBezTo>
                <a:cubicBezTo>
                  <a:pt x="0" y="369073"/>
                  <a:pt x="369073" y="0"/>
                  <a:pt x="824347" y="0"/>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Oval 16">
            <a:extLst>
              <a:ext uri="{FF2B5EF4-FFF2-40B4-BE49-F238E27FC236}">
                <a16:creationId xmlns:a16="http://schemas.microsoft.com/office/drawing/2014/main" id="{6FD0FBFA-B43E-40C1-A6E4-B8823417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112432" y="4748447"/>
            <a:ext cx="569514" cy="569514"/>
          </a:xfrm>
          <a:prstGeom prst="ellipse">
            <a:avLst/>
          </a:prstGeom>
          <a:noFill/>
          <a:ln w="127000">
            <a:solidFill>
              <a:schemeClr val="accent5">
                <a:alpha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Cape - Ealing Together">
            <a:extLst>
              <a:ext uri="{FF2B5EF4-FFF2-40B4-BE49-F238E27FC236}">
                <a16:creationId xmlns:a16="http://schemas.microsoft.com/office/drawing/2014/main" id="{CDE64DEB-5105-E655-ACAC-F4BB67EBDE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95" r="-3" b="-3"/>
          <a:stretch/>
        </p:blipFill>
        <p:spPr bwMode="auto">
          <a:xfrm>
            <a:off x="3462220" y="2159062"/>
            <a:ext cx="2706671" cy="2813437"/>
          </a:xfrm>
          <a:custGeom>
            <a:avLst/>
            <a:gdLst/>
            <a:ahLst/>
            <a:cxnLst/>
            <a:rect l="l" t="t" r="r" b="b"/>
            <a:pathLst>
              <a:path w="1964763" h="1856167">
                <a:moveTo>
                  <a:pt x="34265" y="0"/>
                </a:moveTo>
                <a:lnTo>
                  <a:pt x="1930498" y="0"/>
                </a:lnTo>
                <a:cubicBezTo>
                  <a:pt x="1949422" y="0"/>
                  <a:pt x="1964763" y="15341"/>
                  <a:pt x="1964763" y="34265"/>
                </a:cubicBezTo>
                <a:lnTo>
                  <a:pt x="1964763" y="1821902"/>
                </a:lnTo>
                <a:cubicBezTo>
                  <a:pt x="1964763" y="1840826"/>
                  <a:pt x="1949422" y="1856167"/>
                  <a:pt x="1930498" y="1856167"/>
                </a:cubicBezTo>
                <a:lnTo>
                  <a:pt x="34265" y="1856167"/>
                </a:lnTo>
                <a:cubicBezTo>
                  <a:pt x="15341" y="1856167"/>
                  <a:pt x="0" y="1840826"/>
                  <a:pt x="0" y="1821902"/>
                </a:cubicBezTo>
                <a:lnTo>
                  <a:pt x="0" y="34265"/>
                </a:lnTo>
                <a:cubicBezTo>
                  <a:pt x="0" y="15341"/>
                  <a:pt x="15341" y="0"/>
                  <a:pt x="34265" y="0"/>
                </a:cubicBezTo>
                <a:close/>
              </a:path>
            </a:pathLst>
          </a:custGeom>
          <a:noFill/>
          <a:extLst>
            <a:ext uri="{909E8E84-426E-40DD-AFC4-6F175D3DCCD1}">
              <a14:hiddenFill xmlns:a14="http://schemas.microsoft.com/office/drawing/2010/main">
                <a:solidFill>
                  <a:srgbClr val="FFFFFF"/>
                </a:solidFill>
              </a14:hiddenFill>
            </a:ext>
          </a:extLst>
        </p:spPr>
      </p:pic>
      <p:sp>
        <p:nvSpPr>
          <p:cNvPr id="19" name="Freeform: Shape 18">
            <a:extLst>
              <a:ext uri="{FF2B5EF4-FFF2-40B4-BE49-F238E27FC236}">
                <a16:creationId xmlns:a16="http://schemas.microsoft.com/office/drawing/2014/main" id="{70A21480-D93D-46BE-9A94-B5A80469D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33E49524-66B4-4DB0-AD09-DC8B9874E1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898354" y="6039059"/>
            <a:ext cx="1978348" cy="818941"/>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E5EBF8F5-ABE5-4029-A8FC-4E32622D70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136562" flipH="1">
            <a:off x="3441866" y="5166681"/>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88612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81A854-FD38-82B1-8009-10FD2930F45E}"/>
              </a:ext>
            </a:extLst>
          </p:cNvPr>
          <p:cNvSpPr>
            <a:spLocks noGrp="1"/>
          </p:cNvSpPr>
          <p:nvPr>
            <p:ph type="title"/>
          </p:nvPr>
        </p:nvSpPr>
        <p:spPr>
          <a:xfrm>
            <a:off x="1389278" y="1233241"/>
            <a:ext cx="3240506" cy="4064628"/>
          </a:xfrm>
        </p:spPr>
        <p:txBody>
          <a:bodyPr>
            <a:normAutofit/>
          </a:bodyPr>
          <a:lstStyle/>
          <a:p>
            <a:r>
              <a:rPr lang="en-GB" b="1">
                <a:solidFill>
                  <a:srgbClr val="FFFFFF"/>
                </a:solidFill>
              </a:rPr>
              <a:t>Who is it for?</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A90CB16-8057-4666-51B7-8C89E1C28911}"/>
              </a:ext>
            </a:extLst>
          </p:cNvPr>
          <p:cNvSpPr>
            <a:spLocks noGrp="1"/>
          </p:cNvSpPr>
          <p:nvPr>
            <p:ph idx="1"/>
          </p:nvPr>
        </p:nvSpPr>
        <p:spPr>
          <a:xfrm>
            <a:off x="6130766" y="1233241"/>
            <a:ext cx="5257799" cy="4889350"/>
          </a:xfrm>
        </p:spPr>
        <p:txBody>
          <a:bodyPr anchor="t">
            <a:normAutofit/>
          </a:bodyPr>
          <a:lstStyle/>
          <a:p>
            <a:pPr indent="-228600">
              <a:spcAft>
                <a:spcPts val="600"/>
              </a:spcAft>
              <a:buFont typeface="Arial" panose="020B0604020202020204" pitchFamily="34" charset="0"/>
              <a:buChar char="•"/>
            </a:pPr>
            <a:r>
              <a:rPr lang="en-US" dirty="0"/>
              <a:t>Adults 18+</a:t>
            </a:r>
          </a:p>
          <a:p>
            <a:pPr indent="-228600">
              <a:spcAft>
                <a:spcPts val="600"/>
              </a:spcAft>
              <a:buFont typeface="Arial" panose="020B0604020202020204" pitchFamily="34" charset="0"/>
              <a:buChar char="•"/>
            </a:pPr>
            <a:r>
              <a:rPr lang="en-US" dirty="0"/>
              <a:t>Living in borough of Ealing with a GP surgery in Ealing </a:t>
            </a:r>
          </a:p>
          <a:p>
            <a:pPr indent="-228600">
              <a:spcAft>
                <a:spcPts val="600"/>
              </a:spcAft>
              <a:buFont typeface="Arial" panose="020B0604020202020204" pitchFamily="34" charset="0"/>
              <a:buChar char="•"/>
            </a:pPr>
            <a:r>
              <a:rPr lang="en-US" dirty="0"/>
              <a:t>On the SMI register</a:t>
            </a:r>
          </a:p>
          <a:p>
            <a:pPr indent="-228600">
              <a:spcAft>
                <a:spcPts val="600"/>
              </a:spcAft>
              <a:buFont typeface="Arial" panose="020B0604020202020204" pitchFamily="34" charset="0"/>
              <a:buChar char="•"/>
            </a:pPr>
            <a:r>
              <a:rPr lang="en-US" dirty="0"/>
              <a:t>Require support and understanding of annual physical health checks</a:t>
            </a:r>
          </a:p>
          <a:p>
            <a:endParaRPr lang="en-GB"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9366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CFBB7C-763B-F129-E5FE-50477AD78771}"/>
              </a:ext>
            </a:extLst>
          </p:cNvPr>
          <p:cNvSpPr>
            <a:spLocks noGrp="1"/>
          </p:cNvSpPr>
          <p:nvPr>
            <p:ph type="title"/>
          </p:nvPr>
        </p:nvSpPr>
        <p:spPr>
          <a:xfrm>
            <a:off x="1389278" y="1233241"/>
            <a:ext cx="3240506" cy="4064628"/>
          </a:xfrm>
        </p:spPr>
        <p:txBody>
          <a:bodyPr>
            <a:normAutofit/>
          </a:bodyPr>
          <a:lstStyle/>
          <a:p>
            <a:pPr algn="ctr"/>
            <a:r>
              <a:rPr lang="en-GB" b="1" dirty="0">
                <a:solidFill>
                  <a:srgbClr val="FFFFFF"/>
                </a:solidFill>
              </a:rPr>
              <a:t>How can we support clients?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0E4BB40-4AA1-14F0-7A23-CD8E5FBEB536}"/>
              </a:ext>
            </a:extLst>
          </p:cNvPr>
          <p:cNvSpPr>
            <a:spLocks noGrp="1"/>
          </p:cNvSpPr>
          <p:nvPr>
            <p:ph idx="1"/>
          </p:nvPr>
        </p:nvSpPr>
        <p:spPr>
          <a:xfrm>
            <a:off x="6226808" y="809404"/>
            <a:ext cx="5257799" cy="5360845"/>
          </a:xfrm>
        </p:spPr>
        <p:txBody>
          <a:bodyPr anchor="t">
            <a:normAutofit fontScale="85000" lnSpcReduction="20000"/>
          </a:bodyPr>
          <a:lstStyle/>
          <a:p>
            <a:pPr indent="-228600">
              <a:spcAft>
                <a:spcPts val="600"/>
              </a:spcAft>
              <a:buFont typeface="Arial" panose="020B0604020202020204" pitchFamily="34" charset="0"/>
              <a:buChar char="•"/>
            </a:pPr>
            <a:r>
              <a:rPr lang="en-US" sz="2400" dirty="0"/>
              <a:t>Help patients understand the benefits of annual physical health checks and listen to any concerns. </a:t>
            </a:r>
          </a:p>
          <a:p>
            <a:pPr indent="-228600">
              <a:spcAft>
                <a:spcPts val="600"/>
              </a:spcAft>
              <a:buFont typeface="Arial" panose="020B0604020202020204" pitchFamily="34" charset="0"/>
              <a:buChar char="•"/>
            </a:pPr>
            <a:r>
              <a:rPr lang="en-US" sz="2400" dirty="0"/>
              <a:t>Help book a physical health check with the GP. </a:t>
            </a:r>
          </a:p>
          <a:p>
            <a:pPr indent="-228600">
              <a:spcAft>
                <a:spcPts val="600"/>
              </a:spcAft>
              <a:buFont typeface="Arial" panose="020B0604020202020204" pitchFamily="34" charset="0"/>
              <a:buChar char="•"/>
            </a:pPr>
            <a:r>
              <a:rPr lang="en-US" sz="2400" dirty="0"/>
              <a:t>Accompany to the GP surgery for the physical health check appointment. </a:t>
            </a:r>
          </a:p>
          <a:p>
            <a:pPr indent="-228600">
              <a:spcAft>
                <a:spcPts val="600"/>
              </a:spcAft>
              <a:buFont typeface="Arial" panose="020B0604020202020204" pitchFamily="34" charset="0"/>
              <a:buChar char="•"/>
            </a:pPr>
            <a:r>
              <a:rPr lang="en-US" sz="2400" dirty="0"/>
              <a:t>Help overcome any worries or issues with physical health checks and provide further education on the importance of annual health checks. </a:t>
            </a:r>
          </a:p>
          <a:p>
            <a:pPr indent="-228600">
              <a:spcAft>
                <a:spcPts val="600"/>
              </a:spcAft>
              <a:buFont typeface="Arial" panose="020B0604020202020204" pitchFamily="34" charset="0"/>
              <a:buChar char="•"/>
            </a:pPr>
            <a:r>
              <a:rPr lang="en-US" sz="2400" dirty="0"/>
              <a:t>Help overcome any barriers in attending physical health checks.</a:t>
            </a:r>
          </a:p>
          <a:p>
            <a:pPr indent="-228600">
              <a:spcAft>
                <a:spcPts val="600"/>
              </a:spcAft>
              <a:buFont typeface="Arial" panose="020B0604020202020204" pitchFamily="34" charset="0"/>
              <a:buChar char="•"/>
            </a:pPr>
            <a:r>
              <a:rPr lang="en-US" sz="2400" dirty="0"/>
              <a:t>Home visits to carry out elements of the annual </a:t>
            </a:r>
            <a:r>
              <a:rPr lang="en-US" sz="2400"/>
              <a:t>health check </a:t>
            </a:r>
            <a:endParaRPr lang="en-US" sz="2400" dirty="0"/>
          </a:p>
          <a:p>
            <a:pPr indent="-228600">
              <a:spcAft>
                <a:spcPts val="600"/>
              </a:spcAft>
              <a:buFont typeface="Arial" panose="020B0604020202020204" pitchFamily="34" charset="0"/>
              <a:buChar char="•"/>
            </a:pPr>
            <a:r>
              <a:rPr lang="en-US" sz="2400" dirty="0"/>
              <a:t>We can also provide workshops and attend events in Ealing to provide education and awareness for annual health checks alongside further support for wellbeing. </a:t>
            </a:r>
          </a:p>
          <a:p>
            <a:endParaRPr lang="en-GB" sz="20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8399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ACFBB7C-763B-F129-E5FE-50477AD78771}"/>
              </a:ext>
            </a:extLst>
          </p:cNvPr>
          <p:cNvSpPr>
            <a:spLocks noGrp="1"/>
          </p:cNvSpPr>
          <p:nvPr>
            <p:ph type="title"/>
          </p:nvPr>
        </p:nvSpPr>
        <p:spPr>
          <a:xfrm>
            <a:off x="1389278" y="1233241"/>
            <a:ext cx="3240506" cy="4064628"/>
          </a:xfrm>
        </p:spPr>
        <p:txBody>
          <a:bodyPr>
            <a:normAutofit/>
          </a:bodyPr>
          <a:lstStyle/>
          <a:p>
            <a:pPr algn="ctr"/>
            <a:r>
              <a:rPr lang="en-GB" b="1" dirty="0">
                <a:solidFill>
                  <a:srgbClr val="FFFFFF"/>
                </a:solidFill>
              </a:rPr>
              <a:t>What we need from GPs.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0E4BB40-4AA1-14F0-7A23-CD8E5FBEB536}"/>
              </a:ext>
            </a:extLst>
          </p:cNvPr>
          <p:cNvSpPr>
            <a:spLocks noGrp="1"/>
          </p:cNvSpPr>
          <p:nvPr>
            <p:ph idx="1"/>
          </p:nvPr>
        </p:nvSpPr>
        <p:spPr>
          <a:xfrm>
            <a:off x="6226808" y="809404"/>
            <a:ext cx="5257799" cy="5360845"/>
          </a:xfrm>
        </p:spPr>
        <p:txBody>
          <a:bodyPr anchor="t">
            <a:normAutofit/>
          </a:bodyPr>
          <a:lstStyle/>
          <a:p>
            <a:pPr marL="0" indent="0">
              <a:spcAft>
                <a:spcPts val="600"/>
              </a:spcAft>
              <a:buNone/>
            </a:pPr>
            <a:r>
              <a:rPr lang="en-US" sz="2400" dirty="0"/>
              <a:t>In order to support GPs reaching their annual SMI targets, we need:</a:t>
            </a:r>
          </a:p>
          <a:p>
            <a:pPr indent="-228600">
              <a:spcAft>
                <a:spcPts val="600"/>
              </a:spcAft>
              <a:buFont typeface="Arial" panose="020B0604020202020204" pitchFamily="34" charset="0"/>
              <a:buChar char="•"/>
            </a:pPr>
            <a:r>
              <a:rPr lang="en-US" sz="2400" dirty="0"/>
              <a:t>An honorary contract to access patients records and contact them on behalf of the surgery </a:t>
            </a:r>
          </a:p>
          <a:p>
            <a:pPr indent="-228600">
              <a:spcAft>
                <a:spcPts val="600"/>
              </a:spcAft>
              <a:buFont typeface="Arial" panose="020B0604020202020204" pitchFamily="34" charset="0"/>
              <a:buChar char="•"/>
            </a:pPr>
            <a:r>
              <a:rPr lang="en-US" sz="2400" dirty="0"/>
              <a:t>An agreement on working location – either within the GP or remotely </a:t>
            </a:r>
          </a:p>
          <a:p>
            <a:pPr indent="-228600">
              <a:spcAft>
                <a:spcPts val="600"/>
              </a:spcAft>
              <a:buFont typeface="Arial" panose="020B0604020202020204" pitchFamily="34" charset="0"/>
              <a:buChar char="•"/>
            </a:pPr>
            <a:r>
              <a:rPr lang="en-US" sz="2400" dirty="0"/>
              <a:t>Access to </a:t>
            </a:r>
            <a:r>
              <a:rPr lang="en-US" sz="2400" dirty="0" err="1"/>
              <a:t>SystmOne</a:t>
            </a:r>
            <a:r>
              <a:rPr lang="en-US" sz="2400" dirty="0"/>
              <a:t> </a:t>
            </a:r>
          </a:p>
          <a:p>
            <a:pPr indent="-228600">
              <a:spcAft>
                <a:spcPts val="600"/>
              </a:spcAft>
              <a:buFont typeface="Arial" panose="020B0604020202020204" pitchFamily="34" charset="0"/>
              <a:buChar char="•"/>
            </a:pPr>
            <a:r>
              <a:rPr lang="en-US" sz="2400" dirty="0"/>
              <a:t>A smart card and reader (if working remotely)</a:t>
            </a:r>
          </a:p>
          <a:p>
            <a:pPr indent="-228600">
              <a:spcAft>
                <a:spcPts val="600"/>
              </a:spcAft>
              <a:buFont typeface="Arial" panose="020B0604020202020204" pitchFamily="34" charset="0"/>
              <a:buChar char="•"/>
            </a:pPr>
            <a:endParaRPr lang="en-US" sz="2400" dirty="0"/>
          </a:p>
          <a:p>
            <a:pPr indent="-228600">
              <a:spcAft>
                <a:spcPts val="600"/>
              </a:spcAft>
              <a:buFont typeface="Arial" panose="020B0604020202020204" pitchFamily="34" charset="0"/>
              <a:buChar char="•"/>
            </a:pPr>
            <a:endParaRPr lang="en-US" sz="2400" dirty="0"/>
          </a:p>
          <a:p>
            <a:endParaRPr lang="en-GB" sz="20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207863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2176C1B-A942-6044-94A8-60199BC2386B}"/>
              </a:ext>
            </a:extLst>
          </p:cNvPr>
          <p:cNvSpPr>
            <a:spLocks noGrp="1"/>
          </p:cNvSpPr>
          <p:nvPr>
            <p:ph type="title"/>
          </p:nvPr>
        </p:nvSpPr>
        <p:spPr>
          <a:xfrm>
            <a:off x="838200" y="365125"/>
            <a:ext cx="10515600" cy="1325563"/>
          </a:xfrm>
        </p:spPr>
        <p:txBody>
          <a:bodyPr>
            <a:normAutofit/>
          </a:bodyPr>
          <a:lstStyle/>
          <a:p>
            <a:r>
              <a:rPr lang="en-GB" b="1" dirty="0"/>
              <a:t>How can the support be accessed?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8BC3364-6DAE-8BE6-0333-92D35F23AC9D}"/>
              </a:ext>
            </a:extLst>
          </p:cNvPr>
          <p:cNvSpPr>
            <a:spLocks noGrp="1"/>
          </p:cNvSpPr>
          <p:nvPr>
            <p:ph idx="1"/>
          </p:nvPr>
        </p:nvSpPr>
        <p:spPr>
          <a:xfrm>
            <a:off x="1000125" y="1473200"/>
            <a:ext cx="10515600" cy="4351338"/>
          </a:xfrm>
        </p:spPr>
        <p:txBody>
          <a:bodyPr>
            <a:normAutofit/>
          </a:bodyPr>
          <a:lstStyle/>
          <a:p>
            <a:pPr indent="-228600">
              <a:spcAft>
                <a:spcPts val="600"/>
              </a:spcAft>
              <a:buFont typeface="Arial" panose="020B0604020202020204" pitchFamily="34" charset="0"/>
              <a:buChar char="•"/>
            </a:pPr>
            <a:r>
              <a:rPr lang="en-US" sz="1800" b="1" dirty="0"/>
              <a:t>Self-referrals: </a:t>
            </a:r>
            <a:r>
              <a:rPr lang="en-US" sz="1800" dirty="0"/>
              <a:t>Via the Cape website (Community Activities Projects Ealing) and following the ‘Bridging the Gap to Healthy Lives’ webpage. Or via the HFEH Mind website and follow ‘My Practice My Health’ webpage. </a:t>
            </a:r>
          </a:p>
          <a:p>
            <a:pPr indent="-228600">
              <a:spcAft>
                <a:spcPts val="600"/>
              </a:spcAft>
              <a:buFont typeface="Arial" panose="020B0604020202020204" pitchFamily="34" charset="0"/>
              <a:buChar char="•"/>
            </a:pPr>
            <a:r>
              <a:rPr lang="en-US" sz="1800" dirty="0"/>
              <a:t>Patient’s GP or another healthcare professional can also refer through this method</a:t>
            </a:r>
          </a:p>
          <a:p>
            <a:pPr indent="-228600">
              <a:spcAft>
                <a:spcPts val="600"/>
              </a:spcAft>
              <a:buFont typeface="Arial" panose="020B0604020202020204" pitchFamily="34" charset="0"/>
              <a:buChar char="•"/>
            </a:pPr>
            <a:r>
              <a:rPr lang="en-US" sz="1800" b="1" dirty="0"/>
              <a:t>Support within your GP Surgery: </a:t>
            </a:r>
            <a:r>
              <a:rPr lang="en-US" sz="1800" dirty="0"/>
              <a:t>The teams can work within GP surgeries and support by contacting those on the SMI register and book them in for their annual health check alongside providing further support. For this offer we will need honorary contracts in place with each PCN/Surgery we work within. This method has proven to be the most successful in our neighboring boroughs for reaching those on the SMI register.</a:t>
            </a:r>
          </a:p>
          <a:p>
            <a:pPr indent="-228600">
              <a:spcAft>
                <a:spcPts val="600"/>
              </a:spcAft>
              <a:buFont typeface="Arial" panose="020B0604020202020204" pitchFamily="34" charset="0"/>
              <a:buChar char="•"/>
            </a:pPr>
            <a:r>
              <a:rPr lang="en-US" sz="1800" b="1" dirty="0"/>
              <a:t>Project contacts: </a:t>
            </a:r>
          </a:p>
          <a:p>
            <a:pPr marL="0" indent="0">
              <a:spcAft>
                <a:spcPts val="600"/>
              </a:spcAft>
              <a:buNone/>
            </a:pPr>
            <a:r>
              <a:rPr lang="en-US" sz="1800" dirty="0"/>
              <a:t>Cape: </a:t>
            </a:r>
            <a:r>
              <a:rPr lang="en-US" sz="1800" dirty="0">
                <a:hlinkClick r:id="rId2"/>
              </a:rPr>
              <a:t>pauline@capeproject.org.uk</a:t>
            </a:r>
            <a:r>
              <a:rPr lang="en-US" sz="1800" dirty="0"/>
              <a:t>  </a:t>
            </a:r>
          </a:p>
          <a:p>
            <a:pPr marL="0" indent="0">
              <a:spcAft>
                <a:spcPts val="600"/>
              </a:spcAft>
              <a:buNone/>
            </a:pPr>
            <a:r>
              <a:rPr lang="en-US" sz="1800" dirty="0"/>
              <a:t>HFEH Mind: </a:t>
            </a:r>
            <a:r>
              <a:rPr lang="en-US" sz="1800" dirty="0">
                <a:hlinkClick r:id="rId3"/>
              </a:rPr>
              <a:t>Alice.Hall@hfehmind.org.uk</a:t>
            </a:r>
            <a:r>
              <a:rPr lang="en-US" sz="1800" dirty="0"/>
              <a:t> </a:t>
            </a:r>
          </a:p>
          <a:p>
            <a:endParaRPr lang="en-GB" sz="1800" dirty="0"/>
          </a:p>
        </p:txBody>
      </p:sp>
    </p:spTree>
    <p:extLst>
      <p:ext uri="{BB962C8B-B14F-4D97-AF65-F5344CB8AC3E}">
        <p14:creationId xmlns:p14="http://schemas.microsoft.com/office/powerpoint/2010/main" val="81337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138222-D274-4866-96E7-C3B1D6DA8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c 10">
            <a:extLst>
              <a:ext uri="{FF2B5EF4-FFF2-40B4-BE49-F238E27FC236}">
                <a16:creationId xmlns:a16="http://schemas.microsoft.com/office/drawing/2014/main" id="{5888E255-D20B-4F26-B9DA-3DF036797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E5D8C7F-216E-0571-3CB0-88D69F5063D2}"/>
              </a:ext>
            </a:extLst>
          </p:cNvPr>
          <p:cNvSpPr>
            <a:spLocks noGrp="1"/>
          </p:cNvSpPr>
          <p:nvPr>
            <p:ph type="title"/>
          </p:nvPr>
        </p:nvSpPr>
        <p:spPr>
          <a:xfrm>
            <a:off x="841512" y="1122363"/>
            <a:ext cx="5087631" cy="2387600"/>
          </a:xfrm>
        </p:spPr>
        <p:txBody>
          <a:bodyPr vert="horz" lIns="91440" tIns="45720" rIns="91440" bIns="45720" rtlCol="0" anchor="b">
            <a:normAutofit/>
          </a:bodyPr>
          <a:lstStyle/>
          <a:p>
            <a:pPr algn="ctr"/>
            <a:r>
              <a:rPr lang="en-US" sz="6000" b="1" kern="1200">
                <a:solidFill>
                  <a:srgbClr val="FFFFFF"/>
                </a:solidFill>
                <a:latin typeface="+mj-lt"/>
                <a:ea typeface="+mj-ea"/>
                <a:cs typeface="+mj-cs"/>
              </a:rPr>
              <a:t>PCN Breakdown - CAPE</a:t>
            </a:r>
          </a:p>
        </p:txBody>
      </p:sp>
      <p:sp>
        <p:nvSpPr>
          <p:cNvPr id="13" name="Oval 12">
            <a:extLst>
              <a:ext uri="{FF2B5EF4-FFF2-40B4-BE49-F238E27FC236}">
                <a16:creationId xmlns:a16="http://schemas.microsoft.com/office/drawing/2014/main" id="{02AD46D6-02D6-45B3-921C-F4033826E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2790" y="5367348"/>
            <a:ext cx="616353" cy="59963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7E70E650-713C-B631-94EC-565D234C9DA8}"/>
              </a:ext>
            </a:extLst>
          </p:cNvPr>
          <p:cNvGraphicFramePr>
            <a:graphicFrameLocks noGrp="1"/>
          </p:cNvGraphicFramePr>
          <p:nvPr>
            <p:extLst>
              <p:ext uri="{D42A27DB-BD31-4B8C-83A1-F6EECF244321}">
                <p14:modId xmlns:p14="http://schemas.microsoft.com/office/powerpoint/2010/main" val="2118138473"/>
              </p:ext>
            </p:extLst>
          </p:nvPr>
        </p:nvGraphicFramePr>
        <p:xfrm>
          <a:off x="6096000" y="352426"/>
          <a:ext cx="5819776" cy="6200773"/>
        </p:xfrm>
        <a:graphic>
          <a:graphicData uri="http://schemas.openxmlformats.org/drawingml/2006/table">
            <a:tbl>
              <a:tblPr firstRow="1" bandRow="1">
                <a:tableStyleId>{5C22544A-7EE6-4342-B048-85BDC9FD1C3A}</a:tableStyleId>
              </a:tblPr>
              <a:tblGrid>
                <a:gridCol w="1504320">
                  <a:extLst>
                    <a:ext uri="{9D8B030D-6E8A-4147-A177-3AD203B41FA5}">
                      <a16:colId xmlns:a16="http://schemas.microsoft.com/office/drawing/2014/main" val="2569547266"/>
                    </a:ext>
                  </a:extLst>
                </a:gridCol>
                <a:gridCol w="1430256">
                  <a:extLst>
                    <a:ext uri="{9D8B030D-6E8A-4147-A177-3AD203B41FA5}">
                      <a16:colId xmlns:a16="http://schemas.microsoft.com/office/drawing/2014/main" val="3075368223"/>
                    </a:ext>
                  </a:extLst>
                </a:gridCol>
                <a:gridCol w="1454944">
                  <a:extLst>
                    <a:ext uri="{9D8B030D-6E8A-4147-A177-3AD203B41FA5}">
                      <a16:colId xmlns:a16="http://schemas.microsoft.com/office/drawing/2014/main" val="1349655699"/>
                    </a:ext>
                  </a:extLst>
                </a:gridCol>
                <a:gridCol w="1430256">
                  <a:extLst>
                    <a:ext uri="{9D8B030D-6E8A-4147-A177-3AD203B41FA5}">
                      <a16:colId xmlns:a16="http://schemas.microsoft.com/office/drawing/2014/main" val="1131703880"/>
                    </a:ext>
                  </a:extLst>
                </a:gridCol>
              </a:tblGrid>
              <a:tr h="437007">
                <a:tc>
                  <a:txBody>
                    <a:bodyPr/>
                    <a:lstStyle/>
                    <a:p>
                      <a:pPr algn="ctr"/>
                      <a:r>
                        <a:rPr lang="en-GB" sz="1000"/>
                        <a:t>ACTON</a:t>
                      </a:r>
                    </a:p>
                  </a:txBody>
                  <a:tcPr marL="51429" marR="51429" marT="25715" marB="25715"/>
                </a:tc>
                <a:tc>
                  <a:txBody>
                    <a:bodyPr/>
                    <a:lstStyle/>
                    <a:p>
                      <a:pPr algn="ctr"/>
                      <a:r>
                        <a:rPr lang="en-GB" sz="1000"/>
                        <a:t>NORTHOLT</a:t>
                      </a:r>
                    </a:p>
                  </a:txBody>
                  <a:tcPr marL="51429" marR="51429" marT="25715" marB="25715"/>
                </a:tc>
                <a:tc>
                  <a:txBody>
                    <a:bodyPr/>
                    <a:lstStyle/>
                    <a:p>
                      <a:pPr algn="ctr"/>
                      <a:r>
                        <a:rPr lang="en-GB" sz="1000"/>
                        <a:t>SOUTH CENTRAL EALING</a:t>
                      </a:r>
                    </a:p>
                  </a:txBody>
                  <a:tcPr marL="51429" marR="51429" marT="25715" marB="25715"/>
                </a:tc>
                <a:tc>
                  <a:txBody>
                    <a:bodyPr/>
                    <a:lstStyle/>
                    <a:p>
                      <a:pPr algn="ctr"/>
                      <a:r>
                        <a:rPr lang="en-GB" sz="1000"/>
                        <a:t>GREENWELL</a:t>
                      </a:r>
                    </a:p>
                  </a:txBody>
                  <a:tcPr marL="51429" marR="51429" marT="25715" marB="25715"/>
                </a:tc>
                <a:extLst>
                  <a:ext uri="{0D108BD9-81ED-4DB2-BD59-A6C34878D82A}">
                    <a16:rowId xmlns:a16="http://schemas.microsoft.com/office/drawing/2014/main" val="3224230050"/>
                  </a:ext>
                </a:extLst>
              </a:tr>
              <a:tr h="437007">
                <a:tc>
                  <a:txBody>
                    <a:bodyPr/>
                    <a:lstStyle/>
                    <a:p>
                      <a:r>
                        <a:rPr lang="en-GB" sz="1000"/>
                        <a:t>Chiswick Family Practice</a:t>
                      </a:r>
                    </a:p>
                  </a:txBody>
                  <a:tcPr marL="51429" marR="51429" marT="25715" marB="25715"/>
                </a:tc>
                <a:tc>
                  <a:txBody>
                    <a:bodyPr/>
                    <a:lstStyle/>
                    <a:p>
                      <a:r>
                        <a:rPr lang="en-GB" sz="1000"/>
                        <a:t>Jubilee Gardens Medical Centre</a:t>
                      </a:r>
                    </a:p>
                  </a:txBody>
                  <a:tcPr marL="51429" marR="51429" marT="25715" marB="25715"/>
                </a:tc>
                <a:tc>
                  <a:txBody>
                    <a:bodyPr/>
                    <a:lstStyle/>
                    <a:p>
                      <a:r>
                        <a:rPr lang="en-GB" sz="1000"/>
                        <a:t>Elthorne Park Surgery</a:t>
                      </a:r>
                    </a:p>
                  </a:txBody>
                  <a:tcPr marL="51429" marR="51429" marT="25715" marB="25715"/>
                </a:tc>
                <a:tc>
                  <a:txBody>
                    <a:bodyPr/>
                    <a:lstStyle/>
                    <a:p>
                      <a:r>
                        <a:rPr lang="en-GB" sz="1000"/>
                        <a:t>Oldfield Family Practice</a:t>
                      </a:r>
                    </a:p>
                  </a:txBody>
                  <a:tcPr marL="51429" marR="51429" marT="25715" marB="25715"/>
                </a:tc>
                <a:extLst>
                  <a:ext uri="{0D108BD9-81ED-4DB2-BD59-A6C34878D82A}">
                    <a16:rowId xmlns:a16="http://schemas.microsoft.com/office/drawing/2014/main" val="1385307166"/>
                  </a:ext>
                </a:extLst>
              </a:tr>
              <a:tr h="437007">
                <a:tc>
                  <a:txBody>
                    <a:bodyPr/>
                    <a:lstStyle/>
                    <a:p>
                      <a:r>
                        <a:rPr lang="en-GB" sz="1000"/>
                        <a:t>The Bedford Park Surgery</a:t>
                      </a:r>
                    </a:p>
                  </a:txBody>
                  <a:tcPr marL="51429" marR="51429" marT="25715" marB="25715"/>
                </a:tc>
                <a:tc>
                  <a:txBody>
                    <a:bodyPr/>
                    <a:lstStyle/>
                    <a:p>
                      <a:r>
                        <a:rPr lang="en-GB" sz="1000"/>
                        <a:t>West End Surgery</a:t>
                      </a:r>
                    </a:p>
                  </a:txBody>
                  <a:tcPr marL="51429" marR="51429" marT="25715" marB="25715"/>
                </a:tc>
                <a:tc>
                  <a:txBody>
                    <a:bodyPr/>
                    <a:lstStyle/>
                    <a:p>
                      <a:r>
                        <a:rPr lang="en-GB" sz="1000"/>
                        <a:t>Ealing Park Health Centre</a:t>
                      </a:r>
                    </a:p>
                  </a:txBody>
                  <a:tcPr marL="51429" marR="51429" marT="25715" marB="25715"/>
                </a:tc>
                <a:tc>
                  <a:txBody>
                    <a:bodyPr/>
                    <a:lstStyle/>
                    <a:p>
                      <a:r>
                        <a:rPr lang="en-GB" sz="1000"/>
                        <a:t>Eastmead Surgery</a:t>
                      </a:r>
                    </a:p>
                  </a:txBody>
                  <a:tcPr marL="51429" marR="51429" marT="25715" marB="25715"/>
                </a:tc>
                <a:extLst>
                  <a:ext uri="{0D108BD9-81ED-4DB2-BD59-A6C34878D82A}">
                    <a16:rowId xmlns:a16="http://schemas.microsoft.com/office/drawing/2014/main" val="470380480"/>
                  </a:ext>
                </a:extLst>
              </a:tr>
              <a:tr h="437007">
                <a:tc>
                  <a:txBody>
                    <a:bodyPr/>
                    <a:lstStyle/>
                    <a:p>
                      <a:r>
                        <a:rPr lang="en-GB" sz="1000"/>
                        <a:t>Chiswick Family Practice</a:t>
                      </a:r>
                    </a:p>
                  </a:txBody>
                  <a:tcPr marL="51429" marR="51429" marT="25715" marB="25715"/>
                </a:tc>
                <a:tc>
                  <a:txBody>
                    <a:bodyPr/>
                    <a:lstStyle/>
                    <a:p>
                      <a:r>
                        <a:rPr lang="en-GB" sz="1000"/>
                        <a:t>Yeading Medical Centre</a:t>
                      </a:r>
                    </a:p>
                  </a:txBody>
                  <a:tcPr marL="51429" marR="51429" marT="25715" marB="25715"/>
                </a:tc>
                <a:tc>
                  <a:txBody>
                    <a:bodyPr/>
                    <a:lstStyle/>
                    <a:p>
                      <a:r>
                        <a:rPr lang="en-GB" sz="1000"/>
                        <a:t>Northfield Surgery</a:t>
                      </a:r>
                    </a:p>
                  </a:txBody>
                  <a:tcPr marL="51429" marR="51429" marT="25715" marB="25715"/>
                </a:tc>
                <a:tc>
                  <a:txBody>
                    <a:bodyPr/>
                    <a:lstStyle/>
                    <a:p>
                      <a:r>
                        <a:rPr lang="en-GB" sz="1000"/>
                        <a:t>WestSeven GP</a:t>
                      </a:r>
                    </a:p>
                  </a:txBody>
                  <a:tcPr marL="51429" marR="51429" marT="25715" marB="25715"/>
                </a:tc>
                <a:extLst>
                  <a:ext uri="{0D108BD9-81ED-4DB2-BD59-A6C34878D82A}">
                    <a16:rowId xmlns:a16="http://schemas.microsoft.com/office/drawing/2014/main" val="1555789353"/>
                  </a:ext>
                </a:extLst>
              </a:tr>
              <a:tr h="437007">
                <a:tc>
                  <a:txBody>
                    <a:bodyPr/>
                    <a:lstStyle/>
                    <a:p>
                      <a:r>
                        <a:rPr lang="en-GB" sz="1000"/>
                        <a:t>Acton Lane Medical Centre</a:t>
                      </a:r>
                    </a:p>
                  </a:txBody>
                  <a:tcPr marL="51429" marR="51429" marT="25715" marB="25715"/>
                </a:tc>
                <a:tc>
                  <a:txBody>
                    <a:bodyPr/>
                    <a:lstStyle/>
                    <a:p>
                      <a:r>
                        <a:rPr lang="en-GB" sz="1000"/>
                        <a:t>Goodcare Practice</a:t>
                      </a:r>
                    </a:p>
                  </a:txBody>
                  <a:tcPr marL="51429" marR="51429" marT="25715" marB="25715"/>
                </a:tc>
                <a:tc>
                  <a:txBody>
                    <a:bodyPr/>
                    <a:lstStyle/>
                    <a:p>
                      <a:r>
                        <a:rPr lang="en-GB" sz="1000"/>
                        <a:t>Grosvenor House Surgery</a:t>
                      </a:r>
                    </a:p>
                  </a:txBody>
                  <a:tcPr marL="51429" marR="51429" marT="25715" marB="25715"/>
                </a:tc>
                <a:tc>
                  <a:txBody>
                    <a:bodyPr/>
                    <a:lstStyle/>
                    <a:p>
                      <a:r>
                        <a:rPr lang="en-GB" sz="1000"/>
                        <a:t>Mansell Road Practice</a:t>
                      </a:r>
                    </a:p>
                  </a:txBody>
                  <a:tcPr marL="51429" marR="51429" marT="25715" marB="25715"/>
                </a:tc>
                <a:extLst>
                  <a:ext uri="{0D108BD9-81ED-4DB2-BD59-A6C34878D82A}">
                    <a16:rowId xmlns:a16="http://schemas.microsoft.com/office/drawing/2014/main" val="1724429239"/>
                  </a:ext>
                </a:extLst>
              </a:tr>
              <a:tr h="437007">
                <a:tc>
                  <a:txBody>
                    <a:bodyPr/>
                    <a:lstStyle/>
                    <a:p>
                      <a:r>
                        <a:rPr lang="en-GB" sz="1000"/>
                        <a:t>Hillcrest Surgery</a:t>
                      </a:r>
                    </a:p>
                  </a:txBody>
                  <a:tcPr marL="51429" marR="51429" marT="25715" marB="25715"/>
                </a:tc>
                <a:tc>
                  <a:txBody>
                    <a:bodyPr/>
                    <a:lstStyle/>
                    <a:p>
                      <a:r>
                        <a:rPr lang="en-GB" sz="1000"/>
                        <a:t>Somerset Medical Centre</a:t>
                      </a:r>
                    </a:p>
                  </a:txBody>
                  <a:tcPr marL="51429" marR="51429" marT="25715" marB="25715"/>
                </a:tc>
                <a:tc>
                  <a:txBody>
                    <a:bodyPr/>
                    <a:lstStyle/>
                    <a:p>
                      <a:r>
                        <a:rPr lang="en-GB" sz="1000"/>
                        <a:t>Florence Road Surgery</a:t>
                      </a:r>
                    </a:p>
                  </a:txBody>
                  <a:tcPr marL="51429" marR="51429" marT="25715" marB="25715"/>
                </a:tc>
                <a:tc>
                  <a:txBody>
                    <a:bodyPr/>
                    <a:lstStyle/>
                    <a:p>
                      <a:r>
                        <a:rPr lang="en-GB" sz="1000"/>
                        <a:t>Elmbank Surgery</a:t>
                      </a:r>
                    </a:p>
                  </a:txBody>
                  <a:tcPr marL="51429" marR="51429" marT="25715" marB="25715"/>
                </a:tc>
                <a:extLst>
                  <a:ext uri="{0D108BD9-81ED-4DB2-BD59-A6C34878D82A}">
                    <a16:rowId xmlns:a16="http://schemas.microsoft.com/office/drawing/2014/main" val="2459326626"/>
                  </a:ext>
                </a:extLst>
              </a:tr>
              <a:tr h="437007">
                <a:tc>
                  <a:txBody>
                    <a:bodyPr/>
                    <a:lstStyle/>
                    <a:p>
                      <a:r>
                        <a:rPr lang="en-GB" sz="1000"/>
                        <a:t>Crown Street Surgery</a:t>
                      </a:r>
                    </a:p>
                  </a:txBody>
                  <a:tcPr marL="51429" marR="51429" marT="25715" marB="25715"/>
                </a:tc>
                <a:tc>
                  <a:txBody>
                    <a:bodyPr/>
                    <a:lstStyle/>
                    <a:p>
                      <a:r>
                        <a:rPr lang="en-GB" sz="1000"/>
                        <a:t>Broadmead Surgery</a:t>
                      </a:r>
                    </a:p>
                  </a:txBody>
                  <a:tcPr marL="51429" marR="51429" marT="25715" marB="25715"/>
                </a:tc>
                <a:tc>
                  <a:txBody>
                    <a:bodyPr/>
                    <a:lstStyle/>
                    <a:p>
                      <a:endParaRPr lang="en-GB" sz="1000"/>
                    </a:p>
                  </a:txBody>
                  <a:tcPr marL="51429" marR="51429" marT="25715" marB="25715"/>
                </a:tc>
                <a:tc>
                  <a:txBody>
                    <a:bodyPr/>
                    <a:lstStyle/>
                    <a:p>
                      <a:r>
                        <a:rPr lang="en-GB" sz="1000"/>
                        <a:t>Greenford Avenue FHP</a:t>
                      </a:r>
                    </a:p>
                  </a:txBody>
                  <a:tcPr marL="51429" marR="51429" marT="25715" marB="25715"/>
                </a:tc>
                <a:extLst>
                  <a:ext uri="{0D108BD9-81ED-4DB2-BD59-A6C34878D82A}">
                    <a16:rowId xmlns:a16="http://schemas.microsoft.com/office/drawing/2014/main" val="3988279346"/>
                  </a:ext>
                </a:extLst>
              </a:tr>
              <a:tr h="437007">
                <a:tc>
                  <a:txBody>
                    <a:bodyPr/>
                    <a:lstStyle/>
                    <a:p>
                      <a:r>
                        <a:rPr lang="en-GB" sz="1000"/>
                        <a:t>Mill Hill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r>
                        <a:rPr lang="en-GB" sz="1000"/>
                        <a:t>Hanwell Health Centre</a:t>
                      </a:r>
                    </a:p>
                  </a:txBody>
                  <a:tcPr marL="51429" marR="51429" marT="25715" marB="25715"/>
                </a:tc>
                <a:extLst>
                  <a:ext uri="{0D108BD9-81ED-4DB2-BD59-A6C34878D82A}">
                    <a16:rowId xmlns:a16="http://schemas.microsoft.com/office/drawing/2014/main" val="1045212857"/>
                  </a:ext>
                </a:extLst>
              </a:tr>
              <a:tr h="437007">
                <a:tc>
                  <a:txBody>
                    <a:bodyPr/>
                    <a:lstStyle/>
                    <a:p>
                      <a:r>
                        <a:rPr lang="en-GB" sz="1000"/>
                        <a:t>The Horn Lane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2812824141"/>
                  </a:ext>
                </a:extLst>
              </a:tr>
              <a:tr h="437007">
                <a:tc>
                  <a:txBody>
                    <a:bodyPr/>
                    <a:lstStyle/>
                    <a:p>
                      <a:r>
                        <a:rPr lang="en-GB" sz="1000"/>
                        <a:t>Churchfield Road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2925005135"/>
                  </a:ext>
                </a:extLst>
              </a:tr>
              <a:tr h="437007">
                <a:tc>
                  <a:txBody>
                    <a:bodyPr/>
                    <a:lstStyle/>
                    <a:p>
                      <a:r>
                        <a:rPr lang="en-GB" sz="1000"/>
                        <a:t>Acton Town Medical Centre</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1466730428"/>
                  </a:ext>
                </a:extLst>
              </a:tr>
              <a:tr h="437007">
                <a:tc>
                  <a:txBody>
                    <a:bodyPr/>
                    <a:lstStyle/>
                    <a:p>
                      <a:r>
                        <a:rPr lang="en-GB" sz="1000"/>
                        <a:t>Boileau Road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121914586"/>
                  </a:ext>
                </a:extLst>
              </a:tr>
              <a:tr h="259841">
                <a:tc>
                  <a:txBody>
                    <a:bodyPr/>
                    <a:lstStyle/>
                    <a:p>
                      <a:r>
                        <a:rPr lang="en-GB" sz="1000"/>
                        <a:t>Dr N Issacs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3989005415"/>
                  </a:ext>
                </a:extLst>
              </a:tr>
              <a:tr h="437007">
                <a:tc>
                  <a:txBody>
                    <a:bodyPr/>
                    <a:lstStyle/>
                    <a:p>
                      <a:r>
                        <a:rPr lang="en-GB" sz="1000"/>
                        <a:t>Cloister Road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extLst>
                  <a:ext uri="{0D108BD9-81ED-4DB2-BD59-A6C34878D82A}">
                    <a16:rowId xmlns:a16="http://schemas.microsoft.com/office/drawing/2014/main" val="2821787743"/>
                  </a:ext>
                </a:extLst>
              </a:tr>
              <a:tr h="259841">
                <a:tc>
                  <a:txBody>
                    <a:bodyPr/>
                    <a:lstStyle/>
                    <a:p>
                      <a:r>
                        <a:rPr lang="en-GB" sz="1000"/>
                        <a:t>The Vale Surgery</a:t>
                      </a:r>
                    </a:p>
                  </a:txBody>
                  <a:tcPr marL="51429" marR="51429" marT="25715" marB="25715"/>
                </a:tc>
                <a:tc>
                  <a:txBody>
                    <a:bodyPr/>
                    <a:lstStyle/>
                    <a:p>
                      <a:endParaRPr lang="en-GB" sz="1000"/>
                    </a:p>
                  </a:txBody>
                  <a:tcPr marL="51429" marR="51429" marT="25715" marB="25715"/>
                </a:tc>
                <a:tc>
                  <a:txBody>
                    <a:bodyPr/>
                    <a:lstStyle/>
                    <a:p>
                      <a:endParaRPr lang="en-GB" sz="1000"/>
                    </a:p>
                  </a:txBody>
                  <a:tcPr marL="51429" marR="51429" marT="25715" marB="25715"/>
                </a:tc>
                <a:tc>
                  <a:txBody>
                    <a:bodyPr/>
                    <a:lstStyle/>
                    <a:p>
                      <a:endParaRPr lang="en-GB" sz="1000" dirty="0"/>
                    </a:p>
                  </a:txBody>
                  <a:tcPr marL="51429" marR="51429" marT="25715" marB="25715"/>
                </a:tc>
                <a:extLst>
                  <a:ext uri="{0D108BD9-81ED-4DB2-BD59-A6C34878D82A}">
                    <a16:rowId xmlns:a16="http://schemas.microsoft.com/office/drawing/2014/main" val="2837402562"/>
                  </a:ext>
                </a:extLst>
              </a:tr>
            </a:tbl>
          </a:graphicData>
        </a:graphic>
      </p:graphicFrame>
      <p:pic>
        <p:nvPicPr>
          <p:cNvPr id="3" name="Picture 2">
            <a:extLst>
              <a:ext uri="{FF2B5EF4-FFF2-40B4-BE49-F238E27FC236}">
                <a16:creationId xmlns:a16="http://schemas.microsoft.com/office/drawing/2014/main" id="{50DD074A-9C16-EDEA-9EC0-EF43AB956DB3}"/>
              </a:ext>
            </a:extLst>
          </p:cNvPr>
          <p:cNvPicPr>
            <a:picLocks noChangeAspect="1"/>
          </p:cNvPicPr>
          <p:nvPr/>
        </p:nvPicPr>
        <p:blipFill>
          <a:blip r:embed="rId2"/>
          <a:stretch>
            <a:fillRect/>
          </a:stretch>
        </p:blipFill>
        <p:spPr>
          <a:xfrm>
            <a:off x="343623" y="5113537"/>
            <a:ext cx="1500602" cy="1561437"/>
          </a:xfrm>
          <a:prstGeom prst="rect">
            <a:avLst/>
          </a:prstGeom>
        </p:spPr>
      </p:pic>
    </p:spTree>
    <p:extLst>
      <p:ext uri="{BB962C8B-B14F-4D97-AF65-F5344CB8AC3E}">
        <p14:creationId xmlns:p14="http://schemas.microsoft.com/office/powerpoint/2010/main" val="1831774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F138222-D274-4866-96E7-C3B1D6DA8C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Arc 10">
            <a:extLst>
              <a:ext uri="{FF2B5EF4-FFF2-40B4-BE49-F238E27FC236}">
                <a16:creationId xmlns:a16="http://schemas.microsoft.com/office/drawing/2014/main" id="{5888E255-D20B-4F26-B9DA-3DF036797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E5D8C7F-216E-0571-3CB0-88D69F5063D2}"/>
              </a:ext>
            </a:extLst>
          </p:cNvPr>
          <p:cNvSpPr>
            <a:spLocks noGrp="1"/>
          </p:cNvSpPr>
          <p:nvPr>
            <p:ph type="title"/>
          </p:nvPr>
        </p:nvSpPr>
        <p:spPr>
          <a:xfrm>
            <a:off x="841512" y="1122363"/>
            <a:ext cx="5087631" cy="2387600"/>
          </a:xfrm>
        </p:spPr>
        <p:txBody>
          <a:bodyPr vert="horz" lIns="91440" tIns="45720" rIns="91440" bIns="45720" rtlCol="0" anchor="b">
            <a:normAutofit/>
          </a:bodyPr>
          <a:lstStyle/>
          <a:p>
            <a:pPr algn="ctr"/>
            <a:r>
              <a:rPr lang="en-US" sz="6000" b="1" kern="1200">
                <a:solidFill>
                  <a:srgbClr val="FFFFFF"/>
                </a:solidFill>
                <a:latin typeface="+mj-lt"/>
                <a:ea typeface="+mj-ea"/>
                <a:cs typeface="+mj-cs"/>
              </a:rPr>
              <a:t>PCN Breakdown – HFEH Mind</a:t>
            </a:r>
          </a:p>
        </p:txBody>
      </p:sp>
      <p:sp>
        <p:nvSpPr>
          <p:cNvPr id="13" name="Oval 12">
            <a:extLst>
              <a:ext uri="{FF2B5EF4-FFF2-40B4-BE49-F238E27FC236}">
                <a16:creationId xmlns:a16="http://schemas.microsoft.com/office/drawing/2014/main" id="{02AD46D6-02D6-45B3-921C-F4033826E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2790" y="5367348"/>
            <a:ext cx="616353" cy="59963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7E70E650-713C-B631-94EC-565D234C9DA8}"/>
              </a:ext>
            </a:extLst>
          </p:cNvPr>
          <p:cNvGraphicFramePr>
            <a:graphicFrameLocks noGrp="1"/>
          </p:cNvGraphicFramePr>
          <p:nvPr>
            <p:extLst>
              <p:ext uri="{D42A27DB-BD31-4B8C-83A1-F6EECF244321}">
                <p14:modId xmlns:p14="http://schemas.microsoft.com/office/powerpoint/2010/main" val="2437491662"/>
              </p:ext>
            </p:extLst>
          </p:nvPr>
        </p:nvGraphicFramePr>
        <p:xfrm>
          <a:off x="6057901" y="419100"/>
          <a:ext cx="5991226" cy="5934075"/>
        </p:xfrm>
        <a:graphic>
          <a:graphicData uri="http://schemas.openxmlformats.org/drawingml/2006/table">
            <a:tbl>
              <a:tblPr firstRow="1" bandRow="1">
                <a:tableStyleId>{5C22544A-7EE6-4342-B048-85BDC9FD1C3A}</a:tableStyleId>
              </a:tblPr>
              <a:tblGrid>
                <a:gridCol w="1499903">
                  <a:extLst>
                    <a:ext uri="{9D8B030D-6E8A-4147-A177-3AD203B41FA5}">
                      <a16:colId xmlns:a16="http://schemas.microsoft.com/office/drawing/2014/main" val="2569547266"/>
                    </a:ext>
                  </a:extLst>
                </a:gridCol>
                <a:gridCol w="1499903">
                  <a:extLst>
                    <a:ext uri="{9D8B030D-6E8A-4147-A177-3AD203B41FA5}">
                      <a16:colId xmlns:a16="http://schemas.microsoft.com/office/drawing/2014/main" val="3075368223"/>
                    </a:ext>
                  </a:extLst>
                </a:gridCol>
                <a:gridCol w="1466350">
                  <a:extLst>
                    <a:ext uri="{9D8B030D-6E8A-4147-A177-3AD203B41FA5}">
                      <a16:colId xmlns:a16="http://schemas.microsoft.com/office/drawing/2014/main" val="1349655699"/>
                    </a:ext>
                  </a:extLst>
                </a:gridCol>
                <a:gridCol w="1525070">
                  <a:extLst>
                    <a:ext uri="{9D8B030D-6E8A-4147-A177-3AD203B41FA5}">
                      <a16:colId xmlns:a16="http://schemas.microsoft.com/office/drawing/2014/main" val="1131703880"/>
                    </a:ext>
                  </a:extLst>
                </a:gridCol>
              </a:tblGrid>
              <a:tr h="672269">
                <a:tc>
                  <a:txBody>
                    <a:bodyPr/>
                    <a:lstStyle/>
                    <a:p>
                      <a:pPr algn="ctr"/>
                      <a:r>
                        <a:rPr lang="en-GB" sz="1000"/>
                        <a:t>SOUTH SOUTHALL</a:t>
                      </a:r>
                    </a:p>
                  </a:txBody>
                  <a:tcPr marL="50925" marR="50925" marT="25463" marB="25463"/>
                </a:tc>
                <a:tc>
                  <a:txBody>
                    <a:bodyPr/>
                    <a:lstStyle/>
                    <a:p>
                      <a:pPr algn="ctr"/>
                      <a:r>
                        <a:rPr lang="en-GB" sz="1000"/>
                        <a:t>NORTH SOUTHALL</a:t>
                      </a:r>
                    </a:p>
                  </a:txBody>
                  <a:tcPr marL="50925" marR="50925" marT="25463" marB="25463"/>
                </a:tc>
                <a:tc>
                  <a:txBody>
                    <a:bodyPr/>
                    <a:lstStyle/>
                    <a:p>
                      <a:pPr algn="ctr"/>
                      <a:r>
                        <a:rPr lang="en-GB" sz="1000"/>
                        <a:t>THE EALING NETWORK</a:t>
                      </a:r>
                    </a:p>
                  </a:txBody>
                  <a:tcPr marL="50925" marR="50925" marT="25463" marB="25463"/>
                </a:tc>
                <a:tc>
                  <a:txBody>
                    <a:bodyPr/>
                    <a:lstStyle/>
                    <a:p>
                      <a:pPr algn="ctr"/>
                      <a:r>
                        <a:rPr lang="en-GB" sz="1000"/>
                        <a:t>NORTH GREENFORD AND PERIVALE</a:t>
                      </a:r>
                    </a:p>
                  </a:txBody>
                  <a:tcPr marL="50925" marR="50925" marT="25463" marB="25463"/>
                </a:tc>
                <a:extLst>
                  <a:ext uri="{0D108BD9-81ED-4DB2-BD59-A6C34878D82A}">
                    <a16:rowId xmlns:a16="http://schemas.microsoft.com/office/drawing/2014/main" val="3224230050"/>
                  </a:ext>
                </a:extLst>
              </a:tr>
              <a:tr h="478346">
                <a:tc>
                  <a:txBody>
                    <a:bodyPr/>
                    <a:lstStyle/>
                    <a:p>
                      <a:r>
                        <a:rPr lang="en-GB" sz="1000"/>
                        <a:t>Hammond Road Surgery</a:t>
                      </a:r>
                    </a:p>
                  </a:txBody>
                  <a:tcPr marL="50925" marR="50925" marT="25463" marB="25463"/>
                </a:tc>
                <a:tc>
                  <a:txBody>
                    <a:bodyPr/>
                    <a:lstStyle/>
                    <a:p>
                      <a:r>
                        <a:rPr lang="en-GB" sz="1000"/>
                        <a:t>The Town Surgery</a:t>
                      </a:r>
                    </a:p>
                  </a:txBody>
                  <a:tcPr marL="50925" marR="50925" marT="25463" marB="25463"/>
                </a:tc>
                <a:tc>
                  <a:txBody>
                    <a:bodyPr/>
                    <a:lstStyle/>
                    <a:p>
                      <a:r>
                        <a:rPr lang="en-GB" sz="1000"/>
                        <a:t>Dr H Nay Lin’s Practice</a:t>
                      </a:r>
                    </a:p>
                  </a:txBody>
                  <a:tcPr marL="50925" marR="50925" marT="25463" marB="25463"/>
                </a:tc>
                <a:tc>
                  <a:txBody>
                    <a:bodyPr/>
                    <a:lstStyle/>
                    <a:p>
                      <a:r>
                        <a:rPr lang="en-GB" sz="1000"/>
                        <a:t>Elm Trees Surgery</a:t>
                      </a:r>
                    </a:p>
                  </a:txBody>
                  <a:tcPr marL="50925" marR="50925" marT="25463" marB="25463"/>
                </a:tc>
                <a:extLst>
                  <a:ext uri="{0D108BD9-81ED-4DB2-BD59-A6C34878D82A}">
                    <a16:rowId xmlns:a16="http://schemas.microsoft.com/office/drawing/2014/main" val="1385307166"/>
                  </a:ext>
                </a:extLst>
              </a:tr>
              <a:tr h="478346">
                <a:tc>
                  <a:txBody>
                    <a:bodyPr/>
                    <a:lstStyle/>
                    <a:p>
                      <a:r>
                        <a:rPr lang="en-GB" sz="1000"/>
                        <a:t>Featherstone Road Health Centre</a:t>
                      </a:r>
                    </a:p>
                  </a:txBody>
                  <a:tcPr marL="50925" marR="50925" marT="25463" marB="25463"/>
                </a:tc>
                <a:tc>
                  <a:txBody>
                    <a:bodyPr/>
                    <a:lstStyle/>
                    <a:p>
                      <a:r>
                        <a:rPr lang="en-GB" sz="1000"/>
                        <a:t>Somerset Family Health Practice</a:t>
                      </a:r>
                    </a:p>
                  </a:txBody>
                  <a:tcPr marL="50925" marR="50925" marT="25463" marB="25463"/>
                </a:tc>
                <a:tc>
                  <a:txBody>
                    <a:bodyPr/>
                    <a:lstStyle/>
                    <a:p>
                      <a:r>
                        <a:rPr lang="en-GB" sz="1000"/>
                        <a:t>Corfton Road Surgery</a:t>
                      </a:r>
                    </a:p>
                  </a:txBody>
                  <a:tcPr marL="50925" marR="50925" marT="25463" marB="25463"/>
                </a:tc>
                <a:tc>
                  <a:txBody>
                    <a:bodyPr/>
                    <a:lstStyle/>
                    <a:p>
                      <a:r>
                        <a:rPr lang="en-GB" sz="1000"/>
                        <a:t>The Allendale Road Surgery</a:t>
                      </a:r>
                    </a:p>
                  </a:txBody>
                  <a:tcPr marL="50925" marR="50925" marT="25463" marB="25463"/>
                </a:tc>
                <a:extLst>
                  <a:ext uri="{0D108BD9-81ED-4DB2-BD59-A6C34878D82A}">
                    <a16:rowId xmlns:a16="http://schemas.microsoft.com/office/drawing/2014/main" val="470380480"/>
                  </a:ext>
                </a:extLst>
              </a:tr>
              <a:tr h="478346">
                <a:tc>
                  <a:txBody>
                    <a:bodyPr/>
                    <a:lstStyle/>
                    <a:p>
                      <a:r>
                        <a:rPr lang="en-GB" sz="1000"/>
                        <a:t>Welcome Practice</a:t>
                      </a:r>
                    </a:p>
                  </a:txBody>
                  <a:tcPr marL="50925" marR="50925" marT="25463" marB="25463"/>
                </a:tc>
                <a:tc>
                  <a:txBody>
                    <a:bodyPr/>
                    <a:lstStyle/>
                    <a:p>
                      <a:r>
                        <a:rPr lang="en-GB" sz="1000"/>
                        <a:t>Woodbridge Medical Centre</a:t>
                      </a:r>
                    </a:p>
                  </a:txBody>
                  <a:tcPr marL="50925" marR="50925" marT="25463" marB="25463"/>
                </a:tc>
                <a:tc>
                  <a:txBody>
                    <a:bodyPr/>
                    <a:lstStyle/>
                    <a:p>
                      <a:r>
                        <a:rPr lang="en-GB" sz="1000"/>
                        <a:t>Brunswick Surgery</a:t>
                      </a:r>
                    </a:p>
                  </a:txBody>
                  <a:tcPr marL="50925" marR="50925" marT="25463" marB="25463"/>
                </a:tc>
                <a:tc>
                  <a:txBody>
                    <a:bodyPr/>
                    <a:lstStyle/>
                    <a:p>
                      <a:r>
                        <a:rPr lang="en-GB" sz="1000"/>
                        <a:t>Meadow View Surgery</a:t>
                      </a:r>
                    </a:p>
                  </a:txBody>
                  <a:tcPr marL="50925" marR="50925" marT="25463" marB="25463"/>
                </a:tc>
                <a:extLst>
                  <a:ext uri="{0D108BD9-81ED-4DB2-BD59-A6C34878D82A}">
                    <a16:rowId xmlns:a16="http://schemas.microsoft.com/office/drawing/2014/main" val="1555789353"/>
                  </a:ext>
                </a:extLst>
              </a:tr>
              <a:tr h="478346">
                <a:tc>
                  <a:txBody>
                    <a:bodyPr/>
                    <a:lstStyle/>
                    <a:p>
                      <a:r>
                        <a:rPr lang="en-GB" sz="1000"/>
                        <a:t>Sunrise Medical Centre</a:t>
                      </a:r>
                    </a:p>
                  </a:txBody>
                  <a:tcPr marL="50925" marR="50925" marT="25463" marB="25463"/>
                </a:tc>
                <a:tc>
                  <a:txBody>
                    <a:bodyPr/>
                    <a:lstStyle/>
                    <a:p>
                      <a:r>
                        <a:rPr lang="en-GB" sz="1000"/>
                        <a:t>Saluja Clinic</a:t>
                      </a:r>
                    </a:p>
                  </a:txBody>
                  <a:tcPr marL="50925" marR="50925" marT="25463" marB="25463"/>
                </a:tc>
                <a:tc>
                  <a:txBody>
                    <a:bodyPr/>
                    <a:lstStyle/>
                    <a:p>
                      <a:r>
                        <a:rPr lang="en-GB" sz="1000"/>
                        <a:t>Queens Walk Practice </a:t>
                      </a:r>
                    </a:p>
                  </a:txBody>
                  <a:tcPr marL="50925" marR="50925" marT="25463" marB="25463"/>
                </a:tc>
                <a:tc>
                  <a:txBody>
                    <a:bodyPr/>
                    <a:lstStyle/>
                    <a:p>
                      <a:r>
                        <a:rPr lang="en-GB" sz="1000"/>
                        <a:t>Islip Manor Medical Centre</a:t>
                      </a:r>
                    </a:p>
                  </a:txBody>
                  <a:tcPr marL="50925" marR="50925" marT="25463" marB="25463"/>
                </a:tc>
                <a:extLst>
                  <a:ext uri="{0D108BD9-81ED-4DB2-BD59-A6C34878D82A}">
                    <a16:rowId xmlns:a16="http://schemas.microsoft.com/office/drawing/2014/main" val="1724429239"/>
                  </a:ext>
                </a:extLst>
              </a:tr>
              <a:tr h="478346">
                <a:tc>
                  <a:txBody>
                    <a:bodyPr/>
                    <a:lstStyle/>
                    <a:p>
                      <a:r>
                        <a:rPr lang="en-GB" sz="1000"/>
                        <a:t>Belmont Medical Centre</a:t>
                      </a:r>
                    </a:p>
                  </a:txBody>
                  <a:tcPr marL="50925" marR="50925" marT="25463" marB="25463"/>
                </a:tc>
                <a:tc>
                  <a:txBody>
                    <a:bodyPr/>
                    <a:lstStyle/>
                    <a:p>
                      <a:r>
                        <a:rPr lang="en-GB" sz="1000"/>
                        <a:t>Dormers Wells Medical Centre</a:t>
                      </a:r>
                    </a:p>
                  </a:txBody>
                  <a:tcPr marL="50925" marR="50925" marT="25463" marB="25463"/>
                </a:tc>
                <a:tc>
                  <a:txBody>
                    <a:bodyPr/>
                    <a:lstStyle/>
                    <a:p>
                      <a:r>
                        <a:rPr lang="en-GB" sz="1000"/>
                        <a:t>The Avenue Surgery</a:t>
                      </a:r>
                    </a:p>
                  </a:txBody>
                  <a:tcPr marL="50925" marR="50925" marT="25463" marB="25463"/>
                </a:tc>
                <a:tc>
                  <a:txBody>
                    <a:bodyPr/>
                    <a:lstStyle/>
                    <a:p>
                      <a:r>
                        <a:rPr lang="en-GB" sz="1000"/>
                        <a:t>Hillview Surgery</a:t>
                      </a:r>
                    </a:p>
                  </a:txBody>
                  <a:tcPr marL="50925" marR="50925" marT="25463" marB="25463"/>
                </a:tc>
                <a:extLst>
                  <a:ext uri="{0D108BD9-81ED-4DB2-BD59-A6C34878D82A}">
                    <a16:rowId xmlns:a16="http://schemas.microsoft.com/office/drawing/2014/main" val="2459326626"/>
                  </a:ext>
                </a:extLst>
              </a:tr>
              <a:tr h="478346">
                <a:tc>
                  <a:txBody>
                    <a:bodyPr/>
                    <a:lstStyle/>
                    <a:p>
                      <a:r>
                        <a:rPr lang="en-GB" sz="1000"/>
                        <a:t>Waterside Medical Centre</a:t>
                      </a:r>
                    </a:p>
                  </a:txBody>
                  <a:tcPr marL="50925" marR="50925" marT="25463" marB="25463"/>
                </a:tc>
                <a:tc>
                  <a:txBody>
                    <a:bodyPr/>
                    <a:lstStyle/>
                    <a:p>
                      <a:r>
                        <a:rPr lang="en-GB" sz="1000"/>
                        <a:t>The MWH Practice</a:t>
                      </a:r>
                    </a:p>
                  </a:txBody>
                  <a:tcPr marL="50925" marR="50925" marT="25463" marB="25463"/>
                </a:tc>
                <a:tc>
                  <a:txBody>
                    <a:bodyPr/>
                    <a:lstStyle/>
                    <a:p>
                      <a:r>
                        <a:rPr lang="en-GB" sz="1000"/>
                        <a:t>Gordon House Surgery</a:t>
                      </a:r>
                    </a:p>
                  </a:txBody>
                  <a:tcPr marL="50925" marR="50925" marT="25463" marB="25463"/>
                </a:tc>
                <a:tc>
                  <a:txBody>
                    <a:bodyPr/>
                    <a:lstStyle/>
                    <a:p>
                      <a:r>
                        <a:rPr lang="en-GB" sz="1000"/>
                        <a:t>Perivale Medical Clinic</a:t>
                      </a:r>
                    </a:p>
                  </a:txBody>
                  <a:tcPr marL="50925" marR="50925" marT="25463" marB="25463"/>
                </a:tc>
                <a:extLst>
                  <a:ext uri="{0D108BD9-81ED-4DB2-BD59-A6C34878D82A}">
                    <a16:rowId xmlns:a16="http://schemas.microsoft.com/office/drawing/2014/main" val="3988279346"/>
                  </a:ext>
                </a:extLst>
              </a:tr>
              <a:tr h="478346">
                <a:tc>
                  <a:txBody>
                    <a:bodyPr/>
                    <a:lstStyle/>
                    <a:p>
                      <a:r>
                        <a:rPr lang="en-GB" sz="1000"/>
                        <a:t>Guru Nanak Medical Centre</a:t>
                      </a:r>
                    </a:p>
                  </a:txBody>
                  <a:tcPr marL="50925" marR="50925" marT="25463" marB="25463"/>
                </a:tc>
                <a:tc>
                  <a:txBody>
                    <a:bodyPr/>
                    <a:lstStyle/>
                    <a:p>
                      <a:r>
                        <a:rPr lang="en-GB" sz="1000"/>
                        <a:t>St Georges Medical Centre</a:t>
                      </a:r>
                    </a:p>
                  </a:txBody>
                  <a:tcPr marL="50925" marR="50925" marT="25463" marB="25463"/>
                </a:tc>
                <a:tc>
                  <a:txBody>
                    <a:bodyPr/>
                    <a:lstStyle/>
                    <a:p>
                      <a:r>
                        <a:rPr lang="en-GB" sz="1000"/>
                        <a:t>The Cuckoo Lane Surgery </a:t>
                      </a:r>
                    </a:p>
                  </a:txBody>
                  <a:tcPr marL="50925" marR="50925" marT="25463" marB="25463"/>
                </a:tc>
                <a:tc>
                  <a:txBody>
                    <a:bodyPr/>
                    <a:lstStyle/>
                    <a:p>
                      <a:r>
                        <a:rPr lang="en-GB" sz="1000"/>
                        <a:t>The Grove Medical Practice</a:t>
                      </a:r>
                    </a:p>
                  </a:txBody>
                  <a:tcPr marL="50925" marR="50925" marT="25463" marB="25463"/>
                </a:tc>
                <a:extLst>
                  <a:ext uri="{0D108BD9-81ED-4DB2-BD59-A6C34878D82A}">
                    <a16:rowId xmlns:a16="http://schemas.microsoft.com/office/drawing/2014/main" val="1045212857"/>
                  </a:ext>
                </a:extLst>
              </a:tr>
              <a:tr h="478346">
                <a:tc>
                  <a:txBody>
                    <a:bodyPr/>
                    <a:lstStyle/>
                    <a:p>
                      <a:r>
                        <a:rPr lang="en-GB" sz="1000"/>
                        <a:t>Southall Medical Centre</a:t>
                      </a:r>
                    </a:p>
                  </a:txBody>
                  <a:tcPr marL="50925" marR="50925" marT="25463" marB="25463"/>
                </a:tc>
                <a:tc>
                  <a:txBody>
                    <a:bodyPr/>
                    <a:lstStyle/>
                    <a:p>
                      <a:r>
                        <a:rPr lang="en-GB" sz="1000"/>
                        <a:t>Chepstow Gardens Medical Centre</a:t>
                      </a:r>
                    </a:p>
                  </a:txBody>
                  <a:tcPr marL="50925" marR="50925" marT="25463" marB="25463"/>
                </a:tc>
                <a:tc>
                  <a:txBody>
                    <a:bodyPr/>
                    <a:lstStyle/>
                    <a:p>
                      <a:r>
                        <a:rPr lang="en-GB" sz="1000"/>
                        <a:t>The Argyle Surgery </a:t>
                      </a:r>
                    </a:p>
                  </a:txBody>
                  <a:tcPr marL="50925" marR="50925" marT="25463" marB="25463"/>
                </a:tc>
                <a:tc>
                  <a:txBody>
                    <a:bodyPr/>
                    <a:lstStyle/>
                    <a:p>
                      <a:r>
                        <a:rPr lang="en-GB" sz="1000"/>
                        <a:t>The Barnabas Medical Centre</a:t>
                      </a:r>
                    </a:p>
                  </a:txBody>
                  <a:tcPr marL="50925" marR="50925" marT="25463" marB="25463"/>
                </a:tc>
                <a:extLst>
                  <a:ext uri="{0D108BD9-81ED-4DB2-BD59-A6C34878D82A}">
                    <a16:rowId xmlns:a16="http://schemas.microsoft.com/office/drawing/2014/main" val="2812824141"/>
                  </a:ext>
                </a:extLst>
              </a:tr>
              <a:tr h="478346">
                <a:tc>
                  <a:txBody>
                    <a:bodyPr/>
                    <a:lstStyle/>
                    <a:p>
                      <a:endParaRPr lang="en-GB" sz="1000"/>
                    </a:p>
                  </a:txBody>
                  <a:tcPr marL="50925" marR="50925" marT="25463" marB="25463"/>
                </a:tc>
                <a:tc>
                  <a:txBody>
                    <a:bodyPr/>
                    <a:lstStyle/>
                    <a:p>
                      <a:r>
                        <a:rPr lang="en-GB" sz="1000" dirty="0"/>
                        <a:t>KS Medical Centre</a:t>
                      </a:r>
                    </a:p>
                  </a:txBody>
                  <a:tcPr marL="50925" marR="50925" marT="25463" marB="25463"/>
                </a:tc>
                <a:tc>
                  <a:txBody>
                    <a:bodyPr/>
                    <a:lstStyle/>
                    <a:p>
                      <a:endParaRPr lang="en-GB" sz="1000"/>
                    </a:p>
                  </a:txBody>
                  <a:tcPr marL="50925" marR="50925" marT="25463" marB="25463"/>
                </a:tc>
                <a:tc>
                  <a:txBody>
                    <a:bodyPr/>
                    <a:lstStyle/>
                    <a:p>
                      <a:r>
                        <a:rPr lang="en-GB" sz="1000"/>
                        <a:t>Greenford Road Medical Centre</a:t>
                      </a:r>
                    </a:p>
                  </a:txBody>
                  <a:tcPr marL="50925" marR="50925" marT="25463" marB="25463"/>
                </a:tc>
                <a:extLst>
                  <a:ext uri="{0D108BD9-81ED-4DB2-BD59-A6C34878D82A}">
                    <a16:rowId xmlns:a16="http://schemas.microsoft.com/office/drawing/2014/main" val="2925005135"/>
                  </a:ext>
                </a:extLst>
              </a:tr>
              <a:tr h="478346">
                <a:tc>
                  <a:txBody>
                    <a:bodyPr/>
                    <a:lstStyle/>
                    <a:p>
                      <a:endParaRPr lang="en-GB" sz="1000"/>
                    </a:p>
                  </a:txBody>
                  <a:tcPr marL="50925" marR="50925" marT="25463" marB="25463"/>
                </a:tc>
                <a:tc>
                  <a:txBody>
                    <a:bodyPr/>
                    <a:lstStyle/>
                    <a:p>
                      <a:r>
                        <a:rPr lang="en-GB" sz="1000"/>
                        <a:t>Lady Margaret Road Medical Centre</a:t>
                      </a:r>
                    </a:p>
                  </a:txBody>
                  <a:tcPr marL="50925" marR="50925" marT="25463" marB="25463"/>
                </a:tc>
                <a:tc>
                  <a:txBody>
                    <a:bodyPr/>
                    <a:lstStyle/>
                    <a:p>
                      <a:endParaRPr lang="en-GB" sz="1000"/>
                    </a:p>
                  </a:txBody>
                  <a:tcPr marL="50925" marR="50925" marT="25463" marB="25463"/>
                </a:tc>
                <a:tc>
                  <a:txBody>
                    <a:bodyPr/>
                    <a:lstStyle/>
                    <a:p>
                      <a:r>
                        <a:rPr lang="en-GB" sz="1000"/>
                        <a:t>The Medical Centre</a:t>
                      </a:r>
                    </a:p>
                  </a:txBody>
                  <a:tcPr marL="50925" marR="50925" marT="25463" marB="25463"/>
                </a:tc>
                <a:extLst>
                  <a:ext uri="{0D108BD9-81ED-4DB2-BD59-A6C34878D82A}">
                    <a16:rowId xmlns:a16="http://schemas.microsoft.com/office/drawing/2014/main" val="1466730428"/>
                  </a:ext>
                </a:extLst>
              </a:tr>
              <a:tr h="478346">
                <a:tc>
                  <a:txBody>
                    <a:bodyPr/>
                    <a:lstStyle/>
                    <a:p>
                      <a:endParaRPr lang="en-GB" sz="1000"/>
                    </a:p>
                  </a:txBody>
                  <a:tcPr marL="50925" marR="50925" marT="25463" marB="25463"/>
                </a:tc>
                <a:tc>
                  <a:txBody>
                    <a:bodyPr/>
                    <a:lstStyle/>
                    <a:p>
                      <a:endParaRPr lang="en-GB" sz="1000"/>
                    </a:p>
                  </a:txBody>
                  <a:tcPr marL="50925" marR="50925" marT="25463" marB="25463"/>
                </a:tc>
                <a:tc>
                  <a:txBody>
                    <a:bodyPr/>
                    <a:lstStyle/>
                    <a:p>
                      <a:endParaRPr lang="en-GB" sz="1000"/>
                    </a:p>
                  </a:txBody>
                  <a:tcPr marL="50925" marR="50925" marT="25463" marB="25463"/>
                </a:tc>
                <a:tc>
                  <a:txBody>
                    <a:bodyPr/>
                    <a:lstStyle/>
                    <a:p>
                      <a:r>
                        <a:rPr lang="en-GB" sz="1000" dirty="0"/>
                        <a:t>Mandeville Medical Centre</a:t>
                      </a:r>
                    </a:p>
                  </a:txBody>
                  <a:tcPr marL="50925" marR="50925" marT="25463" marB="25463"/>
                </a:tc>
                <a:extLst>
                  <a:ext uri="{0D108BD9-81ED-4DB2-BD59-A6C34878D82A}">
                    <a16:rowId xmlns:a16="http://schemas.microsoft.com/office/drawing/2014/main" val="121914586"/>
                  </a:ext>
                </a:extLst>
              </a:tr>
            </a:tbl>
          </a:graphicData>
        </a:graphic>
      </p:graphicFrame>
      <p:pic>
        <p:nvPicPr>
          <p:cNvPr id="3" name="Picture 2">
            <a:extLst>
              <a:ext uri="{FF2B5EF4-FFF2-40B4-BE49-F238E27FC236}">
                <a16:creationId xmlns:a16="http://schemas.microsoft.com/office/drawing/2014/main" id="{A523A6D4-E3F5-FD50-63D5-CAEDE46A4BEA}"/>
              </a:ext>
            </a:extLst>
          </p:cNvPr>
          <p:cNvPicPr>
            <a:picLocks noChangeAspect="1"/>
          </p:cNvPicPr>
          <p:nvPr/>
        </p:nvPicPr>
        <p:blipFill>
          <a:blip r:embed="rId2"/>
          <a:stretch>
            <a:fillRect/>
          </a:stretch>
        </p:blipFill>
        <p:spPr>
          <a:xfrm>
            <a:off x="194999" y="5517637"/>
            <a:ext cx="1846865" cy="1041031"/>
          </a:xfrm>
          <a:prstGeom prst="rect">
            <a:avLst/>
          </a:prstGeom>
        </p:spPr>
      </p:pic>
    </p:spTree>
    <p:extLst>
      <p:ext uri="{BB962C8B-B14F-4D97-AF65-F5344CB8AC3E}">
        <p14:creationId xmlns:p14="http://schemas.microsoft.com/office/powerpoint/2010/main" val="3099325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646</Words>
  <Application>Microsoft Office PowerPoint</Application>
  <PresentationFormat>Widescreen</PresentationFormat>
  <Paragraphs>108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Bridging the Gap to Healthy Lives &amp;  My Practice My Health </vt:lpstr>
      <vt:lpstr>Who is it for?</vt:lpstr>
      <vt:lpstr>How can we support clients?</vt:lpstr>
      <vt:lpstr>What we need from GPs.</vt:lpstr>
      <vt:lpstr>How can the support be accessed?</vt:lpstr>
      <vt:lpstr>PCN Breakdown - CAPE</vt:lpstr>
      <vt:lpstr>PCN Breakdown – HFEH Mind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Furzana Ahmed</dc:creator>
  <cp:lastModifiedBy>Alice Hall</cp:lastModifiedBy>
  <cp:revision>4</cp:revision>
  <dcterms:created xsi:type="dcterms:W3CDTF">2023-11-08T12:01:07Z</dcterms:created>
  <dcterms:modified xsi:type="dcterms:W3CDTF">2024-07-04T10:12:11Z</dcterms:modified>
</cp:coreProperties>
</file>