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60" r:id="rId2"/>
    <p:sldId id="261" r:id="rId3"/>
    <p:sldId id="2145707310" r:id="rId4"/>
    <p:sldId id="2145707299" r:id="rId5"/>
    <p:sldId id="2145707311" r:id="rId6"/>
    <p:sldId id="2145707296" r:id="rId7"/>
    <p:sldId id="2145707297" r:id="rId8"/>
    <p:sldId id="2145707307" r:id="rId9"/>
    <p:sldId id="2145707308" r:id="rId10"/>
    <p:sldId id="272" r:id="rId11"/>
    <p:sldId id="264" r:id="rId12"/>
    <p:sldId id="270" r:id="rId13"/>
    <p:sldId id="266" r:id="rId14"/>
    <p:sldId id="267" r:id="rId15"/>
    <p:sldId id="268" r:id="rId16"/>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varScale="1">
        <p:scale>
          <a:sx n="67" d="100"/>
          <a:sy n="67" d="100"/>
        </p:scale>
        <p:origin x="6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4D6BED4-3F92-43C4-8A51-0A6F2EBE814F}" type="datetimeFigureOut">
              <a:rPr lang="en-GB" smtClean="0"/>
              <a:t>12/09/2024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6A0E1123-253C-48E4-A07D-89F7E72E9ADE}" type="slidenum">
              <a:rPr lang="en-GB" smtClean="0"/>
              <a:t>‹#›</a:t>
            </a:fld>
            <a:endParaRPr lang="en-GB"/>
          </a:p>
        </p:txBody>
      </p:sp>
    </p:spTree>
    <p:extLst>
      <p:ext uri="{BB962C8B-B14F-4D97-AF65-F5344CB8AC3E}">
        <p14:creationId xmlns:p14="http://schemas.microsoft.com/office/powerpoint/2010/main" val="730755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5D36AC-A15B-4BD0-9339-FA78BD6CF3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341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100"/>
            </a:pPr>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3</a:t>
            </a:fld>
            <a:endParaRPr lang="en-GB"/>
          </a:p>
        </p:txBody>
      </p:sp>
    </p:spTree>
    <p:extLst>
      <p:ext uri="{BB962C8B-B14F-4D97-AF65-F5344CB8AC3E}">
        <p14:creationId xmlns:p14="http://schemas.microsoft.com/office/powerpoint/2010/main" val="3544305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4</a:t>
            </a:fld>
            <a:endParaRPr lang="en-GB"/>
          </a:p>
        </p:txBody>
      </p:sp>
    </p:spTree>
    <p:extLst>
      <p:ext uri="{BB962C8B-B14F-4D97-AF65-F5344CB8AC3E}">
        <p14:creationId xmlns:p14="http://schemas.microsoft.com/office/powerpoint/2010/main" val="3435139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5</a:t>
            </a:fld>
            <a:endParaRPr lang="en-GB"/>
          </a:p>
        </p:txBody>
      </p:sp>
    </p:spTree>
    <p:extLst>
      <p:ext uri="{BB962C8B-B14F-4D97-AF65-F5344CB8AC3E}">
        <p14:creationId xmlns:p14="http://schemas.microsoft.com/office/powerpoint/2010/main" val="729483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6</a:t>
            </a:fld>
            <a:endParaRPr lang="en-GB"/>
          </a:p>
        </p:txBody>
      </p:sp>
    </p:spTree>
    <p:extLst>
      <p:ext uri="{BB962C8B-B14F-4D97-AF65-F5344CB8AC3E}">
        <p14:creationId xmlns:p14="http://schemas.microsoft.com/office/powerpoint/2010/main" val="2111432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7</a:t>
            </a:fld>
            <a:endParaRPr lang="en-GB"/>
          </a:p>
        </p:txBody>
      </p:sp>
    </p:spTree>
    <p:extLst>
      <p:ext uri="{BB962C8B-B14F-4D97-AF65-F5344CB8AC3E}">
        <p14:creationId xmlns:p14="http://schemas.microsoft.com/office/powerpoint/2010/main" val="1846398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8</a:t>
            </a:fld>
            <a:endParaRPr lang="en-GB"/>
          </a:p>
        </p:txBody>
      </p:sp>
    </p:spTree>
    <p:extLst>
      <p:ext uri="{BB962C8B-B14F-4D97-AF65-F5344CB8AC3E}">
        <p14:creationId xmlns:p14="http://schemas.microsoft.com/office/powerpoint/2010/main" val="2186251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9</a:t>
            </a:fld>
            <a:endParaRPr lang="en-GB"/>
          </a:p>
        </p:txBody>
      </p:sp>
    </p:spTree>
    <p:extLst>
      <p:ext uri="{BB962C8B-B14F-4D97-AF65-F5344CB8AC3E}">
        <p14:creationId xmlns:p14="http://schemas.microsoft.com/office/powerpoint/2010/main" val="3478702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1CD2F-A791-BA31-2329-6E7F08529B1A}"/>
              </a:ext>
            </a:extLst>
          </p:cNvPr>
          <p:cNvSpPr>
            <a:spLocks noGrp="1"/>
          </p:cNvSpPr>
          <p:nvPr>
            <p:ph type="ctrTitle"/>
          </p:nvPr>
        </p:nvSpPr>
        <p:spPr>
          <a:xfrm>
            <a:off x="490881" y="949325"/>
            <a:ext cx="7052919" cy="2387600"/>
          </a:xfrm>
          <a:prstGeom prst="rect">
            <a:avLst/>
          </a:prstGeom>
        </p:spPr>
        <p:txBody>
          <a:bodyPr anchor="b">
            <a:normAutofit/>
          </a:bodyPr>
          <a:lstStyle>
            <a:lvl1pPr algn="l">
              <a:defRPr sz="4800"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8267C6E-44CE-5631-9B7D-927914A92F04}"/>
              </a:ext>
            </a:extLst>
          </p:cNvPr>
          <p:cNvSpPr>
            <a:spLocks noGrp="1"/>
          </p:cNvSpPr>
          <p:nvPr>
            <p:ph type="subTitle" idx="1"/>
          </p:nvPr>
        </p:nvSpPr>
        <p:spPr>
          <a:xfrm>
            <a:off x="490881" y="3429000"/>
            <a:ext cx="7052919" cy="1039812"/>
          </a:xfrm>
          <a:prstGeom prst="rect">
            <a:avLst/>
          </a:prstGeo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E5A0A7A8-4245-C445-526B-07F77007EE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123338" y="490881"/>
            <a:ext cx="3577781" cy="1563798"/>
          </a:xfrm>
          <a:prstGeom prst="rect">
            <a:avLst/>
          </a:prstGeom>
        </p:spPr>
      </p:pic>
      <p:pic>
        <p:nvPicPr>
          <p:cNvPr id="11" name="Picture 10">
            <a:extLst>
              <a:ext uri="{FF2B5EF4-FFF2-40B4-BE49-F238E27FC236}">
                <a16:creationId xmlns:a16="http://schemas.microsoft.com/office/drawing/2014/main" id="{D221D7FA-D5F5-9211-9F8F-787E6AEB510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90881" y="5309196"/>
            <a:ext cx="1937769" cy="1056129"/>
          </a:xfrm>
          <a:prstGeom prst="rect">
            <a:avLst/>
          </a:prstGeom>
        </p:spPr>
      </p:pic>
    </p:spTree>
    <p:extLst>
      <p:ext uri="{BB962C8B-B14F-4D97-AF65-F5344CB8AC3E}">
        <p14:creationId xmlns:p14="http://schemas.microsoft.com/office/powerpoint/2010/main" val="4152550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o">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91890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253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blue">
    <p:bg>
      <p:bgPr>
        <a:solidFill>
          <a:srgbClr val="0070C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8AEAC6-3629-C0DA-5A13-9C79C886485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123338" y="490881"/>
            <a:ext cx="3577780" cy="1563798"/>
          </a:xfrm>
          <a:prstGeom prst="rect">
            <a:avLst/>
          </a:prstGeom>
        </p:spPr>
      </p:pic>
      <p:pic>
        <p:nvPicPr>
          <p:cNvPr id="5" name="Picture 4">
            <a:extLst>
              <a:ext uri="{FF2B5EF4-FFF2-40B4-BE49-F238E27FC236}">
                <a16:creationId xmlns:a16="http://schemas.microsoft.com/office/drawing/2014/main" id="{7EB73EA9-A2A8-3697-6A6A-36F3EC5743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90881" y="5309195"/>
            <a:ext cx="1937769" cy="1056129"/>
          </a:xfrm>
          <a:prstGeom prst="rect">
            <a:avLst/>
          </a:prstGeom>
        </p:spPr>
      </p:pic>
      <p:sp>
        <p:nvSpPr>
          <p:cNvPr id="6" name="Title 1">
            <a:extLst>
              <a:ext uri="{FF2B5EF4-FFF2-40B4-BE49-F238E27FC236}">
                <a16:creationId xmlns:a16="http://schemas.microsoft.com/office/drawing/2014/main" id="{FF9808E8-DD41-80E0-FAFC-354E6FE80076}"/>
              </a:ext>
            </a:extLst>
          </p:cNvPr>
          <p:cNvSpPr>
            <a:spLocks noGrp="1"/>
          </p:cNvSpPr>
          <p:nvPr>
            <p:ph type="ctrTitle"/>
          </p:nvPr>
        </p:nvSpPr>
        <p:spPr>
          <a:xfrm>
            <a:off x="490881" y="949325"/>
            <a:ext cx="7052919" cy="2387600"/>
          </a:xfrm>
          <a:prstGeom prst="rect">
            <a:avLst/>
          </a:prstGeom>
        </p:spPr>
        <p:txBody>
          <a:bodyPr anchor="b">
            <a:normAutofit/>
          </a:bodyPr>
          <a:lstStyle>
            <a:lvl1pPr algn="l">
              <a:defRPr sz="48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8" name="Subtitle 2">
            <a:extLst>
              <a:ext uri="{FF2B5EF4-FFF2-40B4-BE49-F238E27FC236}">
                <a16:creationId xmlns:a16="http://schemas.microsoft.com/office/drawing/2014/main" id="{D19E708A-2810-ED20-EDC9-B9D1DEDDB63D}"/>
              </a:ext>
            </a:extLst>
          </p:cNvPr>
          <p:cNvSpPr>
            <a:spLocks noGrp="1"/>
          </p:cNvSpPr>
          <p:nvPr>
            <p:ph type="subTitle" idx="1"/>
          </p:nvPr>
        </p:nvSpPr>
        <p:spPr>
          <a:xfrm>
            <a:off x="490881" y="3429000"/>
            <a:ext cx="7052919" cy="1039812"/>
          </a:xfrm>
          <a:prstGeom prst="rect">
            <a:avLst/>
          </a:prstGeo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834659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4FAEA-6FB3-16B7-A722-6C2AAA8129A6}"/>
              </a:ext>
            </a:extLst>
          </p:cNvPr>
          <p:cNvSpPr>
            <a:spLocks noGrp="1"/>
          </p:cNvSpPr>
          <p:nvPr>
            <p:ph type="title"/>
          </p:nvPr>
        </p:nvSpPr>
        <p:spPr>
          <a:xfrm>
            <a:off x="490881" y="365125"/>
            <a:ext cx="11210238" cy="1325563"/>
          </a:xfrm>
          <a:prstGeom prst="rect">
            <a:avLst/>
          </a:prstGeom>
        </p:spPr>
        <p:txBody>
          <a:bodyPr/>
          <a:lstStyle>
            <a:lvl1pPr>
              <a:defRPr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437D96-84E2-AAE2-1090-E9036ECCC459}"/>
              </a:ext>
            </a:extLst>
          </p:cNvPr>
          <p:cNvSpPr>
            <a:spLocks noGrp="1"/>
          </p:cNvSpPr>
          <p:nvPr>
            <p:ph idx="1"/>
          </p:nvPr>
        </p:nvSpPr>
        <p:spPr>
          <a:xfrm>
            <a:off x="490881" y="1825624"/>
            <a:ext cx="11210238" cy="4498975"/>
          </a:xfrm>
          <a:prstGeom prst="rect">
            <a:avLst/>
          </a:prstGeom>
        </p:spPr>
        <p:txBody>
          <a:bodyPr>
            <a:normAutofit/>
          </a:bodyPr>
          <a:lstStyle>
            <a:lvl1pPr>
              <a:lnSpc>
                <a:spcPct val="100000"/>
              </a:lnSpc>
              <a:buClr>
                <a:srgbClr val="0070C0"/>
              </a:buClr>
              <a:defRPr sz="2400">
                <a:latin typeface="Arial" panose="020B0604020202020204" pitchFamily="34" charset="0"/>
                <a:cs typeface="Arial" panose="020B0604020202020204" pitchFamily="34" charset="0"/>
              </a:defRPr>
            </a:lvl1pPr>
            <a:lvl2pPr>
              <a:lnSpc>
                <a:spcPct val="100000"/>
              </a:lnSpc>
              <a:buClr>
                <a:srgbClr val="0070C0"/>
              </a:buClr>
              <a:defRPr sz="2400">
                <a:latin typeface="Arial" panose="020B0604020202020204" pitchFamily="34" charset="0"/>
                <a:cs typeface="Arial" panose="020B0604020202020204" pitchFamily="34" charset="0"/>
              </a:defRPr>
            </a:lvl2pPr>
            <a:lvl3pPr>
              <a:lnSpc>
                <a:spcPct val="100000"/>
              </a:lnSpc>
              <a:buClr>
                <a:srgbClr val="0070C0"/>
              </a:buClr>
              <a:defRPr sz="2400">
                <a:latin typeface="Arial" panose="020B0604020202020204" pitchFamily="34" charset="0"/>
                <a:cs typeface="Arial" panose="020B0604020202020204" pitchFamily="34" charset="0"/>
              </a:defRPr>
            </a:lvl3pPr>
            <a:lvl4pPr>
              <a:lnSpc>
                <a:spcPct val="100000"/>
              </a:lnSpc>
              <a:buClr>
                <a:srgbClr val="0070C0"/>
              </a:buClr>
              <a:defRPr sz="2400">
                <a:latin typeface="Arial" panose="020B0604020202020204" pitchFamily="34" charset="0"/>
                <a:cs typeface="Arial" panose="020B0604020202020204" pitchFamily="34" charset="0"/>
              </a:defRPr>
            </a:lvl4pPr>
            <a:lvl5pPr>
              <a:lnSpc>
                <a:spcPct val="100000"/>
              </a:lnSpc>
              <a:buClr>
                <a:srgbClr val="0070C0"/>
              </a:buCl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8774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blue">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4FAEA-6FB3-16B7-A722-6C2AAA8129A6}"/>
              </a:ext>
            </a:extLst>
          </p:cNvPr>
          <p:cNvSpPr>
            <a:spLocks noGrp="1"/>
          </p:cNvSpPr>
          <p:nvPr>
            <p:ph type="title"/>
          </p:nvPr>
        </p:nvSpPr>
        <p:spPr>
          <a:xfrm>
            <a:off x="490881" y="365125"/>
            <a:ext cx="11210238" cy="1325563"/>
          </a:xfrm>
          <a:prstGeom prst="rect">
            <a:avLst/>
          </a:prstGeo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437D96-84E2-AAE2-1090-E9036ECCC459}"/>
              </a:ext>
            </a:extLst>
          </p:cNvPr>
          <p:cNvSpPr>
            <a:spLocks noGrp="1"/>
          </p:cNvSpPr>
          <p:nvPr>
            <p:ph idx="1"/>
          </p:nvPr>
        </p:nvSpPr>
        <p:spPr>
          <a:xfrm>
            <a:off x="490881" y="1825624"/>
            <a:ext cx="11210238" cy="4498975"/>
          </a:xfrm>
          <a:prstGeom prst="rect">
            <a:avLst/>
          </a:prstGeom>
        </p:spPr>
        <p:txBody>
          <a:bodyPr>
            <a:normAutofit/>
          </a:bodyPr>
          <a:lstStyle>
            <a:lvl1pPr>
              <a:lnSpc>
                <a:spcPct val="100000"/>
              </a:lnSpc>
              <a:buClr>
                <a:schemeClr val="bg1"/>
              </a:buClr>
              <a:defRPr sz="2400">
                <a:solidFill>
                  <a:schemeClr val="bg1"/>
                </a:solidFill>
                <a:latin typeface="Arial" panose="020B0604020202020204" pitchFamily="34" charset="0"/>
                <a:cs typeface="Arial" panose="020B0604020202020204" pitchFamily="34" charset="0"/>
              </a:defRPr>
            </a:lvl1pPr>
            <a:lvl2pPr>
              <a:lnSpc>
                <a:spcPct val="100000"/>
              </a:lnSpc>
              <a:buClr>
                <a:schemeClr val="bg1"/>
              </a:buClr>
              <a:defRPr sz="2400">
                <a:solidFill>
                  <a:schemeClr val="bg1"/>
                </a:solidFill>
                <a:latin typeface="Arial" panose="020B0604020202020204" pitchFamily="34" charset="0"/>
                <a:cs typeface="Arial" panose="020B0604020202020204" pitchFamily="34" charset="0"/>
              </a:defRPr>
            </a:lvl2pPr>
            <a:lvl3pPr>
              <a:lnSpc>
                <a:spcPct val="100000"/>
              </a:lnSpc>
              <a:buClr>
                <a:schemeClr val="bg1"/>
              </a:buClr>
              <a:defRPr sz="2400">
                <a:solidFill>
                  <a:schemeClr val="bg1"/>
                </a:solidFill>
                <a:latin typeface="Arial" panose="020B0604020202020204" pitchFamily="34" charset="0"/>
                <a:cs typeface="Arial" panose="020B0604020202020204" pitchFamily="34" charset="0"/>
              </a:defRPr>
            </a:lvl3pPr>
            <a:lvl4pPr>
              <a:lnSpc>
                <a:spcPct val="100000"/>
              </a:lnSpc>
              <a:buClr>
                <a:schemeClr val="bg1"/>
              </a:buClr>
              <a:defRPr sz="2400">
                <a:solidFill>
                  <a:schemeClr val="bg1"/>
                </a:solidFill>
                <a:latin typeface="Arial" panose="020B0604020202020204" pitchFamily="34" charset="0"/>
                <a:cs typeface="Arial" panose="020B0604020202020204" pitchFamily="34" charset="0"/>
              </a:defRPr>
            </a:lvl4pPr>
            <a:lvl5pPr>
              <a:lnSpc>
                <a:spcPct val="100000"/>
              </a:lnSpc>
              <a:buClr>
                <a:schemeClr val="bg1"/>
              </a:buClr>
              <a:defRPr sz="2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54988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C811EA-F43E-9898-29DC-457DB6D29F8E}"/>
              </a:ext>
            </a:extLst>
          </p:cNvPr>
          <p:cNvSpPr>
            <a:spLocks noGrp="1"/>
          </p:cNvSpPr>
          <p:nvPr>
            <p:ph sz="half" idx="1"/>
          </p:nvPr>
        </p:nvSpPr>
        <p:spPr>
          <a:xfrm>
            <a:off x="490881" y="1825625"/>
            <a:ext cx="5528919" cy="4473576"/>
          </a:xfrm>
          <a:prstGeom prst="rect">
            <a:avLst/>
          </a:prstGeom>
        </p:spPr>
        <p:txBody>
          <a:bodyPr>
            <a:normAutofit/>
          </a:bodyPr>
          <a:lstStyle>
            <a:lvl1pPr>
              <a:buClr>
                <a:srgbClr val="0070C0"/>
              </a:buClr>
              <a:defRPr sz="2400">
                <a:latin typeface="Arial" panose="020B0604020202020204" pitchFamily="34" charset="0"/>
                <a:cs typeface="Arial" panose="020B0604020202020204" pitchFamily="34" charset="0"/>
              </a:defRPr>
            </a:lvl1pPr>
            <a:lvl2pPr>
              <a:buClr>
                <a:srgbClr val="0070C0"/>
              </a:buClr>
              <a:defRPr sz="2400">
                <a:latin typeface="Arial" panose="020B0604020202020204" pitchFamily="34" charset="0"/>
                <a:cs typeface="Arial" panose="020B0604020202020204" pitchFamily="34" charset="0"/>
              </a:defRPr>
            </a:lvl2pPr>
            <a:lvl3pPr>
              <a:buClr>
                <a:srgbClr val="0070C0"/>
              </a:buClr>
              <a:defRPr sz="2400">
                <a:latin typeface="Arial" panose="020B0604020202020204" pitchFamily="34" charset="0"/>
                <a:cs typeface="Arial" panose="020B0604020202020204" pitchFamily="34" charset="0"/>
              </a:defRPr>
            </a:lvl3pPr>
            <a:lvl4pPr>
              <a:buClr>
                <a:srgbClr val="0070C0"/>
              </a:buClr>
              <a:defRPr sz="2400">
                <a:latin typeface="Arial" panose="020B0604020202020204" pitchFamily="34" charset="0"/>
                <a:cs typeface="Arial" panose="020B0604020202020204" pitchFamily="34" charset="0"/>
              </a:defRPr>
            </a:lvl4pPr>
            <a:lvl5pPr>
              <a:buClr>
                <a:srgbClr val="0070C0"/>
              </a:buCl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8CE3B36-7846-1F92-711F-BDA37C753477}"/>
              </a:ext>
            </a:extLst>
          </p:cNvPr>
          <p:cNvSpPr>
            <a:spLocks noGrp="1"/>
          </p:cNvSpPr>
          <p:nvPr>
            <p:ph sz="half" idx="2"/>
          </p:nvPr>
        </p:nvSpPr>
        <p:spPr>
          <a:xfrm>
            <a:off x="6172199" y="1825625"/>
            <a:ext cx="5528919" cy="4473576"/>
          </a:xfrm>
          <a:prstGeom prst="rect">
            <a:avLst/>
          </a:prstGeom>
        </p:spPr>
        <p:txBody>
          <a:bodyPr>
            <a:normAutofit/>
          </a:bodyPr>
          <a:lstStyle>
            <a:lvl1pPr>
              <a:buClr>
                <a:srgbClr val="0070C0"/>
              </a:buClr>
              <a:defRPr sz="2400">
                <a:latin typeface="Arial" panose="020B0604020202020204" pitchFamily="34" charset="0"/>
                <a:cs typeface="Arial" panose="020B0604020202020204" pitchFamily="34" charset="0"/>
              </a:defRPr>
            </a:lvl1pPr>
            <a:lvl2pPr>
              <a:buClr>
                <a:srgbClr val="0070C0"/>
              </a:buClr>
              <a:defRPr sz="2400">
                <a:latin typeface="Arial" panose="020B0604020202020204" pitchFamily="34" charset="0"/>
                <a:cs typeface="Arial" panose="020B0604020202020204" pitchFamily="34" charset="0"/>
              </a:defRPr>
            </a:lvl2pPr>
            <a:lvl3pPr>
              <a:buClr>
                <a:srgbClr val="0070C0"/>
              </a:buClr>
              <a:defRPr sz="2400">
                <a:latin typeface="Arial" panose="020B0604020202020204" pitchFamily="34" charset="0"/>
                <a:cs typeface="Arial" panose="020B0604020202020204" pitchFamily="34" charset="0"/>
              </a:defRPr>
            </a:lvl3pPr>
            <a:lvl4pPr>
              <a:buClr>
                <a:srgbClr val="0070C0"/>
              </a:buClr>
              <a:defRPr sz="2400">
                <a:latin typeface="Arial" panose="020B0604020202020204" pitchFamily="34" charset="0"/>
                <a:cs typeface="Arial" panose="020B0604020202020204" pitchFamily="34" charset="0"/>
              </a:defRPr>
            </a:lvl4pPr>
            <a:lvl5pPr>
              <a:buClr>
                <a:srgbClr val="0070C0"/>
              </a:buCl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a:extLst>
              <a:ext uri="{FF2B5EF4-FFF2-40B4-BE49-F238E27FC236}">
                <a16:creationId xmlns:a16="http://schemas.microsoft.com/office/drawing/2014/main" id="{38BE921C-7C59-A524-54CF-F19B22778141}"/>
              </a:ext>
            </a:extLst>
          </p:cNvPr>
          <p:cNvSpPr>
            <a:spLocks noGrp="1"/>
          </p:cNvSpPr>
          <p:nvPr>
            <p:ph type="title"/>
          </p:nvPr>
        </p:nvSpPr>
        <p:spPr>
          <a:xfrm>
            <a:off x="490881" y="365125"/>
            <a:ext cx="11210238" cy="1325563"/>
          </a:xfrm>
          <a:prstGeom prst="rect">
            <a:avLst/>
          </a:prstGeom>
        </p:spPr>
        <p:txBody>
          <a:bodyPr/>
          <a:lstStyle>
            <a:lvl1pPr>
              <a:defRPr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945842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Lef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8CE3B36-7846-1F92-711F-BDA37C753477}"/>
              </a:ext>
            </a:extLst>
          </p:cNvPr>
          <p:cNvSpPr>
            <a:spLocks noGrp="1"/>
          </p:cNvSpPr>
          <p:nvPr>
            <p:ph sz="half" idx="2"/>
          </p:nvPr>
        </p:nvSpPr>
        <p:spPr>
          <a:xfrm>
            <a:off x="6172199" y="441936"/>
            <a:ext cx="5528919" cy="5974129"/>
          </a:xfrm>
          <a:prstGeom prst="rect">
            <a:avLst/>
          </a:prstGeom>
        </p:spPr>
        <p:txBody>
          <a:bodyPr anchor="ctr" anchorCtr="0">
            <a:normAutofit/>
          </a:bodyPr>
          <a:lstStyle>
            <a:lvl1pPr>
              <a:buClr>
                <a:srgbClr val="0070C0"/>
              </a:buClr>
              <a:defRPr sz="2400">
                <a:latin typeface="Arial" panose="020B0604020202020204" pitchFamily="34" charset="0"/>
                <a:cs typeface="Arial" panose="020B0604020202020204" pitchFamily="34" charset="0"/>
              </a:defRPr>
            </a:lvl1pPr>
            <a:lvl2pPr>
              <a:buClr>
                <a:srgbClr val="0070C0"/>
              </a:buClr>
              <a:defRPr sz="2400">
                <a:latin typeface="Arial" panose="020B0604020202020204" pitchFamily="34" charset="0"/>
                <a:cs typeface="Arial" panose="020B0604020202020204" pitchFamily="34" charset="0"/>
              </a:defRPr>
            </a:lvl2pPr>
            <a:lvl3pPr>
              <a:buClr>
                <a:srgbClr val="0070C0"/>
              </a:buClr>
              <a:defRPr sz="2400">
                <a:latin typeface="Arial" panose="020B0604020202020204" pitchFamily="34" charset="0"/>
                <a:cs typeface="Arial" panose="020B0604020202020204" pitchFamily="34" charset="0"/>
              </a:defRPr>
            </a:lvl3pPr>
            <a:lvl4pPr>
              <a:buClr>
                <a:srgbClr val="0070C0"/>
              </a:buClr>
              <a:defRPr sz="2400">
                <a:latin typeface="Arial" panose="020B0604020202020204" pitchFamily="34" charset="0"/>
                <a:cs typeface="Arial" panose="020B0604020202020204" pitchFamily="34" charset="0"/>
              </a:defRPr>
            </a:lvl4pPr>
            <a:lvl5pPr>
              <a:buClr>
                <a:srgbClr val="0070C0"/>
              </a:buCl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a:extLst>
              <a:ext uri="{FF2B5EF4-FFF2-40B4-BE49-F238E27FC236}">
                <a16:creationId xmlns:a16="http://schemas.microsoft.com/office/drawing/2014/main" id="{38BE921C-7C59-A524-54CF-F19B22778141}"/>
              </a:ext>
            </a:extLst>
          </p:cNvPr>
          <p:cNvSpPr>
            <a:spLocks noGrp="1"/>
          </p:cNvSpPr>
          <p:nvPr>
            <p:ph type="title"/>
          </p:nvPr>
        </p:nvSpPr>
        <p:spPr>
          <a:xfrm>
            <a:off x="490881" y="441936"/>
            <a:ext cx="5528919" cy="5974129"/>
          </a:xfrm>
          <a:prstGeom prst="rect">
            <a:avLst/>
          </a:prstGeom>
        </p:spPr>
        <p:txBody>
          <a:bodyPr/>
          <a:lstStyle>
            <a:lvl1pPr>
              <a:defRPr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9536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Left_blue">
    <p:bg>
      <p:bgPr>
        <a:solidFill>
          <a:srgbClr val="0070C0"/>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8CE3B36-7846-1F92-711F-BDA37C753477}"/>
              </a:ext>
            </a:extLst>
          </p:cNvPr>
          <p:cNvSpPr>
            <a:spLocks noGrp="1"/>
          </p:cNvSpPr>
          <p:nvPr>
            <p:ph sz="half" idx="2"/>
          </p:nvPr>
        </p:nvSpPr>
        <p:spPr>
          <a:xfrm>
            <a:off x="6172199" y="441936"/>
            <a:ext cx="5528919" cy="5974129"/>
          </a:xfrm>
          <a:prstGeom prst="rect">
            <a:avLst/>
          </a:prstGeom>
        </p:spPr>
        <p:txBody>
          <a:bodyPr anchor="ctr" anchorCtr="0">
            <a:normAutofit/>
          </a:bodyPr>
          <a:lstStyle>
            <a:lvl1pPr>
              <a:buClr>
                <a:schemeClr val="bg1"/>
              </a:buClr>
              <a:defRPr sz="2400">
                <a:solidFill>
                  <a:schemeClr val="bg1"/>
                </a:solidFill>
                <a:latin typeface="Arial" panose="020B0604020202020204" pitchFamily="34" charset="0"/>
                <a:cs typeface="Arial" panose="020B0604020202020204" pitchFamily="34" charset="0"/>
              </a:defRPr>
            </a:lvl1pPr>
            <a:lvl2pPr>
              <a:buClr>
                <a:schemeClr val="bg1"/>
              </a:buClr>
              <a:defRPr sz="2400">
                <a:solidFill>
                  <a:schemeClr val="bg1"/>
                </a:solidFill>
                <a:latin typeface="Arial" panose="020B0604020202020204" pitchFamily="34" charset="0"/>
                <a:cs typeface="Arial" panose="020B0604020202020204" pitchFamily="34" charset="0"/>
              </a:defRPr>
            </a:lvl2pPr>
            <a:lvl3pPr>
              <a:buClr>
                <a:schemeClr val="bg1"/>
              </a:buClr>
              <a:defRPr sz="2400">
                <a:solidFill>
                  <a:schemeClr val="bg1"/>
                </a:solidFill>
                <a:latin typeface="Arial" panose="020B0604020202020204" pitchFamily="34" charset="0"/>
                <a:cs typeface="Arial" panose="020B0604020202020204" pitchFamily="34" charset="0"/>
              </a:defRPr>
            </a:lvl3pPr>
            <a:lvl4pPr>
              <a:buClr>
                <a:schemeClr val="bg1"/>
              </a:buClr>
              <a:defRPr sz="2400">
                <a:solidFill>
                  <a:schemeClr val="bg1"/>
                </a:solidFill>
                <a:latin typeface="Arial" panose="020B0604020202020204" pitchFamily="34" charset="0"/>
                <a:cs typeface="Arial" panose="020B0604020202020204" pitchFamily="34" charset="0"/>
              </a:defRPr>
            </a:lvl4pPr>
            <a:lvl5pPr>
              <a:buClr>
                <a:schemeClr val="bg1"/>
              </a:buClr>
              <a:defRPr sz="2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a:extLst>
              <a:ext uri="{FF2B5EF4-FFF2-40B4-BE49-F238E27FC236}">
                <a16:creationId xmlns:a16="http://schemas.microsoft.com/office/drawing/2014/main" id="{38BE921C-7C59-A524-54CF-F19B22778141}"/>
              </a:ext>
            </a:extLst>
          </p:cNvPr>
          <p:cNvSpPr>
            <a:spLocks noGrp="1"/>
          </p:cNvSpPr>
          <p:nvPr>
            <p:ph type="title"/>
          </p:nvPr>
        </p:nvSpPr>
        <p:spPr>
          <a:xfrm>
            <a:off x="490881" y="441936"/>
            <a:ext cx="5528919" cy="5974129"/>
          </a:xfrm>
          <a:prstGeom prst="rect">
            <a:avLst/>
          </a:prstGeo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695848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8E9D872-5F35-A875-D0AF-2E25385F9729}"/>
              </a:ext>
            </a:extLst>
          </p:cNvPr>
          <p:cNvSpPr>
            <a:spLocks noGrp="1"/>
          </p:cNvSpPr>
          <p:nvPr>
            <p:ph type="title"/>
          </p:nvPr>
        </p:nvSpPr>
        <p:spPr>
          <a:xfrm>
            <a:off x="490881" y="365125"/>
            <a:ext cx="11210238" cy="1325563"/>
          </a:xfrm>
          <a:prstGeom prst="rect">
            <a:avLst/>
          </a:prstGeom>
        </p:spPr>
        <p:txBody>
          <a:bodyPr/>
          <a:lstStyle>
            <a:lvl1pPr>
              <a:defRPr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965701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7487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B25017-8327-98E2-D4FC-95CD44913493}"/>
              </a:ext>
            </a:extLst>
          </p:cNvPr>
          <p:cNvSpPr>
            <a:spLocks noGrp="1"/>
          </p:cNvSpPr>
          <p:nvPr>
            <p:ph type="title"/>
          </p:nvPr>
        </p:nvSpPr>
        <p:spPr>
          <a:xfrm>
            <a:off x="490881" y="365125"/>
            <a:ext cx="11210238"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777C95-B7D9-DC55-68AB-02065CB1C6BC}"/>
              </a:ext>
            </a:extLst>
          </p:cNvPr>
          <p:cNvSpPr>
            <a:spLocks noGrp="1"/>
          </p:cNvSpPr>
          <p:nvPr>
            <p:ph type="body" idx="1"/>
          </p:nvPr>
        </p:nvSpPr>
        <p:spPr>
          <a:xfrm>
            <a:off x="490881" y="1825625"/>
            <a:ext cx="1121023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65775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1" kern="1200">
          <a:solidFill>
            <a:srgbClr val="0070C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0070C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0070C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0070C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0070C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0070C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mailto:lnwh-tr.fds-gi@nhs.net"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E8508-4EF3-726C-354A-070B43A2D3ED}"/>
              </a:ext>
            </a:extLst>
          </p:cNvPr>
          <p:cNvSpPr>
            <a:spLocks noGrp="1"/>
          </p:cNvSpPr>
          <p:nvPr>
            <p:ph type="ctrTitle"/>
          </p:nvPr>
        </p:nvSpPr>
        <p:spPr/>
        <p:txBody>
          <a:bodyPr>
            <a:normAutofit fontScale="90000"/>
          </a:bodyPr>
          <a:lstStyle/>
          <a:p>
            <a:r>
              <a:rPr lang="en-GB" dirty="0"/>
              <a:t>Upper GI and Lower GI Faster Diagnosis Standard (FDS) - Updates</a:t>
            </a:r>
          </a:p>
        </p:txBody>
      </p:sp>
      <p:sp>
        <p:nvSpPr>
          <p:cNvPr id="3" name="Subtitle 2">
            <a:extLst>
              <a:ext uri="{FF2B5EF4-FFF2-40B4-BE49-F238E27FC236}">
                <a16:creationId xmlns:a16="http://schemas.microsoft.com/office/drawing/2014/main" id="{D7D9AF9F-910C-1344-2531-BBA36659D741}"/>
              </a:ext>
            </a:extLst>
          </p:cNvPr>
          <p:cNvSpPr>
            <a:spLocks noGrp="1"/>
          </p:cNvSpPr>
          <p:nvPr>
            <p:ph type="subTitle" idx="1"/>
          </p:nvPr>
        </p:nvSpPr>
        <p:spPr>
          <a:xfrm>
            <a:off x="480831" y="3777380"/>
            <a:ext cx="4748117" cy="1540344"/>
          </a:xfrm>
        </p:spPr>
        <p:txBody>
          <a:bodyPr>
            <a:noAutofit/>
          </a:bodyPr>
          <a:lstStyle/>
          <a:p>
            <a:r>
              <a:rPr lang="en-GB" sz="1400" b="1" dirty="0"/>
              <a:t>Dr Ana Wilson</a:t>
            </a:r>
          </a:p>
          <a:p>
            <a:r>
              <a:rPr lang="en-GB" sz="1400" dirty="0"/>
              <a:t>Consultant Gastroenterologist and Lead for Colorectal FDS Pathway</a:t>
            </a:r>
          </a:p>
          <a:p>
            <a:r>
              <a:rPr lang="en-GB" sz="1400" dirty="0"/>
              <a:t>RMP Colorectal Pathway Group Co-Chair</a:t>
            </a:r>
          </a:p>
          <a:p>
            <a:endParaRPr lang="en-GB" sz="1400" dirty="0"/>
          </a:p>
          <a:p>
            <a:endParaRPr lang="en-GB" sz="1400" dirty="0"/>
          </a:p>
          <a:p>
            <a:r>
              <a:rPr lang="en-GB" sz="1400" dirty="0"/>
              <a:t>12</a:t>
            </a:r>
            <a:r>
              <a:rPr lang="en-GB" sz="1400" baseline="30000" dirty="0"/>
              <a:t>th</a:t>
            </a:r>
            <a:r>
              <a:rPr lang="en-GB" sz="1400" dirty="0"/>
              <a:t> September 2024</a:t>
            </a:r>
          </a:p>
        </p:txBody>
      </p:sp>
      <p:pic>
        <p:nvPicPr>
          <p:cNvPr id="7" name="Picture 6">
            <a:extLst>
              <a:ext uri="{FF2B5EF4-FFF2-40B4-BE49-F238E27FC236}">
                <a16:creationId xmlns:a16="http://schemas.microsoft.com/office/drawing/2014/main" id="{0E3A4D4C-0BA7-6451-D4CC-3CB87A6001F3}"/>
              </a:ext>
            </a:extLst>
          </p:cNvPr>
          <p:cNvPicPr>
            <a:picLocks noChangeAspect="1"/>
          </p:cNvPicPr>
          <p:nvPr/>
        </p:nvPicPr>
        <p:blipFill>
          <a:blip r:embed="rId3"/>
          <a:stretch>
            <a:fillRect/>
          </a:stretch>
        </p:blipFill>
        <p:spPr>
          <a:xfrm>
            <a:off x="9191206" y="3336925"/>
            <a:ext cx="3000794" cy="3305636"/>
          </a:xfrm>
          <a:prstGeom prst="rect">
            <a:avLst/>
          </a:prstGeom>
        </p:spPr>
      </p:pic>
    </p:spTree>
    <p:extLst>
      <p:ext uri="{BB962C8B-B14F-4D97-AF65-F5344CB8AC3E}">
        <p14:creationId xmlns:p14="http://schemas.microsoft.com/office/powerpoint/2010/main" val="2571646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EF737-6408-7064-F44B-7EAC3A53BEA8}"/>
              </a:ext>
            </a:extLst>
          </p:cNvPr>
          <p:cNvSpPr>
            <a:spLocks noGrp="1"/>
          </p:cNvSpPr>
          <p:nvPr>
            <p:ph type="title"/>
          </p:nvPr>
        </p:nvSpPr>
        <p:spPr>
          <a:xfrm>
            <a:off x="365760" y="55659"/>
            <a:ext cx="11335359" cy="1105231"/>
          </a:xfrm>
        </p:spPr>
        <p:txBody>
          <a:bodyPr>
            <a:normAutofit/>
          </a:bodyPr>
          <a:lstStyle/>
          <a:p>
            <a:r>
              <a:rPr lang="en-GB" sz="3200" dirty="0"/>
              <a:t>We’ve updated our pathway algorithm!</a:t>
            </a:r>
          </a:p>
        </p:txBody>
      </p:sp>
      <p:pic>
        <p:nvPicPr>
          <p:cNvPr id="5" name="Content Placeholder 4">
            <a:extLst>
              <a:ext uri="{FF2B5EF4-FFF2-40B4-BE49-F238E27FC236}">
                <a16:creationId xmlns:a16="http://schemas.microsoft.com/office/drawing/2014/main" id="{EB78B564-4748-CC7D-9E89-D50BC4EA777C}"/>
              </a:ext>
            </a:extLst>
          </p:cNvPr>
          <p:cNvPicPr>
            <a:picLocks noGrp="1" noChangeAspect="1"/>
          </p:cNvPicPr>
          <p:nvPr>
            <p:ph idx="1"/>
          </p:nvPr>
        </p:nvPicPr>
        <p:blipFill>
          <a:blip r:embed="rId2"/>
          <a:stretch>
            <a:fillRect/>
          </a:stretch>
        </p:blipFill>
        <p:spPr>
          <a:xfrm>
            <a:off x="445273" y="1264257"/>
            <a:ext cx="11449877" cy="5060343"/>
          </a:xfrm>
        </p:spPr>
      </p:pic>
    </p:spTree>
    <p:extLst>
      <p:ext uri="{BB962C8B-B14F-4D97-AF65-F5344CB8AC3E}">
        <p14:creationId xmlns:p14="http://schemas.microsoft.com/office/powerpoint/2010/main" val="670831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5149-E5F7-2DE4-6FF7-88D97C986930}"/>
              </a:ext>
            </a:extLst>
          </p:cNvPr>
          <p:cNvSpPr>
            <a:spLocks noGrp="1"/>
          </p:cNvSpPr>
          <p:nvPr>
            <p:ph type="title"/>
          </p:nvPr>
        </p:nvSpPr>
        <p:spPr>
          <a:xfrm>
            <a:off x="127221" y="174799"/>
            <a:ext cx="11313605" cy="628283"/>
          </a:xfrm>
        </p:spPr>
        <p:txBody>
          <a:bodyPr>
            <a:noAutofit/>
          </a:bodyPr>
          <a:lstStyle/>
          <a:p>
            <a:r>
              <a:rPr lang="en-GB" sz="3200" dirty="0"/>
              <a:t>Updates to referral process</a:t>
            </a:r>
          </a:p>
        </p:txBody>
      </p:sp>
      <p:pic>
        <p:nvPicPr>
          <p:cNvPr id="5" name="Content Placeholder 4">
            <a:extLst>
              <a:ext uri="{FF2B5EF4-FFF2-40B4-BE49-F238E27FC236}">
                <a16:creationId xmlns:a16="http://schemas.microsoft.com/office/drawing/2014/main" id="{008CFE57-2B8B-983A-0127-57C0C8C1CC48}"/>
              </a:ext>
            </a:extLst>
          </p:cNvPr>
          <p:cNvPicPr>
            <a:picLocks noGrp="1" noChangeAspect="1"/>
          </p:cNvPicPr>
          <p:nvPr>
            <p:ph idx="1"/>
          </p:nvPr>
        </p:nvPicPr>
        <p:blipFill>
          <a:blip r:embed="rId2"/>
          <a:stretch>
            <a:fillRect/>
          </a:stretch>
        </p:blipFill>
        <p:spPr>
          <a:xfrm>
            <a:off x="2186612" y="993915"/>
            <a:ext cx="7005098" cy="3854393"/>
          </a:xfrm>
        </p:spPr>
      </p:pic>
      <p:sp>
        <p:nvSpPr>
          <p:cNvPr id="6" name="Rectangle 5">
            <a:extLst>
              <a:ext uri="{FF2B5EF4-FFF2-40B4-BE49-F238E27FC236}">
                <a16:creationId xmlns:a16="http://schemas.microsoft.com/office/drawing/2014/main" id="{E5D05002-F32B-6D4F-5134-2877AA185B0B}"/>
              </a:ext>
            </a:extLst>
          </p:cNvPr>
          <p:cNvSpPr/>
          <p:nvPr/>
        </p:nvSpPr>
        <p:spPr>
          <a:xfrm>
            <a:off x="2266122" y="3983605"/>
            <a:ext cx="6846073" cy="453224"/>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2">
            <a:extLst>
              <a:ext uri="{FF2B5EF4-FFF2-40B4-BE49-F238E27FC236}">
                <a16:creationId xmlns:a16="http://schemas.microsoft.com/office/drawing/2014/main" id="{9DE640ED-EBDF-13B2-7A11-7043F069B7E4}"/>
              </a:ext>
            </a:extLst>
          </p:cNvPr>
          <p:cNvGraphicFramePr>
            <a:graphicFrameLocks noGrp="1"/>
          </p:cNvGraphicFramePr>
          <p:nvPr>
            <p:extLst>
              <p:ext uri="{D42A27DB-BD31-4B8C-83A1-F6EECF244321}">
                <p14:modId xmlns:p14="http://schemas.microsoft.com/office/powerpoint/2010/main" val="123089496"/>
              </p:ext>
            </p:extLst>
          </p:nvPr>
        </p:nvGraphicFramePr>
        <p:xfrm>
          <a:off x="310104" y="4651515"/>
          <a:ext cx="11441924" cy="1945123"/>
        </p:xfrm>
        <a:graphic>
          <a:graphicData uri="http://schemas.openxmlformats.org/drawingml/2006/table">
            <a:tbl>
              <a:tblPr firstRow="1" bandRow="1">
                <a:tableStyleId>{5C22544A-7EE6-4342-B048-85BDC9FD1C3A}</a:tableStyleId>
              </a:tblPr>
              <a:tblGrid>
                <a:gridCol w="5720962">
                  <a:extLst>
                    <a:ext uri="{9D8B030D-6E8A-4147-A177-3AD203B41FA5}">
                      <a16:colId xmlns:a16="http://schemas.microsoft.com/office/drawing/2014/main" val="697339611"/>
                    </a:ext>
                  </a:extLst>
                </a:gridCol>
                <a:gridCol w="5720962">
                  <a:extLst>
                    <a:ext uri="{9D8B030D-6E8A-4147-A177-3AD203B41FA5}">
                      <a16:colId xmlns:a16="http://schemas.microsoft.com/office/drawing/2014/main" val="822935656"/>
                    </a:ext>
                  </a:extLst>
                </a:gridCol>
              </a:tblGrid>
              <a:tr h="542309">
                <a:tc>
                  <a:txBody>
                    <a:bodyPr/>
                    <a:lstStyle/>
                    <a:p>
                      <a:pPr algn="ctr"/>
                      <a:r>
                        <a:rPr lang="en-GB" sz="3200" dirty="0"/>
                        <a:t>BEFORE</a:t>
                      </a:r>
                    </a:p>
                  </a:txBody>
                  <a:tcPr/>
                </a:tc>
                <a:tc>
                  <a:txBody>
                    <a:bodyPr/>
                    <a:lstStyle/>
                    <a:p>
                      <a:pPr algn="ctr"/>
                      <a:r>
                        <a:rPr lang="en-GB" sz="3200" dirty="0"/>
                        <a:t>AFTER</a:t>
                      </a:r>
                    </a:p>
                  </a:txBody>
                  <a:tcPr/>
                </a:tc>
                <a:extLst>
                  <a:ext uri="{0D108BD9-81ED-4DB2-BD59-A6C34878D82A}">
                    <a16:rowId xmlns:a16="http://schemas.microsoft.com/office/drawing/2014/main" val="628373777"/>
                  </a:ext>
                </a:extLst>
              </a:tr>
              <a:tr h="1366003">
                <a:tc>
                  <a:txBody>
                    <a:bodyPr/>
                    <a:lstStyle/>
                    <a:p>
                      <a:r>
                        <a:rPr lang="en-GB" dirty="0"/>
                        <a:t>2WW Gastro-Intestinal – St Marks Hospital – R1K</a:t>
                      </a:r>
                    </a:p>
                  </a:txBody>
                  <a:tcPr/>
                </a:tc>
                <a:tc>
                  <a:txBody>
                    <a:bodyPr/>
                    <a:lstStyle/>
                    <a:p>
                      <a:pPr marL="285750" indent="-285750">
                        <a:buFont typeface="Arial" panose="020B0604020202020204" pitchFamily="34" charset="0"/>
                        <a:buChar char="•"/>
                      </a:pPr>
                      <a:r>
                        <a:rPr lang="en-GB" dirty="0"/>
                        <a:t>2WW Upper GI – Faster Diagnosis Standard (FDS) – St Marks Hospital – R1K</a:t>
                      </a:r>
                    </a:p>
                    <a:p>
                      <a:pPr marL="285750" indent="-285750">
                        <a:buFont typeface="Arial" panose="020B0604020202020204" pitchFamily="34" charset="0"/>
                        <a:buChar char="•"/>
                      </a:pPr>
                      <a:r>
                        <a:rPr lang="en-GB" dirty="0"/>
                        <a:t>2WW Lower GI – Faster Diagnosis Standard (FDS) – St Marks Hospital – R1K</a:t>
                      </a:r>
                    </a:p>
                  </a:txBody>
                  <a:tcPr/>
                </a:tc>
                <a:extLst>
                  <a:ext uri="{0D108BD9-81ED-4DB2-BD59-A6C34878D82A}">
                    <a16:rowId xmlns:a16="http://schemas.microsoft.com/office/drawing/2014/main" val="17930439"/>
                  </a:ext>
                </a:extLst>
              </a:tr>
            </a:tbl>
          </a:graphicData>
        </a:graphic>
      </p:graphicFrame>
    </p:spTree>
    <p:extLst>
      <p:ext uri="{BB962C8B-B14F-4D97-AF65-F5344CB8AC3E}">
        <p14:creationId xmlns:p14="http://schemas.microsoft.com/office/powerpoint/2010/main" val="3904122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200CE89-7BE4-C7BE-6EDA-7F1D48187D24}"/>
              </a:ext>
            </a:extLst>
          </p:cNvPr>
          <p:cNvPicPr>
            <a:picLocks noGrp="1" noChangeAspect="1"/>
          </p:cNvPicPr>
          <p:nvPr>
            <p:ph sz="half" idx="2"/>
          </p:nvPr>
        </p:nvPicPr>
        <p:blipFill>
          <a:blip r:embed="rId2"/>
          <a:stretch>
            <a:fillRect/>
          </a:stretch>
        </p:blipFill>
        <p:spPr>
          <a:xfrm>
            <a:off x="6690280" y="1065214"/>
            <a:ext cx="4493102" cy="5233987"/>
          </a:xfrm>
          <a:prstGeom prst="rect">
            <a:avLst/>
          </a:prstGeom>
        </p:spPr>
      </p:pic>
      <p:sp>
        <p:nvSpPr>
          <p:cNvPr id="2" name="Title 1">
            <a:extLst>
              <a:ext uri="{FF2B5EF4-FFF2-40B4-BE49-F238E27FC236}">
                <a16:creationId xmlns:a16="http://schemas.microsoft.com/office/drawing/2014/main" id="{01015149-E5F7-2DE4-6FF7-88D97C986930}"/>
              </a:ext>
            </a:extLst>
          </p:cNvPr>
          <p:cNvSpPr>
            <a:spLocks noGrp="1"/>
          </p:cNvSpPr>
          <p:nvPr>
            <p:ph type="title"/>
          </p:nvPr>
        </p:nvSpPr>
        <p:spPr>
          <a:xfrm>
            <a:off x="381663" y="254443"/>
            <a:ext cx="11319456" cy="469126"/>
          </a:xfrm>
        </p:spPr>
        <p:txBody>
          <a:bodyPr>
            <a:noAutofit/>
          </a:bodyPr>
          <a:lstStyle/>
          <a:p>
            <a:r>
              <a:rPr lang="en-GB" sz="3200" dirty="0"/>
              <a:t>How will appointments be booked?</a:t>
            </a:r>
          </a:p>
        </p:txBody>
      </p:sp>
      <p:sp>
        <p:nvSpPr>
          <p:cNvPr id="11" name="Content Placeholder 10">
            <a:extLst>
              <a:ext uri="{FF2B5EF4-FFF2-40B4-BE49-F238E27FC236}">
                <a16:creationId xmlns:a16="http://schemas.microsoft.com/office/drawing/2014/main" id="{B1DAC0C7-FB16-2A02-F58C-A21EC646503E}"/>
              </a:ext>
            </a:extLst>
          </p:cNvPr>
          <p:cNvSpPr>
            <a:spLocks noGrp="1"/>
          </p:cNvSpPr>
          <p:nvPr>
            <p:ph sz="half" idx="1"/>
          </p:nvPr>
        </p:nvSpPr>
        <p:spPr>
          <a:xfrm>
            <a:off x="490881" y="1065213"/>
            <a:ext cx="5528919" cy="5233988"/>
          </a:xfrm>
        </p:spPr>
        <p:txBody>
          <a:bodyPr/>
          <a:lstStyle/>
          <a:p>
            <a:r>
              <a:rPr lang="en-GB" dirty="0">
                <a:solidFill>
                  <a:schemeClr val="accent1">
                    <a:lumMod val="75000"/>
                  </a:schemeClr>
                </a:solidFill>
              </a:rPr>
              <a:t>Instead of directly bookable, it will now be via referral assessment system. This means that we will triage the referrals, and we will aim to book ‘appropriate’ referrals in less than 5 days. </a:t>
            </a:r>
          </a:p>
        </p:txBody>
      </p:sp>
    </p:spTree>
    <p:extLst>
      <p:ext uri="{BB962C8B-B14F-4D97-AF65-F5344CB8AC3E}">
        <p14:creationId xmlns:p14="http://schemas.microsoft.com/office/powerpoint/2010/main" val="2422176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5149-E5F7-2DE4-6FF7-88D97C986930}"/>
              </a:ext>
            </a:extLst>
          </p:cNvPr>
          <p:cNvSpPr>
            <a:spLocks noGrp="1"/>
          </p:cNvSpPr>
          <p:nvPr>
            <p:ph type="title"/>
          </p:nvPr>
        </p:nvSpPr>
        <p:spPr>
          <a:xfrm>
            <a:off x="127221" y="174799"/>
            <a:ext cx="11313605" cy="628283"/>
          </a:xfrm>
        </p:spPr>
        <p:txBody>
          <a:bodyPr>
            <a:noAutofit/>
          </a:bodyPr>
          <a:lstStyle/>
          <a:p>
            <a:r>
              <a:rPr lang="en-GB" sz="3200" dirty="0"/>
              <a:t>FAQs </a:t>
            </a:r>
          </a:p>
        </p:txBody>
      </p:sp>
      <p:sp>
        <p:nvSpPr>
          <p:cNvPr id="4" name="Content Placeholder 3">
            <a:extLst>
              <a:ext uri="{FF2B5EF4-FFF2-40B4-BE49-F238E27FC236}">
                <a16:creationId xmlns:a16="http://schemas.microsoft.com/office/drawing/2014/main" id="{44980B4C-D07C-DDD4-43D7-A4BECFCD593D}"/>
              </a:ext>
            </a:extLst>
          </p:cNvPr>
          <p:cNvSpPr>
            <a:spLocks noGrp="1"/>
          </p:cNvSpPr>
          <p:nvPr>
            <p:ph idx="1"/>
          </p:nvPr>
        </p:nvSpPr>
        <p:spPr>
          <a:xfrm>
            <a:off x="190831" y="946204"/>
            <a:ext cx="11616856" cy="5637476"/>
          </a:xfrm>
        </p:spPr>
        <p:txBody>
          <a:bodyPr>
            <a:normAutofit lnSpcReduction="10000"/>
          </a:bodyPr>
          <a:lstStyle/>
          <a:p>
            <a:pPr marL="0" indent="0">
              <a:buNone/>
            </a:pPr>
            <a:r>
              <a:rPr lang="en-GB" b="1" dirty="0">
                <a:solidFill>
                  <a:schemeClr val="accent1">
                    <a:lumMod val="75000"/>
                  </a:schemeClr>
                </a:solidFill>
              </a:rPr>
              <a:t>Why are we still using the wording “2WW” instead of Urgent Suspected Cancer (USC)?</a:t>
            </a:r>
          </a:p>
          <a:p>
            <a:pPr>
              <a:buFontTx/>
              <a:buChar char="-"/>
            </a:pPr>
            <a:r>
              <a:rPr lang="en-GB" sz="2000" i="1" dirty="0">
                <a:solidFill>
                  <a:schemeClr val="accent1">
                    <a:lumMod val="75000"/>
                  </a:schemeClr>
                </a:solidFill>
              </a:rPr>
              <a:t>2WW had ended in Oct 2023. However, the NHS e-Referral Service (e-RS) had not yet updated its template both speciality and clinic type options.</a:t>
            </a:r>
          </a:p>
          <a:p>
            <a:pPr>
              <a:buFontTx/>
              <a:buChar char="-"/>
            </a:pPr>
            <a:r>
              <a:rPr lang="en-GB" sz="2000" i="1" dirty="0">
                <a:solidFill>
                  <a:schemeClr val="accent1">
                    <a:lumMod val="75000"/>
                  </a:schemeClr>
                </a:solidFill>
              </a:rPr>
              <a:t>Proactively, the service had separated the DOS (service names) for urgent suspected cancer referrals for Upper GI (UGI) and Lower GI (LGI) tumour groups. We added Faster Diagnosis Standard (FDS) in the wording to reflect the aim of timely diagnosis. </a:t>
            </a:r>
          </a:p>
          <a:p>
            <a:pPr marL="0" indent="0">
              <a:buNone/>
            </a:pPr>
            <a:endParaRPr lang="en-GB" sz="2000" i="1" dirty="0">
              <a:solidFill>
                <a:schemeClr val="accent1">
                  <a:lumMod val="75000"/>
                </a:schemeClr>
              </a:solidFill>
            </a:endParaRPr>
          </a:p>
          <a:p>
            <a:pPr marL="0" indent="0">
              <a:buNone/>
            </a:pPr>
            <a:r>
              <a:rPr lang="en-GB" b="1" dirty="0">
                <a:solidFill>
                  <a:schemeClr val="accent1">
                    <a:lumMod val="75000"/>
                  </a:schemeClr>
                </a:solidFill>
              </a:rPr>
              <a:t>What is the current waiting time?</a:t>
            </a:r>
          </a:p>
          <a:p>
            <a:pPr>
              <a:buFontTx/>
              <a:buChar char="-"/>
            </a:pPr>
            <a:r>
              <a:rPr lang="en-GB" sz="2000" i="1" dirty="0">
                <a:solidFill>
                  <a:schemeClr val="accent1">
                    <a:lumMod val="75000"/>
                  </a:schemeClr>
                </a:solidFill>
              </a:rPr>
              <a:t>On average, it takes around 7-8 days, on average, for first seen contact. With the new separate service names, we aim to improve our first seen contact to less than 5 days. </a:t>
            </a:r>
          </a:p>
          <a:p>
            <a:pPr marL="0" indent="0">
              <a:buNone/>
            </a:pPr>
            <a:endParaRPr lang="en-GB" b="1" dirty="0">
              <a:solidFill>
                <a:schemeClr val="accent1">
                  <a:lumMod val="75000"/>
                </a:schemeClr>
              </a:solidFill>
            </a:endParaRPr>
          </a:p>
          <a:p>
            <a:pPr marL="0" indent="0">
              <a:buNone/>
            </a:pPr>
            <a:r>
              <a:rPr lang="en-GB" b="1" dirty="0">
                <a:solidFill>
                  <a:schemeClr val="accent1">
                    <a:lumMod val="75000"/>
                  </a:schemeClr>
                </a:solidFill>
              </a:rPr>
              <a:t>How do we contact the team?</a:t>
            </a:r>
          </a:p>
          <a:p>
            <a:pPr marL="228600" marR="0" lvl="0" indent="-228600" algn="l" defTabSz="914400" rtl="0" eaLnBrk="1" fontAlgn="auto" latinLnBrk="0" hangingPunct="1">
              <a:lnSpc>
                <a:spcPct val="100000"/>
              </a:lnSpc>
              <a:spcBef>
                <a:spcPts val="1000"/>
              </a:spcBef>
              <a:spcAft>
                <a:spcPts val="0"/>
              </a:spcAft>
              <a:buClr>
                <a:srgbClr val="0070C0"/>
              </a:buClr>
              <a:buSzTx/>
              <a:buFontTx/>
              <a:buChar char="-"/>
              <a:tabLst/>
              <a:defRPr/>
            </a:pPr>
            <a:r>
              <a:rPr kumimoji="0" lang="en-GB" sz="2000" b="0" i="1"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n-ea"/>
                <a:cs typeface="Arial" panose="020B0604020202020204" pitchFamily="34" charset="0"/>
              </a:rPr>
              <a:t>Email us on </a:t>
            </a:r>
            <a:r>
              <a:rPr kumimoji="0" lang="en-GB" sz="2000" b="0" i="1"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t>lnwh-tr.fds-gi@nhs.net</a:t>
            </a:r>
            <a:endParaRPr kumimoji="0" lang="en-GB" sz="2000" b="0" i="1"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1000"/>
              </a:spcBef>
              <a:spcAft>
                <a:spcPts val="0"/>
              </a:spcAft>
              <a:buClr>
                <a:srgbClr val="0070C0"/>
              </a:buClr>
              <a:buSzTx/>
              <a:buFontTx/>
              <a:buChar char="-"/>
              <a:tabLst/>
              <a:defRPr/>
            </a:pPr>
            <a:endParaRPr kumimoji="0" lang="en-GB"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indent="0">
              <a:buNone/>
            </a:pPr>
            <a:endParaRPr lang="en-GB" b="1" dirty="0"/>
          </a:p>
        </p:txBody>
      </p:sp>
    </p:spTree>
    <p:extLst>
      <p:ext uri="{BB962C8B-B14F-4D97-AF65-F5344CB8AC3E}">
        <p14:creationId xmlns:p14="http://schemas.microsoft.com/office/powerpoint/2010/main" val="3066999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5149-E5F7-2DE4-6FF7-88D97C986930}"/>
              </a:ext>
            </a:extLst>
          </p:cNvPr>
          <p:cNvSpPr>
            <a:spLocks noGrp="1"/>
          </p:cNvSpPr>
          <p:nvPr>
            <p:ph type="title"/>
          </p:nvPr>
        </p:nvSpPr>
        <p:spPr>
          <a:xfrm>
            <a:off x="127221" y="174799"/>
            <a:ext cx="11313605" cy="628283"/>
          </a:xfrm>
        </p:spPr>
        <p:txBody>
          <a:bodyPr>
            <a:noAutofit/>
          </a:bodyPr>
          <a:lstStyle/>
          <a:p>
            <a:r>
              <a:rPr lang="en-GB" sz="3200" dirty="0"/>
              <a:t>Top tips for Upper GI referrals </a:t>
            </a:r>
          </a:p>
        </p:txBody>
      </p:sp>
      <p:sp>
        <p:nvSpPr>
          <p:cNvPr id="4" name="Content Placeholder 3">
            <a:extLst>
              <a:ext uri="{FF2B5EF4-FFF2-40B4-BE49-F238E27FC236}">
                <a16:creationId xmlns:a16="http://schemas.microsoft.com/office/drawing/2014/main" id="{44980B4C-D07C-DDD4-43D7-A4BECFCD593D}"/>
              </a:ext>
            </a:extLst>
          </p:cNvPr>
          <p:cNvSpPr>
            <a:spLocks noGrp="1"/>
          </p:cNvSpPr>
          <p:nvPr>
            <p:ph idx="1"/>
          </p:nvPr>
        </p:nvSpPr>
        <p:spPr>
          <a:xfrm>
            <a:off x="254442" y="1105232"/>
            <a:ext cx="11446676" cy="5577970"/>
          </a:xfrm>
        </p:spPr>
        <p:txBody>
          <a:bodyPr>
            <a:normAutofit fontScale="92500" lnSpcReduction="20000"/>
          </a:bodyPr>
          <a:lstStyle/>
          <a:p>
            <a:pPr marL="0" indent="0">
              <a:spcBef>
                <a:spcPts val="200"/>
              </a:spcBef>
              <a:spcAft>
                <a:spcPts val="200"/>
              </a:spcAft>
              <a:buNone/>
            </a:pPr>
            <a:r>
              <a:rPr lang="en-GB" b="1" dirty="0">
                <a:solidFill>
                  <a:srgbClr val="FF0000"/>
                </a:solidFill>
                <a:effectLst/>
                <a:ea typeface="Times New Roman" panose="02020603050405020304" pitchFamily="18" charset="0"/>
              </a:rPr>
              <a:t>Do not refer patients: </a:t>
            </a:r>
          </a:p>
          <a:p>
            <a:pPr>
              <a:spcBef>
                <a:spcPts val="200"/>
              </a:spcBef>
              <a:spcAft>
                <a:spcPts val="200"/>
              </a:spcAft>
            </a:pPr>
            <a:r>
              <a:rPr lang="en-GB" dirty="0">
                <a:solidFill>
                  <a:schemeClr val="accent1">
                    <a:lumMod val="75000"/>
                  </a:schemeClr>
                </a:solidFill>
                <a:effectLst/>
                <a:ea typeface="Times New Roman" panose="02020603050405020304" pitchFamily="18" charset="0"/>
              </a:rPr>
              <a:t>who are not available within the next 28 days.</a:t>
            </a:r>
          </a:p>
          <a:p>
            <a:pPr>
              <a:spcBef>
                <a:spcPts val="200"/>
              </a:spcBef>
              <a:spcAft>
                <a:spcPts val="200"/>
              </a:spcAft>
            </a:pPr>
            <a:r>
              <a:rPr lang="en-GB" dirty="0">
                <a:solidFill>
                  <a:schemeClr val="accent1">
                    <a:lumMod val="75000"/>
                  </a:schemeClr>
                </a:solidFill>
                <a:effectLst/>
                <a:ea typeface="Times New Roman" panose="02020603050405020304" pitchFamily="18" charset="0"/>
              </a:rPr>
              <a:t>who only have weight loss without GI symptoms. Instead refer to Non Site Specific Pathway (NSSP).</a:t>
            </a:r>
          </a:p>
          <a:p>
            <a:r>
              <a:rPr lang="en-GB" dirty="0">
                <a:solidFill>
                  <a:schemeClr val="accent1">
                    <a:lumMod val="75000"/>
                  </a:schemeClr>
                </a:solidFill>
                <a:effectLst/>
                <a:ea typeface="Times New Roman" panose="02020603050405020304" pitchFamily="18" charset="0"/>
              </a:rPr>
              <a:t>who are already on an active cancer pathway. Instead contact directly the patient's cancer team.</a:t>
            </a:r>
          </a:p>
          <a:p>
            <a:pPr marL="0" indent="0">
              <a:buNone/>
            </a:pPr>
            <a:endParaRPr lang="en-GB" dirty="0">
              <a:solidFill>
                <a:schemeClr val="accent1">
                  <a:lumMod val="75000"/>
                </a:schemeClr>
              </a:solidFill>
              <a:ea typeface="Times New Roman" panose="02020603050405020304" pitchFamily="18" charset="0"/>
            </a:endParaRPr>
          </a:p>
          <a:p>
            <a:pPr marL="0" indent="0">
              <a:buNone/>
            </a:pPr>
            <a:r>
              <a:rPr lang="en-GB" b="1" dirty="0">
                <a:solidFill>
                  <a:srgbClr val="00B050"/>
                </a:solidFill>
                <a:effectLst/>
                <a:ea typeface="Times New Roman" panose="02020603050405020304" pitchFamily="18" charset="0"/>
              </a:rPr>
              <a:t>Suggested investigations:</a:t>
            </a:r>
          </a:p>
          <a:p>
            <a:r>
              <a:rPr lang="en-GB" dirty="0">
                <a:solidFill>
                  <a:schemeClr val="accent1">
                    <a:lumMod val="75000"/>
                  </a:schemeClr>
                </a:solidFill>
                <a:effectLst/>
                <a:ea typeface="Times New Roman" panose="02020603050405020304" pitchFamily="18" charset="0"/>
              </a:rPr>
              <a:t>Please include these essential investigations: full blood count and urea &amp; electrolytes results (within the last 3 months). </a:t>
            </a:r>
          </a:p>
          <a:p>
            <a:r>
              <a:rPr lang="en-GB" dirty="0">
                <a:solidFill>
                  <a:schemeClr val="accent1">
                    <a:lumMod val="75000"/>
                  </a:schemeClr>
                </a:solidFill>
                <a:effectLst/>
                <a:ea typeface="Times New Roman" panose="02020603050405020304" pitchFamily="18" charset="0"/>
              </a:rPr>
              <a:t>Please offer Urgent Direct Access Ultrasound Scan (to be performed within 2 weeks) to assess for gall bladder/liver cancer. </a:t>
            </a:r>
          </a:p>
          <a:p>
            <a:r>
              <a:rPr lang="en-GB" dirty="0">
                <a:solidFill>
                  <a:schemeClr val="accent1">
                    <a:lumMod val="75000"/>
                  </a:schemeClr>
                </a:solidFill>
                <a:effectLst/>
                <a:ea typeface="Times New Roman" panose="02020603050405020304" pitchFamily="18" charset="0"/>
              </a:rPr>
              <a:t>Please request Urgent Direct CT Abdo/Pelvis for suspected pancreatic cancer in accordance with NICE guidelines. </a:t>
            </a:r>
          </a:p>
          <a:p>
            <a:r>
              <a:rPr lang="en-GB" dirty="0">
                <a:solidFill>
                  <a:schemeClr val="accent1">
                    <a:lumMod val="75000"/>
                  </a:schemeClr>
                </a:solidFill>
                <a:effectLst/>
                <a:ea typeface="Times New Roman" panose="02020603050405020304" pitchFamily="18" charset="0"/>
              </a:rPr>
              <a:t>Please also include any relevant imaging reports.  </a:t>
            </a:r>
            <a:endParaRPr lang="en-GB" sz="3200" b="1" dirty="0">
              <a:solidFill>
                <a:schemeClr val="accent1">
                  <a:lumMod val="75000"/>
                </a:schemeClr>
              </a:solidFill>
            </a:endParaRPr>
          </a:p>
        </p:txBody>
      </p:sp>
      <p:pic>
        <p:nvPicPr>
          <p:cNvPr id="5" name="Graphic 4" descr="Thumbs up sign outline">
            <a:extLst>
              <a:ext uri="{FF2B5EF4-FFF2-40B4-BE49-F238E27FC236}">
                <a16:creationId xmlns:a16="http://schemas.microsoft.com/office/drawing/2014/main" id="{F2BF4189-B56A-CB77-656A-2DD225C79E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36365" y="-29817"/>
            <a:ext cx="914400" cy="914400"/>
          </a:xfrm>
          <a:prstGeom prst="rect">
            <a:avLst/>
          </a:prstGeom>
        </p:spPr>
      </p:pic>
    </p:spTree>
    <p:extLst>
      <p:ext uri="{BB962C8B-B14F-4D97-AF65-F5344CB8AC3E}">
        <p14:creationId xmlns:p14="http://schemas.microsoft.com/office/powerpoint/2010/main" val="2927521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5149-E5F7-2DE4-6FF7-88D97C986930}"/>
              </a:ext>
            </a:extLst>
          </p:cNvPr>
          <p:cNvSpPr>
            <a:spLocks noGrp="1"/>
          </p:cNvSpPr>
          <p:nvPr>
            <p:ph type="title"/>
          </p:nvPr>
        </p:nvSpPr>
        <p:spPr>
          <a:xfrm>
            <a:off x="127221" y="174799"/>
            <a:ext cx="11313605" cy="628283"/>
          </a:xfrm>
        </p:spPr>
        <p:txBody>
          <a:bodyPr>
            <a:noAutofit/>
          </a:bodyPr>
          <a:lstStyle/>
          <a:p>
            <a:r>
              <a:rPr lang="en-GB" sz="3200" dirty="0"/>
              <a:t>Top tips for Lower GI referrals</a:t>
            </a:r>
          </a:p>
        </p:txBody>
      </p:sp>
      <p:sp>
        <p:nvSpPr>
          <p:cNvPr id="4" name="Content Placeholder 3">
            <a:extLst>
              <a:ext uri="{FF2B5EF4-FFF2-40B4-BE49-F238E27FC236}">
                <a16:creationId xmlns:a16="http://schemas.microsoft.com/office/drawing/2014/main" id="{44980B4C-D07C-DDD4-43D7-A4BECFCD593D}"/>
              </a:ext>
            </a:extLst>
          </p:cNvPr>
          <p:cNvSpPr>
            <a:spLocks noGrp="1"/>
          </p:cNvSpPr>
          <p:nvPr>
            <p:ph idx="1"/>
          </p:nvPr>
        </p:nvSpPr>
        <p:spPr>
          <a:xfrm>
            <a:off x="190831" y="803082"/>
            <a:ext cx="11510288" cy="5521517"/>
          </a:xfrm>
        </p:spPr>
        <p:txBody>
          <a:bodyPr>
            <a:normAutofit/>
          </a:bodyPr>
          <a:lstStyle/>
          <a:p>
            <a:pPr marL="0" marR="0" lvl="0" indent="0" algn="l" defTabSz="914400" rtl="0" eaLnBrk="1" fontAlgn="auto" latinLnBrk="0" hangingPunct="1">
              <a:lnSpc>
                <a:spcPct val="100000"/>
              </a:lnSpc>
              <a:spcBef>
                <a:spcPts val="1000"/>
              </a:spcBef>
              <a:spcAft>
                <a:spcPts val="0"/>
              </a:spcAft>
              <a:buClr>
                <a:srgbClr val="0070C0"/>
              </a:buClr>
              <a:buSzTx/>
              <a:buNone/>
              <a:tabLst/>
              <a:defRPr/>
            </a:pPr>
            <a:endParaRPr kumimoji="0" lang="en-GB"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indent="0">
              <a:buNone/>
            </a:pPr>
            <a:endParaRPr lang="en-GB" b="1" dirty="0"/>
          </a:p>
        </p:txBody>
      </p:sp>
      <p:sp>
        <p:nvSpPr>
          <p:cNvPr id="3" name="TextBox 2">
            <a:extLst>
              <a:ext uri="{FF2B5EF4-FFF2-40B4-BE49-F238E27FC236}">
                <a16:creationId xmlns:a16="http://schemas.microsoft.com/office/drawing/2014/main" id="{6B2A316D-A7AB-5BEC-727C-FF80E0BF3660}"/>
              </a:ext>
            </a:extLst>
          </p:cNvPr>
          <p:cNvSpPr txBox="1"/>
          <p:nvPr/>
        </p:nvSpPr>
        <p:spPr>
          <a:xfrm>
            <a:off x="246491" y="946205"/>
            <a:ext cx="11754678" cy="6181179"/>
          </a:xfrm>
          <a:prstGeom prst="rect">
            <a:avLst/>
          </a:prstGeom>
          <a:noFill/>
        </p:spPr>
        <p:txBody>
          <a:bodyPr wrap="square" rtlCol="0">
            <a:spAutoFit/>
          </a:bodyPr>
          <a:lstStyle/>
          <a:p>
            <a:pPr marL="0" indent="0">
              <a:spcBef>
                <a:spcPts val="200"/>
              </a:spcBef>
              <a:spcAft>
                <a:spcPts val="200"/>
              </a:spcAft>
              <a:buNone/>
            </a:pPr>
            <a:r>
              <a:rPr lang="en-GB" sz="2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Do not refer patients: </a:t>
            </a:r>
          </a:p>
          <a:p>
            <a:pPr marL="285750" indent="-285750">
              <a:spcBef>
                <a:spcPts val="200"/>
              </a:spcBef>
              <a:spcAft>
                <a:spcPts val="200"/>
              </a:spcAft>
              <a:buFont typeface="Arial" panose="020B0604020202020204" pitchFamily="34" charset="0"/>
              <a:buChar char="•"/>
            </a:pPr>
            <a:r>
              <a:rPr lang="en-GB" sz="22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who are not available within the next 28 days</a:t>
            </a:r>
          </a:p>
          <a:p>
            <a:pPr marL="285750" indent="-285750">
              <a:spcBef>
                <a:spcPts val="200"/>
              </a:spcBef>
              <a:spcAft>
                <a:spcPts val="200"/>
              </a:spcAft>
              <a:buFont typeface="Arial" panose="020B0604020202020204" pitchFamily="34" charset="0"/>
              <a:buChar char="•"/>
            </a:pPr>
            <a:r>
              <a:rPr lang="en-GB" sz="22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who have weight loss and FIT &lt;10</a:t>
            </a:r>
            <a:r>
              <a:rPr lang="en-GB" sz="22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 i</a:t>
            </a:r>
            <a:r>
              <a:rPr lang="en-GB" sz="22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nstead refer to Non Site Specific Pathway (NSSP)</a:t>
            </a:r>
          </a:p>
          <a:p>
            <a:pPr marL="285750" indent="-285750">
              <a:spcBef>
                <a:spcPts val="200"/>
              </a:spcBef>
              <a:spcAft>
                <a:spcPts val="200"/>
              </a:spcAft>
              <a:buFont typeface="Arial" panose="020B0604020202020204" pitchFamily="34" charset="0"/>
              <a:buChar char="•"/>
            </a:pPr>
            <a:r>
              <a:rPr lang="en-GB" sz="22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who are already on an </a:t>
            </a:r>
            <a:r>
              <a:rPr lang="en-GB" sz="2200" dirty="0" err="1">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an</a:t>
            </a:r>
            <a:r>
              <a:rPr lang="en-GB" sz="22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 active cancer pathway. Instead contact directly the patient's cancer team</a:t>
            </a:r>
          </a:p>
          <a:p>
            <a:pPr marL="285750" indent="-285750">
              <a:spcBef>
                <a:spcPts val="200"/>
              </a:spcBef>
              <a:spcAft>
                <a:spcPts val="200"/>
              </a:spcAft>
              <a:buFont typeface="Arial" panose="020B0604020202020204" pitchFamily="34" charset="0"/>
              <a:buChar char="•"/>
            </a:pPr>
            <a:r>
              <a:rPr lang="en-GB" sz="22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On both UGI and LGI referral, please refer on LGI form only and explain in free text the need for UGI as well</a:t>
            </a:r>
          </a:p>
          <a:p>
            <a:pPr marL="285750" indent="-285750">
              <a:spcBef>
                <a:spcPts val="200"/>
              </a:spcBef>
              <a:spcAft>
                <a:spcPts val="200"/>
              </a:spcAft>
              <a:buFont typeface="Arial" panose="020B0604020202020204" pitchFamily="34" charset="0"/>
              <a:buChar char="•"/>
            </a:pPr>
            <a:r>
              <a:rPr lang="en-GB" sz="22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On FDS and routine pathways </a:t>
            </a:r>
            <a:r>
              <a:rPr lang="en-GB" sz="22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at the same time for the same issue-</a:t>
            </a:r>
            <a:r>
              <a:rPr lang="en-GB" sz="22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 it </a:t>
            </a:r>
            <a:r>
              <a:rPr lang="en-GB" sz="22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causes delays and confusion</a:t>
            </a:r>
            <a:endParaRPr lang="en-GB" sz="22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a:spcBef>
                <a:spcPts val="200"/>
              </a:spcBef>
              <a:spcAft>
                <a:spcPts val="200"/>
              </a:spcAft>
            </a:pPr>
            <a:r>
              <a:rPr lang="en-GB" sz="2200" b="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Please have FIT result before referring unless referring for rectal mass, unexplained anal mass or unexplained anal ulceration. </a:t>
            </a:r>
            <a:endParaRPr lang="en-GB" sz="22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endParaRPr>
          </a:p>
          <a:p>
            <a:endParaRPr lang="en-GB" sz="22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GB" sz="22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Suggested investigations:</a:t>
            </a:r>
          </a:p>
          <a:p>
            <a:pPr marL="285750" indent="-285750">
              <a:buFont typeface="Arial" panose="020B0604020202020204" pitchFamily="34" charset="0"/>
              <a:buChar char="•"/>
            </a:pPr>
            <a:r>
              <a:rPr lang="en-GB" sz="22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Please include these essential investigations: full blood count and urea &amp; electrolytes results (within the last 3 months). </a:t>
            </a:r>
          </a:p>
          <a:p>
            <a:pPr marL="285750" indent="-285750">
              <a:buFont typeface="Arial" panose="020B0604020202020204" pitchFamily="34" charset="0"/>
              <a:buChar char="•"/>
            </a:pPr>
            <a:r>
              <a:rPr lang="en-GB" sz="22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If referring for iron deficiency anaemia, please include haematinics. </a:t>
            </a:r>
          </a:p>
          <a:p>
            <a:pPr marL="285750" indent="-285750">
              <a:buFont typeface="Arial" panose="020B0604020202020204" pitchFamily="34" charset="0"/>
              <a:buChar char="•"/>
            </a:pPr>
            <a:r>
              <a:rPr lang="en-GB" sz="22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Please also include any relevant imaging reports. </a:t>
            </a:r>
            <a:r>
              <a:rPr lang="en-GB" sz="2200" dirty="0">
                <a:effectLst/>
                <a:latin typeface="Arial" panose="020B0604020202020204" pitchFamily="34" charset="0"/>
                <a:ea typeface="Times New Roman" panose="02020603050405020304" pitchFamily="18" charset="0"/>
                <a:cs typeface="Arial" panose="020B0604020202020204" pitchFamily="34" charset="0"/>
              </a:rPr>
              <a:t>    </a:t>
            </a:r>
            <a:endParaRPr lang="en-GB" sz="2200" dirty="0">
              <a:latin typeface="Arial" panose="020B0604020202020204" pitchFamily="34" charset="0"/>
              <a:cs typeface="Arial" panose="020B0604020202020204" pitchFamily="34" charset="0"/>
            </a:endParaRPr>
          </a:p>
        </p:txBody>
      </p:sp>
      <p:pic>
        <p:nvPicPr>
          <p:cNvPr id="6" name="Graphic 5" descr="Thumbs up sign outline">
            <a:extLst>
              <a:ext uri="{FF2B5EF4-FFF2-40B4-BE49-F238E27FC236}">
                <a16:creationId xmlns:a16="http://schemas.microsoft.com/office/drawing/2014/main" id="{8E973B43-A387-93B7-EDE9-1B8EEFFF02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36365" y="-29817"/>
            <a:ext cx="914400" cy="914400"/>
          </a:xfrm>
          <a:prstGeom prst="rect">
            <a:avLst/>
          </a:prstGeom>
        </p:spPr>
      </p:pic>
    </p:spTree>
    <p:extLst>
      <p:ext uri="{BB962C8B-B14F-4D97-AF65-F5344CB8AC3E}">
        <p14:creationId xmlns:p14="http://schemas.microsoft.com/office/powerpoint/2010/main" val="4103225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96A393-F33F-8B00-3BDB-F05974AFCD88}"/>
              </a:ext>
            </a:extLst>
          </p:cNvPr>
          <p:cNvSpPr>
            <a:spLocks noGrp="1"/>
          </p:cNvSpPr>
          <p:nvPr>
            <p:ph type="title"/>
          </p:nvPr>
        </p:nvSpPr>
        <p:spPr>
          <a:xfrm>
            <a:off x="480830" y="373076"/>
            <a:ext cx="11210238" cy="1325563"/>
          </a:xfrm>
        </p:spPr>
        <p:txBody>
          <a:bodyPr/>
          <a:lstStyle/>
          <a:p>
            <a:r>
              <a:rPr lang="en-GB" dirty="0"/>
              <a:t>Objectives</a:t>
            </a:r>
          </a:p>
        </p:txBody>
      </p:sp>
      <p:sp>
        <p:nvSpPr>
          <p:cNvPr id="5" name="Content Placeholder 4">
            <a:extLst>
              <a:ext uri="{FF2B5EF4-FFF2-40B4-BE49-F238E27FC236}">
                <a16:creationId xmlns:a16="http://schemas.microsoft.com/office/drawing/2014/main" id="{5B37CBF8-54F6-9883-6D51-ED6970250B6C}"/>
              </a:ext>
            </a:extLst>
          </p:cNvPr>
          <p:cNvSpPr>
            <a:spLocks noGrp="1"/>
          </p:cNvSpPr>
          <p:nvPr>
            <p:ph idx="1"/>
          </p:nvPr>
        </p:nvSpPr>
        <p:spPr>
          <a:xfrm>
            <a:off x="490881" y="1852654"/>
            <a:ext cx="11210238" cy="4471945"/>
          </a:xfrm>
        </p:spPr>
        <p:txBody>
          <a:bodyPr/>
          <a:lstStyle/>
          <a:p>
            <a:r>
              <a:rPr lang="en-GB" dirty="0">
                <a:solidFill>
                  <a:schemeClr val="accent1">
                    <a:lumMod val="75000"/>
                  </a:schemeClr>
                </a:solidFill>
              </a:rPr>
              <a:t>Why did we make the change?</a:t>
            </a:r>
          </a:p>
          <a:p>
            <a:r>
              <a:rPr lang="en-GB" dirty="0">
                <a:solidFill>
                  <a:schemeClr val="accent1">
                    <a:lumMod val="75000"/>
                  </a:schemeClr>
                </a:solidFill>
              </a:rPr>
              <a:t>Updates to the Urgent Suspected Cancer (USC) referral process (“2WW” referral) for both Upper GI and Lower GI at LNWH. </a:t>
            </a:r>
          </a:p>
          <a:p>
            <a:r>
              <a:rPr lang="en-GB" dirty="0">
                <a:solidFill>
                  <a:schemeClr val="accent1">
                    <a:lumMod val="75000"/>
                  </a:schemeClr>
                </a:solidFill>
              </a:rPr>
              <a:t>FAQs</a:t>
            </a:r>
          </a:p>
          <a:p>
            <a:r>
              <a:rPr lang="en-GB" dirty="0">
                <a:solidFill>
                  <a:schemeClr val="accent1">
                    <a:lumMod val="75000"/>
                  </a:schemeClr>
                </a:solidFill>
              </a:rPr>
              <a:t>Top tips!</a:t>
            </a:r>
          </a:p>
          <a:p>
            <a:r>
              <a:rPr lang="en-GB" dirty="0">
                <a:solidFill>
                  <a:schemeClr val="accent1">
                    <a:lumMod val="75000"/>
                  </a:schemeClr>
                </a:solidFill>
              </a:rPr>
              <a:t>Live demo from Aiesha Siyahla (</a:t>
            </a:r>
            <a:r>
              <a:rPr lang="en-GB" b="0" i="0" dirty="0">
                <a:solidFill>
                  <a:schemeClr val="accent1">
                    <a:lumMod val="75000"/>
                  </a:schemeClr>
                </a:solidFill>
                <a:effectLst/>
                <a:latin typeface="Arial" panose="020B0604020202020204" pitchFamily="34" charset="0"/>
              </a:rPr>
              <a:t>Primary Care Liaison Manager)</a:t>
            </a:r>
            <a:endParaRPr lang="en-GB" dirty="0">
              <a:solidFill>
                <a:schemeClr val="accent1">
                  <a:lumMod val="75000"/>
                </a:schemeClr>
              </a:solidFill>
            </a:endParaRPr>
          </a:p>
        </p:txBody>
      </p:sp>
    </p:spTree>
    <p:extLst>
      <p:ext uri="{BB962C8B-B14F-4D97-AF65-F5344CB8AC3E}">
        <p14:creationId xmlns:p14="http://schemas.microsoft.com/office/powerpoint/2010/main" val="439043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normAutofit fontScale="90000"/>
          </a:bodyPr>
          <a:lstStyle/>
          <a:p>
            <a:r>
              <a:rPr lang="en-GB" spc="-40"/>
              <a:t>At triage - </a:t>
            </a:r>
            <a:r>
              <a:rPr lang="en-GB"/>
              <a:t>% with no FIT</a:t>
            </a:r>
            <a:br>
              <a:rPr lang="en-GB" sz="3600"/>
            </a:br>
            <a:endParaRPr lang="en-GB" spc="-40"/>
          </a:p>
        </p:txBody>
      </p:sp>
      <p:pic>
        <p:nvPicPr>
          <p:cNvPr id="3" name="Content Placeholder 2">
            <a:extLst>
              <a:ext uri="{FF2B5EF4-FFF2-40B4-BE49-F238E27FC236}">
                <a16:creationId xmlns:a16="http://schemas.microsoft.com/office/drawing/2014/main" id="{651C18EB-CAF2-C8E3-7E19-BC923FB76E83}"/>
              </a:ext>
            </a:extLst>
          </p:cNvPr>
          <p:cNvPicPr>
            <a:picLocks noGrp="1" noChangeAspect="1"/>
          </p:cNvPicPr>
          <p:nvPr>
            <p:ph idx="1"/>
          </p:nvPr>
        </p:nvPicPr>
        <p:blipFill>
          <a:blip r:embed="rId3"/>
          <a:srcRect/>
          <a:stretch/>
        </p:blipFill>
        <p:spPr>
          <a:xfrm>
            <a:off x="432000" y="3721537"/>
            <a:ext cx="9205160" cy="2572029"/>
          </a:xfrm>
        </p:spPr>
      </p:pic>
      <p:pic>
        <p:nvPicPr>
          <p:cNvPr id="7" name="Picture 6">
            <a:extLst>
              <a:ext uri="{FF2B5EF4-FFF2-40B4-BE49-F238E27FC236}">
                <a16:creationId xmlns:a16="http://schemas.microsoft.com/office/drawing/2014/main" id="{3FDF2147-AFE3-1CA0-EF88-CD2AEFDB4125}"/>
              </a:ext>
            </a:extLst>
          </p:cNvPr>
          <p:cNvPicPr>
            <a:picLocks noChangeAspect="1"/>
          </p:cNvPicPr>
          <p:nvPr/>
        </p:nvPicPr>
        <p:blipFill>
          <a:blip r:embed="rId4"/>
          <a:srcRect/>
          <a:stretch/>
        </p:blipFill>
        <p:spPr>
          <a:xfrm>
            <a:off x="432000" y="967217"/>
            <a:ext cx="9205160" cy="2570711"/>
          </a:xfrm>
          <a:prstGeom prst="rect">
            <a:avLst/>
          </a:prstGeom>
        </p:spPr>
      </p:pic>
      <p:sp>
        <p:nvSpPr>
          <p:cNvPr id="9" name="TextBox 8">
            <a:extLst>
              <a:ext uri="{FF2B5EF4-FFF2-40B4-BE49-F238E27FC236}">
                <a16:creationId xmlns:a16="http://schemas.microsoft.com/office/drawing/2014/main" id="{5B0C7397-5273-D356-67D0-FD0D64B4B5F8}"/>
              </a:ext>
            </a:extLst>
          </p:cNvPr>
          <p:cNvSpPr txBox="1"/>
          <p:nvPr/>
        </p:nvSpPr>
        <p:spPr>
          <a:xfrm>
            <a:off x="9971426" y="4639112"/>
            <a:ext cx="1685287" cy="369332"/>
          </a:xfrm>
          <a:prstGeom prst="rect">
            <a:avLst/>
          </a:prstGeom>
          <a:noFill/>
        </p:spPr>
        <p:txBody>
          <a:bodyPr wrap="square" rtlCol="0">
            <a:spAutoFit/>
          </a:bodyPr>
          <a:lstStyle/>
          <a:p>
            <a:r>
              <a:rPr lang="en-GB" b="1"/>
              <a:t>Q1 2024-25</a:t>
            </a:r>
          </a:p>
        </p:txBody>
      </p:sp>
      <p:sp>
        <p:nvSpPr>
          <p:cNvPr id="10" name="TextBox 9">
            <a:extLst>
              <a:ext uri="{FF2B5EF4-FFF2-40B4-BE49-F238E27FC236}">
                <a16:creationId xmlns:a16="http://schemas.microsoft.com/office/drawing/2014/main" id="{8B926182-D66B-D948-8E34-A1EC301CFAD0}"/>
              </a:ext>
            </a:extLst>
          </p:cNvPr>
          <p:cNvSpPr txBox="1"/>
          <p:nvPr/>
        </p:nvSpPr>
        <p:spPr>
          <a:xfrm>
            <a:off x="9971426" y="2451889"/>
            <a:ext cx="1685549" cy="369332"/>
          </a:xfrm>
          <a:prstGeom prst="rect">
            <a:avLst/>
          </a:prstGeom>
          <a:noFill/>
        </p:spPr>
        <p:txBody>
          <a:bodyPr wrap="square" rtlCol="0">
            <a:spAutoFit/>
          </a:bodyPr>
          <a:lstStyle/>
          <a:p>
            <a:r>
              <a:rPr lang="en-GB" b="1"/>
              <a:t>Q4 2023-24</a:t>
            </a:r>
          </a:p>
        </p:txBody>
      </p:sp>
    </p:spTree>
    <p:extLst>
      <p:ext uri="{BB962C8B-B14F-4D97-AF65-F5344CB8AC3E}">
        <p14:creationId xmlns:p14="http://schemas.microsoft.com/office/powerpoint/2010/main" val="314824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normAutofit fontScale="90000"/>
          </a:bodyPr>
          <a:lstStyle/>
          <a:p>
            <a:r>
              <a:rPr lang="en-GB" spc="-40"/>
              <a:t>At triage - </a:t>
            </a:r>
            <a:r>
              <a:rPr lang="en-GB" sz="3600"/>
              <a:t>% with FIT</a:t>
            </a:r>
            <a:r>
              <a:rPr lang="en-GB"/>
              <a:t> &lt;</a:t>
            </a:r>
            <a:r>
              <a:rPr lang="en-GB" sz="3600"/>
              <a:t>10</a:t>
            </a:r>
            <a:br>
              <a:rPr lang="en-GB" sz="3600"/>
            </a:br>
            <a:endParaRPr lang="en-GB" spc="-40"/>
          </a:p>
        </p:txBody>
      </p:sp>
      <p:pic>
        <p:nvPicPr>
          <p:cNvPr id="3" name="Content Placeholder 2">
            <a:extLst>
              <a:ext uri="{FF2B5EF4-FFF2-40B4-BE49-F238E27FC236}">
                <a16:creationId xmlns:a16="http://schemas.microsoft.com/office/drawing/2014/main" id="{651C18EB-CAF2-C8E3-7E19-BC923FB76E83}"/>
              </a:ext>
            </a:extLst>
          </p:cNvPr>
          <p:cNvPicPr>
            <a:picLocks noGrp="1" noChangeAspect="1"/>
          </p:cNvPicPr>
          <p:nvPr>
            <p:ph idx="1"/>
          </p:nvPr>
        </p:nvPicPr>
        <p:blipFill>
          <a:blip r:embed="rId3"/>
          <a:srcRect/>
          <a:stretch/>
        </p:blipFill>
        <p:spPr>
          <a:xfrm>
            <a:off x="339890" y="3688042"/>
            <a:ext cx="9205160" cy="2572029"/>
          </a:xfrm>
        </p:spPr>
      </p:pic>
      <p:pic>
        <p:nvPicPr>
          <p:cNvPr id="7" name="Picture 6">
            <a:extLst>
              <a:ext uri="{FF2B5EF4-FFF2-40B4-BE49-F238E27FC236}">
                <a16:creationId xmlns:a16="http://schemas.microsoft.com/office/drawing/2014/main" id="{3FDF2147-AFE3-1CA0-EF88-CD2AEFDB4125}"/>
              </a:ext>
            </a:extLst>
          </p:cNvPr>
          <p:cNvPicPr>
            <a:picLocks noChangeAspect="1"/>
          </p:cNvPicPr>
          <p:nvPr/>
        </p:nvPicPr>
        <p:blipFill>
          <a:blip r:embed="rId4"/>
          <a:srcRect/>
          <a:stretch/>
        </p:blipFill>
        <p:spPr>
          <a:xfrm>
            <a:off x="339890" y="951192"/>
            <a:ext cx="9205160" cy="2595109"/>
          </a:xfrm>
          <a:prstGeom prst="rect">
            <a:avLst/>
          </a:prstGeom>
        </p:spPr>
      </p:pic>
      <p:sp>
        <p:nvSpPr>
          <p:cNvPr id="9" name="TextBox 8">
            <a:extLst>
              <a:ext uri="{FF2B5EF4-FFF2-40B4-BE49-F238E27FC236}">
                <a16:creationId xmlns:a16="http://schemas.microsoft.com/office/drawing/2014/main" id="{5B0C7397-5273-D356-67D0-FD0D64B4B5F8}"/>
              </a:ext>
            </a:extLst>
          </p:cNvPr>
          <p:cNvSpPr txBox="1"/>
          <p:nvPr/>
        </p:nvSpPr>
        <p:spPr>
          <a:xfrm>
            <a:off x="9904437" y="4789837"/>
            <a:ext cx="1685287" cy="369332"/>
          </a:xfrm>
          <a:prstGeom prst="rect">
            <a:avLst/>
          </a:prstGeom>
          <a:noFill/>
        </p:spPr>
        <p:txBody>
          <a:bodyPr wrap="square" rtlCol="0">
            <a:spAutoFit/>
          </a:bodyPr>
          <a:lstStyle/>
          <a:p>
            <a:r>
              <a:rPr lang="en-GB" b="1"/>
              <a:t>Q1 2024-25</a:t>
            </a:r>
          </a:p>
        </p:txBody>
      </p:sp>
      <p:sp>
        <p:nvSpPr>
          <p:cNvPr id="10" name="TextBox 9">
            <a:extLst>
              <a:ext uri="{FF2B5EF4-FFF2-40B4-BE49-F238E27FC236}">
                <a16:creationId xmlns:a16="http://schemas.microsoft.com/office/drawing/2014/main" id="{8B926182-D66B-D948-8E34-A1EC301CFAD0}"/>
              </a:ext>
            </a:extLst>
          </p:cNvPr>
          <p:cNvSpPr txBox="1"/>
          <p:nvPr/>
        </p:nvSpPr>
        <p:spPr>
          <a:xfrm>
            <a:off x="9904437" y="2250923"/>
            <a:ext cx="1769286" cy="369332"/>
          </a:xfrm>
          <a:prstGeom prst="rect">
            <a:avLst/>
          </a:prstGeom>
          <a:noFill/>
        </p:spPr>
        <p:txBody>
          <a:bodyPr wrap="square" rtlCol="0">
            <a:spAutoFit/>
          </a:bodyPr>
          <a:lstStyle/>
          <a:p>
            <a:r>
              <a:rPr lang="en-GB" b="1"/>
              <a:t>Q4 2023-24</a:t>
            </a:r>
          </a:p>
        </p:txBody>
      </p:sp>
    </p:spTree>
    <p:extLst>
      <p:ext uri="{BB962C8B-B14F-4D97-AF65-F5344CB8AC3E}">
        <p14:creationId xmlns:p14="http://schemas.microsoft.com/office/powerpoint/2010/main" val="90161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normAutofit fontScale="90000"/>
          </a:bodyPr>
          <a:lstStyle/>
          <a:p>
            <a:r>
              <a:rPr lang="en-GB" spc="-40"/>
              <a:t>At colonoscopy - </a:t>
            </a:r>
            <a:r>
              <a:rPr lang="en-GB"/>
              <a:t>national position</a:t>
            </a:r>
            <a:br>
              <a:rPr lang="en-GB" sz="3600"/>
            </a:br>
            <a:endParaRPr lang="en-GB" spc="-40"/>
          </a:p>
        </p:txBody>
      </p:sp>
      <p:sp>
        <p:nvSpPr>
          <p:cNvPr id="4" name="TextBox 3">
            <a:extLst>
              <a:ext uri="{FF2B5EF4-FFF2-40B4-BE49-F238E27FC236}">
                <a16:creationId xmlns:a16="http://schemas.microsoft.com/office/drawing/2014/main" id="{79C6A6DC-A720-80AF-00A9-5D294D36E382}"/>
              </a:ext>
            </a:extLst>
          </p:cNvPr>
          <p:cNvSpPr txBox="1"/>
          <p:nvPr/>
        </p:nvSpPr>
        <p:spPr>
          <a:xfrm>
            <a:off x="6348883" y="5411037"/>
            <a:ext cx="4216958" cy="584775"/>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Arial"/>
              </a:rPr>
              <a:t>14.3% of colonoscopies had no FIT in Q1 24/25 (1.5%pp fewer nationally vs Q4 23/24)</a:t>
            </a:r>
          </a:p>
        </p:txBody>
      </p:sp>
      <p:pic>
        <p:nvPicPr>
          <p:cNvPr id="6" name="Picture 5" descr="A screenshot of a graph&#10;&#10;Description automatically generated">
            <a:extLst>
              <a:ext uri="{FF2B5EF4-FFF2-40B4-BE49-F238E27FC236}">
                <a16:creationId xmlns:a16="http://schemas.microsoft.com/office/drawing/2014/main" id="{54914375-E0FD-A5CA-429A-2121D39B9C35}"/>
              </a:ext>
            </a:extLst>
          </p:cNvPr>
          <p:cNvPicPr>
            <a:picLocks noChangeAspect="1"/>
          </p:cNvPicPr>
          <p:nvPr/>
        </p:nvPicPr>
        <p:blipFill>
          <a:blip r:embed="rId3"/>
          <a:stretch>
            <a:fillRect/>
          </a:stretch>
        </p:blipFill>
        <p:spPr>
          <a:xfrm>
            <a:off x="1490349" y="1020379"/>
            <a:ext cx="9077325" cy="4314825"/>
          </a:xfrm>
          <a:prstGeom prst="rect">
            <a:avLst/>
          </a:prstGeom>
        </p:spPr>
      </p:pic>
      <p:sp>
        <p:nvSpPr>
          <p:cNvPr id="11" name="TextBox 10">
            <a:extLst>
              <a:ext uri="{FF2B5EF4-FFF2-40B4-BE49-F238E27FC236}">
                <a16:creationId xmlns:a16="http://schemas.microsoft.com/office/drawing/2014/main" id="{CE0C66FB-CF9D-8F2F-03B1-49CE2CD1BFB8}"/>
              </a:ext>
            </a:extLst>
          </p:cNvPr>
          <p:cNvSpPr txBox="1"/>
          <p:nvPr/>
        </p:nvSpPr>
        <p:spPr>
          <a:xfrm>
            <a:off x="1492180" y="5411037"/>
            <a:ext cx="4216958" cy="830997"/>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Arial"/>
              </a:rPr>
              <a:t>15.1% of </a:t>
            </a:r>
            <a:r>
              <a:rPr lang="en-US" sz="1600" err="1">
                <a:cs typeface="Arial"/>
              </a:rPr>
              <a:t>of</a:t>
            </a:r>
            <a:r>
              <a:rPr lang="en-US" sz="1600">
                <a:cs typeface="Arial"/>
              </a:rPr>
              <a:t> colonoscopies were in FIT &lt;10 patients in Q1 24/25 (2.4%pp fewer nationally vs Q4 23/24)</a:t>
            </a:r>
          </a:p>
        </p:txBody>
      </p:sp>
    </p:spTree>
    <p:extLst>
      <p:ext uri="{BB962C8B-B14F-4D97-AF65-F5344CB8AC3E}">
        <p14:creationId xmlns:p14="http://schemas.microsoft.com/office/powerpoint/2010/main" val="356833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normAutofit fontScale="90000"/>
          </a:bodyPr>
          <a:lstStyle/>
          <a:p>
            <a:r>
              <a:rPr lang="en-GB" spc="-40"/>
              <a:t>At colonoscopy - </a:t>
            </a:r>
            <a:r>
              <a:rPr lang="en-GB" sz="3600"/>
              <a:t>% with no FIT</a:t>
            </a:r>
            <a:br>
              <a:rPr lang="en-GB" sz="3600"/>
            </a:br>
            <a:endParaRPr lang="en-GB" spc="-40"/>
          </a:p>
        </p:txBody>
      </p:sp>
      <p:pic>
        <p:nvPicPr>
          <p:cNvPr id="3" name="Content Placeholder 2">
            <a:extLst>
              <a:ext uri="{FF2B5EF4-FFF2-40B4-BE49-F238E27FC236}">
                <a16:creationId xmlns:a16="http://schemas.microsoft.com/office/drawing/2014/main" id="{651C18EB-CAF2-C8E3-7E19-BC923FB76E83}"/>
              </a:ext>
            </a:extLst>
          </p:cNvPr>
          <p:cNvPicPr>
            <a:picLocks noGrp="1" noChangeAspect="1"/>
          </p:cNvPicPr>
          <p:nvPr>
            <p:ph idx="1"/>
          </p:nvPr>
        </p:nvPicPr>
        <p:blipFill>
          <a:blip r:embed="rId3"/>
          <a:srcRect/>
          <a:stretch/>
        </p:blipFill>
        <p:spPr>
          <a:xfrm>
            <a:off x="255361" y="3767212"/>
            <a:ext cx="9281315" cy="2572029"/>
          </a:xfrm>
        </p:spPr>
      </p:pic>
      <p:pic>
        <p:nvPicPr>
          <p:cNvPr id="7" name="Picture 6">
            <a:extLst>
              <a:ext uri="{FF2B5EF4-FFF2-40B4-BE49-F238E27FC236}">
                <a16:creationId xmlns:a16="http://schemas.microsoft.com/office/drawing/2014/main" id="{3FDF2147-AFE3-1CA0-EF88-CD2AEFDB4125}"/>
              </a:ext>
            </a:extLst>
          </p:cNvPr>
          <p:cNvPicPr>
            <a:picLocks noChangeAspect="1"/>
          </p:cNvPicPr>
          <p:nvPr/>
        </p:nvPicPr>
        <p:blipFill>
          <a:blip r:embed="rId4"/>
          <a:stretch>
            <a:fillRect/>
          </a:stretch>
        </p:blipFill>
        <p:spPr>
          <a:xfrm>
            <a:off x="256155" y="1104169"/>
            <a:ext cx="9205160" cy="2550990"/>
          </a:xfrm>
          <a:prstGeom prst="rect">
            <a:avLst/>
          </a:prstGeom>
        </p:spPr>
      </p:pic>
      <p:sp>
        <p:nvSpPr>
          <p:cNvPr id="9" name="TextBox 8">
            <a:extLst>
              <a:ext uri="{FF2B5EF4-FFF2-40B4-BE49-F238E27FC236}">
                <a16:creationId xmlns:a16="http://schemas.microsoft.com/office/drawing/2014/main" id="{5B0C7397-5273-D356-67D0-FD0D64B4B5F8}"/>
              </a:ext>
            </a:extLst>
          </p:cNvPr>
          <p:cNvSpPr txBox="1"/>
          <p:nvPr/>
        </p:nvSpPr>
        <p:spPr>
          <a:xfrm>
            <a:off x="9963052" y="4680980"/>
            <a:ext cx="1685287" cy="369332"/>
          </a:xfrm>
          <a:prstGeom prst="rect">
            <a:avLst/>
          </a:prstGeom>
          <a:noFill/>
        </p:spPr>
        <p:txBody>
          <a:bodyPr wrap="square" rtlCol="0">
            <a:spAutoFit/>
          </a:bodyPr>
          <a:lstStyle/>
          <a:p>
            <a:r>
              <a:rPr lang="en-GB" b="1"/>
              <a:t>Q1 2024-25</a:t>
            </a:r>
          </a:p>
        </p:txBody>
      </p:sp>
      <p:sp>
        <p:nvSpPr>
          <p:cNvPr id="10" name="TextBox 9">
            <a:extLst>
              <a:ext uri="{FF2B5EF4-FFF2-40B4-BE49-F238E27FC236}">
                <a16:creationId xmlns:a16="http://schemas.microsoft.com/office/drawing/2014/main" id="{8B926182-D66B-D948-8E34-A1EC301CFAD0}"/>
              </a:ext>
            </a:extLst>
          </p:cNvPr>
          <p:cNvSpPr txBox="1"/>
          <p:nvPr/>
        </p:nvSpPr>
        <p:spPr>
          <a:xfrm>
            <a:off x="9963053" y="2200680"/>
            <a:ext cx="1610187" cy="369332"/>
          </a:xfrm>
          <a:prstGeom prst="rect">
            <a:avLst/>
          </a:prstGeom>
          <a:noFill/>
        </p:spPr>
        <p:txBody>
          <a:bodyPr wrap="square" rtlCol="0">
            <a:spAutoFit/>
          </a:bodyPr>
          <a:lstStyle/>
          <a:p>
            <a:r>
              <a:rPr lang="en-GB" b="1"/>
              <a:t>Q4 2023-24</a:t>
            </a:r>
          </a:p>
        </p:txBody>
      </p:sp>
    </p:spTree>
    <p:extLst>
      <p:ext uri="{BB962C8B-B14F-4D97-AF65-F5344CB8AC3E}">
        <p14:creationId xmlns:p14="http://schemas.microsoft.com/office/powerpoint/2010/main" val="97864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normAutofit fontScale="90000"/>
          </a:bodyPr>
          <a:lstStyle/>
          <a:p>
            <a:r>
              <a:rPr lang="en-GB" spc="-40"/>
              <a:t>At colonoscopy - </a:t>
            </a:r>
            <a:r>
              <a:rPr lang="en-GB" sz="3600"/>
              <a:t>% with FIT</a:t>
            </a:r>
            <a:r>
              <a:rPr lang="en-GB"/>
              <a:t> &lt;</a:t>
            </a:r>
            <a:r>
              <a:rPr lang="en-GB" sz="3600"/>
              <a:t>10</a:t>
            </a:r>
            <a:br>
              <a:rPr lang="en-GB" sz="3600"/>
            </a:br>
            <a:endParaRPr lang="en-GB" spc="-40"/>
          </a:p>
        </p:txBody>
      </p:sp>
      <p:pic>
        <p:nvPicPr>
          <p:cNvPr id="3" name="Content Placeholder 2">
            <a:extLst>
              <a:ext uri="{FF2B5EF4-FFF2-40B4-BE49-F238E27FC236}">
                <a16:creationId xmlns:a16="http://schemas.microsoft.com/office/drawing/2014/main" id="{651C18EB-CAF2-C8E3-7E19-BC923FB76E83}"/>
              </a:ext>
            </a:extLst>
          </p:cNvPr>
          <p:cNvPicPr>
            <a:picLocks noGrp="1" noChangeAspect="1"/>
          </p:cNvPicPr>
          <p:nvPr>
            <p:ph idx="1"/>
          </p:nvPr>
        </p:nvPicPr>
        <p:blipFill>
          <a:blip r:embed="rId3"/>
          <a:srcRect/>
          <a:stretch/>
        </p:blipFill>
        <p:spPr>
          <a:xfrm>
            <a:off x="314769" y="3729910"/>
            <a:ext cx="9205160" cy="2572029"/>
          </a:xfrm>
        </p:spPr>
      </p:pic>
      <p:pic>
        <p:nvPicPr>
          <p:cNvPr id="7" name="Picture 6">
            <a:extLst>
              <a:ext uri="{FF2B5EF4-FFF2-40B4-BE49-F238E27FC236}">
                <a16:creationId xmlns:a16="http://schemas.microsoft.com/office/drawing/2014/main" id="{3FDF2147-AFE3-1CA0-EF88-CD2AEFDB4125}"/>
              </a:ext>
            </a:extLst>
          </p:cNvPr>
          <p:cNvPicPr>
            <a:picLocks noChangeAspect="1"/>
          </p:cNvPicPr>
          <p:nvPr/>
        </p:nvPicPr>
        <p:blipFill>
          <a:blip r:embed="rId4"/>
          <a:srcRect/>
          <a:stretch/>
        </p:blipFill>
        <p:spPr>
          <a:xfrm>
            <a:off x="315535" y="1062300"/>
            <a:ext cx="9170136" cy="2550990"/>
          </a:xfrm>
          <a:prstGeom prst="rect">
            <a:avLst/>
          </a:prstGeom>
        </p:spPr>
      </p:pic>
      <p:sp>
        <p:nvSpPr>
          <p:cNvPr id="9" name="TextBox 8">
            <a:extLst>
              <a:ext uri="{FF2B5EF4-FFF2-40B4-BE49-F238E27FC236}">
                <a16:creationId xmlns:a16="http://schemas.microsoft.com/office/drawing/2014/main" id="{5B0C7397-5273-D356-67D0-FD0D64B4B5F8}"/>
              </a:ext>
            </a:extLst>
          </p:cNvPr>
          <p:cNvSpPr txBox="1"/>
          <p:nvPr/>
        </p:nvSpPr>
        <p:spPr>
          <a:xfrm>
            <a:off x="9996547" y="4940562"/>
            <a:ext cx="1685287" cy="369332"/>
          </a:xfrm>
          <a:prstGeom prst="rect">
            <a:avLst/>
          </a:prstGeom>
          <a:noFill/>
        </p:spPr>
        <p:txBody>
          <a:bodyPr wrap="square" rtlCol="0">
            <a:spAutoFit/>
          </a:bodyPr>
          <a:lstStyle/>
          <a:p>
            <a:r>
              <a:rPr lang="en-GB" b="1"/>
              <a:t>Q1 2024-25</a:t>
            </a:r>
          </a:p>
        </p:txBody>
      </p:sp>
      <p:sp>
        <p:nvSpPr>
          <p:cNvPr id="10" name="TextBox 9">
            <a:extLst>
              <a:ext uri="{FF2B5EF4-FFF2-40B4-BE49-F238E27FC236}">
                <a16:creationId xmlns:a16="http://schemas.microsoft.com/office/drawing/2014/main" id="{8B926182-D66B-D948-8E34-A1EC301CFAD0}"/>
              </a:ext>
            </a:extLst>
          </p:cNvPr>
          <p:cNvSpPr txBox="1"/>
          <p:nvPr/>
        </p:nvSpPr>
        <p:spPr>
          <a:xfrm>
            <a:off x="9912811" y="2343033"/>
            <a:ext cx="1685549" cy="369332"/>
          </a:xfrm>
          <a:prstGeom prst="rect">
            <a:avLst/>
          </a:prstGeom>
          <a:noFill/>
        </p:spPr>
        <p:txBody>
          <a:bodyPr wrap="square" rtlCol="0">
            <a:spAutoFit/>
          </a:bodyPr>
          <a:lstStyle/>
          <a:p>
            <a:r>
              <a:rPr lang="en-GB" b="1"/>
              <a:t>Q4 2023-24</a:t>
            </a:r>
          </a:p>
        </p:txBody>
      </p:sp>
    </p:spTree>
    <p:extLst>
      <p:ext uri="{BB962C8B-B14F-4D97-AF65-F5344CB8AC3E}">
        <p14:creationId xmlns:p14="http://schemas.microsoft.com/office/powerpoint/2010/main" val="404799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CCB44B-2D4E-6C74-D740-A0ECFE8258AF}"/>
              </a:ext>
            </a:extLst>
          </p:cNvPr>
          <p:cNvSpPr>
            <a:spLocks noGrp="1"/>
          </p:cNvSpPr>
          <p:nvPr>
            <p:ph type="title"/>
          </p:nvPr>
        </p:nvSpPr>
        <p:spPr/>
        <p:txBody>
          <a:bodyPr/>
          <a:lstStyle/>
          <a:p>
            <a:r>
              <a:rPr lang="en-US">
                <a:cs typeface="Arial"/>
              </a:rPr>
              <a:t>Bottom 10 Trusts for colonoscopies in FIT &lt;10</a:t>
            </a:r>
            <a:endParaRPr lang="en-US"/>
          </a:p>
        </p:txBody>
      </p:sp>
      <p:graphicFrame>
        <p:nvGraphicFramePr>
          <p:cNvPr id="2" name="Object 1">
            <a:extLst>
              <a:ext uri="{FF2B5EF4-FFF2-40B4-BE49-F238E27FC236}">
                <a16:creationId xmlns:a16="http://schemas.microsoft.com/office/drawing/2014/main" id="{03650B25-F1E8-674E-9EEE-FF139E831E0E}"/>
              </a:ext>
            </a:extLst>
          </p:cNvPr>
          <p:cNvGraphicFramePr>
            <a:graphicFrameLocks noChangeAspect="1"/>
          </p:cNvGraphicFramePr>
          <p:nvPr/>
        </p:nvGraphicFramePr>
        <p:xfrm>
          <a:off x="432000" y="1328078"/>
          <a:ext cx="7883611" cy="4685217"/>
        </p:xfrm>
        <a:graphic>
          <a:graphicData uri="http://schemas.openxmlformats.org/presentationml/2006/ole">
            <mc:AlternateContent xmlns:mc="http://schemas.openxmlformats.org/markup-compatibility/2006">
              <mc:Choice xmlns:v="urn:schemas-microsoft-com:vml" Requires="v">
                <p:oleObj name="Worksheet" r:id="rId3" imgW="4343313" imgH="2581133" progId="Excel.Sheet.12">
                  <p:embed/>
                </p:oleObj>
              </mc:Choice>
              <mc:Fallback>
                <p:oleObj name="Worksheet" r:id="rId3" imgW="4343313" imgH="2581133" progId="Excel.Sheet.12">
                  <p:embed/>
                  <p:pic>
                    <p:nvPicPr>
                      <p:cNvPr id="2" name="Object 1">
                        <a:extLst>
                          <a:ext uri="{FF2B5EF4-FFF2-40B4-BE49-F238E27FC236}">
                            <a16:creationId xmlns:a16="http://schemas.microsoft.com/office/drawing/2014/main" id="{03650B25-F1E8-674E-9EEE-FF139E831E0E}"/>
                          </a:ext>
                        </a:extLst>
                      </p:cNvPr>
                      <p:cNvPicPr/>
                      <p:nvPr/>
                    </p:nvPicPr>
                    <p:blipFill>
                      <a:blip r:embed="rId4"/>
                      <a:stretch>
                        <a:fillRect/>
                      </a:stretch>
                    </p:blipFill>
                    <p:spPr>
                      <a:xfrm>
                        <a:off x="432000" y="1328078"/>
                        <a:ext cx="7883611" cy="4685217"/>
                      </a:xfrm>
                      <a:prstGeom prst="rect">
                        <a:avLst/>
                      </a:prstGeom>
                    </p:spPr>
                  </p:pic>
                </p:oleObj>
              </mc:Fallback>
            </mc:AlternateContent>
          </a:graphicData>
        </a:graphic>
      </p:graphicFrame>
    </p:spTree>
    <p:extLst>
      <p:ext uri="{BB962C8B-B14F-4D97-AF65-F5344CB8AC3E}">
        <p14:creationId xmlns:p14="http://schemas.microsoft.com/office/powerpoint/2010/main" val="324206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CCB44B-2D4E-6C74-D740-A0ECFE8258AF}"/>
              </a:ext>
            </a:extLst>
          </p:cNvPr>
          <p:cNvSpPr>
            <a:spLocks noGrp="1"/>
          </p:cNvSpPr>
          <p:nvPr>
            <p:ph type="title"/>
          </p:nvPr>
        </p:nvSpPr>
        <p:spPr/>
        <p:txBody>
          <a:bodyPr/>
          <a:lstStyle/>
          <a:p>
            <a:r>
              <a:rPr lang="en-US">
                <a:cs typeface="Arial"/>
              </a:rPr>
              <a:t>Bottom 10 Trusts for colonoscopies with no FIT</a:t>
            </a:r>
            <a:endParaRPr lang="en-US"/>
          </a:p>
        </p:txBody>
      </p:sp>
      <p:graphicFrame>
        <p:nvGraphicFramePr>
          <p:cNvPr id="5" name="Object 4">
            <a:extLst>
              <a:ext uri="{FF2B5EF4-FFF2-40B4-BE49-F238E27FC236}">
                <a16:creationId xmlns:a16="http://schemas.microsoft.com/office/drawing/2014/main" id="{93E5FE5C-5175-14BC-C3B1-17E1BA52CAF5}"/>
              </a:ext>
            </a:extLst>
          </p:cNvPr>
          <p:cNvGraphicFramePr>
            <a:graphicFrameLocks noChangeAspect="1"/>
          </p:cNvGraphicFramePr>
          <p:nvPr/>
        </p:nvGraphicFramePr>
        <p:xfrm>
          <a:off x="432000" y="1380922"/>
          <a:ext cx="8032871" cy="4753837"/>
        </p:xfrm>
        <a:graphic>
          <a:graphicData uri="http://schemas.openxmlformats.org/presentationml/2006/ole">
            <mc:AlternateContent xmlns:mc="http://schemas.openxmlformats.org/markup-compatibility/2006">
              <mc:Choice xmlns:v="urn:schemas-microsoft-com:vml" Requires="v">
                <p:oleObj name="Worksheet" r:id="rId3" imgW="4286402" imgH="2581133" progId="Excel.Sheet.12">
                  <p:embed/>
                </p:oleObj>
              </mc:Choice>
              <mc:Fallback>
                <p:oleObj name="Worksheet" r:id="rId3" imgW="4286402" imgH="2581133" progId="Excel.Sheet.12">
                  <p:embed/>
                  <p:pic>
                    <p:nvPicPr>
                      <p:cNvPr id="5" name="Object 4">
                        <a:extLst>
                          <a:ext uri="{FF2B5EF4-FFF2-40B4-BE49-F238E27FC236}">
                            <a16:creationId xmlns:a16="http://schemas.microsoft.com/office/drawing/2014/main" id="{93E5FE5C-5175-14BC-C3B1-17E1BA52CAF5}"/>
                          </a:ext>
                        </a:extLst>
                      </p:cNvPr>
                      <p:cNvPicPr/>
                      <p:nvPr/>
                    </p:nvPicPr>
                    <p:blipFill>
                      <a:blip r:embed="rId4"/>
                      <a:stretch>
                        <a:fillRect/>
                      </a:stretch>
                    </p:blipFill>
                    <p:spPr>
                      <a:xfrm>
                        <a:off x="432000" y="1380922"/>
                        <a:ext cx="8032871" cy="4753837"/>
                      </a:xfrm>
                      <a:prstGeom prst="rect">
                        <a:avLst/>
                      </a:prstGeom>
                    </p:spPr>
                  </p:pic>
                </p:oleObj>
              </mc:Fallback>
            </mc:AlternateContent>
          </a:graphicData>
        </a:graphic>
      </p:graphicFrame>
    </p:spTree>
    <p:extLst>
      <p:ext uri="{BB962C8B-B14F-4D97-AF65-F5344CB8AC3E}">
        <p14:creationId xmlns:p14="http://schemas.microsoft.com/office/powerpoint/2010/main" val="426947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3494</TotalTime>
  <Words>756</Words>
  <Application>Microsoft Office PowerPoint</Application>
  <PresentationFormat>Widescreen</PresentationFormat>
  <Paragraphs>81</Paragraphs>
  <Slides>15</Slides>
  <Notes>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0" baseType="lpstr">
      <vt:lpstr>Arial</vt:lpstr>
      <vt:lpstr>Calibri</vt:lpstr>
      <vt:lpstr>Times New Roman</vt:lpstr>
      <vt:lpstr>1_Office Theme</vt:lpstr>
      <vt:lpstr>Worksheet</vt:lpstr>
      <vt:lpstr>Upper GI and Lower GI Faster Diagnosis Standard (FDS) - Updates</vt:lpstr>
      <vt:lpstr>Objectives</vt:lpstr>
      <vt:lpstr>At triage - % with no FIT </vt:lpstr>
      <vt:lpstr>At triage - % with FIT &lt;10 </vt:lpstr>
      <vt:lpstr>At colonoscopy - national position </vt:lpstr>
      <vt:lpstr>At colonoscopy - % with no FIT </vt:lpstr>
      <vt:lpstr>At colonoscopy - % with FIT &lt;10 </vt:lpstr>
      <vt:lpstr>Bottom 10 Trusts for colonoscopies in FIT &lt;10</vt:lpstr>
      <vt:lpstr>Bottom 10 Trusts for colonoscopies with no FIT</vt:lpstr>
      <vt:lpstr>We’ve updated our pathway algorithm!</vt:lpstr>
      <vt:lpstr>Updates to referral process</vt:lpstr>
      <vt:lpstr>How will appointments be booked?</vt:lpstr>
      <vt:lpstr>FAQs </vt:lpstr>
      <vt:lpstr>Top tips for Upper GI referrals </vt:lpstr>
      <vt:lpstr>Top tips for Lower GI referrals</vt:lpstr>
    </vt:vector>
  </TitlesOfParts>
  <Company>London North West University Healthcare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CERVANTES, Michael Louise (LONDON NORTH WEST UNIVERSITY HEALTHCARE NHS TRUST)</dc:creator>
  <cp:lastModifiedBy>SIYAHLA, Aiesha (LONDON NORTH WEST UNIVERSITY HEALTHCARE NHS TRUST)</cp:lastModifiedBy>
  <cp:revision>394</cp:revision>
  <cp:lastPrinted>2024-08-28T12:15:27Z</cp:lastPrinted>
  <dcterms:created xsi:type="dcterms:W3CDTF">2024-06-26T14:33:53Z</dcterms:created>
  <dcterms:modified xsi:type="dcterms:W3CDTF">2024-09-12T10:37:39Z</dcterms:modified>
</cp:coreProperties>
</file>