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682" r:id="rId2"/>
    <p:sldId id="260" r:id="rId3"/>
    <p:sldId id="683" r:id="rId4"/>
    <p:sldId id="275" r:id="rId5"/>
    <p:sldId id="27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7" d="100"/>
          <a:sy n="107" d="100"/>
        </p:scale>
        <p:origin x="66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DC1DB0-3031-4956-96D6-FA6B1BA7DBD0}" type="datetimeFigureOut">
              <a:rPr lang="en-GB" smtClean="0"/>
              <a:t>02/01/2025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77B9F-E375-4DEE-B1E2-B6A2D84D5D49}" type="slidenum">
              <a:rPr lang="en-GB" smtClean="0"/>
              <a:t>‹#›</a:t>
            </a:fld>
            <a:endParaRPr lang="en-GB"/>
          </a:p>
        </p:txBody>
      </p:sp>
    </p:spTree>
    <p:extLst>
      <p:ext uri="{BB962C8B-B14F-4D97-AF65-F5344CB8AC3E}">
        <p14:creationId xmlns:p14="http://schemas.microsoft.com/office/powerpoint/2010/main" val="3880133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55EF79-5761-1C47-8D0A-C1A8CFD4909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33941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8C5207-07BA-DB48-A8CE-B012003CB020}"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55326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GB" sz="1800" dirty="0">
                <a:solidFill>
                  <a:srgbClr val="303F42"/>
                </a:solidFill>
                <a:effectLst/>
                <a:latin typeface="ArialMT"/>
              </a:rPr>
              <a:t>53% of people responding from North West London said they had experienced </a:t>
            </a:r>
            <a:r>
              <a:rPr lang="en-GB" sz="1800" b="1" dirty="0">
                <a:solidFill>
                  <a:srgbClr val="303F42"/>
                </a:solidFill>
                <a:effectLst/>
                <a:latin typeface="Arial" panose="020B0604020202020204" pitchFamily="34" charset="0"/>
              </a:rPr>
              <a:t>some type of discrimination </a:t>
            </a:r>
            <a:r>
              <a:rPr lang="en-GB" sz="1800" dirty="0">
                <a:solidFill>
                  <a:srgbClr val="303F42"/>
                </a:solidFill>
                <a:effectLst/>
                <a:latin typeface="ArialMT"/>
              </a:rPr>
              <a:t>or harassment due to their personal characteristics at work last year. </a:t>
            </a:r>
          </a:p>
          <a:p>
            <a:pPr>
              <a:buFont typeface="Arial" panose="020B0604020202020204" pitchFamily="34" charset="0"/>
              <a:buChar char="•"/>
            </a:pPr>
            <a:r>
              <a:rPr lang="en-GB" sz="1800" dirty="0">
                <a:solidFill>
                  <a:srgbClr val="005BB7"/>
                </a:solidFill>
                <a:effectLst/>
                <a:latin typeface="ArialMT"/>
              </a:rPr>
              <a:t>28% said they experienced </a:t>
            </a:r>
            <a:r>
              <a:rPr lang="en-GB" sz="1800" b="1" dirty="0">
                <a:solidFill>
                  <a:srgbClr val="005BB7"/>
                </a:solidFill>
                <a:effectLst/>
                <a:latin typeface="Arial" panose="020B0604020202020204" pitchFamily="34" charset="0"/>
              </a:rPr>
              <a:t>racial harassment </a:t>
            </a:r>
            <a:r>
              <a:rPr lang="en-GB" sz="1800" dirty="0">
                <a:solidFill>
                  <a:srgbClr val="005BB7"/>
                </a:solidFill>
                <a:effectLst/>
                <a:latin typeface="ArialMT"/>
              </a:rPr>
              <a:t>or discrimination from patients and 18% from colleagues or managers. </a:t>
            </a:r>
          </a:p>
          <a:p>
            <a:pPr>
              <a:buFont typeface="Arial" panose="020B0604020202020204" pitchFamily="34" charset="0"/>
              <a:buChar char="•"/>
            </a:pPr>
            <a:r>
              <a:rPr lang="en-GB" sz="1800" dirty="0">
                <a:solidFill>
                  <a:srgbClr val="303F42"/>
                </a:solidFill>
                <a:effectLst/>
                <a:latin typeface="ArialMT"/>
              </a:rPr>
              <a:t>One third of recent instances of racial discrimination were reported, but only 13% said they reported it and the issue was dealt with well. </a:t>
            </a:r>
          </a:p>
          <a:p>
            <a:endParaRPr lang="en-US" dirty="0"/>
          </a:p>
          <a:p>
            <a:r>
              <a:rPr lang="en-US" dirty="0"/>
              <a:t>We also know that this is a directive from NHS England that each area of the NHS, primary care included, has a speak up service to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8C5207-07BA-DB48-A8CE-B012003CB020}"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70635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8C5207-07BA-DB48-A8CE-B012003CB020}"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36850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15229-97D6-29CA-708A-3D139BF77A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82560D3-D685-DA18-2D0D-F00C6EE9D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FAC6720-27B1-B4BB-6206-C3307A679DCA}"/>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5" name="Footer Placeholder 4">
            <a:extLst>
              <a:ext uri="{FF2B5EF4-FFF2-40B4-BE49-F238E27FC236}">
                <a16:creationId xmlns:a16="http://schemas.microsoft.com/office/drawing/2014/main" id="{0A60955B-9F33-8048-4A07-079B647B76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3E565D-916C-52C1-80D7-8263CE6B8732}"/>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75348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D6524-DD95-C779-9003-3B7980430C6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3C7415-ED52-C015-73FA-1B0812E979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4AF5F3-F1DD-4DDB-0995-74F7F8AAF78F}"/>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5" name="Footer Placeholder 4">
            <a:extLst>
              <a:ext uri="{FF2B5EF4-FFF2-40B4-BE49-F238E27FC236}">
                <a16:creationId xmlns:a16="http://schemas.microsoft.com/office/drawing/2014/main" id="{892D3842-1892-6BB9-9222-868709E1DD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0ECC76-7A3C-7483-5F1E-E70983D11F2E}"/>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1142049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A95D6B-7092-BE49-0000-5800892DA1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8AE905-A9CC-9F02-3780-389E0E836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3D5D1B-0847-966C-9C8A-98F6ECB6052E}"/>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5" name="Footer Placeholder 4">
            <a:extLst>
              <a:ext uri="{FF2B5EF4-FFF2-40B4-BE49-F238E27FC236}">
                <a16:creationId xmlns:a16="http://schemas.microsoft.com/office/drawing/2014/main" id="{CB1BDEBB-B028-1241-61F6-3C0F5CA09A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BFAF7E-4229-8FEF-A576-1906889ECE68}"/>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3564594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BCDB3-6798-9AED-7A76-54C7EEA02A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78A4C1-27BB-C724-B742-A7DE343689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FD6F5A-2BB0-72E2-8549-4CE253931752}"/>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5" name="Footer Placeholder 4">
            <a:extLst>
              <a:ext uri="{FF2B5EF4-FFF2-40B4-BE49-F238E27FC236}">
                <a16:creationId xmlns:a16="http://schemas.microsoft.com/office/drawing/2014/main" id="{669FC519-9241-8939-D0F8-DA985C1EF7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BC4637-2AB2-B9FD-AEE6-ACF618174DD5}"/>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289521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D9866-0C92-449F-690A-0F4974588F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F250B66-0B53-CB95-E3E8-863B2EE2A9C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C4E3D7-1505-6377-C4D6-B301FBAD8FC3}"/>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5" name="Footer Placeholder 4">
            <a:extLst>
              <a:ext uri="{FF2B5EF4-FFF2-40B4-BE49-F238E27FC236}">
                <a16:creationId xmlns:a16="http://schemas.microsoft.com/office/drawing/2014/main" id="{794227D3-02A6-D3C5-4CFD-7921FECE27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C4F983-A0A5-62C6-A6A7-A18B98A45CBA}"/>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366736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5A527-81F5-CFDF-30EE-C3BD13DE5A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3CC70F-5B6B-8A7C-99AA-254E5F1653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9DCBCB-A534-1F5C-CFC8-5C4C76F457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6CD9758-E1E1-EC02-7CF2-444378B82206}"/>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6" name="Footer Placeholder 5">
            <a:extLst>
              <a:ext uri="{FF2B5EF4-FFF2-40B4-BE49-F238E27FC236}">
                <a16:creationId xmlns:a16="http://schemas.microsoft.com/office/drawing/2014/main" id="{DD39F459-E155-0D5C-B99D-DB18A94E71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AFC90B-5A19-054F-A6C8-93CEF8C154E4}"/>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2700895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570A6-F226-5E67-2D2F-44027BAB4E2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769357-1EB5-9066-A8EB-916FBFF956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52E3DF-8C07-743E-BD9E-DFF9D63C01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F822E1-BA63-A232-613B-64F6B4EEAE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C087FB-EB57-8843-574A-811DF7BE68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B8059BE-DBD4-2B58-8F0E-38305DBDE7CA}"/>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8" name="Footer Placeholder 7">
            <a:extLst>
              <a:ext uri="{FF2B5EF4-FFF2-40B4-BE49-F238E27FC236}">
                <a16:creationId xmlns:a16="http://schemas.microsoft.com/office/drawing/2014/main" id="{A9D52D20-93AD-48A8-6C78-F3CA60B9ED9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18B3F1-0C90-384D-3DD8-681603CBCF68}"/>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402109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06B2D-1571-EE03-EAE1-C2634796507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50212D-F552-8845-FED2-4CCEFE0453F0}"/>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4" name="Footer Placeholder 3">
            <a:extLst>
              <a:ext uri="{FF2B5EF4-FFF2-40B4-BE49-F238E27FC236}">
                <a16:creationId xmlns:a16="http://schemas.microsoft.com/office/drawing/2014/main" id="{F57EC8E8-18AB-4EC1-750E-ADCBF5404F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54BDFB2-62E0-F13C-926A-95ADDDB966D1}"/>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295680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49E1E4-01CB-7F38-FA2B-916E17D5844D}"/>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3" name="Footer Placeholder 2">
            <a:extLst>
              <a:ext uri="{FF2B5EF4-FFF2-40B4-BE49-F238E27FC236}">
                <a16:creationId xmlns:a16="http://schemas.microsoft.com/office/drawing/2014/main" id="{80691822-DA41-D35B-16BC-F2958DA1CE3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C0BFF02-A173-2C97-F3A4-E6E6EB05FDB2}"/>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191068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0C1E5-ADFE-00B7-96C7-126F24276C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4B96374-691A-4836-97C1-3FC8DEC5E7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FE0D914-FB15-E209-89DC-E162E5E9E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D60B1D-C785-142C-47FB-1A6362993C85}"/>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6" name="Footer Placeholder 5">
            <a:extLst>
              <a:ext uri="{FF2B5EF4-FFF2-40B4-BE49-F238E27FC236}">
                <a16:creationId xmlns:a16="http://schemas.microsoft.com/office/drawing/2014/main" id="{4B6F5740-1C3F-DDE4-B869-3AF961B742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BBB114-C34E-9109-F05A-6B5006A0DF25}"/>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9148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E5C93-1E37-E251-1CF1-E235FCB2B3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16B4571-BCB0-0D2E-A64D-BBA4C4AF27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E065B88-4884-3D82-C49F-131548FB05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3E045F-D207-73BC-4BE9-B004367D0D95}"/>
              </a:ext>
            </a:extLst>
          </p:cNvPr>
          <p:cNvSpPr>
            <a:spLocks noGrp="1"/>
          </p:cNvSpPr>
          <p:nvPr>
            <p:ph type="dt" sz="half" idx="10"/>
          </p:nvPr>
        </p:nvSpPr>
        <p:spPr/>
        <p:txBody>
          <a:bodyPr/>
          <a:lstStyle/>
          <a:p>
            <a:fld id="{3B8E69E8-0D38-4DD7-9DDE-891CE89BAD48}" type="datetimeFigureOut">
              <a:rPr lang="en-GB" smtClean="0"/>
              <a:t>02/01/2025</a:t>
            </a:fld>
            <a:endParaRPr lang="en-GB"/>
          </a:p>
        </p:txBody>
      </p:sp>
      <p:sp>
        <p:nvSpPr>
          <p:cNvPr id="6" name="Footer Placeholder 5">
            <a:extLst>
              <a:ext uri="{FF2B5EF4-FFF2-40B4-BE49-F238E27FC236}">
                <a16:creationId xmlns:a16="http://schemas.microsoft.com/office/drawing/2014/main" id="{5013FE38-31A8-425B-8199-D7C7C2AABE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5AA688-D13B-0413-63B1-7FF3521A2C60}"/>
              </a:ext>
            </a:extLst>
          </p:cNvPr>
          <p:cNvSpPr>
            <a:spLocks noGrp="1"/>
          </p:cNvSpPr>
          <p:nvPr>
            <p:ph type="sldNum" sz="quarter" idx="12"/>
          </p:nvPr>
        </p:nvSpPr>
        <p:spPr/>
        <p:txBody>
          <a:bodyPr/>
          <a:lstStyle/>
          <a:p>
            <a:fld id="{8F3840DA-BA7E-4053-9D90-002FE940BEF4}" type="slidenum">
              <a:rPr lang="en-GB" smtClean="0"/>
              <a:t>‹#›</a:t>
            </a:fld>
            <a:endParaRPr lang="en-GB"/>
          </a:p>
        </p:txBody>
      </p:sp>
    </p:spTree>
    <p:extLst>
      <p:ext uri="{BB962C8B-B14F-4D97-AF65-F5344CB8AC3E}">
        <p14:creationId xmlns:p14="http://schemas.microsoft.com/office/powerpoint/2010/main" val="14635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C8645C-799C-546A-A114-3AC6E96719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467BB9-7F14-79E8-6789-DD6502DEA8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7D4D32-B337-78A3-B177-98970A0748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B8E69E8-0D38-4DD7-9DDE-891CE89BAD48}" type="datetimeFigureOut">
              <a:rPr lang="en-GB" smtClean="0"/>
              <a:t>02/01/2025</a:t>
            </a:fld>
            <a:endParaRPr lang="en-GB"/>
          </a:p>
        </p:txBody>
      </p:sp>
      <p:sp>
        <p:nvSpPr>
          <p:cNvPr id="5" name="Footer Placeholder 4">
            <a:extLst>
              <a:ext uri="{FF2B5EF4-FFF2-40B4-BE49-F238E27FC236}">
                <a16:creationId xmlns:a16="http://schemas.microsoft.com/office/drawing/2014/main" id="{89C429D9-6BDC-2206-9C6D-CCFD5B0A79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E774581-8D87-F423-A4DD-3BFBD0E404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3840DA-BA7E-4053-9D90-002FE940BEF4}" type="slidenum">
              <a:rPr lang="en-GB" smtClean="0"/>
              <a:t>‹#›</a:t>
            </a:fld>
            <a:endParaRPr lang="en-GB"/>
          </a:p>
        </p:txBody>
      </p:sp>
    </p:spTree>
    <p:extLst>
      <p:ext uri="{BB962C8B-B14F-4D97-AF65-F5344CB8AC3E}">
        <p14:creationId xmlns:p14="http://schemas.microsoft.com/office/powerpoint/2010/main" val="1590296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_XicgZel7_c" TargetMode="Externa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nwl.speakupguardian@nhs.ne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9457FE4E-B25B-B1BF-1ECC-A5399C3FC766}"/>
              </a:ext>
            </a:extLst>
          </p:cNvPr>
          <p:cNvSpPr>
            <a:spLocks/>
          </p:cNvSpPr>
          <p:nvPr/>
        </p:nvSpPr>
        <p:spPr bwMode="auto">
          <a:xfrm>
            <a:off x="0" y="1551422"/>
            <a:ext cx="9089682" cy="5400402"/>
          </a:xfrm>
          <a:custGeom>
            <a:avLst/>
            <a:gdLst>
              <a:gd name="T0" fmla="*/ 14296 w 16736"/>
              <a:gd name="T1" fmla="*/ 0 h 11906"/>
              <a:gd name="T2" fmla="*/ 0 w 16736"/>
              <a:gd name="T3" fmla="*/ 0 h 11906"/>
              <a:gd name="T4" fmla="*/ 0 w 16736"/>
              <a:gd name="T5" fmla="*/ 11906 h 11906"/>
              <a:gd name="T6" fmla="*/ 13559 w 16736"/>
              <a:gd name="T7" fmla="*/ 11906 h 11906"/>
              <a:gd name="T8" fmla="*/ 13653 w 16736"/>
              <a:gd name="T9" fmla="*/ 11806 h 11906"/>
              <a:gd name="T10" fmla="*/ 14032 w 16736"/>
              <a:gd name="T11" fmla="*/ 11364 h 11906"/>
              <a:gd name="T12" fmla="*/ 14399 w 16736"/>
              <a:gd name="T13" fmla="*/ 10891 h 11906"/>
              <a:gd name="T14" fmla="*/ 14751 w 16736"/>
              <a:gd name="T15" fmla="*/ 10390 h 11906"/>
              <a:gd name="T16" fmla="*/ 15085 w 16736"/>
              <a:gd name="T17" fmla="*/ 9865 h 11906"/>
              <a:gd name="T18" fmla="*/ 15398 w 16736"/>
              <a:gd name="T19" fmla="*/ 9316 h 11906"/>
              <a:gd name="T20" fmla="*/ 15685 w 16736"/>
              <a:gd name="T21" fmla="*/ 8749 h 11906"/>
              <a:gd name="T22" fmla="*/ 15945 w 16736"/>
              <a:gd name="T23" fmla="*/ 8165 h 11906"/>
              <a:gd name="T24" fmla="*/ 16173 w 16736"/>
              <a:gd name="T25" fmla="*/ 7567 h 11906"/>
              <a:gd name="T26" fmla="*/ 16367 w 16736"/>
              <a:gd name="T27" fmla="*/ 6958 h 11906"/>
              <a:gd name="T28" fmla="*/ 16524 w 16736"/>
              <a:gd name="T29" fmla="*/ 6340 h 11906"/>
              <a:gd name="T30" fmla="*/ 16639 w 16736"/>
              <a:gd name="T31" fmla="*/ 5717 h 11906"/>
              <a:gd name="T32" fmla="*/ 16711 w 16736"/>
              <a:gd name="T33" fmla="*/ 5092 h 11906"/>
              <a:gd name="T34" fmla="*/ 16736 w 16736"/>
              <a:gd name="T35" fmla="*/ 4467 h 11906"/>
              <a:gd name="T36" fmla="*/ 16701 w 16736"/>
              <a:gd name="T37" fmla="*/ 3857 h 11906"/>
              <a:gd name="T38" fmla="*/ 16599 w 16736"/>
              <a:gd name="T39" fmla="*/ 3276 h 11906"/>
              <a:gd name="T40" fmla="*/ 16434 w 16736"/>
              <a:gd name="T41" fmla="*/ 2724 h 11906"/>
              <a:gd name="T42" fmla="*/ 16211 w 16736"/>
              <a:gd name="T43" fmla="*/ 2203 h 11906"/>
              <a:gd name="T44" fmla="*/ 15935 w 16736"/>
              <a:gd name="T45" fmla="*/ 1712 h 11906"/>
              <a:gd name="T46" fmla="*/ 15610 w 16736"/>
              <a:gd name="T47" fmla="*/ 1252 h 11906"/>
              <a:gd name="T48" fmla="*/ 15240 w 16736"/>
              <a:gd name="T49" fmla="*/ 823 h 11906"/>
              <a:gd name="T50" fmla="*/ 14830 w 16736"/>
              <a:gd name="T51" fmla="*/ 426 h 11906"/>
              <a:gd name="T52" fmla="*/ 14384 w 16736"/>
              <a:gd name="T53" fmla="*/ 61 h 11906"/>
              <a:gd name="T54" fmla="*/ 14296 w 16736"/>
              <a:gd name="T55" fmla="*/ 0 h 11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736" h="11906">
                <a:moveTo>
                  <a:pt x="14296" y="0"/>
                </a:moveTo>
                <a:lnTo>
                  <a:pt x="0" y="0"/>
                </a:lnTo>
                <a:lnTo>
                  <a:pt x="0" y="11906"/>
                </a:lnTo>
                <a:lnTo>
                  <a:pt x="13559" y="11906"/>
                </a:lnTo>
                <a:lnTo>
                  <a:pt x="13653" y="11806"/>
                </a:lnTo>
                <a:lnTo>
                  <a:pt x="14032" y="11364"/>
                </a:lnTo>
                <a:lnTo>
                  <a:pt x="14399" y="10891"/>
                </a:lnTo>
                <a:lnTo>
                  <a:pt x="14751" y="10390"/>
                </a:lnTo>
                <a:lnTo>
                  <a:pt x="15085" y="9865"/>
                </a:lnTo>
                <a:lnTo>
                  <a:pt x="15398" y="9316"/>
                </a:lnTo>
                <a:lnTo>
                  <a:pt x="15685" y="8749"/>
                </a:lnTo>
                <a:lnTo>
                  <a:pt x="15945" y="8165"/>
                </a:lnTo>
                <a:lnTo>
                  <a:pt x="16173" y="7567"/>
                </a:lnTo>
                <a:lnTo>
                  <a:pt x="16367" y="6958"/>
                </a:lnTo>
                <a:lnTo>
                  <a:pt x="16524" y="6340"/>
                </a:lnTo>
                <a:lnTo>
                  <a:pt x="16639" y="5717"/>
                </a:lnTo>
                <a:lnTo>
                  <a:pt x="16711" y="5092"/>
                </a:lnTo>
                <a:lnTo>
                  <a:pt x="16736" y="4467"/>
                </a:lnTo>
                <a:lnTo>
                  <a:pt x="16701" y="3857"/>
                </a:lnTo>
                <a:lnTo>
                  <a:pt x="16599" y="3276"/>
                </a:lnTo>
                <a:lnTo>
                  <a:pt x="16434" y="2724"/>
                </a:lnTo>
                <a:lnTo>
                  <a:pt x="16211" y="2203"/>
                </a:lnTo>
                <a:lnTo>
                  <a:pt x="15935" y="1712"/>
                </a:lnTo>
                <a:lnTo>
                  <a:pt x="15610" y="1252"/>
                </a:lnTo>
                <a:lnTo>
                  <a:pt x="15240" y="823"/>
                </a:lnTo>
                <a:lnTo>
                  <a:pt x="14830" y="426"/>
                </a:lnTo>
                <a:lnTo>
                  <a:pt x="14384" y="61"/>
                </a:lnTo>
                <a:lnTo>
                  <a:pt x="14296" y="0"/>
                </a:lnTo>
              </a:path>
            </a:pathLst>
          </a:custGeom>
          <a:solidFill>
            <a:srgbClr val="F4F3F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E5D3241A-D79F-7A69-4BE9-8FBD13781806}"/>
              </a:ext>
            </a:extLst>
          </p:cNvPr>
          <p:cNvSpPr>
            <a:spLocks noGrp="1"/>
          </p:cNvSpPr>
          <p:nvPr>
            <p:ph type="ctrTitle"/>
          </p:nvPr>
        </p:nvSpPr>
        <p:spPr>
          <a:xfrm>
            <a:off x="780058" y="1690255"/>
            <a:ext cx="6858000" cy="2471738"/>
          </a:xfrm>
        </p:spPr>
        <p:txBody>
          <a:bodyPr>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b="1" dirty="0">
                <a:solidFill>
                  <a:schemeClr val="accent1">
                    <a:lumMod val="50000"/>
                  </a:schemeClr>
                </a:solidFill>
                <a:latin typeface="Arial" panose="020B0604020202020204" pitchFamily="34" charset="0"/>
                <a:cs typeface="Arial" panose="020B0604020202020204" pitchFamily="34" charset="0"/>
              </a:rPr>
              <a:t>Freedom to Speak Up Guardians in NWL Primary Care </a:t>
            </a:r>
          </a:p>
        </p:txBody>
      </p:sp>
      <p:sp>
        <p:nvSpPr>
          <p:cNvPr id="17" name="Title 1">
            <a:extLst>
              <a:ext uri="{FF2B5EF4-FFF2-40B4-BE49-F238E27FC236}">
                <a16:creationId xmlns:a16="http://schemas.microsoft.com/office/drawing/2014/main" id="{43477084-0196-244D-5276-BDF3739A7AE3}"/>
              </a:ext>
            </a:extLst>
          </p:cNvPr>
          <p:cNvSpPr txBox="1">
            <a:spLocks/>
          </p:cNvSpPr>
          <p:nvPr/>
        </p:nvSpPr>
        <p:spPr>
          <a:xfrm>
            <a:off x="1278434" y="5306578"/>
            <a:ext cx="5861248" cy="500661"/>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“W</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14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eac</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h</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hav</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a</a:t>
            </a:r>
            <a:r>
              <a:rPr kumimoji="0" lang="en-US" sz="1800" b="0" i="1" u="none" strike="noStrike" kern="1200" cap="none" spc="-6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voic</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tha</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counts</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tha</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w</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15"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al</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l</a:t>
            </a:r>
            <a:r>
              <a:rPr kumimoji="0" lang="en-US" sz="1800" b="0" i="1" u="none" strike="noStrike" kern="1200" cap="none" spc="-6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fee</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l</a:t>
            </a:r>
            <a:r>
              <a:rPr kumimoji="0" lang="en-US" sz="1800" b="0" i="1" u="none" strike="noStrike" kern="1200" cap="none" spc="-64"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saf</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an</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d</a:t>
            </a:r>
            <a:r>
              <a:rPr kumimoji="0" lang="en-US" sz="1800" b="0" i="1" u="none" strike="noStrike" kern="1200" cap="none" spc="-64"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confiden</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a:t>
            </a:r>
            <a:r>
              <a:rPr kumimoji="0" lang="en-US" sz="1800" b="0" i="1" u="none" strike="noStrike" kern="1200" cap="none" spc="-45"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o</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spea</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k</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up, tak</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71"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th</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26"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tim</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3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o</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r</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eall</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y</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liste</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n</a:t>
            </a:r>
            <a:r>
              <a:rPr kumimoji="0" lang="en-US" sz="1800" b="0" i="1" u="none" strike="noStrike" kern="1200" cap="none" spc="34"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o</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understan</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d</a:t>
            </a:r>
            <a:r>
              <a:rPr kumimoji="0" lang="en-US" sz="1800" b="0" i="1" u="none" strike="noStrike" kern="1200" cap="none" spc="3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th</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26"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hope</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s</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an</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d</a:t>
            </a:r>
            <a:r>
              <a:rPr kumimoji="0" lang="en-US" sz="1800" b="0" i="1" u="none" strike="noStrike" kern="1200" cap="none" spc="-64"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fear</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s</a:t>
            </a:r>
            <a:r>
              <a:rPr kumimoji="0" lang="en-US" sz="1800" b="0" i="1" u="none" strike="noStrike" kern="1200" cap="none" spc="19"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tha</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t</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li</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6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behind th</a:t>
            </a:r>
            <a:r>
              <a:rPr kumimoji="0" lang="en-US" sz="1800" b="0" i="1"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e</a:t>
            </a:r>
            <a:r>
              <a:rPr kumimoji="0" lang="en-US" sz="1800" b="0" i="1" u="none" strike="noStrike" kern="1200" cap="none" spc="-26"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 </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wo</a:t>
            </a:r>
            <a:r>
              <a:rPr kumimoji="0" lang="en-US" sz="1800" b="0" i="1" u="none" strike="noStrike" kern="1200" cap="none" spc="-23"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r</a:t>
            </a:r>
            <a:r>
              <a:rPr kumimoji="0" lang="en-US" sz="1800" b="0" i="1" u="none" strike="noStrike" kern="1200" cap="none" spc="-8"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rPr>
              <a:t>ds”.</a:t>
            </a:r>
            <a:r>
              <a:rPr kumimoji="0" lang="en-GB" sz="1800" b="0" i="1" u="none" strike="noStrike" kern="1200" cap="none" spc="0" normalizeH="0" baseline="0" noProof="0" dirty="0">
                <a:ln>
                  <a:noFill/>
                </a:ln>
                <a:solidFill>
                  <a:prstClr val="black"/>
                </a:solidFill>
                <a:effectLst/>
                <a:uLnTx/>
                <a:uFillTx/>
                <a:latin typeface="Aptos Display" panose="02110004020202020204"/>
                <a:ea typeface="+mj-ea"/>
                <a:cs typeface="+mj-cs"/>
              </a:rPr>
              <a:t> </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GB" sz="1800" b="0" i="1" u="none" strike="noStrike" kern="1200" cap="none" spc="0" normalizeH="0" baseline="0" noProof="0" dirty="0">
              <a:ln>
                <a:noFill/>
              </a:ln>
              <a:solidFill>
                <a:prstClr val="black"/>
              </a:solidFill>
              <a:effectLst/>
              <a:uLnTx/>
              <a:uFillTx/>
              <a:latin typeface="Aptos Display" panose="02110004020202020204"/>
              <a:ea typeface="+mj-ea"/>
              <a:cs typeface="+mj-cs"/>
            </a:endParaRPr>
          </a:p>
        </p:txBody>
      </p:sp>
      <p:pic>
        <p:nvPicPr>
          <p:cNvPr id="7" name="Picture 6" descr="A blue and purple text&#10;&#10;Description automatically generated">
            <a:extLst>
              <a:ext uri="{FF2B5EF4-FFF2-40B4-BE49-F238E27FC236}">
                <a16:creationId xmlns:a16="http://schemas.microsoft.com/office/drawing/2014/main" id="{D5476BC0-9374-17AE-97C4-D6EBAF55B75F}"/>
              </a:ext>
            </a:extLst>
          </p:cNvPr>
          <p:cNvPicPr>
            <a:picLocks noChangeAspect="1"/>
          </p:cNvPicPr>
          <p:nvPr/>
        </p:nvPicPr>
        <p:blipFill>
          <a:blip r:embed="rId3"/>
          <a:stretch>
            <a:fillRect/>
          </a:stretch>
        </p:blipFill>
        <p:spPr>
          <a:xfrm>
            <a:off x="151493" y="211280"/>
            <a:ext cx="5096661" cy="1147403"/>
          </a:xfrm>
          <a:prstGeom prst="rect">
            <a:avLst/>
          </a:prstGeom>
        </p:spPr>
      </p:pic>
      <p:pic>
        <p:nvPicPr>
          <p:cNvPr id="3" name="Picture 2" descr="Freedom to Speak Up - elearning for healthcare">
            <a:extLst>
              <a:ext uri="{FF2B5EF4-FFF2-40B4-BE49-F238E27FC236}">
                <a16:creationId xmlns:a16="http://schemas.microsoft.com/office/drawing/2014/main" id="{B840E351-B47A-E5D8-B2D0-0203D2F2718C}"/>
              </a:ext>
            </a:extLst>
          </p:cNvPr>
          <p:cNvPicPr>
            <a:picLocks noChangeAspect="1"/>
          </p:cNvPicPr>
          <p:nvPr/>
        </p:nvPicPr>
        <p:blipFill>
          <a:blip r:embed="rId4"/>
          <a:stretch>
            <a:fillRect/>
          </a:stretch>
        </p:blipFill>
        <p:spPr>
          <a:xfrm>
            <a:off x="0" y="5751871"/>
            <a:ext cx="11491967" cy="1199953"/>
          </a:xfrm>
          <a:prstGeom prst="rect">
            <a:avLst/>
          </a:prstGeom>
        </p:spPr>
      </p:pic>
    </p:spTree>
    <p:extLst>
      <p:ext uri="{BB962C8B-B14F-4D97-AF65-F5344CB8AC3E}">
        <p14:creationId xmlns:p14="http://schemas.microsoft.com/office/powerpoint/2010/main" val="3886716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73C1C812-4916-F66B-FA62-B6B66F60F3DB}"/>
              </a:ext>
            </a:extLst>
          </p:cNvPr>
          <p:cNvSpPr>
            <a:spLocks/>
          </p:cNvSpPr>
          <p:nvPr/>
        </p:nvSpPr>
        <p:spPr bwMode="auto">
          <a:xfrm>
            <a:off x="693366" y="1539181"/>
            <a:ext cx="7970520" cy="5143500"/>
          </a:xfrm>
          <a:custGeom>
            <a:avLst/>
            <a:gdLst>
              <a:gd name="T0" fmla="*/ 14296 w 16736"/>
              <a:gd name="T1" fmla="*/ 0 h 11906"/>
              <a:gd name="T2" fmla="*/ 0 w 16736"/>
              <a:gd name="T3" fmla="*/ 0 h 11906"/>
              <a:gd name="T4" fmla="*/ 0 w 16736"/>
              <a:gd name="T5" fmla="*/ 11906 h 11906"/>
              <a:gd name="T6" fmla="*/ 13559 w 16736"/>
              <a:gd name="T7" fmla="*/ 11906 h 11906"/>
              <a:gd name="T8" fmla="*/ 13653 w 16736"/>
              <a:gd name="T9" fmla="*/ 11806 h 11906"/>
              <a:gd name="T10" fmla="*/ 14032 w 16736"/>
              <a:gd name="T11" fmla="*/ 11364 h 11906"/>
              <a:gd name="T12" fmla="*/ 14399 w 16736"/>
              <a:gd name="T13" fmla="*/ 10891 h 11906"/>
              <a:gd name="T14" fmla="*/ 14751 w 16736"/>
              <a:gd name="T15" fmla="*/ 10390 h 11906"/>
              <a:gd name="T16" fmla="*/ 15085 w 16736"/>
              <a:gd name="T17" fmla="*/ 9865 h 11906"/>
              <a:gd name="T18" fmla="*/ 15398 w 16736"/>
              <a:gd name="T19" fmla="*/ 9316 h 11906"/>
              <a:gd name="T20" fmla="*/ 15685 w 16736"/>
              <a:gd name="T21" fmla="*/ 8749 h 11906"/>
              <a:gd name="T22" fmla="*/ 15945 w 16736"/>
              <a:gd name="T23" fmla="*/ 8165 h 11906"/>
              <a:gd name="T24" fmla="*/ 16173 w 16736"/>
              <a:gd name="T25" fmla="*/ 7567 h 11906"/>
              <a:gd name="T26" fmla="*/ 16367 w 16736"/>
              <a:gd name="T27" fmla="*/ 6958 h 11906"/>
              <a:gd name="T28" fmla="*/ 16524 w 16736"/>
              <a:gd name="T29" fmla="*/ 6340 h 11906"/>
              <a:gd name="T30" fmla="*/ 16639 w 16736"/>
              <a:gd name="T31" fmla="*/ 5717 h 11906"/>
              <a:gd name="T32" fmla="*/ 16711 w 16736"/>
              <a:gd name="T33" fmla="*/ 5092 h 11906"/>
              <a:gd name="T34" fmla="*/ 16736 w 16736"/>
              <a:gd name="T35" fmla="*/ 4467 h 11906"/>
              <a:gd name="T36" fmla="*/ 16701 w 16736"/>
              <a:gd name="T37" fmla="*/ 3857 h 11906"/>
              <a:gd name="T38" fmla="*/ 16599 w 16736"/>
              <a:gd name="T39" fmla="*/ 3276 h 11906"/>
              <a:gd name="T40" fmla="*/ 16434 w 16736"/>
              <a:gd name="T41" fmla="*/ 2724 h 11906"/>
              <a:gd name="T42" fmla="*/ 16211 w 16736"/>
              <a:gd name="T43" fmla="*/ 2203 h 11906"/>
              <a:gd name="T44" fmla="*/ 15935 w 16736"/>
              <a:gd name="T45" fmla="*/ 1712 h 11906"/>
              <a:gd name="T46" fmla="*/ 15610 w 16736"/>
              <a:gd name="T47" fmla="*/ 1252 h 11906"/>
              <a:gd name="T48" fmla="*/ 15240 w 16736"/>
              <a:gd name="T49" fmla="*/ 823 h 11906"/>
              <a:gd name="T50" fmla="*/ 14830 w 16736"/>
              <a:gd name="T51" fmla="*/ 426 h 11906"/>
              <a:gd name="T52" fmla="*/ 14384 w 16736"/>
              <a:gd name="T53" fmla="*/ 61 h 11906"/>
              <a:gd name="T54" fmla="*/ 14296 w 16736"/>
              <a:gd name="T55" fmla="*/ 0 h 11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736" h="11906">
                <a:moveTo>
                  <a:pt x="14296" y="0"/>
                </a:moveTo>
                <a:lnTo>
                  <a:pt x="0" y="0"/>
                </a:lnTo>
                <a:lnTo>
                  <a:pt x="0" y="11906"/>
                </a:lnTo>
                <a:lnTo>
                  <a:pt x="13559" y="11906"/>
                </a:lnTo>
                <a:lnTo>
                  <a:pt x="13653" y="11806"/>
                </a:lnTo>
                <a:lnTo>
                  <a:pt x="14032" y="11364"/>
                </a:lnTo>
                <a:lnTo>
                  <a:pt x="14399" y="10891"/>
                </a:lnTo>
                <a:lnTo>
                  <a:pt x="14751" y="10390"/>
                </a:lnTo>
                <a:lnTo>
                  <a:pt x="15085" y="9865"/>
                </a:lnTo>
                <a:lnTo>
                  <a:pt x="15398" y="9316"/>
                </a:lnTo>
                <a:lnTo>
                  <a:pt x="15685" y="8749"/>
                </a:lnTo>
                <a:lnTo>
                  <a:pt x="15945" y="8165"/>
                </a:lnTo>
                <a:lnTo>
                  <a:pt x="16173" y="7567"/>
                </a:lnTo>
                <a:lnTo>
                  <a:pt x="16367" y="6958"/>
                </a:lnTo>
                <a:lnTo>
                  <a:pt x="16524" y="6340"/>
                </a:lnTo>
                <a:lnTo>
                  <a:pt x="16639" y="5717"/>
                </a:lnTo>
                <a:lnTo>
                  <a:pt x="16711" y="5092"/>
                </a:lnTo>
                <a:lnTo>
                  <a:pt x="16736" y="4467"/>
                </a:lnTo>
                <a:lnTo>
                  <a:pt x="16701" y="3857"/>
                </a:lnTo>
                <a:lnTo>
                  <a:pt x="16599" y="3276"/>
                </a:lnTo>
                <a:lnTo>
                  <a:pt x="16434" y="2724"/>
                </a:lnTo>
                <a:lnTo>
                  <a:pt x="16211" y="2203"/>
                </a:lnTo>
                <a:lnTo>
                  <a:pt x="15935" y="1712"/>
                </a:lnTo>
                <a:lnTo>
                  <a:pt x="15610" y="1252"/>
                </a:lnTo>
                <a:lnTo>
                  <a:pt x="15240" y="823"/>
                </a:lnTo>
                <a:lnTo>
                  <a:pt x="14830" y="426"/>
                </a:lnTo>
                <a:lnTo>
                  <a:pt x="14384" y="61"/>
                </a:lnTo>
                <a:lnTo>
                  <a:pt x="14296" y="0"/>
                </a:lnTo>
              </a:path>
            </a:pathLst>
          </a:custGeom>
          <a:solidFill>
            <a:srgbClr val="F4F3F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EE9DFA11-269C-EF6C-C4E5-80D0D9DFD8CA}"/>
              </a:ext>
            </a:extLst>
          </p:cNvPr>
          <p:cNvSpPr>
            <a:spLocks noGrp="1"/>
          </p:cNvSpPr>
          <p:nvPr>
            <p:ph type="title"/>
          </p:nvPr>
        </p:nvSpPr>
        <p:spPr>
          <a:xfrm>
            <a:off x="276082" y="691453"/>
            <a:ext cx="8229600" cy="1143000"/>
          </a:xfrm>
        </p:spPr>
        <p:txBody>
          <a:bodyPr>
            <a:normAutofit/>
          </a:bodyPr>
          <a:lstStyle/>
          <a:p>
            <a:r>
              <a:rPr lang="en-US" sz="3000" b="1" dirty="0">
                <a:solidFill>
                  <a:schemeClr val="accent1">
                    <a:lumMod val="50000"/>
                  </a:schemeClr>
                </a:solidFill>
                <a:latin typeface="Arial" panose="020B0604020202020204" pitchFamily="34" charset="0"/>
                <a:cs typeface="Arial" panose="020B0604020202020204" pitchFamily="34" charset="0"/>
              </a:rPr>
              <a:t>What is a Freedom to Speak Up Guardian?</a:t>
            </a:r>
          </a:p>
        </p:txBody>
      </p:sp>
      <p:sp>
        <p:nvSpPr>
          <p:cNvPr id="3" name="Content Placeholder 2">
            <a:extLst>
              <a:ext uri="{FF2B5EF4-FFF2-40B4-BE49-F238E27FC236}">
                <a16:creationId xmlns:a16="http://schemas.microsoft.com/office/drawing/2014/main" id="{CBE25D80-BFD7-94D7-872A-EEE52E379131}"/>
              </a:ext>
            </a:extLst>
          </p:cNvPr>
          <p:cNvSpPr>
            <a:spLocks noGrp="1"/>
          </p:cNvSpPr>
          <p:nvPr>
            <p:ph idx="1"/>
          </p:nvPr>
        </p:nvSpPr>
        <p:spPr>
          <a:xfrm>
            <a:off x="1195125" y="2055315"/>
            <a:ext cx="3888366" cy="3263504"/>
          </a:xfrm>
        </p:spPr>
        <p:txBody>
          <a:bodyPr vert="horz" lIns="91440" tIns="45720" rIns="91440" bIns="45720" rtlCol="0" anchor="t">
            <a:noAutofit/>
          </a:bodyPr>
          <a:lstStyle/>
          <a:p>
            <a:pPr marL="0" indent="0" algn="ctr">
              <a:lnSpc>
                <a:spcPct val="110000"/>
              </a:lnSpc>
              <a:buNone/>
            </a:pPr>
            <a:r>
              <a:rPr lang="en-GB" sz="2400" dirty="0">
                <a:latin typeface="Arial" panose="020B0604020202020204" pitchFamily="34" charset="0"/>
                <a:ea typeface="+mn-lt"/>
                <a:cs typeface="Arial" panose="020B0604020202020204" pitchFamily="34" charset="0"/>
              </a:rPr>
              <a:t>Someone that you can voice concerns too in confidence</a:t>
            </a:r>
          </a:p>
          <a:p>
            <a:pPr marL="0" indent="0" algn="ctr">
              <a:lnSpc>
                <a:spcPct val="110000"/>
              </a:lnSpc>
              <a:buNone/>
            </a:pPr>
            <a:endParaRPr lang="en-GB" sz="2400" dirty="0">
              <a:latin typeface="Arial" panose="020B0604020202020204" pitchFamily="34" charset="0"/>
              <a:ea typeface="+mn-lt"/>
              <a:cs typeface="Arial" panose="020B0604020202020204" pitchFamily="34" charset="0"/>
            </a:endParaRPr>
          </a:p>
          <a:p>
            <a:pPr marL="0" indent="0" algn="ctr">
              <a:lnSpc>
                <a:spcPct val="110000"/>
              </a:lnSpc>
              <a:buNone/>
            </a:pPr>
            <a:r>
              <a:rPr lang="en-GB" sz="2400" dirty="0">
                <a:latin typeface="Arial" panose="020B0604020202020204" pitchFamily="34" charset="0"/>
                <a:ea typeface="+mn-lt"/>
                <a:cs typeface="Arial" panose="020B0604020202020204" pitchFamily="34" charset="0"/>
              </a:rPr>
              <a:t>Someone that will listen without judgement</a:t>
            </a:r>
          </a:p>
          <a:p>
            <a:pPr marL="0" indent="0" algn="ctr">
              <a:lnSpc>
                <a:spcPct val="110000"/>
              </a:lnSpc>
              <a:buNone/>
            </a:pPr>
            <a:endParaRPr lang="en-GB" sz="2400" dirty="0">
              <a:latin typeface="Arial" panose="020B0604020202020204" pitchFamily="34" charset="0"/>
              <a:ea typeface="+mn-lt"/>
              <a:cs typeface="Arial" panose="020B0604020202020204" pitchFamily="34" charset="0"/>
            </a:endParaRPr>
          </a:p>
          <a:p>
            <a:pPr marL="0" indent="0" algn="ctr">
              <a:lnSpc>
                <a:spcPct val="110000"/>
              </a:lnSpc>
              <a:buNone/>
            </a:pPr>
            <a:r>
              <a:rPr lang="en-GB" sz="2400" dirty="0">
                <a:latin typeface="Arial" panose="020B0604020202020204" pitchFamily="34" charset="0"/>
                <a:ea typeface="+mn-lt"/>
                <a:cs typeface="Arial" panose="020B0604020202020204" pitchFamily="34" charset="0"/>
              </a:rPr>
              <a:t>Someone that can signpost you to appropriate support</a:t>
            </a:r>
            <a:endParaRPr lang="en-GB" sz="2400" dirty="0">
              <a:latin typeface="Arial" panose="020B0604020202020204" pitchFamily="34" charset="0"/>
              <a:cs typeface="Arial" panose="020B0604020202020204" pitchFamily="34" charset="0"/>
            </a:endParaRPr>
          </a:p>
          <a:p>
            <a:pPr lvl="1" algn="ctr"/>
            <a:endParaRPr lang="en-GB" dirty="0">
              <a:latin typeface="Arial" panose="020B0604020202020204" pitchFamily="34" charset="0"/>
              <a:cs typeface="Arial" panose="020B0604020202020204" pitchFamily="34" charset="0"/>
            </a:endParaRPr>
          </a:p>
          <a:p>
            <a:pPr marL="0" indent="0" algn="ctr">
              <a:buNone/>
            </a:pPr>
            <a:endParaRPr lang="en-GB" sz="2400" dirty="0">
              <a:solidFill>
                <a:schemeClr val="accent1">
                  <a:lumMod val="75000"/>
                </a:schemeClr>
              </a:solidFill>
              <a:latin typeface="Calibri" panose="020F0502020204030204" pitchFamily="34" charset="0"/>
              <a:cs typeface="Calibri" panose="020F0502020204030204" pitchFamily="34" charset="0"/>
            </a:endParaRPr>
          </a:p>
          <a:p>
            <a:pPr algn="ctr"/>
            <a:endParaRPr lang="en-US" sz="2400" dirty="0">
              <a:solidFill>
                <a:schemeClr val="accent1">
                  <a:lumMod val="75000"/>
                </a:schemeClr>
              </a:solidFill>
              <a:latin typeface="Calibri" panose="020F0502020204030204" pitchFamily="34" charset="0"/>
              <a:cs typeface="Calibri" panose="020F0502020204030204" pitchFamily="34" charset="0"/>
            </a:endParaRPr>
          </a:p>
        </p:txBody>
      </p:sp>
      <p:pic>
        <p:nvPicPr>
          <p:cNvPr id="7" name="Picture 6" descr="A blue and purple text&#10;&#10;Description automatically generated">
            <a:extLst>
              <a:ext uri="{FF2B5EF4-FFF2-40B4-BE49-F238E27FC236}">
                <a16:creationId xmlns:a16="http://schemas.microsoft.com/office/drawing/2014/main" id="{404A4E5A-0499-66D0-0609-5B43BDF39AD7}"/>
              </a:ext>
            </a:extLst>
          </p:cNvPr>
          <p:cNvPicPr>
            <a:picLocks noChangeAspect="1"/>
          </p:cNvPicPr>
          <p:nvPr/>
        </p:nvPicPr>
        <p:blipFill>
          <a:blip r:embed="rId3"/>
          <a:stretch>
            <a:fillRect/>
          </a:stretch>
        </p:blipFill>
        <p:spPr>
          <a:xfrm>
            <a:off x="0" y="138626"/>
            <a:ext cx="3074006" cy="693805"/>
          </a:xfrm>
          <a:prstGeom prst="rect">
            <a:avLst/>
          </a:prstGeom>
        </p:spPr>
      </p:pic>
      <p:pic>
        <p:nvPicPr>
          <p:cNvPr id="8" name="Picture 7"/>
          <p:cNvPicPr>
            <a:picLocks noChangeAspect="1"/>
          </p:cNvPicPr>
          <p:nvPr/>
        </p:nvPicPr>
        <p:blipFill>
          <a:blip r:embed="rId4"/>
          <a:stretch>
            <a:fillRect/>
          </a:stretch>
        </p:blipFill>
        <p:spPr>
          <a:xfrm>
            <a:off x="6997385" y="1448057"/>
            <a:ext cx="3595240" cy="5128234"/>
          </a:xfrm>
          <a:prstGeom prst="rect">
            <a:avLst/>
          </a:prstGeom>
        </p:spPr>
      </p:pic>
    </p:spTree>
    <p:extLst>
      <p:ext uri="{BB962C8B-B14F-4D97-AF65-F5344CB8AC3E}">
        <p14:creationId xmlns:p14="http://schemas.microsoft.com/office/powerpoint/2010/main" val="3792890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036" y="708821"/>
            <a:ext cx="10515600" cy="1325563"/>
          </a:xfrm>
        </p:spPr>
        <p:txBody>
          <a:bodyPr>
            <a:normAutofit/>
          </a:bodyPr>
          <a:lstStyle/>
          <a:p>
            <a:r>
              <a:rPr lang="en-GB" sz="3200" b="1" dirty="0">
                <a:latin typeface="Arial" panose="020B0604020202020204" pitchFamily="34" charset="0"/>
                <a:cs typeface="Arial" panose="020B0604020202020204" pitchFamily="34" charset="0"/>
              </a:rPr>
              <a:t>Freedom to Speak up Guardian Service </a:t>
            </a:r>
          </a:p>
        </p:txBody>
      </p:sp>
      <p:pic>
        <p:nvPicPr>
          <p:cNvPr id="5" name="_XicgZel7_c"/>
          <p:cNvPicPr>
            <a:picLocks noGrp="1" noRot="1" noChangeAspect="1"/>
          </p:cNvPicPr>
          <p:nvPr>
            <p:ph idx="1"/>
            <a:videoFile r:link="rId1"/>
          </p:nvPr>
        </p:nvPicPr>
        <p:blipFill>
          <a:blip r:embed="rId3"/>
          <a:stretch>
            <a:fillRect/>
          </a:stretch>
        </p:blipFill>
        <p:spPr>
          <a:xfrm>
            <a:off x="2219130" y="1901537"/>
            <a:ext cx="7144840" cy="4018972"/>
          </a:xfrm>
          <a:prstGeom prst="rect">
            <a:avLst/>
          </a:prstGeom>
        </p:spPr>
      </p:pic>
      <p:pic>
        <p:nvPicPr>
          <p:cNvPr id="4" name="Picture 3" descr="A blue and purple text&#10;&#10;Description automatically generated">
            <a:extLst>
              <a:ext uri="{FF2B5EF4-FFF2-40B4-BE49-F238E27FC236}">
                <a16:creationId xmlns:a16="http://schemas.microsoft.com/office/drawing/2014/main" id="{404A4E5A-0499-66D0-0609-5B43BDF39AD7}"/>
              </a:ext>
            </a:extLst>
          </p:cNvPr>
          <p:cNvPicPr>
            <a:picLocks noChangeAspect="1"/>
          </p:cNvPicPr>
          <p:nvPr/>
        </p:nvPicPr>
        <p:blipFill>
          <a:blip r:embed="rId4"/>
          <a:stretch>
            <a:fillRect/>
          </a:stretch>
        </p:blipFill>
        <p:spPr>
          <a:xfrm>
            <a:off x="332509" y="147863"/>
            <a:ext cx="3074006" cy="693805"/>
          </a:xfrm>
          <a:prstGeom prst="rect">
            <a:avLst/>
          </a:prstGeom>
        </p:spPr>
      </p:pic>
    </p:spTree>
    <p:extLst>
      <p:ext uri="{BB962C8B-B14F-4D97-AF65-F5344CB8AC3E}">
        <p14:creationId xmlns:p14="http://schemas.microsoft.com/office/powerpoint/2010/main" val="136931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73C1C812-4916-F66B-FA62-B6B66F60F3DB}"/>
              </a:ext>
            </a:extLst>
          </p:cNvPr>
          <p:cNvSpPr>
            <a:spLocks/>
          </p:cNvSpPr>
          <p:nvPr/>
        </p:nvSpPr>
        <p:spPr bwMode="auto">
          <a:xfrm>
            <a:off x="934064" y="1566069"/>
            <a:ext cx="7970520" cy="5143500"/>
          </a:xfrm>
          <a:custGeom>
            <a:avLst/>
            <a:gdLst>
              <a:gd name="T0" fmla="*/ 14296 w 16736"/>
              <a:gd name="T1" fmla="*/ 0 h 11906"/>
              <a:gd name="T2" fmla="*/ 0 w 16736"/>
              <a:gd name="T3" fmla="*/ 0 h 11906"/>
              <a:gd name="T4" fmla="*/ 0 w 16736"/>
              <a:gd name="T5" fmla="*/ 11906 h 11906"/>
              <a:gd name="T6" fmla="*/ 13559 w 16736"/>
              <a:gd name="T7" fmla="*/ 11906 h 11906"/>
              <a:gd name="T8" fmla="*/ 13653 w 16736"/>
              <a:gd name="T9" fmla="*/ 11806 h 11906"/>
              <a:gd name="T10" fmla="*/ 14032 w 16736"/>
              <a:gd name="T11" fmla="*/ 11364 h 11906"/>
              <a:gd name="T12" fmla="*/ 14399 w 16736"/>
              <a:gd name="T13" fmla="*/ 10891 h 11906"/>
              <a:gd name="T14" fmla="*/ 14751 w 16736"/>
              <a:gd name="T15" fmla="*/ 10390 h 11906"/>
              <a:gd name="T16" fmla="*/ 15085 w 16736"/>
              <a:gd name="T17" fmla="*/ 9865 h 11906"/>
              <a:gd name="T18" fmla="*/ 15398 w 16736"/>
              <a:gd name="T19" fmla="*/ 9316 h 11906"/>
              <a:gd name="T20" fmla="*/ 15685 w 16736"/>
              <a:gd name="T21" fmla="*/ 8749 h 11906"/>
              <a:gd name="T22" fmla="*/ 15945 w 16736"/>
              <a:gd name="T23" fmla="*/ 8165 h 11906"/>
              <a:gd name="T24" fmla="*/ 16173 w 16736"/>
              <a:gd name="T25" fmla="*/ 7567 h 11906"/>
              <a:gd name="T26" fmla="*/ 16367 w 16736"/>
              <a:gd name="T27" fmla="*/ 6958 h 11906"/>
              <a:gd name="T28" fmla="*/ 16524 w 16736"/>
              <a:gd name="T29" fmla="*/ 6340 h 11906"/>
              <a:gd name="T30" fmla="*/ 16639 w 16736"/>
              <a:gd name="T31" fmla="*/ 5717 h 11906"/>
              <a:gd name="T32" fmla="*/ 16711 w 16736"/>
              <a:gd name="T33" fmla="*/ 5092 h 11906"/>
              <a:gd name="T34" fmla="*/ 16736 w 16736"/>
              <a:gd name="T35" fmla="*/ 4467 h 11906"/>
              <a:gd name="T36" fmla="*/ 16701 w 16736"/>
              <a:gd name="T37" fmla="*/ 3857 h 11906"/>
              <a:gd name="T38" fmla="*/ 16599 w 16736"/>
              <a:gd name="T39" fmla="*/ 3276 h 11906"/>
              <a:gd name="T40" fmla="*/ 16434 w 16736"/>
              <a:gd name="T41" fmla="*/ 2724 h 11906"/>
              <a:gd name="T42" fmla="*/ 16211 w 16736"/>
              <a:gd name="T43" fmla="*/ 2203 h 11906"/>
              <a:gd name="T44" fmla="*/ 15935 w 16736"/>
              <a:gd name="T45" fmla="*/ 1712 h 11906"/>
              <a:gd name="T46" fmla="*/ 15610 w 16736"/>
              <a:gd name="T47" fmla="*/ 1252 h 11906"/>
              <a:gd name="T48" fmla="*/ 15240 w 16736"/>
              <a:gd name="T49" fmla="*/ 823 h 11906"/>
              <a:gd name="T50" fmla="*/ 14830 w 16736"/>
              <a:gd name="T51" fmla="*/ 426 h 11906"/>
              <a:gd name="T52" fmla="*/ 14384 w 16736"/>
              <a:gd name="T53" fmla="*/ 61 h 11906"/>
              <a:gd name="T54" fmla="*/ 14296 w 16736"/>
              <a:gd name="T55" fmla="*/ 0 h 11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736" h="11906">
                <a:moveTo>
                  <a:pt x="14296" y="0"/>
                </a:moveTo>
                <a:lnTo>
                  <a:pt x="0" y="0"/>
                </a:lnTo>
                <a:lnTo>
                  <a:pt x="0" y="11906"/>
                </a:lnTo>
                <a:lnTo>
                  <a:pt x="13559" y="11906"/>
                </a:lnTo>
                <a:lnTo>
                  <a:pt x="13653" y="11806"/>
                </a:lnTo>
                <a:lnTo>
                  <a:pt x="14032" y="11364"/>
                </a:lnTo>
                <a:lnTo>
                  <a:pt x="14399" y="10891"/>
                </a:lnTo>
                <a:lnTo>
                  <a:pt x="14751" y="10390"/>
                </a:lnTo>
                <a:lnTo>
                  <a:pt x="15085" y="9865"/>
                </a:lnTo>
                <a:lnTo>
                  <a:pt x="15398" y="9316"/>
                </a:lnTo>
                <a:lnTo>
                  <a:pt x="15685" y="8749"/>
                </a:lnTo>
                <a:lnTo>
                  <a:pt x="15945" y="8165"/>
                </a:lnTo>
                <a:lnTo>
                  <a:pt x="16173" y="7567"/>
                </a:lnTo>
                <a:lnTo>
                  <a:pt x="16367" y="6958"/>
                </a:lnTo>
                <a:lnTo>
                  <a:pt x="16524" y="6340"/>
                </a:lnTo>
                <a:lnTo>
                  <a:pt x="16639" y="5717"/>
                </a:lnTo>
                <a:lnTo>
                  <a:pt x="16711" y="5092"/>
                </a:lnTo>
                <a:lnTo>
                  <a:pt x="16736" y="4467"/>
                </a:lnTo>
                <a:lnTo>
                  <a:pt x="16701" y="3857"/>
                </a:lnTo>
                <a:lnTo>
                  <a:pt x="16599" y="3276"/>
                </a:lnTo>
                <a:lnTo>
                  <a:pt x="16434" y="2724"/>
                </a:lnTo>
                <a:lnTo>
                  <a:pt x="16211" y="2203"/>
                </a:lnTo>
                <a:lnTo>
                  <a:pt x="15935" y="1712"/>
                </a:lnTo>
                <a:lnTo>
                  <a:pt x="15610" y="1252"/>
                </a:lnTo>
                <a:lnTo>
                  <a:pt x="15240" y="823"/>
                </a:lnTo>
                <a:lnTo>
                  <a:pt x="14830" y="426"/>
                </a:lnTo>
                <a:lnTo>
                  <a:pt x="14384" y="61"/>
                </a:lnTo>
                <a:lnTo>
                  <a:pt x="14296" y="0"/>
                </a:lnTo>
              </a:path>
            </a:pathLst>
          </a:custGeom>
          <a:solidFill>
            <a:srgbClr val="F4F3F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EE9DFA11-269C-EF6C-C4E5-80D0D9DFD8CA}"/>
              </a:ext>
            </a:extLst>
          </p:cNvPr>
          <p:cNvSpPr>
            <a:spLocks noGrp="1"/>
          </p:cNvSpPr>
          <p:nvPr>
            <p:ph type="title"/>
          </p:nvPr>
        </p:nvSpPr>
        <p:spPr>
          <a:xfrm>
            <a:off x="572655" y="632653"/>
            <a:ext cx="7082527" cy="1143000"/>
          </a:xfrm>
        </p:spPr>
        <p:txBody>
          <a:bodyPr>
            <a:normAutofit/>
          </a:bodyPr>
          <a:lstStyle/>
          <a:p>
            <a:pPr algn="l"/>
            <a:r>
              <a:rPr lang="en-US" sz="3000" b="1" dirty="0">
                <a:solidFill>
                  <a:schemeClr val="accent1">
                    <a:lumMod val="50000"/>
                  </a:schemeClr>
                </a:solidFill>
                <a:latin typeface="Arial" panose="020B0604020202020204" pitchFamily="34" charset="0"/>
                <a:cs typeface="Arial" panose="020B0604020202020204" pitchFamily="34" charset="0"/>
              </a:rPr>
              <a:t>Why do we need this service?</a:t>
            </a:r>
          </a:p>
        </p:txBody>
      </p:sp>
      <p:sp>
        <p:nvSpPr>
          <p:cNvPr id="3" name="Content Placeholder 2">
            <a:extLst>
              <a:ext uri="{FF2B5EF4-FFF2-40B4-BE49-F238E27FC236}">
                <a16:creationId xmlns:a16="http://schemas.microsoft.com/office/drawing/2014/main" id="{CBE25D80-BFD7-94D7-872A-EEE52E379131}"/>
              </a:ext>
            </a:extLst>
          </p:cNvPr>
          <p:cNvSpPr>
            <a:spLocks noGrp="1"/>
          </p:cNvSpPr>
          <p:nvPr>
            <p:ph idx="1"/>
          </p:nvPr>
        </p:nvSpPr>
        <p:spPr>
          <a:xfrm>
            <a:off x="1130439" y="1694032"/>
            <a:ext cx="8642684" cy="3597899"/>
          </a:xfrm>
        </p:spPr>
        <p:txBody>
          <a:bodyPr>
            <a:noAutofit/>
          </a:bodyPr>
          <a:lstStyle/>
          <a:p>
            <a:pPr indent="-172800">
              <a:lnSpc>
                <a:spcPct val="120000"/>
              </a:lnSpc>
            </a:pPr>
            <a:r>
              <a:rPr lang="en-GB" sz="1800" dirty="0">
                <a:solidFill>
                  <a:schemeClr val="accent1">
                    <a:lumMod val="75000"/>
                  </a:schemeClr>
                </a:solidFill>
                <a:latin typeface="Arial" panose="020B0604020202020204" pitchFamily="34" charset="0"/>
                <a:cs typeface="Arial" panose="020B0604020202020204" pitchFamily="34" charset="0"/>
              </a:rPr>
              <a:t>In many instances, staff are aware when things are not right or where improvements could be made.</a:t>
            </a:r>
          </a:p>
          <a:p>
            <a:pPr marL="170100" indent="0">
              <a:lnSpc>
                <a:spcPct val="120000"/>
              </a:lnSpc>
              <a:buNone/>
            </a:pPr>
            <a:endParaRPr lang="en-GB" sz="1000" dirty="0">
              <a:solidFill>
                <a:schemeClr val="accent1">
                  <a:lumMod val="75000"/>
                </a:schemeClr>
              </a:solidFill>
              <a:latin typeface="Arial" panose="020B0604020202020204" pitchFamily="34" charset="0"/>
              <a:cs typeface="Arial" panose="020B0604020202020204" pitchFamily="34" charset="0"/>
            </a:endParaRPr>
          </a:p>
          <a:p>
            <a:pPr indent="-172800">
              <a:lnSpc>
                <a:spcPct val="120000"/>
              </a:lnSpc>
            </a:pPr>
            <a:r>
              <a:rPr lang="en-US" sz="1800" dirty="0">
                <a:solidFill>
                  <a:schemeClr val="accent1">
                    <a:lumMod val="75000"/>
                  </a:schemeClr>
                </a:solidFill>
                <a:latin typeface="Arial" panose="020B0604020202020204" pitchFamily="34" charset="0"/>
                <a:cs typeface="Arial" panose="020B0604020202020204" pitchFamily="34" charset="0"/>
              </a:rPr>
              <a:t>Freedom to Speak Up Guardians provide an additional route for people to raise concerns and to speak up. (Guardians are not meant to replace existing channels such as line management, patient safety teams or incident reporting systems)</a:t>
            </a:r>
            <a:endParaRPr lang="en-GB" sz="1800" dirty="0">
              <a:solidFill>
                <a:schemeClr val="accent1">
                  <a:lumMod val="75000"/>
                </a:schemeClr>
              </a:solidFill>
              <a:latin typeface="Arial" panose="020B0604020202020204" pitchFamily="34" charset="0"/>
              <a:cs typeface="Arial" panose="020B0604020202020204" pitchFamily="34" charset="0"/>
            </a:endParaRPr>
          </a:p>
          <a:p>
            <a:pPr marL="170100" indent="0">
              <a:lnSpc>
                <a:spcPct val="120000"/>
              </a:lnSpc>
              <a:buNone/>
            </a:pPr>
            <a:endParaRPr lang="en-US" sz="1000" dirty="0">
              <a:solidFill>
                <a:schemeClr val="accent1">
                  <a:lumMod val="75000"/>
                </a:schemeClr>
              </a:solidFill>
              <a:latin typeface="Arial" panose="020B0604020202020204" pitchFamily="34" charset="0"/>
              <a:cs typeface="Arial" panose="020B0604020202020204" pitchFamily="34" charset="0"/>
            </a:endParaRPr>
          </a:p>
          <a:p>
            <a:pPr indent="-172800">
              <a:lnSpc>
                <a:spcPct val="120000"/>
              </a:lnSpc>
            </a:pPr>
            <a:r>
              <a:rPr lang="en-GB" sz="1800" dirty="0">
                <a:solidFill>
                  <a:schemeClr val="accent1">
                    <a:lumMod val="75000"/>
                  </a:schemeClr>
                </a:solidFill>
                <a:latin typeface="Arial" panose="020B0604020202020204" pitchFamily="34" charset="0"/>
                <a:cs typeface="Arial" panose="020B0604020202020204" pitchFamily="34" charset="0"/>
              </a:rPr>
              <a:t>Speaking up when things are not right can be very difficult for staff.  This service has been designed so that all workers can speak up as seamlessly as possible.</a:t>
            </a:r>
          </a:p>
          <a:p>
            <a:pPr marL="342900" lvl="1" indent="-172800">
              <a:lnSpc>
                <a:spcPct val="70000"/>
              </a:lnSpc>
              <a:spcBef>
                <a:spcPts val="750"/>
              </a:spcBef>
              <a:buNone/>
            </a:pPr>
            <a:endParaRPr lang="en-GB" sz="1600" dirty="0">
              <a:latin typeface="Calibri" panose="020F0502020204030204" pitchFamily="34" charset="0"/>
              <a:cs typeface="Calibri" panose="020F0502020204030204" pitchFamily="34" charset="0"/>
            </a:endParaRPr>
          </a:p>
          <a:p>
            <a:pPr marL="342900" lvl="1" indent="-172800">
              <a:lnSpc>
                <a:spcPct val="70000"/>
              </a:lnSpc>
              <a:spcBef>
                <a:spcPts val="750"/>
              </a:spcBef>
              <a:buNone/>
            </a:pPr>
            <a:endParaRPr lang="en-GB" sz="1600" dirty="0">
              <a:latin typeface="Calibri" panose="020F0502020204030204" pitchFamily="34" charset="0"/>
              <a:cs typeface="Calibri" panose="020F0502020204030204" pitchFamily="34" charset="0"/>
            </a:endParaRPr>
          </a:p>
          <a:p>
            <a:pPr marL="342900" lvl="1" indent="-172800" algn="ctr">
              <a:spcBef>
                <a:spcPts val="750"/>
              </a:spcBef>
              <a:buNone/>
            </a:pPr>
            <a:r>
              <a:rPr lang="en-US" sz="1600" dirty="0">
                <a:solidFill>
                  <a:srgbClr val="6695C4"/>
                </a:solidFill>
                <a:latin typeface="Calibri" panose="020F0502020204030204" pitchFamily="34" charset="0"/>
                <a:cs typeface="Calibri" panose="020F0502020204030204" pitchFamily="34" charset="0"/>
              </a:rPr>
              <a:t>   </a:t>
            </a:r>
            <a:r>
              <a:rPr lang="en-US" sz="1600" dirty="0">
                <a:solidFill>
                  <a:srgbClr val="C00000"/>
                </a:solidFill>
                <a:latin typeface="Arial" panose="020B0604020202020204" pitchFamily="34" charset="0"/>
                <a:cs typeface="Arial" panose="020B0604020202020204" pitchFamily="34" charset="0"/>
              </a:rPr>
              <a:t>Whistleblowing vs Speaking up: </a:t>
            </a:r>
            <a:r>
              <a:rPr lang="en-US" sz="1600" dirty="0">
                <a:solidFill>
                  <a:srgbClr val="0070C0"/>
                </a:solidFill>
                <a:latin typeface="Arial" panose="020B0604020202020204" pitchFamily="34" charset="0"/>
                <a:cs typeface="Arial" panose="020B0604020202020204" pitchFamily="34" charset="0"/>
              </a:rPr>
              <a:t>These terms have been used interchangeably. Whistleblowing denotes a more formal process. The distinction is that speaking up can be both formal or informal given the nature of the case. </a:t>
            </a:r>
          </a:p>
          <a:p>
            <a:pPr marL="342900" lvl="1" indent="-172800">
              <a:lnSpc>
                <a:spcPct val="70000"/>
              </a:lnSpc>
              <a:spcBef>
                <a:spcPts val="750"/>
              </a:spcBef>
              <a:buNone/>
            </a:pPr>
            <a:endParaRPr lang="en-GB" sz="1600" dirty="0">
              <a:latin typeface="Calibri" panose="020F0502020204030204" pitchFamily="34" charset="0"/>
              <a:cs typeface="Calibri" panose="020F0502020204030204" pitchFamily="34" charset="0"/>
            </a:endParaRPr>
          </a:p>
          <a:p>
            <a:pPr marL="0" indent="0">
              <a:buNone/>
            </a:pPr>
            <a:endParaRPr lang="en-GB"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p:txBody>
      </p:sp>
      <p:pic>
        <p:nvPicPr>
          <p:cNvPr id="4" name="Picture 3" descr="A blue and purple text&#10;&#10;Description automatically generated">
            <a:extLst>
              <a:ext uri="{FF2B5EF4-FFF2-40B4-BE49-F238E27FC236}">
                <a16:creationId xmlns:a16="http://schemas.microsoft.com/office/drawing/2014/main" id="{38544925-A5F7-ADBA-A98B-F2C1EF7338E6}"/>
              </a:ext>
            </a:extLst>
          </p:cNvPr>
          <p:cNvPicPr>
            <a:picLocks noChangeAspect="1"/>
          </p:cNvPicPr>
          <p:nvPr/>
        </p:nvPicPr>
        <p:blipFill>
          <a:blip r:embed="rId3"/>
          <a:stretch>
            <a:fillRect/>
          </a:stretch>
        </p:blipFill>
        <p:spPr>
          <a:xfrm>
            <a:off x="131376" y="148431"/>
            <a:ext cx="3074006" cy="693805"/>
          </a:xfrm>
          <a:prstGeom prst="rect">
            <a:avLst/>
          </a:prstGeom>
        </p:spPr>
      </p:pic>
    </p:spTree>
    <p:extLst>
      <p:ext uri="{BB962C8B-B14F-4D97-AF65-F5344CB8AC3E}">
        <p14:creationId xmlns:p14="http://schemas.microsoft.com/office/powerpoint/2010/main" val="2806897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73C1C812-4916-F66B-FA62-B6B66F60F3DB}"/>
              </a:ext>
            </a:extLst>
          </p:cNvPr>
          <p:cNvSpPr>
            <a:spLocks/>
          </p:cNvSpPr>
          <p:nvPr/>
        </p:nvSpPr>
        <p:spPr bwMode="auto">
          <a:xfrm>
            <a:off x="507772" y="1495859"/>
            <a:ext cx="7970520" cy="5143500"/>
          </a:xfrm>
          <a:custGeom>
            <a:avLst/>
            <a:gdLst>
              <a:gd name="T0" fmla="*/ 14296 w 16736"/>
              <a:gd name="T1" fmla="*/ 0 h 11906"/>
              <a:gd name="T2" fmla="*/ 0 w 16736"/>
              <a:gd name="T3" fmla="*/ 0 h 11906"/>
              <a:gd name="T4" fmla="*/ 0 w 16736"/>
              <a:gd name="T5" fmla="*/ 11906 h 11906"/>
              <a:gd name="T6" fmla="*/ 13559 w 16736"/>
              <a:gd name="T7" fmla="*/ 11906 h 11906"/>
              <a:gd name="T8" fmla="*/ 13653 w 16736"/>
              <a:gd name="T9" fmla="*/ 11806 h 11906"/>
              <a:gd name="T10" fmla="*/ 14032 w 16736"/>
              <a:gd name="T11" fmla="*/ 11364 h 11906"/>
              <a:gd name="T12" fmla="*/ 14399 w 16736"/>
              <a:gd name="T13" fmla="*/ 10891 h 11906"/>
              <a:gd name="T14" fmla="*/ 14751 w 16736"/>
              <a:gd name="T15" fmla="*/ 10390 h 11906"/>
              <a:gd name="T16" fmla="*/ 15085 w 16736"/>
              <a:gd name="T17" fmla="*/ 9865 h 11906"/>
              <a:gd name="T18" fmla="*/ 15398 w 16736"/>
              <a:gd name="T19" fmla="*/ 9316 h 11906"/>
              <a:gd name="T20" fmla="*/ 15685 w 16736"/>
              <a:gd name="T21" fmla="*/ 8749 h 11906"/>
              <a:gd name="T22" fmla="*/ 15945 w 16736"/>
              <a:gd name="T23" fmla="*/ 8165 h 11906"/>
              <a:gd name="T24" fmla="*/ 16173 w 16736"/>
              <a:gd name="T25" fmla="*/ 7567 h 11906"/>
              <a:gd name="T26" fmla="*/ 16367 w 16736"/>
              <a:gd name="T27" fmla="*/ 6958 h 11906"/>
              <a:gd name="T28" fmla="*/ 16524 w 16736"/>
              <a:gd name="T29" fmla="*/ 6340 h 11906"/>
              <a:gd name="T30" fmla="*/ 16639 w 16736"/>
              <a:gd name="T31" fmla="*/ 5717 h 11906"/>
              <a:gd name="T32" fmla="*/ 16711 w 16736"/>
              <a:gd name="T33" fmla="*/ 5092 h 11906"/>
              <a:gd name="T34" fmla="*/ 16736 w 16736"/>
              <a:gd name="T35" fmla="*/ 4467 h 11906"/>
              <a:gd name="T36" fmla="*/ 16701 w 16736"/>
              <a:gd name="T37" fmla="*/ 3857 h 11906"/>
              <a:gd name="T38" fmla="*/ 16599 w 16736"/>
              <a:gd name="T39" fmla="*/ 3276 h 11906"/>
              <a:gd name="T40" fmla="*/ 16434 w 16736"/>
              <a:gd name="T41" fmla="*/ 2724 h 11906"/>
              <a:gd name="T42" fmla="*/ 16211 w 16736"/>
              <a:gd name="T43" fmla="*/ 2203 h 11906"/>
              <a:gd name="T44" fmla="*/ 15935 w 16736"/>
              <a:gd name="T45" fmla="*/ 1712 h 11906"/>
              <a:gd name="T46" fmla="*/ 15610 w 16736"/>
              <a:gd name="T47" fmla="*/ 1252 h 11906"/>
              <a:gd name="T48" fmla="*/ 15240 w 16736"/>
              <a:gd name="T49" fmla="*/ 823 h 11906"/>
              <a:gd name="T50" fmla="*/ 14830 w 16736"/>
              <a:gd name="T51" fmla="*/ 426 h 11906"/>
              <a:gd name="T52" fmla="*/ 14384 w 16736"/>
              <a:gd name="T53" fmla="*/ 61 h 11906"/>
              <a:gd name="T54" fmla="*/ 14296 w 16736"/>
              <a:gd name="T55" fmla="*/ 0 h 11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736" h="11906">
                <a:moveTo>
                  <a:pt x="14296" y="0"/>
                </a:moveTo>
                <a:lnTo>
                  <a:pt x="0" y="0"/>
                </a:lnTo>
                <a:lnTo>
                  <a:pt x="0" y="11906"/>
                </a:lnTo>
                <a:lnTo>
                  <a:pt x="13559" y="11906"/>
                </a:lnTo>
                <a:lnTo>
                  <a:pt x="13653" y="11806"/>
                </a:lnTo>
                <a:lnTo>
                  <a:pt x="14032" y="11364"/>
                </a:lnTo>
                <a:lnTo>
                  <a:pt x="14399" y="10891"/>
                </a:lnTo>
                <a:lnTo>
                  <a:pt x="14751" y="10390"/>
                </a:lnTo>
                <a:lnTo>
                  <a:pt x="15085" y="9865"/>
                </a:lnTo>
                <a:lnTo>
                  <a:pt x="15398" y="9316"/>
                </a:lnTo>
                <a:lnTo>
                  <a:pt x="15685" y="8749"/>
                </a:lnTo>
                <a:lnTo>
                  <a:pt x="15945" y="8165"/>
                </a:lnTo>
                <a:lnTo>
                  <a:pt x="16173" y="7567"/>
                </a:lnTo>
                <a:lnTo>
                  <a:pt x="16367" y="6958"/>
                </a:lnTo>
                <a:lnTo>
                  <a:pt x="16524" y="6340"/>
                </a:lnTo>
                <a:lnTo>
                  <a:pt x="16639" y="5717"/>
                </a:lnTo>
                <a:lnTo>
                  <a:pt x="16711" y="5092"/>
                </a:lnTo>
                <a:lnTo>
                  <a:pt x="16736" y="4467"/>
                </a:lnTo>
                <a:lnTo>
                  <a:pt x="16701" y="3857"/>
                </a:lnTo>
                <a:lnTo>
                  <a:pt x="16599" y="3276"/>
                </a:lnTo>
                <a:lnTo>
                  <a:pt x="16434" y="2724"/>
                </a:lnTo>
                <a:lnTo>
                  <a:pt x="16211" y="2203"/>
                </a:lnTo>
                <a:lnTo>
                  <a:pt x="15935" y="1712"/>
                </a:lnTo>
                <a:lnTo>
                  <a:pt x="15610" y="1252"/>
                </a:lnTo>
                <a:lnTo>
                  <a:pt x="15240" y="823"/>
                </a:lnTo>
                <a:lnTo>
                  <a:pt x="14830" y="426"/>
                </a:lnTo>
                <a:lnTo>
                  <a:pt x="14384" y="61"/>
                </a:lnTo>
                <a:lnTo>
                  <a:pt x="14296" y="0"/>
                </a:lnTo>
              </a:path>
            </a:pathLst>
          </a:custGeom>
          <a:solidFill>
            <a:srgbClr val="F4F3F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EE9DFA11-269C-EF6C-C4E5-80D0D9DFD8CA}"/>
              </a:ext>
            </a:extLst>
          </p:cNvPr>
          <p:cNvSpPr>
            <a:spLocks noGrp="1"/>
          </p:cNvSpPr>
          <p:nvPr>
            <p:ph type="title"/>
          </p:nvPr>
        </p:nvSpPr>
        <p:spPr>
          <a:xfrm>
            <a:off x="0" y="599856"/>
            <a:ext cx="10292080" cy="1143000"/>
          </a:xfrm>
        </p:spPr>
        <p:txBody>
          <a:bodyPr>
            <a:normAutofit/>
          </a:bodyPr>
          <a:lstStyle/>
          <a:p>
            <a:pPr algn="l"/>
            <a:r>
              <a:rPr lang="en-US" sz="3000" b="1" dirty="0">
                <a:solidFill>
                  <a:schemeClr val="accent1">
                    <a:lumMod val="50000"/>
                  </a:schemeClr>
                </a:solidFill>
                <a:latin typeface="Arial"/>
                <a:cs typeface="Arial"/>
              </a:rPr>
              <a:t>How can I contact a NWL FTSUG PC Guardian?</a:t>
            </a:r>
          </a:p>
        </p:txBody>
      </p:sp>
      <p:sp>
        <p:nvSpPr>
          <p:cNvPr id="3" name="Content Placeholder 2">
            <a:extLst>
              <a:ext uri="{FF2B5EF4-FFF2-40B4-BE49-F238E27FC236}">
                <a16:creationId xmlns:a16="http://schemas.microsoft.com/office/drawing/2014/main" id="{CBE25D80-BFD7-94D7-872A-EEE52E379131}"/>
              </a:ext>
            </a:extLst>
          </p:cNvPr>
          <p:cNvSpPr>
            <a:spLocks noGrp="1"/>
          </p:cNvSpPr>
          <p:nvPr>
            <p:ph idx="1"/>
          </p:nvPr>
        </p:nvSpPr>
        <p:spPr>
          <a:xfrm>
            <a:off x="788611" y="1671660"/>
            <a:ext cx="8726984" cy="3263504"/>
          </a:xfrm>
        </p:spPr>
        <p:txBody>
          <a:bodyPr>
            <a:noAutofit/>
          </a:bodyPr>
          <a:lstStyle/>
          <a:p>
            <a:pPr marL="170100" indent="0">
              <a:buNone/>
            </a:pPr>
            <a:r>
              <a:rPr lang="en-GB" sz="2000" b="1" dirty="0">
                <a:solidFill>
                  <a:schemeClr val="accent1">
                    <a:lumMod val="75000"/>
                  </a:schemeClr>
                </a:solidFill>
                <a:latin typeface="Arial" panose="020B0604020202020204" pitchFamily="34" charset="0"/>
                <a:cs typeface="Arial" panose="020B0604020202020204" pitchFamily="34" charset="0"/>
              </a:rPr>
              <a:t>Step 1:  </a:t>
            </a:r>
            <a:r>
              <a:rPr lang="en-GB" sz="2000" dirty="0">
                <a:solidFill>
                  <a:schemeClr val="accent1">
                    <a:lumMod val="75000"/>
                  </a:schemeClr>
                </a:solidFill>
                <a:latin typeface="Arial" panose="020B0604020202020204" pitchFamily="34" charset="0"/>
                <a:cs typeface="Arial" panose="020B0604020202020204" pitchFamily="34" charset="0"/>
              </a:rPr>
              <a:t>If you have a concern or query and would like to speak up, email </a:t>
            </a:r>
            <a:r>
              <a:rPr lang="en-GB" sz="2000" dirty="0">
                <a:solidFill>
                  <a:schemeClr val="tx2">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xmlns="" val="tx"/>
                    </a:ext>
                  </a:extLst>
                </a:hlinkClick>
              </a:rPr>
              <a:t>nwl.speakupguardian@nhs.net</a:t>
            </a:r>
            <a:endParaRPr lang="en-GB" sz="2000" dirty="0">
              <a:solidFill>
                <a:schemeClr val="tx2">
                  <a:lumMod val="60000"/>
                  <a:lumOff val="40000"/>
                </a:schemeClr>
              </a:solidFill>
              <a:latin typeface="Arial" panose="020B0604020202020204" pitchFamily="34" charset="0"/>
              <a:cs typeface="Arial" panose="020B0604020202020204" pitchFamily="34" charset="0"/>
            </a:endParaRPr>
          </a:p>
          <a:p>
            <a:pPr marL="170100" indent="0">
              <a:buNone/>
            </a:pPr>
            <a:endParaRPr lang="en-GB" sz="2000" dirty="0">
              <a:solidFill>
                <a:schemeClr val="accent1">
                  <a:lumMod val="75000"/>
                </a:schemeClr>
              </a:solidFill>
              <a:latin typeface="Arial" panose="020B0604020202020204" pitchFamily="34" charset="0"/>
              <a:cs typeface="Arial" panose="020B0604020202020204" pitchFamily="34" charset="0"/>
            </a:endParaRPr>
          </a:p>
          <a:p>
            <a:pPr marL="170100" indent="0">
              <a:buNone/>
            </a:pPr>
            <a:r>
              <a:rPr lang="en-GB" sz="2000" b="1" dirty="0">
                <a:solidFill>
                  <a:schemeClr val="accent1">
                    <a:lumMod val="75000"/>
                  </a:schemeClr>
                </a:solidFill>
                <a:latin typeface="Arial" panose="020B0604020202020204" pitchFamily="34" charset="0"/>
                <a:cs typeface="Arial" panose="020B0604020202020204" pitchFamily="34" charset="0"/>
              </a:rPr>
              <a:t>Step 2:  </a:t>
            </a:r>
            <a:r>
              <a:rPr lang="en-GB" sz="2000" dirty="0">
                <a:solidFill>
                  <a:schemeClr val="accent1">
                    <a:lumMod val="75000"/>
                  </a:schemeClr>
                </a:solidFill>
                <a:latin typeface="Arial" panose="020B0604020202020204" pitchFamily="34" charset="0"/>
                <a:cs typeface="Arial" panose="020B0604020202020204" pitchFamily="34" charset="0"/>
              </a:rPr>
              <a:t>In your email provide a high-level overview of the issue you are speaking up about ( Bullying, Patient Care, Wellbeing etc).</a:t>
            </a:r>
          </a:p>
          <a:p>
            <a:pPr marL="170100" indent="0">
              <a:buNone/>
            </a:pPr>
            <a:endParaRPr lang="en-GB" sz="2000" dirty="0">
              <a:solidFill>
                <a:schemeClr val="accent1">
                  <a:lumMod val="75000"/>
                </a:schemeClr>
              </a:solidFill>
              <a:latin typeface="Arial" panose="020B0604020202020204" pitchFamily="34" charset="0"/>
              <a:cs typeface="Arial" panose="020B0604020202020204" pitchFamily="34" charset="0"/>
            </a:endParaRPr>
          </a:p>
          <a:p>
            <a:pPr marL="170100" indent="0">
              <a:buNone/>
            </a:pPr>
            <a:r>
              <a:rPr lang="en-GB" sz="2000" b="1" dirty="0">
                <a:solidFill>
                  <a:schemeClr val="accent1">
                    <a:lumMod val="75000"/>
                  </a:schemeClr>
                </a:solidFill>
                <a:latin typeface="Arial" panose="020B0604020202020204" pitchFamily="34" charset="0"/>
                <a:cs typeface="Arial" panose="020B0604020202020204" pitchFamily="34" charset="0"/>
              </a:rPr>
              <a:t>Step 3: </a:t>
            </a:r>
            <a:r>
              <a:rPr lang="en-GB" sz="2000" dirty="0">
                <a:solidFill>
                  <a:schemeClr val="accent1">
                    <a:lumMod val="75000"/>
                  </a:schemeClr>
                </a:solidFill>
                <a:latin typeface="Arial" panose="020B0604020202020204" pitchFamily="34" charset="0"/>
                <a:cs typeface="Arial" panose="020B0604020202020204" pitchFamily="34" charset="0"/>
              </a:rPr>
              <a:t>You will be matched with a guardian for an initial 30-minute virtual call where you will discuss the matter confidentially. </a:t>
            </a:r>
          </a:p>
          <a:p>
            <a:pPr indent="-172800"/>
            <a:endParaRPr lang="en-GB" sz="1600" dirty="0">
              <a:solidFill>
                <a:srgbClr val="6695C4"/>
              </a:solidFill>
              <a:latin typeface="Arial" panose="020B0604020202020204" pitchFamily="34" charset="0"/>
              <a:cs typeface="Arial" panose="020B0604020202020204" pitchFamily="34" charset="0"/>
            </a:endParaRPr>
          </a:p>
          <a:p>
            <a:pPr marL="0" indent="-172800">
              <a:buNone/>
            </a:pPr>
            <a:endParaRPr lang="en-GB" sz="1600" b="1" dirty="0">
              <a:solidFill>
                <a:srgbClr val="C00000"/>
              </a:solidFill>
              <a:latin typeface="Arial" panose="020B0604020202020204" pitchFamily="34" charset="0"/>
              <a:cs typeface="Arial" panose="020B0604020202020204" pitchFamily="34" charset="0"/>
            </a:endParaRPr>
          </a:p>
          <a:p>
            <a:pPr marL="0" indent="-172800">
              <a:buNone/>
            </a:pPr>
            <a:r>
              <a:rPr lang="en-GB" sz="1600" b="1" dirty="0">
                <a:solidFill>
                  <a:srgbClr val="C00000"/>
                </a:solidFill>
                <a:latin typeface="Arial" panose="020B0604020202020204" pitchFamily="34" charset="0"/>
                <a:cs typeface="Arial" panose="020B0604020202020204" pitchFamily="34" charset="0"/>
              </a:rPr>
              <a:t>Note: </a:t>
            </a:r>
          </a:p>
          <a:p>
            <a:pPr indent="-172800"/>
            <a:r>
              <a:rPr lang="en-GB" sz="1600" dirty="0">
                <a:solidFill>
                  <a:srgbClr val="0070C0"/>
                </a:solidFill>
                <a:latin typeface="Arial" panose="020B0604020202020204" pitchFamily="34" charset="0"/>
                <a:cs typeface="Arial" panose="020B0604020202020204" pitchFamily="34" charset="0"/>
              </a:rPr>
              <a:t>Guardians are not an investigator- they will listen and refer the case to the appropriate entities or signpost to appropriate support.</a:t>
            </a:r>
          </a:p>
          <a:p>
            <a:pPr marL="0" indent="0">
              <a:buNone/>
            </a:pPr>
            <a:endParaRPr lang="en-GB" sz="1600" dirty="0">
              <a:solidFill>
                <a:srgbClr val="000000"/>
              </a:solidFill>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endParaRPr lang="en-US" sz="1600" dirty="0"/>
          </a:p>
        </p:txBody>
      </p:sp>
      <p:pic>
        <p:nvPicPr>
          <p:cNvPr id="4" name="Picture 3" descr="A blue and purple text&#10;&#10;Description automatically generated">
            <a:extLst>
              <a:ext uri="{FF2B5EF4-FFF2-40B4-BE49-F238E27FC236}">
                <a16:creationId xmlns:a16="http://schemas.microsoft.com/office/drawing/2014/main" id="{CD4E8285-FCBB-BCE1-8901-95483BDF0269}"/>
              </a:ext>
            </a:extLst>
          </p:cNvPr>
          <p:cNvPicPr>
            <a:picLocks noChangeAspect="1"/>
          </p:cNvPicPr>
          <p:nvPr/>
        </p:nvPicPr>
        <p:blipFill>
          <a:blip r:embed="rId4"/>
          <a:stretch>
            <a:fillRect/>
          </a:stretch>
        </p:blipFill>
        <p:spPr>
          <a:xfrm>
            <a:off x="195505" y="11266"/>
            <a:ext cx="3074006" cy="693805"/>
          </a:xfrm>
          <a:prstGeom prst="rect">
            <a:avLst/>
          </a:prstGeom>
        </p:spPr>
      </p:pic>
    </p:spTree>
    <p:extLst>
      <p:ext uri="{BB962C8B-B14F-4D97-AF65-F5344CB8AC3E}">
        <p14:creationId xmlns:p14="http://schemas.microsoft.com/office/powerpoint/2010/main" val="321724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TSUG PPT Presentation" id="{161CE5B7-5057-466C-86C3-E92E46E3EF3E}" vid="{878EB8F8-8FD6-4A2E-9B6B-FEF3E81930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90</TotalTime>
  <Words>434</Words>
  <Application>Microsoft Office PowerPoint</Application>
  <PresentationFormat>Widescreen</PresentationFormat>
  <Paragraphs>40</Paragraphs>
  <Slides>5</Slides>
  <Notes>4</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Aptos Display</vt:lpstr>
      <vt:lpstr>Arial</vt:lpstr>
      <vt:lpstr>ArialMT</vt:lpstr>
      <vt:lpstr>Calibri</vt:lpstr>
      <vt:lpstr>Office Theme</vt:lpstr>
      <vt:lpstr> Freedom to Speak Up Guardians in NWL Primary Care </vt:lpstr>
      <vt:lpstr>What is a Freedom to Speak Up Guardian?</vt:lpstr>
      <vt:lpstr>Freedom to Speak up Guardian Service </vt:lpstr>
      <vt:lpstr>Why do we need this service?</vt:lpstr>
      <vt:lpstr>How can I contact a NWL FTSUG PC Guardian?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Freedom to Speak Up Guardians in NWL Primary Care </dc:title>
  <dc:creator>Jon Ord</dc:creator>
  <cp:lastModifiedBy>Elizabeth Hornibrook</cp:lastModifiedBy>
  <cp:revision>12</cp:revision>
  <dcterms:created xsi:type="dcterms:W3CDTF">2024-10-22T14:25:43Z</dcterms:created>
  <dcterms:modified xsi:type="dcterms:W3CDTF">2025-01-02T10:39:04Z</dcterms:modified>
</cp:coreProperties>
</file>