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92" r:id="rId2"/>
    <p:sldId id="257" r:id="rId3"/>
    <p:sldId id="293" r:id="rId4"/>
    <p:sldId id="294" r:id="rId5"/>
    <p:sldId id="295" r:id="rId6"/>
    <p:sldId id="296" r:id="rId7"/>
    <p:sldId id="260" r:id="rId8"/>
    <p:sldId id="258" r:id="rId9"/>
    <p:sldId id="276" r:id="rId10"/>
    <p:sldId id="290" r:id="rId11"/>
    <p:sldId id="259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8" r:id="rId22"/>
    <p:sldId id="279" r:id="rId23"/>
    <p:sldId id="280" r:id="rId24"/>
    <p:sldId id="281" r:id="rId25"/>
    <p:sldId id="282" r:id="rId26"/>
    <p:sldId id="284" r:id="rId27"/>
    <p:sldId id="283" r:id="rId28"/>
    <p:sldId id="289" r:id="rId29"/>
    <p:sldId id="270" r:id="rId30"/>
    <p:sldId id="271" r:id="rId31"/>
    <p:sldId id="285" r:id="rId32"/>
    <p:sldId id="286" r:id="rId33"/>
    <p:sldId id="272" r:id="rId34"/>
    <p:sldId id="273" r:id="rId35"/>
    <p:sldId id="287" r:id="rId36"/>
    <p:sldId id="274" r:id="rId37"/>
    <p:sldId id="275" r:id="rId38"/>
    <p:sldId id="288" r:id="rId39"/>
    <p:sldId id="277" r:id="rId40"/>
    <p:sldId id="291" r:id="rId41"/>
  </p:sldIdLst>
  <p:sldSz cx="12192000" cy="6858000"/>
  <p:notesSz cx="6881813" cy="100028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2F4AD-10A7-89B3-DFAE-4F52A8E5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50091-2497-A4B8-B48A-D03EDC675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0443E-344D-8E49-6D31-B34D91452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E99CD-6B4E-4172-89E6-A37718A974E3}" type="datetimeFigureOut">
              <a:rPr lang="en-GB" smtClean="0"/>
              <a:t>09/01/2025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7D3F4-3130-FF2A-E1DD-9442E773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F1122-8D94-8BE9-2DC8-184DCCB2E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0B21B-2229-4805-A61F-60C3B10C40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550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ertilitynetworkuk.com/" TargetMode="External"/><Relationship Id="rId2" Type="http://schemas.openxmlformats.org/officeDocument/2006/relationships/hyperlink" Target="http://www.hfea.gov.uk/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bica.net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ertilitynetworkuk.com/" TargetMode="External"/><Relationship Id="rId2" Type="http://schemas.openxmlformats.org/officeDocument/2006/relationships/hyperlink" Target="http://www.hfea.gov.uk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ica.net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BB44-6DC2-7B2C-6972-120669F74B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787346"/>
            <a:ext cx="8689976" cy="2509213"/>
          </a:xfrm>
        </p:spPr>
        <p:txBody>
          <a:bodyPr>
            <a:noAutofit/>
          </a:bodyPr>
          <a:lstStyle/>
          <a:p>
            <a:r>
              <a:rPr lang="en-GB" sz="4400" b="1" dirty="0"/>
              <a:t>Gynaecology Update with clinicians:</a:t>
            </a:r>
            <a:br>
              <a:rPr lang="en-GB" sz="4400" b="1" dirty="0"/>
            </a:br>
            <a:r>
              <a:rPr lang="en-GB" sz="4400" b="1" dirty="0"/>
              <a:t>Fertility Services</a:t>
            </a:r>
            <a:br>
              <a:rPr lang="en-GB" sz="4400" b="1" dirty="0"/>
            </a:br>
            <a:br>
              <a:rPr lang="en-GB" sz="4400" dirty="0"/>
            </a:br>
            <a:r>
              <a:rPr lang="en-GB" sz="2000" dirty="0"/>
              <a:t>London Northwest University Hospitals NHS Trust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4BA6AF-3F75-BCB1-2A07-CC4C8D947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4296559"/>
            <a:ext cx="8869450" cy="1682693"/>
          </a:xfrm>
        </p:spPr>
        <p:txBody>
          <a:bodyPr>
            <a:normAutofit fontScale="70000" lnSpcReduction="20000"/>
          </a:bodyPr>
          <a:lstStyle/>
          <a:p>
            <a:endParaRPr lang="en-GB" dirty="0">
              <a:solidFill>
                <a:schemeClr val="tx1"/>
              </a:solidFill>
            </a:endParaRPr>
          </a:p>
          <a:p>
            <a:r>
              <a:rPr lang="en-GB" sz="2900" dirty="0">
                <a:solidFill>
                  <a:schemeClr val="tx1"/>
                </a:solidFill>
              </a:rPr>
              <a:t>Parijat Bhattacharjee</a:t>
            </a:r>
          </a:p>
          <a:p>
            <a:r>
              <a:rPr lang="en-GB" sz="2900" dirty="0" err="1">
                <a:solidFill>
                  <a:schemeClr val="tx1"/>
                </a:solidFill>
              </a:rPr>
              <a:t>Asra</a:t>
            </a:r>
            <a:r>
              <a:rPr lang="en-GB" sz="2900" dirty="0">
                <a:solidFill>
                  <a:schemeClr val="tx1"/>
                </a:solidFill>
              </a:rPr>
              <a:t> Saleem </a:t>
            </a:r>
          </a:p>
          <a:p>
            <a:r>
              <a:rPr lang="en-GB" sz="2900" dirty="0">
                <a:solidFill>
                  <a:schemeClr val="tx1"/>
                </a:solidFill>
              </a:rPr>
              <a:t>Prabha Greedhun</a:t>
            </a:r>
            <a:endParaRPr lang="en-GB" sz="2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925ACB-761D-71DB-73C1-AA13E65A8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801" y="153988"/>
            <a:ext cx="34194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00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693" y="478472"/>
            <a:ext cx="3385820" cy="3006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93" y="4153217"/>
            <a:ext cx="9553575" cy="23717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646" y="316865"/>
            <a:ext cx="5996622" cy="3502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263" y="3020536"/>
            <a:ext cx="17145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7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2003"/>
          </a:xfrm>
        </p:spPr>
        <p:txBody>
          <a:bodyPr/>
          <a:lstStyle/>
          <a:p>
            <a:r>
              <a:rPr lang="en-GB" dirty="0"/>
              <a:t>History: partner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Idiopathic</a:t>
            </a:r>
            <a:r>
              <a:rPr lang="en-GB" dirty="0"/>
              <a:t>:44%: O-A-T </a:t>
            </a:r>
            <a:r>
              <a:rPr lang="en-GB" dirty="0" err="1"/>
              <a:t>zoospermia</a:t>
            </a:r>
            <a:r>
              <a:rPr lang="en-GB" dirty="0"/>
              <a:t> </a:t>
            </a:r>
          </a:p>
          <a:p>
            <a:r>
              <a:rPr lang="en-GB" dirty="0">
                <a:solidFill>
                  <a:srgbClr val="FF0000"/>
                </a:solidFill>
              </a:rPr>
              <a:t>Stress, erectile, ejaculation</a:t>
            </a:r>
            <a:r>
              <a:rPr lang="en-GB" dirty="0"/>
              <a:t>, ?</a:t>
            </a:r>
            <a:r>
              <a:rPr lang="en-GB" dirty="0" err="1"/>
              <a:t>ASAb</a:t>
            </a:r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Testes </a:t>
            </a:r>
            <a:r>
              <a:rPr lang="en-GB" dirty="0"/>
              <a:t>(</a:t>
            </a:r>
            <a:r>
              <a:rPr lang="en-GB" dirty="0" err="1"/>
              <a:t>Chrom</a:t>
            </a:r>
            <a:r>
              <a:rPr lang="en-GB" dirty="0"/>
              <a:t>, </a:t>
            </a:r>
            <a:r>
              <a:rPr lang="en-GB" dirty="0" err="1"/>
              <a:t>cong</a:t>
            </a:r>
            <a:r>
              <a:rPr lang="en-GB" dirty="0"/>
              <a:t>, descent, t-t-t, surgery, </a:t>
            </a:r>
            <a:r>
              <a:rPr lang="en-GB" dirty="0" err="1"/>
              <a:t>inf</a:t>
            </a:r>
            <a:r>
              <a:rPr lang="en-GB" dirty="0"/>
              <a:t>, occupation, </a:t>
            </a:r>
            <a:r>
              <a:rPr lang="en-GB" dirty="0" err="1"/>
              <a:t>rx</a:t>
            </a:r>
            <a:r>
              <a:rPr lang="en-GB" dirty="0"/>
              <a:t>, </a:t>
            </a:r>
            <a:r>
              <a:rPr lang="en-GB" dirty="0" err="1"/>
              <a:t>chr.d</a:t>
            </a:r>
            <a:r>
              <a:rPr lang="en-GB" dirty="0"/>
              <a:t>., </a:t>
            </a:r>
            <a:r>
              <a:rPr lang="en-GB" dirty="0" err="1"/>
              <a:t>varicocoele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Obstructive</a:t>
            </a:r>
            <a:r>
              <a:rPr lang="en-GB" dirty="0"/>
              <a:t> (</a:t>
            </a:r>
            <a:r>
              <a:rPr lang="en-GB" dirty="0" err="1"/>
              <a:t>epididym</a:t>
            </a:r>
            <a:r>
              <a:rPr lang="en-GB" dirty="0"/>
              <a:t>, vas, </a:t>
            </a:r>
            <a:r>
              <a:rPr lang="en-GB" dirty="0" err="1"/>
              <a:t>ejacul.duct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   - </a:t>
            </a:r>
            <a:r>
              <a:rPr lang="en-GB" dirty="0" err="1"/>
              <a:t>cong</a:t>
            </a:r>
            <a:r>
              <a:rPr lang="en-GB" dirty="0"/>
              <a:t>, </a:t>
            </a:r>
            <a:r>
              <a:rPr lang="en-GB" dirty="0" err="1"/>
              <a:t>inf</a:t>
            </a:r>
            <a:r>
              <a:rPr lang="en-GB" dirty="0"/>
              <a:t>, surgery</a:t>
            </a:r>
          </a:p>
          <a:p>
            <a:r>
              <a:rPr lang="en-GB" dirty="0" err="1">
                <a:solidFill>
                  <a:srgbClr val="FF0000"/>
                </a:solidFill>
              </a:rPr>
              <a:t>Hypogonad</a:t>
            </a:r>
            <a:r>
              <a:rPr lang="en-GB" dirty="0">
                <a:solidFill>
                  <a:srgbClr val="FF0000"/>
                </a:solidFill>
              </a:rPr>
              <a:t>: H-p </a:t>
            </a:r>
          </a:p>
          <a:p>
            <a:r>
              <a:rPr lang="en-GB" dirty="0">
                <a:solidFill>
                  <a:srgbClr val="FF0000"/>
                </a:solidFill>
              </a:rPr>
              <a:t>Drugs </a:t>
            </a:r>
            <a:r>
              <a:rPr lang="en-GB" dirty="0"/>
              <a:t>(chemo, rec, herbal, androgen &amp; an. Steroid, </a:t>
            </a:r>
            <a:r>
              <a:rPr lang="en-GB" dirty="0" err="1"/>
              <a:t>SSz</a:t>
            </a:r>
            <a:r>
              <a:rPr lang="en-GB" dirty="0"/>
              <a:t> (x </a:t>
            </a:r>
            <a:r>
              <a:rPr lang="en-GB" dirty="0" err="1"/>
              <a:t>mesalazine</a:t>
            </a:r>
            <a:r>
              <a:rPr lang="en-GB" dirty="0"/>
              <a:t>- reversible)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355205" y="2082801"/>
            <a:ext cx="3129915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8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General: </a:t>
            </a:r>
            <a:r>
              <a:rPr lang="en-GB" dirty="0" err="1"/>
              <a:t>bmi</a:t>
            </a:r>
            <a:r>
              <a:rPr lang="en-GB" dirty="0"/>
              <a:t>, h-p-o</a:t>
            </a:r>
          </a:p>
          <a:p>
            <a:r>
              <a:rPr lang="en-GB" dirty="0"/>
              <a:t>v/s: swabs, smear</a:t>
            </a:r>
          </a:p>
          <a:p>
            <a:r>
              <a:rPr lang="en-GB" dirty="0"/>
              <a:t>v/e: </a:t>
            </a:r>
            <a:r>
              <a:rPr lang="en-GB" dirty="0" err="1"/>
              <a:t>pid</a:t>
            </a:r>
            <a:r>
              <a:rPr lang="en-GB" dirty="0"/>
              <a:t>, endo</a:t>
            </a:r>
          </a:p>
          <a:p>
            <a:r>
              <a:rPr lang="en-GB" dirty="0"/>
              <a:t>Bimanual: fibroid, cyst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Male: (</a:t>
            </a:r>
            <a:r>
              <a:rPr lang="en-GB" dirty="0">
                <a:solidFill>
                  <a:srgbClr val="FF0000"/>
                </a:solidFill>
              </a:rPr>
              <a:t>2˚  care</a:t>
            </a:r>
            <a:r>
              <a:rPr lang="en-GB" dirty="0"/>
              <a:t>): </a:t>
            </a:r>
          </a:p>
          <a:p>
            <a:r>
              <a:rPr lang="en-GB" dirty="0"/>
              <a:t>Exam (sec sex </a:t>
            </a:r>
            <a:r>
              <a:rPr lang="en-GB" dirty="0" err="1"/>
              <a:t>ch</a:t>
            </a:r>
            <a:r>
              <a:rPr lang="en-GB" dirty="0"/>
              <a:t>, gynaecomastia, hernia, </a:t>
            </a:r>
            <a:r>
              <a:rPr lang="en-GB" dirty="0" err="1"/>
              <a:t>undesc</a:t>
            </a:r>
            <a:r>
              <a:rPr lang="en-GB" dirty="0"/>
              <a:t> testes, </a:t>
            </a:r>
            <a:r>
              <a:rPr lang="en-GB" dirty="0" err="1"/>
              <a:t>varicocoele</a:t>
            </a:r>
            <a:r>
              <a:rPr lang="en-GB" dirty="0"/>
              <a:t>, small soft or absent testes, penile)</a:t>
            </a:r>
          </a:p>
          <a:p>
            <a:r>
              <a:rPr lang="en-GB" dirty="0" err="1"/>
              <a:t>uss</a:t>
            </a:r>
            <a:r>
              <a:rPr lang="en-GB" dirty="0"/>
              <a:t>, </a:t>
            </a:r>
            <a:r>
              <a:rPr lang="en-GB" dirty="0" err="1"/>
              <a:t>fsh</a:t>
            </a:r>
            <a:r>
              <a:rPr lang="en-GB" dirty="0"/>
              <a:t> </a:t>
            </a:r>
            <a:r>
              <a:rPr lang="en-GB" dirty="0" err="1"/>
              <a:t>lh</a:t>
            </a:r>
            <a:r>
              <a:rPr lang="en-GB" dirty="0"/>
              <a:t> test e2 (2 care)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63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Management: general advice 18+, both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Wishes, beliefs, plans, motives</a:t>
            </a:r>
          </a:p>
          <a:p>
            <a:r>
              <a:rPr lang="en-GB" dirty="0"/>
              <a:t>Information &amp; reassurance</a:t>
            </a:r>
          </a:p>
          <a:p>
            <a:r>
              <a:rPr lang="en-GB" dirty="0"/>
              <a:t>Regular </a:t>
            </a:r>
            <a:r>
              <a:rPr lang="en-GB" dirty="0" err="1"/>
              <a:t>i.c</a:t>
            </a:r>
            <a:r>
              <a:rPr lang="en-GB" dirty="0"/>
              <a:t>  (</a:t>
            </a:r>
            <a:r>
              <a:rPr lang="en-GB" cap="none" dirty="0"/>
              <a:t>2-3 days, no kits</a:t>
            </a:r>
            <a:r>
              <a:rPr lang="en-GB" dirty="0"/>
              <a:t>)</a:t>
            </a:r>
          </a:p>
          <a:p>
            <a:r>
              <a:rPr lang="en-GB" dirty="0"/>
              <a:t>Investigate only </a:t>
            </a:r>
            <a:r>
              <a:rPr lang="en-GB" cap="none" dirty="0"/>
              <a:t>after 1 year of try      (unless risk factors)</a:t>
            </a:r>
            <a:endParaRPr lang="en-GB" dirty="0"/>
          </a:p>
          <a:p>
            <a:r>
              <a:rPr lang="en-GB" cap="none" dirty="0">
                <a:hlinkClick r:id="rId2"/>
              </a:rPr>
              <a:t>www.hfea.gov.uk</a:t>
            </a:r>
            <a:endParaRPr lang="en-GB" cap="none" dirty="0"/>
          </a:p>
          <a:p>
            <a:r>
              <a:rPr lang="en-GB" cap="none" dirty="0">
                <a:hlinkClick r:id="rId3"/>
              </a:rPr>
              <a:t>www.infertilitynetworkuk.com</a:t>
            </a:r>
            <a:endParaRPr lang="en-GB" cap="none" dirty="0"/>
          </a:p>
          <a:p>
            <a:r>
              <a:rPr lang="en-GB" cap="none" dirty="0">
                <a:hlinkClick r:id="rId4"/>
              </a:rPr>
              <a:t>www.bica.net</a:t>
            </a:r>
            <a:endParaRPr lang="en-GB" cap="none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Pre pregnancy counselling</a:t>
            </a:r>
          </a:p>
          <a:p>
            <a:pPr>
              <a:buFontTx/>
              <a:buChar char="-"/>
            </a:pPr>
            <a:r>
              <a:rPr lang="en-GB" dirty="0"/>
              <a:t>F.A.</a:t>
            </a:r>
          </a:p>
          <a:p>
            <a:pPr>
              <a:buFontTx/>
              <a:buChar char="-"/>
            </a:pPr>
            <a:r>
              <a:rPr lang="en-GB" dirty="0"/>
              <a:t>Rubella</a:t>
            </a:r>
          </a:p>
          <a:p>
            <a:pPr>
              <a:buFontTx/>
              <a:buChar char="-"/>
            </a:pPr>
            <a:r>
              <a:rPr lang="en-GB" dirty="0"/>
              <a:t>Smear</a:t>
            </a:r>
          </a:p>
          <a:p>
            <a:pPr>
              <a:buFontTx/>
              <a:buChar char="-"/>
            </a:pPr>
            <a:r>
              <a:rPr lang="en-GB" dirty="0"/>
              <a:t>Chr. Disease</a:t>
            </a:r>
          </a:p>
          <a:p>
            <a:pPr>
              <a:buFontTx/>
              <a:buChar char="-"/>
            </a:pPr>
            <a:r>
              <a:rPr lang="en-GB" dirty="0"/>
              <a:t>Genetic tests &amp; haemoglobinopathy</a:t>
            </a:r>
          </a:p>
          <a:p>
            <a:pPr>
              <a:buFontTx/>
              <a:buChar char="-"/>
            </a:pPr>
            <a:r>
              <a:rPr lang="en-GB" dirty="0"/>
              <a:t>Mental health</a:t>
            </a:r>
          </a:p>
        </p:txBody>
      </p:sp>
    </p:spTree>
    <p:extLst>
      <p:ext uri="{BB962C8B-B14F-4D97-AF65-F5344CB8AC3E}">
        <p14:creationId xmlns:p14="http://schemas.microsoft.com/office/powerpoint/2010/main" val="441104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Management: general advice 18+, Both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Stress</a:t>
            </a:r>
          </a:p>
          <a:p>
            <a:r>
              <a:rPr lang="en-GB" dirty="0"/>
              <a:t>Smoking</a:t>
            </a:r>
          </a:p>
          <a:p>
            <a:r>
              <a:rPr lang="en-GB" dirty="0" err="1"/>
              <a:t>Bmi</a:t>
            </a:r>
            <a:r>
              <a:rPr lang="en-GB" dirty="0"/>
              <a:t> (19-25) – (</a:t>
            </a:r>
            <a:r>
              <a:rPr lang="en-GB" dirty="0" err="1"/>
              <a:t>rx</a:t>
            </a:r>
            <a:r>
              <a:rPr lang="en-GB" dirty="0"/>
              <a:t> if &gt;29)</a:t>
            </a:r>
          </a:p>
          <a:p>
            <a:r>
              <a:rPr lang="en-GB" dirty="0"/>
              <a:t>Alcohol </a:t>
            </a:r>
          </a:p>
          <a:p>
            <a:r>
              <a:rPr lang="en-GB" dirty="0"/>
              <a:t>drugs</a:t>
            </a:r>
          </a:p>
          <a:p>
            <a:r>
              <a:rPr lang="en-GB" dirty="0"/>
              <a:t>Occupation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??  Caffeine, underwear, complementary </a:t>
            </a:r>
            <a:r>
              <a:rPr lang="en-GB" dirty="0" err="1"/>
              <a:t>rx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260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Investigations: female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Mid luteal </a:t>
            </a:r>
            <a:r>
              <a:rPr lang="en-GB" dirty="0">
                <a:solidFill>
                  <a:srgbClr val="FF0000"/>
                </a:solidFill>
              </a:rPr>
              <a:t>progesterone</a:t>
            </a:r>
          </a:p>
          <a:p>
            <a:r>
              <a:rPr lang="en-GB" dirty="0" err="1">
                <a:solidFill>
                  <a:srgbClr val="FF0000"/>
                </a:solidFill>
              </a:rPr>
              <a:t>Fsh</a:t>
            </a:r>
            <a:r>
              <a:rPr lang="en-GB" dirty="0">
                <a:solidFill>
                  <a:srgbClr val="FF0000"/>
                </a:solidFill>
              </a:rPr>
              <a:t>, </a:t>
            </a:r>
            <a:r>
              <a:rPr lang="en-GB" dirty="0" err="1">
                <a:solidFill>
                  <a:srgbClr val="FF0000"/>
                </a:solidFill>
              </a:rPr>
              <a:t>lh</a:t>
            </a:r>
            <a:r>
              <a:rPr lang="en-GB" dirty="0">
                <a:solidFill>
                  <a:srgbClr val="FF0000"/>
                </a:solidFill>
              </a:rPr>
              <a:t> (D1-3)</a:t>
            </a:r>
          </a:p>
          <a:p>
            <a:r>
              <a:rPr lang="en-GB" dirty="0"/>
              <a:t>Prolactin (</a:t>
            </a:r>
            <a:r>
              <a:rPr lang="en-GB" cap="none" dirty="0"/>
              <a:t>if symptoms</a:t>
            </a:r>
            <a:r>
              <a:rPr lang="en-GB" dirty="0"/>
              <a:t>)</a:t>
            </a:r>
          </a:p>
          <a:p>
            <a:r>
              <a:rPr lang="en-GB" dirty="0" err="1"/>
              <a:t>Tft</a:t>
            </a:r>
            <a:r>
              <a:rPr lang="en-GB" dirty="0"/>
              <a:t> (</a:t>
            </a:r>
            <a:r>
              <a:rPr lang="en-GB" cap="none" dirty="0"/>
              <a:t>if symptoms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Chlamydia (</a:t>
            </a:r>
            <a:r>
              <a:rPr lang="en-GB" dirty="0" err="1">
                <a:solidFill>
                  <a:srgbClr val="FF0000"/>
                </a:solidFill>
              </a:rPr>
              <a:t>cx</a:t>
            </a:r>
            <a:r>
              <a:rPr lang="en-GB" dirty="0" err="1"/>
              <a:t>,lvs,urine</a:t>
            </a:r>
            <a:r>
              <a:rPr lang="en-GB" dirty="0"/>
              <a:t>)</a:t>
            </a:r>
          </a:p>
          <a:p>
            <a:r>
              <a:rPr lang="en-GB" dirty="0">
                <a:solidFill>
                  <a:srgbClr val="FF0000"/>
                </a:solidFill>
              </a:rPr>
              <a:t>Tv scan</a:t>
            </a:r>
          </a:p>
          <a:p>
            <a:r>
              <a:rPr lang="en-GB" dirty="0">
                <a:solidFill>
                  <a:srgbClr val="FF0000"/>
                </a:solidFill>
              </a:rPr>
              <a:t>Rubella igg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7 days before </a:t>
            </a:r>
            <a:r>
              <a:rPr lang="en-GB" dirty="0" err="1"/>
              <a:t>mens</a:t>
            </a:r>
            <a:r>
              <a:rPr lang="en-GB" dirty="0"/>
              <a:t> (</a:t>
            </a:r>
            <a:r>
              <a:rPr lang="en-GB" dirty="0" err="1"/>
              <a:t>rpt</a:t>
            </a:r>
            <a:r>
              <a:rPr lang="en-GB" dirty="0"/>
              <a:t> weekly)</a:t>
            </a:r>
          </a:p>
          <a:p>
            <a:r>
              <a:rPr lang="en-GB" dirty="0"/>
              <a:t>Who 1(10%),2(85%),3(5%)ovulation d.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(LVS- </a:t>
            </a:r>
            <a:r>
              <a:rPr lang="en-GB" cap="none" dirty="0"/>
              <a:t>self test</a:t>
            </a:r>
            <a:r>
              <a:rPr lang="en-GB" dirty="0"/>
              <a:t>; urine: </a:t>
            </a:r>
            <a:r>
              <a:rPr lang="en-GB" cap="none" dirty="0"/>
              <a:t>less sensitive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5832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Investigations: male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Abstinence: 2-7 days</a:t>
            </a:r>
          </a:p>
          <a:p>
            <a:r>
              <a:rPr lang="en-GB" dirty="0"/>
              <a:t>Within 1 hr of collection</a:t>
            </a:r>
          </a:p>
          <a:p>
            <a:r>
              <a:rPr lang="en-GB" dirty="0"/>
              <a:t>Temperature: 20-37 C</a:t>
            </a:r>
          </a:p>
          <a:p>
            <a:r>
              <a:rPr lang="en-GB" dirty="0"/>
              <a:t>Repeat: 3 months (gross:2-4 weeks)</a:t>
            </a:r>
          </a:p>
          <a:p>
            <a:r>
              <a:rPr lang="en-GB" dirty="0"/>
              <a:t>Sensitivity: 90%( </a:t>
            </a:r>
            <a:r>
              <a:rPr lang="en-GB" dirty="0" err="1"/>
              <a:t>rpt</a:t>
            </a:r>
            <a:r>
              <a:rPr lang="en-GB" dirty="0"/>
              <a:t>: 98%)</a:t>
            </a:r>
          </a:p>
          <a:p>
            <a:r>
              <a:rPr lang="en-GB" dirty="0"/>
              <a:t>Specificity: Poor</a:t>
            </a:r>
          </a:p>
          <a:p>
            <a:r>
              <a:rPr lang="en-GB" dirty="0"/>
              <a:t>( Chlamydia: </a:t>
            </a:r>
            <a:r>
              <a:rPr lang="en-GB" cap="none" dirty="0"/>
              <a:t>1</a:t>
            </a:r>
            <a:r>
              <a:rPr lang="en-GB" cap="none" baseline="30000" dirty="0"/>
              <a:t>st</a:t>
            </a:r>
            <a:r>
              <a:rPr lang="en-GB" cap="none" dirty="0"/>
              <a:t> void urine after 1 hr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b="1" dirty="0"/>
              <a:t>Who 2010 (reference values)/ nice 2013</a:t>
            </a:r>
          </a:p>
          <a:p>
            <a:r>
              <a:rPr lang="en-GB" sz="2500" dirty="0"/>
              <a:t>semen volume: 1.5 ml or more</a:t>
            </a:r>
          </a:p>
          <a:p>
            <a:r>
              <a:rPr lang="en-GB" sz="2500" dirty="0"/>
              <a:t>pH: 7.2 or more</a:t>
            </a:r>
          </a:p>
          <a:p>
            <a:r>
              <a:rPr lang="en-GB" sz="2500" dirty="0">
                <a:solidFill>
                  <a:srgbClr val="FF0000"/>
                </a:solidFill>
              </a:rPr>
              <a:t>sperm concentration: 15 million sperm/ml </a:t>
            </a:r>
            <a:r>
              <a:rPr lang="en-GB" sz="2500" dirty="0"/>
              <a:t>or more</a:t>
            </a:r>
          </a:p>
          <a:p>
            <a:r>
              <a:rPr lang="en-GB" sz="2500" dirty="0"/>
              <a:t>total sperm number: 39 million spermatozoa per ejaculate or more</a:t>
            </a:r>
          </a:p>
          <a:p>
            <a:r>
              <a:rPr lang="en-GB" sz="2500" dirty="0"/>
              <a:t>total motility: 40% or more motile or </a:t>
            </a:r>
            <a:r>
              <a:rPr lang="en-GB" sz="2500" dirty="0">
                <a:solidFill>
                  <a:srgbClr val="FF0000"/>
                </a:solidFill>
              </a:rPr>
              <a:t>32% or more with progressive motility</a:t>
            </a:r>
          </a:p>
          <a:p>
            <a:r>
              <a:rPr lang="en-GB" sz="2500" dirty="0"/>
              <a:t>vitality: 58% or more live spermatozoa</a:t>
            </a:r>
          </a:p>
          <a:p>
            <a:r>
              <a:rPr lang="en-GB" sz="2500" dirty="0">
                <a:solidFill>
                  <a:srgbClr val="FF0000"/>
                </a:solidFill>
              </a:rPr>
              <a:t>sperm morphology </a:t>
            </a:r>
            <a:r>
              <a:rPr lang="en-GB" sz="2500" dirty="0"/>
              <a:t>(normal forms): </a:t>
            </a:r>
            <a:r>
              <a:rPr lang="en-GB" sz="2500" b="1" dirty="0">
                <a:solidFill>
                  <a:srgbClr val="FF0000"/>
                </a:solidFill>
              </a:rPr>
              <a:t>4%</a:t>
            </a:r>
            <a:r>
              <a:rPr lang="en-GB" sz="2500" dirty="0"/>
              <a:t> or more.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120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Investigation to avoid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err="1"/>
              <a:t>Bbt</a:t>
            </a:r>
            <a:endParaRPr lang="en-GB" dirty="0"/>
          </a:p>
          <a:p>
            <a:r>
              <a:rPr lang="en-GB" dirty="0"/>
              <a:t>Ovulation kits</a:t>
            </a:r>
          </a:p>
          <a:p>
            <a:r>
              <a:rPr lang="en-GB" dirty="0" err="1"/>
              <a:t>Postcoital</a:t>
            </a:r>
            <a:r>
              <a:rPr lang="en-GB" dirty="0"/>
              <a:t> test</a:t>
            </a:r>
          </a:p>
          <a:p>
            <a:r>
              <a:rPr lang="en-GB" dirty="0" err="1"/>
              <a:t>Antisperm</a:t>
            </a:r>
            <a:r>
              <a:rPr lang="en-GB" dirty="0"/>
              <a:t> antibodies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357812" y="2108676"/>
            <a:ext cx="2466975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756" y="2108676"/>
            <a:ext cx="2474124" cy="1847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670" y="3981132"/>
            <a:ext cx="4762500" cy="205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8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&lt;36 </a:t>
            </a:r>
            <a:r>
              <a:rPr lang="en-GB" dirty="0" err="1"/>
              <a:t>yrs</a:t>
            </a:r>
            <a:r>
              <a:rPr lang="en-GB" dirty="0"/>
              <a:t>: all normal: after 1 </a:t>
            </a:r>
            <a:r>
              <a:rPr lang="en-GB" dirty="0" err="1"/>
              <a:t>yr</a:t>
            </a:r>
            <a:r>
              <a:rPr lang="en-GB" dirty="0"/>
              <a:t> of try</a:t>
            </a:r>
          </a:p>
          <a:p>
            <a:r>
              <a:rPr lang="en-GB" dirty="0"/>
              <a:t>Early referral: 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&gt;35 </a:t>
            </a:r>
            <a:r>
              <a:rPr lang="en-GB" dirty="0" err="1">
                <a:solidFill>
                  <a:srgbClr val="FF0000"/>
                </a:solidFill>
              </a:rPr>
              <a:t>yrs</a:t>
            </a:r>
            <a:r>
              <a:rPr lang="en-GB" dirty="0">
                <a:solidFill>
                  <a:srgbClr val="FF0000"/>
                </a:solidFill>
              </a:rPr>
              <a:t> ( female)</a:t>
            </a:r>
          </a:p>
          <a:p>
            <a:pPr>
              <a:buFontTx/>
              <a:buChar char="-"/>
            </a:pPr>
            <a:r>
              <a:rPr lang="en-GB" dirty="0" err="1"/>
              <a:t>Pid</a:t>
            </a:r>
            <a:r>
              <a:rPr lang="en-GB" dirty="0"/>
              <a:t>/</a:t>
            </a:r>
            <a:r>
              <a:rPr lang="en-GB" dirty="0" err="1"/>
              <a:t>sti</a:t>
            </a:r>
            <a:r>
              <a:rPr lang="en-GB" dirty="0"/>
              <a:t>, surgery, </a:t>
            </a:r>
            <a:r>
              <a:rPr lang="en-GB" dirty="0">
                <a:solidFill>
                  <a:srgbClr val="FF0000"/>
                </a:solidFill>
              </a:rPr>
              <a:t>pelvic</a:t>
            </a:r>
            <a:r>
              <a:rPr lang="en-GB" dirty="0"/>
              <a:t> mass or pain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Menstrual</a:t>
            </a:r>
            <a:r>
              <a:rPr lang="en-GB" dirty="0"/>
              <a:t> abnormality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Known risks </a:t>
            </a:r>
            <a:r>
              <a:rPr lang="en-GB" dirty="0"/>
              <a:t>(either partner)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Known risks: both partners:</a:t>
            </a:r>
          </a:p>
          <a:p>
            <a:pPr marL="0" indent="0">
              <a:buNone/>
            </a:pPr>
            <a:r>
              <a:rPr lang="en-GB" dirty="0"/>
              <a:t>- </a:t>
            </a:r>
            <a:r>
              <a:rPr lang="en-GB" dirty="0">
                <a:solidFill>
                  <a:srgbClr val="FF0000"/>
                </a:solidFill>
              </a:rPr>
              <a:t>cancer</a:t>
            </a:r>
          </a:p>
          <a:p>
            <a:pPr>
              <a:buFontTx/>
              <a:buChar char="-"/>
            </a:pPr>
            <a:r>
              <a:rPr lang="en-GB" dirty="0" err="1"/>
              <a:t>chr.</a:t>
            </a:r>
            <a:r>
              <a:rPr lang="en-GB" dirty="0"/>
              <a:t> D.</a:t>
            </a:r>
          </a:p>
          <a:p>
            <a:pPr>
              <a:buFontTx/>
              <a:buChar char="-"/>
            </a:pPr>
            <a:r>
              <a:rPr lang="en-GB" dirty="0"/>
              <a:t>Drugs</a:t>
            </a:r>
          </a:p>
          <a:p>
            <a:pPr>
              <a:buFontTx/>
              <a:buChar char="-"/>
            </a:pPr>
            <a:r>
              <a:rPr lang="en-GB" dirty="0"/>
              <a:t>Chromosomal Or congenital d.</a:t>
            </a:r>
          </a:p>
          <a:p>
            <a:pPr>
              <a:buFontTx/>
              <a:buChar char="-"/>
            </a:pPr>
            <a:r>
              <a:rPr lang="en-GB" dirty="0" err="1">
                <a:solidFill>
                  <a:srgbClr val="FF0000"/>
                </a:solidFill>
              </a:rPr>
              <a:t>Pid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sti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hiv</a:t>
            </a:r>
            <a:r>
              <a:rPr lang="en-GB" dirty="0">
                <a:solidFill>
                  <a:srgbClr val="FF0000"/>
                </a:solidFill>
              </a:rPr>
              <a:t>, hep b or c)</a:t>
            </a:r>
          </a:p>
          <a:p>
            <a:pPr>
              <a:buFontTx/>
              <a:buChar char="-"/>
            </a:pPr>
            <a:r>
              <a:rPr lang="en-GB" dirty="0"/>
              <a:t>surgery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8766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Psychological stress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Counselling (</a:t>
            </a:r>
            <a:r>
              <a:rPr lang="en-GB" cap="none" dirty="0">
                <a:solidFill>
                  <a:srgbClr val="FF0000"/>
                </a:solidFill>
              </a:rPr>
              <a:t>at every step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sz="2800" cap="none" dirty="0">
                <a:solidFill>
                  <a:srgbClr val="FF0000"/>
                </a:solidFill>
              </a:rPr>
              <a:t>www.bica.net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080" y="2123439"/>
            <a:ext cx="7106920" cy="43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4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Identify who need early referral</a:t>
            </a:r>
          </a:p>
          <a:p>
            <a:r>
              <a:rPr lang="en-GB" dirty="0"/>
              <a:t>Modifiable factors</a:t>
            </a:r>
          </a:p>
          <a:p>
            <a:r>
              <a:rPr lang="en-GB" dirty="0"/>
              <a:t>History</a:t>
            </a:r>
          </a:p>
          <a:p>
            <a:r>
              <a:rPr lang="en-GB" dirty="0"/>
              <a:t>Examination</a:t>
            </a:r>
          </a:p>
          <a:p>
            <a:r>
              <a:rPr lang="en-GB" dirty="0"/>
              <a:t>Management</a:t>
            </a:r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Empathy</a:t>
            </a:r>
          </a:p>
          <a:p>
            <a:r>
              <a:rPr lang="en-GB" dirty="0">
                <a:solidFill>
                  <a:srgbClr val="FF0000"/>
                </a:solidFill>
              </a:rPr>
              <a:t>NICE guidelines</a:t>
            </a:r>
          </a:p>
          <a:p>
            <a:r>
              <a:rPr lang="en-GB" dirty="0">
                <a:solidFill>
                  <a:srgbClr val="FF0000"/>
                </a:solidFill>
              </a:rPr>
              <a:t>Primary care </a:t>
            </a:r>
            <a:r>
              <a:rPr lang="en-GB" dirty="0" err="1">
                <a:solidFill>
                  <a:srgbClr val="FF0000"/>
                </a:solidFill>
              </a:rPr>
              <a:t>mgt</a:t>
            </a:r>
            <a:r>
              <a:rPr lang="en-GB" dirty="0">
                <a:solidFill>
                  <a:srgbClr val="FF0000"/>
                </a:solidFill>
              </a:rPr>
              <a:t>: 3/5</a:t>
            </a:r>
          </a:p>
        </p:txBody>
      </p:sp>
    </p:spTree>
    <p:extLst>
      <p:ext uri="{BB962C8B-B14F-4D97-AF65-F5344CB8AC3E}">
        <p14:creationId xmlns:p14="http://schemas.microsoft.com/office/powerpoint/2010/main" val="3310919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2˚ &amp; 3˚ care: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5496453" cy="3424107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Secondary care:</a:t>
            </a:r>
          </a:p>
          <a:p>
            <a:pPr>
              <a:buFontTx/>
              <a:buChar char="-"/>
            </a:pPr>
            <a:r>
              <a:rPr lang="en-GB" dirty="0"/>
              <a:t>Tubal (</a:t>
            </a:r>
            <a:r>
              <a:rPr lang="en-GB" dirty="0" err="1"/>
              <a:t>hsg</a:t>
            </a:r>
            <a:r>
              <a:rPr lang="en-GB" dirty="0"/>
              <a:t> or </a:t>
            </a:r>
            <a:r>
              <a:rPr lang="en-GB" dirty="0" err="1"/>
              <a:t>hycosy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Uterine (3d scan or MRI)</a:t>
            </a:r>
          </a:p>
          <a:p>
            <a:pPr>
              <a:buFontTx/>
              <a:buChar char="-"/>
            </a:pPr>
            <a:r>
              <a:rPr lang="en-GB" dirty="0"/>
              <a:t>Laparoscopy, dye, hysteroscopy</a:t>
            </a:r>
          </a:p>
          <a:p>
            <a:pPr>
              <a:buFontTx/>
              <a:buChar char="-"/>
            </a:pPr>
            <a:r>
              <a:rPr lang="en-GB" dirty="0"/>
              <a:t>Male (sperm c/s, hormones, </a:t>
            </a:r>
            <a:r>
              <a:rPr lang="en-GB" dirty="0" err="1"/>
              <a:t>uss</a:t>
            </a:r>
            <a:r>
              <a:rPr lang="en-GB" dirty="0"/>
              <a:t>, biopsy)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542202" y="2367092"/>
            <a:ext cx="4735398" cy="3424107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Tertiary care:</a:t>
            </a:r>
          </a:p>
          <a:p>
            <a:pPr>
              <a:buFontTx/>
              <a:buChar char="-"/>
            </a:pPr>
            <a:r>
              <a:rPr lang="en-GB" dirty="0"/>
              <a:t>Ovarian reserve (</a:t>
            </a:r>
            <a:r>
              <a:rPr lang="en-GB" dirty="0" err="1"/>
              <a:t>amh</a:t>
            </a:r>
            <a:r>
              <a:rPr lang="en-GB" dirty="0"/>
              <a:t>, </a:t>
            </a:r>
            <a:r>
              <a:rPr lang="en-GB" dirty="0" err="1"/>
              <a:t>afc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Hormones (e2)</a:t>
            </a:r>
          </a:p>
          <a:p>
            <a:pPr>
              <a:buFontTx/>
              <a:buChar char="-"/>
            </a:pPr>
            <a:r>
              <a:rPr lang="en-GB" dirty="0"/>
              <a:t>Infections (hep </a:t>
            </a:r>
            <a:r>
              <a:rPr lang="en-GB" dirty="0" err="1"/>
              <a:t>b,c</a:t>
            </a:r>
            <a:r>
              <a:rPr lang="en-GB" dirty="0"/>
              <a:t>; hiv1&amp;2)</a:t>
            </a:r>
          </a:p>
        </p:txBody>
      </p:sp>
    </p:spTree>
    <p:extLst>
      <p:ext uri="{BB962C8B-B14F-4D97-AF65-F5344CB8AC3E}">
        <p14:creationId xmlns:p14="http://schemas.microsoft.com/office/powerpoint/2010/main" val="2173537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947"/>
            <a:ext cx="12192000" cy="385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73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557212"/>
            <a:ext cx="94678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53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169352"/>
            <a:ext cx="3893820" cy="4295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974" y="1169352"/>
            <a:ext cx="3141345" cy="429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6012" y="1169351"/>
            <a:ext cx="4350387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80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680" y="1147762"/>
            <a:ext cx="9905999" cy="51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73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3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019175"/>
            <a:ext cx="85725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97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46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"/>
            <a:ext cx="10881360" cy="601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35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408246"/>
          </a:xfrm>
        </p:spPr>
        <p:txBody>
          <a:bodyPr/>
          <a:lstStyle/>
          <a:p>
            <a:r>
              <a:rPr lang="en-GB" dirty="0"/>
              <a:t>2˚ &amp; 3˚ care: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345624" cy="3424107"/>
          </a:xfrm>
        </p:spPr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Medical: (ovulation induction)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GB" dirty="0"/>
              <a:t>Anti e2: (cc, </a:t>
            </a:r>
            <a:r>
              <a:rPr lang="en-GB" dirty="0">
                <a:solidFill>
                  <a:srgbClr val="FF0000"/>
                </a:solidFill>
              </a:rPr>
              <a:t>+metformin </a:t>
            </a:r>
            <a:r>
              <a:rPr lang="en-GB" dirty="0"/>
              <a:t>if&gt;25 </a:t>
            </a:r>
            <a:r>
              <a:rPr lang="en-GB" dirty="0" err="1"/>
              <a:t>bmi</a:t>
            </a:r>
            <a:r>
              <a:rPr lang="en-GB" dirty="0"/>
              <a:t> &amp;</a:t>
            </a:r>
            <a:r>
              <a:rPr lang="en-GB" dirty="0" err="1"/>
              <a:t>pcos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 err="1"/>
              <a:t>rFSH,HMG</a:t>
            </a:r>
            <a:r>
              <a:rPr lang="en-GB" dirty="0"/>
              <a:t> ( cc </a:t>
            </a:r>
            <a:r>
              <a:rPr lang="en-GB" cap="none" dirty="0"/>
              <a:t>resistant)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Pulsatile </a:t>
            </a:r>
            <a:r>
              <a:rPr lang="en-GB" dirty="0" err="1"/>
              <a:t>GnRh</a:t>
            </a:r>
            <a:r>
              <a:rPr lang="en-GB" dirty="0"/>
              <a:t> </a:t>
            </a:r>
          </a:p>
          <a:p>
            <a:pPr>
              <a:buFontTx/>
              <a:buChar char="-"/>
            </a:pPr>
            <a:r>
              <a:rPr lang="en-GB" dirty="0">
                <a:solidFill>
                  <a:srgbClr val="FF0000"/>
                </a:solidFill>
              </a:rPr>
              <a:t>Dopamine agonist </a:t>
            </a:r>
            <a:r>
              <a:rPr lang="en-GB" dirty="0"/>
              <a:t>(h</a:t>
            </a:r>
            <a:r>
              <a:rPr lang="en-GB" cap="none" dirty="0"/>
              <a:t>yperprolactinaemia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FSH (men: </a:t>
            </a:r>
            <a:r>
              <a:rPr lang="en-GB" dirty="0" err="1"/>
              <a:t>h</a:t>
            </a:r>
            <a:r>
              <a:rPr lang="en-GB" cap="none" dirty="0" err="1"/>
              <a:t>ypogonadotrophic</a:t>
            </a:r>
            <a:r>
              <a:rPr lang="en-GB" cap="none" dirty="0"/>
              <a:t> Hypogonadism)</a:t>
            </a:r>
            <a:endParaRPr lang="en-GB" dirty="0"/>
          </a:p>
          <a:p>
            <a:pPr>
              <a:buFontTx/>
              <a:buChar char="-"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381946" y="2367092"/>
            <a:ext cx="4895654" cy="3424107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Surgical</a:t>
            </a:r>
            <a:r>
              <a:rPr lang="en-GB" dirty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en-GB" dirty="0"/>
              <a:t>Tubal: (p</a:t>
            </a:r>
            <a:r>
              <a:rPr lang="en-GB" cap="none" dirty="0"/>
              <a:t>roximal </a:t>
            </a:r>
            <a:r>
              <a:rPr lang="en-GB" dirty="0"/>
              <a:t>t</a:t>
            </a:r>
            <a:r>
              <a:rPr lang="en-GB" cap="none" dirty="0"/>
              <a:t>ubal Cannulation)</a:t>
            </a:r>
          </a:p>
          <a:p>
            <a:pPr>
              <a:buFontTx/>
              <a:buChar char="-"/>
            </a:pPr>
            <a:r>
              <a:rPr lang="en-GB" dirty="0"/>
              <a:t>Tubal: (s</a:t>
            </a:r>
            <a:r>
              <a:rPr lang="en-GB" cap="none" dirty="0"/>
              <a:t>alpingectomy</a:t>
            </a:r>
            <a:r>
              <a:rPr lang="en-GB" dirty="0"/>
              <a:t> or </a:t>
            </a:r>
            <a:r>
              <a:rPr lang="en-GB" dirty="0" err="1"/>
              <a:t>s</a:t>
            </a:r>
            <a:r>
              <a:rPr lang="en-GB" cap="none" dirty="0" err="1"/>
              <a:t>alpingotomy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Uterine: (TCRF, m</a:t>
            </a:r>
            <a:r>
              <a:rPr lang="en-GB" cap="none" dirty="0"/>
              <a:t>yomectomy</a:t>
            </a:r>
            <a:r>
              <a:rPr lang="en-GB" dirty="0"/>
              <a:t>, s</a:t>
            </a:r>
            <a:r>
              <a:rPr lang="en-GB" cap="none" dirty="0"/>
              <a:t>eptoplasty</a:t>
            </a:r>
            <a:r>
              <a:rPr lang="en-GB" dirty="0"/>
              <a:t>, </a:t>
            </a:r>
            <a:r>
              <a:rPr lang="en-GB" dirty="0" err="1"/>
              <a:t>a</a:t>
            </a:r>
            <a:r>
              <a:rPr lang="en-GB" cap="none" dirty="0" err="1"/>
              <a:t>sherman’s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Ovarian: (c</a:t>
            </a:r>
            <a:r>
              <a:rPr lang="en-GB" cap="none" dirty="0"/>
              <a:t>ystectomy</a:t>
            </a:r>
            <a:r>
              <a:rPr lang="en-GB" dirty="0"/>
              <a:t>, d</a:t>
            </a:r>
            <a:r>
              <a:rPr lang="en-GB" cap="none" dirty="0"/>
              <a:t>rilling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Peritoneal: (e</a:t>
            </a:r>
            <a:r>
              <a:rPr lang="en-GB" cap="none" dirty="0"/>
              <a:t>ndometriosis</a:t>
            </a:r>
            <a:r>
              <a:rPr lang="en-GB" dirty="0"/>
              <a:t>, </a:t>
            </a:r>
            <a:r>
              <a:rPr lang="en-GB" dirty="0" err="1"/>
              <a:t>a</a:t>
            </a:r>
            <a:r>
              <a:rPr lang="en-GB" cap="none" dirty="0" err="1"/>
              <a:t>dhesiolysis</a:t>
            </a:r>
            <a:r>
              <a:rPr lang="en-GB" dirty="0"/>
              <a:t>)</a:t>
            </a:r>
          </a:p>
          <a:p>
            <a:pPr>
              <a:buFontTx/>
              <a:buChar char="-"/>
            </a:pPr>
            <a:r>
              <a:rPr lang="en-GB" dirty="0"/>
              <a:t>Men: (e</a:t>
            </a:r>
            <a:r>
              <a:rPr lang="en-GB" cap="none" dirty="0"/>
              <a:t>pidydimal</a:t>
            </a:r>
            <a:r>
              <a:rPr lang="en-GB" dirty="0"/>
              <a:t> b</a:t>
            </a:r>
            <a:r>
              <a:rPr lang="en-GB" cap="none" dirty="0"/>
              <a:t>lock</a:t>
            </a:r>
            <a:r>
              <a:rPr lang="en-GB" dirty="0"/>
              <a:t> c</a:t>
            </a:r>
            <a:r>
              <a:rPr lang="en-GB" cap="none" dirty="0"/>
              <a:t>orrection</a:t>
            </a:r>
            <a:r>
              <a:rPr lang="en-GB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82593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5E7ED-B74A-9A28-EB6D-2ACF1F0A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Multidisciplinary Fertility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252E3-E82E-095B-14DD-85AB933F4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Specialists -3</a:t>
            </a:r>
          </a:p>
          <a:p>
            <a:r>
              <a:rPr lang="en-GB" dirty="0"/>
              <a:t>Collaboratively work with Radiologists (HSG, TVS, Follicle tracking), pathology (semen analysis), Tertiary referral unit (Hammersmith)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F17FC-1E69-8648-F46D-D0468E893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25" y="5873750"/>
            <a:ext cx="34194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090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Assisted reproduction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iui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Natural cycle or stimulated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/>
              <a:t>i.c</a:t>
            </a:r>
            <a:r>
              <a:rPr lang="en-GB" dirty="0"/>
              <a:t>. problems( physical/ psych)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HIV (sperm washing)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Same sex relationship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ivf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Mild male factor, unexplained, tubal, </a:t>
            </a:r>
            <a:r>
              <a:rPr lang="en-GB" dirty="0" err="1"/>
              <a:t>o.i</a:t>
            </a:r>
            <a:r>
              <a:rPr lang="en-GB" dirty="0"/>
              <a:t>. or </a:t>
            </a:r>
            <a:r>
              <a:rPr lang="en-GB" dirty="0" err="1"/>
              <a:t>iui</a:t>
            </a:r>
            <a:r>
              <a:rPr lang="en-GB" dirty="0"/>
              <a:t> failed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NICE: 3 cycles: 23-39 </a:t>
            </a:r>
            <a:r>
              <a:rPr lang="en-GB" dirty="0" err="1"/>
              <a:t>yrs</a:t>
            </a:r>
            <a:r>
              <a:rPr lang="en-GB" dirty="0"/>
              <a:t>, definite cause, unexplained of 3 </a:t>
            </a:r>
            <a:r>
              <a:rPr lang="en-GB" dirty="0" err="1"/>
              <a:t>yrs</a:t>
            </a:r>
            <a:r>
              <a:rPr lang="en-GB" dirty="0"/>
              <a:t>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&lt;37 </a:t>
            </a:r>
            <a:r>
              <a:rPr lang="en-GB" dirty="0" err="1"/>
              <a:t>yrs</a:t>
            </a:r>
            <a:r>
              <a:rPr lang="en-GB" dirty="0"/>
              <a:t>: (1</a:t>
            </a:r>
            <a:r>
              <a:rPr lang="en-GB" baseline="30000" dirty="0"/>
              <a:t>st</a:t>
            </a:r>
            <a:r>
              <a:rPr lang="en-GB" dirty="0"/>
              <a:t> cycle: 1et; 2</a:t>
            </a:r>
            <a:r>
              <a:rPr lang="en-GB" baseline="30000" dirty="0"/>
              <a:t>nd</a:t>
            </a:r>
            <a:r>
              <a:rPr lang="en-GB" dirty="0"/>
              <a:t>: 1 if good quality or 2 if x; 3</a:t>
            </a:r>
            <a:r>
              <a:rPr lang="en-GB" baseline="30000" dirty="0"/>
              <a:t>rd</a:t>
            </a:r>
            <a:r>
              <a:rPr lang="en-GB" dirty="0"/>
              <a:t>: 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37-39 </a:t>
            </a:r>
            <a:r>
              <a:rPr lang="en-GB" dirty="0" err="1"/>
              <a:t>yrs</a:t>
            </a:r>
            <a:r>
              <a:rPr lang="en-GB" dirty="0"/>
              <a:t>: (1st &amp; 2</a:t>
            </a:r>
            <a:r>
              <a:rPr lang="en-GB" baseline="30000" dirty="0"/>
              <a:t>nd</a:t>
            </a:r>
            <a:r>
              <a:rPr lang="en-GB" dirty="0"/>
              <a:t> cycle: 1 ET if good quality or 2 if x; 3rd : 2)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40-42 </a:t>
            </a:r>
            <a:r>
              <a:rPr lang="en-GB" dirty="0" err="1"/>
              <a:t>yrs</a:t>
            </a:r>
            <a:r>
              <a:rPr lang="en-GB" dirty="0"/>
              <a:t>: 2 et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aseline="300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>
                <a:solidFill>
                  <a:srgbClr val="FF0000"/>
                </a:solidFill>
              </a:rPr>
              <a:t>icsi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Severe male factor </a:t>
            </a:r>
          </a:p>
        </p:txBody>
      </p:sp>
    </p:spTree>
    <p:extLst>
      <p:ext uri="{BB962C8B-B14F-4D97-AF65-F5344CB8AC3E}">
        <p14:creationId xmlns:p14="http://schemas.microsoft.com/office/powerpoint/2010/main" val="1748324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60" y="1168400"/>
            <a:ext cx="9326880" cy="491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900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78777"/>
            <a:ext cx="4114800" cy="26184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69" y="2194560"/>
            <a:ext cx="6304728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3296" y="3546635"/>
            <a:ext cx="3618383" cy="3101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297" y="223839"/>
            <a:ext cx="3618383" cy="30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29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Assisted reproduction: donor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semen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No sperm (biopsy or surgical)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Vasectomy (if x reversal)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/>
              <a:t>Hiv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Genetic transmission risk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Same sex relationship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oocyte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/>
              <a:t>Pof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Radio </a:t>
            </a:r>
            <a:r>
              <a:rPr lang="en-GB" dirty="0" err="1"/>
              <a:t>rx</a:t>
            </a:r>
            <a:r>
              <a:rPr lang="en-GB" dirty="0"/>
              <a:t> or chemo </a:t>
            </a:r>
            <a:r>
              <a:rPr lang="en-GB" dirty="0" err="1"/>
              <a:t>rx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/>
              <a:t>Bso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Gonadal dysgenesis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Genetic transmission risk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err="1"/>
              <a:t>Ivf</a:t>
            </a:r>
            <a:r>
              <a:rPr lang="en-GB" dirty="0"/>
              <a:t> failure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embryo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562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post ART: </a:t>
            </a:r>
            <a:r>
              <a:rPr lang="en-GB" dirty="0" err="1"/>
              <a:t>ohss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487026" cy="342410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Mild (33%); severe: 3-8% (life threatening)</a:t>
            </a:r>
          </a:p>
          <a:p>
            <a:r>
              <a:rPr lang="en-GB" dirty="0"/>
              <a:t>Risks: young, low </a:t>
            </a:r>
            <a:r>
              <a:rPr lang="en-GB" dirty="0" err="1"/>
              <a:t>bmi</a:t>
            </a:r>
            <a:r>
              <a:rPr lang="en-GB" dirty="0"/>
              <a:t>, </a:t>
            </a:r>
            <a:r>
              <a:rPr lang="en-GB" dirty="0" err="1"/>
              <a:t>pcos</a:t>
            </a:r>
            <a:r>
              <a:rPr lang="en-GB" dirty="0"/>
              <a:t>, multiple </a:t>
            </a:r>
            <a:r>
              <a:rPr lang="en-GB" dirty="0" err="1"/>
              <a:t>preg</a:t>
            </a:r>
            <a:endParaRPr lang="en-GB" dirty="0"/>
          </a:p>
          <a:p>
            <a:r>
              <a:rPr lang="en-GB" dirty="0"/>
              <a:t>Onset: Early:(&lt;9 d of </a:t>
            </a:r>
            <a:r>
              <a:rPr lang="en-GB" dirty="0" err="1"/>
              <a:t>HCg</a:t>
            </a:r>
            <a:r>
              <a:rPr lang="en-GB" dirty="0"/>
              <a:t>); Late (&gt;9 d)</a:t>
            </a:r>
          </a:p>
          <a:p>
            <a:r>
              <a:rPr lang="en-GB" dirty="0"/>
              <a:t>Mild: bloating, discomfort</a:t>
            </a:r>
          </a:p>
          <a:p>
            <a:r>
              <a:rPr lang="en-GB" dirty="0"/>
              <a:t>Moderate: vomiting, pain</a:t>
            </a:r>
          </a:p>
          <a:p>
            <a:r>
              <a:rPr lang="en-GB" dirty="0"/>
              <a:t>Severe: oedema, pain, dyspnoea, oliguria</a:t>
            </a:r>
          </a:p>
          <a:p>
            <a:r>
              <a:rPr lang="en-GB" dirty="0"/>
              <a:t>Critical: anuria, hydrothorax or ascites, DVT/</a:t>
            </a:r>
            <a:r>
              <a:rPr lang="en-GB" dirty="0" err="1"/>
              <a:t>pe</a:t>
            </a:r>
            <a:r>
              <a:rPr lang="en-GB" dirty="0"/>
              <a:t>, </a:t>
            </a:r>
            <a:r>
              <a:rPr lang="en-GB" dirty="0" err="1"/>
              <a:t>ards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551628" y="2367092"/>
            <a:ext cx="4725971" cy="3424107"/>
          </a:xfrm>
        </p:spPr>
        <p:txBody>
          <a:bodyPr/>
          <a:lstStyle/>
          <a:p>
            <a:r>
              <a:rPr lang="en-GB" dirty="0"/>
              <a:t>d/d: PID, haemorrhage or injury during egg retrieval, ectopic pregnancy, ovarian cyst accident, appendicitis</a:t>
            </a:r>
          </a:p>
          <a:p>
            <a:r>
              <a:rPr lang="en-GB" dirty="0"/>
              <a:t>Can worsen with time: monitor</a:t>
            </a:r>
          </a:p>
          <a:p>
            <a:r>
              <a:rPr lang="en-GB" dirty="0"/>
              <a:t>Inform </a:t>
            </a:r>
            <a:r>
              <a:rPr lang="en-GB" dirty="0" err="1"/>
              <a:t>ivf</a:t>
            </a:r>
            <a:r>
              <a:rPr lang="en-GB" dirty="0"/>
              <a:t> centre if mild</a:t>
            </a:r>
          </a:p>
          <a:p>
            <a:r>
              <a:rPr lang="en-GB" dirty="0"/>
              <a:t>Referral if moderate</a:t>
            </a:r>
          </a:p>
        </p:txBody>
      </p:sp>
    </p:spTree>
    <p:extLst>
      <p:ext uri="{BB962C8B-B14F-4D97-AF65-F5344CB8AC3E}">
        <p14:creationId xmlns:p14="http://schemas.microsoft.com/office/powerpoint/2010/main" val="1814432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325120"/>
            <a:ext cx="9997440" cy="617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91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Problems post art: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err="1"/>
              <a:t>Pid</a:t>
            </a:r>
            <a:r>
              <a:rPr lang="en-GB" dirty="0"/>
              <a:t>: &lt;1:500 ( tubal, peritoneal, ovarian)</a:t>
            </a:r>
          </a:p>
          <a:p>
            <a:r>
              <a:rPr lang="en-GB" dirty="0"/>
              <a:t>Haematoma</a:t>
            </a:r>
          </a:p>
          <a:p>
            <a:r>
              <a:rPr lang="en-GB" dirty="0"/>
              <a:t>Bowel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Ectopic gestation (4:100)</a:t>
            </a:r>
          </a:p>
          <a:p>
            <a:r>
              <a:rPr lang="en-GB" dirty="0"/>
              <a:t>Heterotopic gestation (1:100)</a:t>
            </a:r>
          </a:p>
          <a:p>
            <a:r>
              <a:rPr lang="en-GB" dirty="0"/>
              <a:t>Multiple gestation (30% - less now)</a:t>
            </a:r>
          </a:p>
          <a:p>
            <a:pPr>
              <a:buFontTx/>
              <a:buChar char="-"/>
            </a:pPr>
            <a:r>
              <a:rPr lang="en-GB" dirty="0"/>
              <a:t>miscarriage, hyperemesis</a:t>
            </a:r>
          </a:p>
          <a:p>
            <a:pPr>
              <a:buFontTx/>
              <a:buChar char="-"/>
            </a:pPr>
            <a:r>
              <a:rPr lang="en-GB" dirty="0"/>
              <a:t>Pet, </a:t>
            </a:r>
            <a:r>
              <a:rPr lang="en-GB" dirty="0" err="1"/>
              <a:t>gdm</a:t>
            </a:r>
            <a:r>
              <a:rPr lang="en-GB" dirty="0"/>
              <a:t>, </a:t>
            </a:r>
            <a:r>
              <a:rPr lang="en-GB" dirty="0" err="1"/>
              <a:t>lscs</a:t>
            </a:r>
            <a:r>
              <a:rPr lang="en-GB" dirty="0"/>
              <a:t>, </a:t>
            </a:r>
            <a:r>
              <a:rPr lang="en-GB" dirty="0" err="1"/>
              <a:t>ptl</a:t>
            </a:r>
            <a:r>
              <a:rPr lang="en-GB" dirty="0"/>
              <a:t>, </a:t>
            </a:r>
            <a:r>
              <a:rPr lang="en-GB" dirty="0" err="1"/>
              <a:t>iugr</a:t>
            </a:r>
            <a:endParaRPr lang="en-GB" dirty="0"/>
          </a:p>
          <a:p>
            <a:pPr>
              <a:buFontTx/>
              <a:buChar char="-"/>
            </a:pPr>
            <a:r>
              <a:rPr lang="en-GB" dirty="0" err="1"/>
              <a:t>Nnd</a:t>
            </a:r>
            <a:r>
              <a:rPr lang="en-GB" dirty="0"/>
              <a:t>, cerebral palsy, lbw</a:t>
            </a:r>
          </a:p>
        </p:txBody>
      </p:sp>
    </p:spTree>
    <p:extLst>
      <p:ext uri="{BB962C8B-B14F-4D97-AF65-F5344CB8AC3E}">
        <p14:creationId xmlns:p14="http://schemas.microsoft.com/office/powerpoint/2010/main" val="355451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Short to medium term</a:t>
            </a:r>
            <a:r>
              <a:rPr lang="en-GB" dirty="0"/>
              <a:t> risks : 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Ovarian cancer: Risk low (? Borderline ovarian cancer: indeterminate)</a:t>
            </a:r>
          </a:p>
          <a:p>
            <a:r>
              <a:rPr lang="en-GB" dirty="0"/>
              <a:t>Children : no evidence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6129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84" y="152400"/>
            <a:ext cx="3112135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96" y="152400"/>
            <a:ext cx="3252664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297" y="152400"/>
            <a:ext cx="3333943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84" y="3606800"/>
            <a:ext cx="3130992" cy="30784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003" y="3682214"/>
            <a:ext cx="3246757" cy="30784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297" y="3606800"/>
            <a:ext cx="3333944" cy="31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95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6560" y="2967335"/>
            <a:ext cx="11430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>
                <a:hlinkClick r:id="rId2"/>
              </a:rPr>
              <a:t>www.hfea.gov.uk</a:t>
            </a:r>
            <a:endParaRPr lang="en-GB" sz="4800" dirty="0"/>
          </a:p>
          <a:p>
            <a:pPr algn="ctr"/>
            <a:r>
              <a:rPr lang="en-GB" sz="4800" dirty="0">
                <a:hlinkClick r:id="rId3"/>
              </a:rPr>
              <a:t>www.infertilitynetworkuk.com</a:t>
            </a:r>
            <a:endParaRPr lang="en-GB" sz="4800" dirty="0"/>
          </a:p>
          <a:p>
            <a:pPr algn="ctr"/>
            <a:r>
              <a:rPr lang="en-GB" sz="4800" dirty="0">
                <a:hlinkClick r:id="rId4"/>
              </a:rPr>
              <a:t>www.bica.net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981223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949" y="204440"/>
            <a:ext cx="6221183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Primary Care: Before referral:</a:t>
            </a:r>
          </a:p>
          <a:p>
            <a:pPr marL="171450" indent="-171450">
              <a:buFontTx/>
              <a:buChar char="-"/>
            </a:pPr>
            <a:r>
              <a:rPr lang="en-US" sz="1400" dirty="0"/>
              <a:t>Male: Semen analysis</a:t>
            </a:r>
          </a:p>
          <a:p>
            <a:pPr marL="171450" indent="-171450">
              <a:buFontTx/>
              <a:buChar char="-"/>
            </a:pPr>
            <a:r>
              <a:rPr lang="en-US" sz="1400" dirty="0"/>
              <a:t>Female: TV scan pelvis, Hormonal profile, Rubella IgG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291" y="1753171"/>
            <a:ext cx="6727187" cy="27699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Initial Appt: </a:t>
            </a:r>
            <a:r>
              <a:rPr lang="en-US" sz="2000" b="1" dirty="0"/>
              <a:t>40 minutes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Ideally both partners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Detailed history of both partners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Note: BMI, smoking , STI, age of female partner, previous children either partner (from any other relationship)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Book HSG </a:t>
            </a:r>
            <a:r>
              <a:rPr lang="en-US" sz="1400" dirty="0"/>
              <a:t>(or Laparoscopy/ Dye test if necessary):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Repeat Semen analysis (if necessary) – request form with female partner details and instructions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 Active monitoring: Inform : Must call to book within 1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Any other relevant investigations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Start Metformin &amp; Lifestyle advice if PCOS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Chlamydia (Urine/ Cervical) if appropriate</a:t>
            </a:r>
            <a:endParaRPr lang="en-GB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0949" y="5133685"/>
            <a:ext cx="2835479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Book for surgery (lap, Hysteroscopy)</a:t>
            </a:r>
            <a:endParaRPr lang="en-GB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574525" y="5124606"/>
            <a:ext cx="2231472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Ovulation induction with CC/ Letrozole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8639913" y="5093904"/>
            <a:ext cx="3164796" cy="1384995"/>
          </a:xfrm>
          <a:prstGeom prst="rect">
            <a:avLst/>
          </a:prstGeom>
          <a:solidFill>
            <a:srgbClr val="EDA9B5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Discharge: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If no further management to offer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incl. if BMI needs to be optimized before considering referral for IVF)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If patient does not contact for investigations within 6 weeks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164094" y="5133685"/>
            <a:ext cx="1300294" cy="307777"/>
          </a:xfrm>
          <a:prstGeom prst="rect">
            <a:avLst/>
          </a:prstGeom>
          <a:solidFill>
            <a:srgbClr val="AFECED"/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Referral for IVF</a:t>
            </a:r>
            <a:endParaRPr lang="en-GB" sz="1400" dirty="0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017D58C-8FDA-D24A-CD76-A07163A2DB6F}"/>
              </a:ext>
            </a:extLst>
          </p:cNvPr>
          <p:cNvSpPr/>
          <p:nvPr/>
        </p:nvSpPr>
        <p:spPr>
          <a:xfrm rot="5400000">
            <a:off x="3156538" y="1297250"/>
            <a:ext cx="670007" cy="2013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6731772-B924-EDE6-1168-D77A162A2F74}"/>
              </a:ext>
            </a:extLst>
          </p:cNvPr>
          <p:cNvSpPr/>
          <p:nvPr/>
        </p:nvSpPr>
        <p:spPr>
          <a:xfrm rot="5400000">
            <a:off x="6441100" y="4720763"/>
            <a:ext cx="533049" cy="2132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9B3F1A9-5D0C-2AD4-0283-59161143144E}"/>
              </a:ext>
            </a:extLst>
          </p:cNvPr>
          <p:cNvSpPr/>
          <p:nvPr/>
        </p:nvSpPr>
        <p:spPr>
          <a:xfrm rot="5400000">
            <a:off x="3715639" y="4703317"/>
            <a:ext cx="533049" cy="2132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3CC4D8F-8936-87CB-5F4B-3B9E051A99E7}"/>
              </a:ext>
            </a:extLst>
          </p:cNvPr>
          <p:cNvSpPr/>
          <p:nvPr/>
        </p:nvSpPr>
        <p:spPr>
          <a:xfrm rot="5400000">
            <a:off x="764437" y="4720764"/>
            <a:ext cx="533049" cy="21323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96ECDCC-371D-DC08-BC4A-76EC82C91B97}"/>
              </a:ext>
            </a:extLst>
          </p:cNvPr>
          <p:cNvSpPr/>
          <p:nvPr/>
        </p:nvSpPr>
        <p:spPr>
          <a:xfrm rot="5400000">
            <a:off x="2930882" y="5827320"/>
            <a:ext cx="738664" cy="1813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6A0BE24-C1B0-7398-3AC1-BADB2C78F789}"/>
              </a:ext>
            </a:extLst>
          </p:cNvPr>
          <p:cNvSpPr txBox="1"/>
          <p:nvPr/>
        </p:nvSpPr>
        <p:spPr>
          <a:xfrm>
            <a:off x="1510291" y="6345783"/>
            <a:ext cx="341227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>
                <a:lumMod val="85000"/>
                <a:lumOff val="1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Follow up appointment: 20 minutes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8B2058-7DB4-616F-2EF8-4BA93A024C6D}"/>
              </a:ext>
            </a:extLst>
          </p:cNvPr>
          <p:cNvSpPr txBox="1"/>
          <p:nvPr/>
        </p:nvSpPr>
        <p:spPr>
          <a:xfrm>
            <a:off x="7281361" y="390018"/>
            <a:ext cx="4523348" cy="341632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HSG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Provide up-to-date leaflet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Order antibiotics: Co- Amoxiclav 625 mg + metronidazole 400 mg PO stat 1 hour pre – HSG/ Azithromycin 1 gm stat PO if allergic to former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Patient to collect prior to HSG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Advice to call on D1 of period (or 1</a:t>
            </a:r>
            <a:r>
              <a:rPr lang="en-US" sz="1400" baseline="30000" dirty="0"/>
              <a:t>st</a:t>
            </a:r>
            <a:r>
              <a:rPr lang="en-US" sz="1400" dirty="0"/>
              <a:t> working day after)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 If oligomenorrhoea (prescribe oral progestin- to take after negative pregnancy test – to induce withdrawal bleed &amp; call on D1/2)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 If no period after 5 weeks (to call Gynae OPD to inform/ arrange telephone F/Up Gynae appt/ to consider oral progestin withdrawal bleed)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 Inform patient that if does not call either number within 6 weeks : will be discharged to GP</a:t>
            </a:r>
          </a:p>
        </p:txBody>
      </p:sp>
      <p:sp>
        <p:nvSpPr>
          <p:cNvPr id="20" name="Bent Up Arrow 19">
            <a:extLst>
              <a:ext uri="{FF2B5EF4-FFF2-40B4-BE49-F238E27FC236}">
                <a16:creationId xmlns:a16="http://schemas.microsoft.com/office/drawing/2014/main" id="{22D1C83B-EC5F-05DC-474E-EBD164441B2E}"/>
              </a:ext>
            </a:extLst>
          </p:cNvPr>
          <p:cNvSpPr/>
          <p:nvPr/>
        </p:nvSpPr>
        <p:spPr>
          <a:xfrm flipV="1">
            <a:off x="7126918" y="4309286"/>
            <a:ext cx="2425292" cy="738664"/>
          </a:xfrm>
          <a:prstGeom prst="bentUpArrow">
            <a:avLst>
              <a:gd name="adj1" fmla="val 25000"/>
              <a:gd name="adj2" fmla="val 26682"/>
              <a:gd name="adj3" fmla="val 2449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321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4E0DB-962E-4AFB-8060-0ED7C7D6B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5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1BBA-2C33-648F-15F4-E2CBB2536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Referral to Fertility: Restrictions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BBBB3-4710-CD1F-6C16-B41EA0300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Age &gt; 40</a:t>
            </a:r>
          </a:p>
          <a:p>
            <a:r>
              <a:rPr lang="en-GB" dirty="0"/>
              <a:t>BMI&gt; 35 (but may not get Rx if BMI&gt; 30)</a:t>
            </a:r>
          </a:p>
          <a:p>
            <a:r>
              <a:rPr lang="en-GB" dirty="0"/>
              <a:t>Smoker (either partner)</a:t>
            </a:r>
          </a:p>
          <a:p>
            <a:r>
              <a:rPr lang="en-GB" dirty="0"/>
              <a:t>Incomplete investigations (NICE)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2742EE-D49D-25CF-CC79-6100FC758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525" y="5873750"/>
            <a:ext cx="341947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0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EBD2-9333-4A17-AEBF-7D0434D81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Referral: Tertiary : ART/ IVF: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DAA93-E908-40FC-AECB-D82A20D23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Age &gt;= 40</a:t>
            </a:r>
          </a:p>
          <a:p>
            <a:r>
              <a:rPr lang="en-GB" dirty="0"/>
              <a:t>BMI&gt;=30</a:t>
            </a:r>
          </a:p>
          <a:p>
            <a:r>
              <a:rPr lang="en-GB" dirty="0"/>
              <a:t>Smoker: Either partner (need to stop smoking&gt;6/12)</a:t>
            </a:r>
          </a:p>
          <a:p>
            <a:r>
              <a:rPr lang="en-GB" dirty="0"/>
              <a:t>Previous children (either partner from any relationship)</a:t>
            </a:r>
          </a:p>
        </p:txBody>
      </p:sp>
    </p:spTree>
    <p:extLst>
      <p:ext uri="{BB962C8B-B14F-4D97-AF65-F5344CB8AC3E}">
        <p14:creationId xmlns:p14="http://schemas.microsoft.com/office/powerpoint/2010/main" val="3993912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prevalence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Unknown:30%</a:t>
            </a:r>
          </a:p>
          <a:p>
            <a:r>
              <a:rPr lang="en-GB" dirty="0"/>
              <a:t>Male:30%</a:t>
            </a:r>
          </a:p>
          <a:p>
            <a:r>
              <a:rPr lang="en-GB" dirty="0"/>
              <a:t>Ovulatory: 30%</a:t>
            </a:r>
          </a:p>
          <a:p>
            <a:r>
              <a:rPr lang="en-GB" dirty="0" err="1"/>
              <a:t>Tubal,Uterine</a:t>
            </a:r>
            <a:r>
              <a:rPr lang="en-GB" dirty="0"/>
              <a:t>, peritoneal: 10%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1:6</a:t>
            </a:r>
          </a:p>
          <a:p>
            <a:r>
              <a:rPr lang="en-GB" dirty="0"/>
              <a:t>90% cum </a:t>
            </a:r>
            <a:r>
              <a:rPr lang="en-GB" dirty="0" err="1"/>
              <a:t>preg</a:t>
            </a:r>
            <a:r>
              <a:rPr lang="en-GB" dirty="0"/>
              <a:t> rate (2 </a:t>
            </a:r>
            <a:r>
              <a:rPr lang="en-GB" dirty="0" err="1"/>
              <a:t>yrs</a:t>
            </a:r>
            <a:r>
              <a:rPr lang="en-GB" dirty="0"/>
              <a:t>)</a:t>
            </a:r>
          </a:p>
          <a:p>
            <a:r>
              <a:rPr lang="en-GB" dirty="0"/>
              <a:t>Investigate &gt;1 </a:t>
            </a:r>
            <a:r>
              <a:rPr lang="en-GB" dirty="0" err="1"/>
              <a:t>yr</a:t>
            </a:r>
            <a:r>
              <a:rPr lang="en-GB" dirty="0"/>
              <a:t>; Refer &gt; 2yr</a:t>
            </a:r>
          </a:p>
        </p:txBody>
      </p:sp>
    </p:spTree>
    <p:extLst>
      <p:ext uri="{BB962C8B-B14F-4D97-AF65-F5344CB8AC3E}">
        <p14:creationId xmlns:p14="http://schemas.microsoft.com/office/powerpoint/2010/main" val="2802788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WomAn’s</a:t>
            </a:r>
            <a:r>
              <a:rPr lang="en-GB" dirty="0">
                <a:solidFill>
                  <a:srgbClr val="FF0000"/>
                </a:solidFill>
              </a:rPr>
              <a:t> age</a:t>
            </a:r>
          </a:p>
          <a:p>
            <a:r>
              <a:rPr lang="en-GB" dirty="0"/>
              <a:t>Obstetric history (&amp; Partner’s)</a:t>
            </a:r>
          </a:p>
          <a:p>
            <a:r>
              <a:rPr lang="en-GB" dirty="0">
                <a:solidFill>
                  <a:srgbClr val="FF0000"/>
                </a:solidFill>
              </a:rPr>
              <a:t>Duration</a:t>
            </a:r>
            <a:r>
              <a:rPr lang="en-GB" dirty="0"/>
              <a:t> of infertility</a:t>
            </a:r>
          </a:p>
          <a:p>
            <a:r>
              <a:rPr lang="en-GB" dirty="0">
                <a:solidFill>
                  <a:srgbClr val="FF0000"/>
                </a:solidFill>
              </a:rPr>
              <a:t>Frequency of </a:t>
            </a:r>
            <a:r>
              <a:rPr lang="en-GB" dirty="0" err="1">
                <a:solidFill>
                  <a:srgbClr val="FF0000"/>
                </a:solidFill>
              </a:rPr>
              <a:t>i.c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  <a:p>
            <a:r>
              <a:rPr lang="en-GB" dirty="0"/>
              <a:t>Occupation (Pesticide, metal, formaldehyde)</a:t>
            </a:r>
          </a:p>
          <a:p>
            <a:r>
              <a:rPr lang="en-GB" dirty="0">
                <a:solidFill>
                  <a:srgbClr val="FF0000"/>
                </a:solidFill>
              </a:rPr>
              <a:t>Lifestyle (</a:t>
            </a:r>
            <a:r>
              <a:rPr lang="en-GB" dirty="0" err="1">
                <a:solidFill>
                  <a:srgbClr val="FF0000"/>
                </a:solidFill>
              </a:rPr>
              <a:t>BMI,Smoking,stress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  <a:p>
            <a:r>
              <a:rPr lang="en-GB" dirty="0"/>
              <a:t>? Alcohol/? caffeine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dirty="0"/>
              <a:t>Ovulatory (H-P-O)</a:t>
            </a:r>
          </a:p>
          <a:p>
            <a:pPr marL="0" indent="0">
              <a:buNone/>
            </a:pPr>
            <a:r>
              <a:rPr lang="en-GB" dirty="0"/>
              <a:t>    </a:t>
            </a:r>
            <a:r>
              <a:rPr lang="en-GB" dirty="0" err="1">
                <a:solidFill>
                  <a:srgbClr val="FF0000"/>
                </a:solidFill>
              </a:rPr>
              <a:t>Mens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/>
              <a:t>Tubal, Uterine, Cervical</a:t>
            </a:r>
          </a:p>
          <a:p>
            <a:r>
              <a:rPr lang="en-GB" dirty="0"/>
              <a:t>Drugs (Ovulation)</a:t>
            </a:r>
          </a:p>
          <a:p>
            <a:pPr marL="0" indent="0">
              <a:buNone/>
            </a:pPr>
            <a:r>
              <a:rPr lang="en-GB" dirty="0"/>
              <a:t>(NSAID,COX2,Chemo,Neuroleptic,Spironolactone,Recreational)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175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72160" y="883920"/>
            <a:ext cx="4673600" cy="5425439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248400" y="1046479"/>
            <a:ext cx="5029826" cy="526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1607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1588</Words>
  <Application>Microsoft Office PowerPoint</Application>
  <PresentationFormat>Widescreen</PresentationFormat>
  <Paragraphs>252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Tw Cen MT</vt:lpstr>
      <vt:lpstr>Droplet</vt:lpstr>
      <vt:lpstr>Gynaecology Update with clinicians: Fertility Services  London Northwest University Hospitals NHS Trust</vt:lpstr>
      <vt:lpstr>Aims</vt:lpstr>
      <vt:lpstr>Multidisciplinary Fertility Services</vt:lpstr>
      <vt:lpstr>PowerPoint Presentation</vt:lpstr>
      <vt:lpstr>Referral to Fertility: Restrictions </vt:lpstr>
      <vt:lpstr>Further Referral: Tertiary : ART/ IVF:</vt:lpstr>
      <vt:lpstr>prevalence</vt:lpstr>
      <vt:lpstr>History</vt:lpstr>
      <vt:lpstr>PowerPoint Presentation</vt:lpstr>
      <vt:lpstr>PowerPoint Presentation</vt:lpstr>
      <vt:lpstr>History: partner</vt:lpstr>
      <vt:lpstr>examination</vt:lpstr>
      <vt:lpstr>Management: general advice 18+, both</vt:lpstr>
      <vt:lpstr>Management: general advice 18+, Both</vt:lpstr>
      <vt:lpstr>Investigations: female</vt:lpstr>
      <vt:lpstr>Investigations: male</vt:lpstr>
      <vt:lpstr>Investigation to avoid</vt:lpstr>
      <vt:lpstr>referral</vt:lpstr>
      <vt:lpstr>Psychological stress</vt:lpstr>
      <vt:lpstr>2˚ &amp; 3˚ care: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2˚ &amp; 3˚ care: treatment</vt:lpstr>
      <vt:lpstr>Assisted reproduction</vt:lpstr>
      <vt:lpstr>PowerPoint Presentation</vt:lpstr>
      <vt:lpstr>PowerPoint Presentation</vt:lpstr>
      <vt:lpstr>Assisted reproduction: donor</vt:lpstr>
      <vt:lpstr>Problems post ART: ohss</vt:lpstr>
      <vt:lpstr>PowerPoint Presentation</vt:lpstr>
      <vt:lpstr>Problems post art: </vt:lpstr>
      <vt:lpstr>Short to medium term risks : ART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Fertility (Nice 2013)  Parijat Bhattacharjee FRCOG FICOG Consultant Gynaecologist (Fertility &amp; MAS)</dc:title>
  <dc:creator>Anusha BHATTACHARJEE</dc:creator>
  <cp:lastModifiedBy>SIYAHLA, Aiesha (LONDON NORTH WEST UNIVERSITY HEALTHCARE NHS TRUST)</cp:lastModifiedBy>
  <cp:revision>8</cp:revision>
  <dcterms:created xsi:type="dcterms:W3CDTF">2018-12-20T06:43:08Z</dcterms:created>
  <dcterms:modified xsi:type="dcterms:W3CDTF">2025-01-09T07:16:19Z</dcterms:modified>
</cp:coreProperties>
</file>