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680" r:id="rId5"/>
    <p:sldMasterId id="2147483695" r:id="rId6"/>
  </p:sldMasterIdLst>
  <p:notesMasterIdLst>
    <p:notesMasterId r:id="rId14"/>
  </p:notesMasterIdLst>
  <p:handoutMasterIdLst>
    <p:handoutMasterId r:id="rId15"/>
  </p:handoutMasterIdLst>
  <p:sldIdLst>
    <p:sldId id="259" r:id="rId7"/>
    <p:sldId id="303" r:id="rId8"/>
    <p:sldId id="298" r:id="rId9"/>
    <p:sldId id="301" r:id="rId10"/>
    <p:sldId id="299" r:id="rId11"/>
    <p:sldId id="300" r:id="rId12"/>
    <p:sldId id="302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78A"/>
    <a:srgbClr val="CC6600"/>
    <a:srgbClr val="FFCC99"/>
    <a:srgbClr val="005EB8"/>
    <a:srgbClr val="3C1940"/>
    <a:srgbClr val="F0B02D"/>
    <a:srgbClr val="DD7EE1"/>
    <a:srgbClr val="F9F6F4"/>
    <a:srgbClr val="FFFFFF"/>
    <a:srgbClr val="109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955DA-81C2-455E-BCEB-348090B33242}" v="3" dt="2025-08-18T11:40:15.310"/>
    <p1510:client id="{DDC6F8D5-EF79-44CD-BE68-147676CD1496}" v="1" dt="2025-08-18T11:37:52.722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001065-42F6-B6E5-91F9-962F6F1699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3948F-B9C1-6CCC-EDD1-27B08D2B1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C858-C276-D24E-81B0-9C8EA15D740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61194-E222-F335-DEA9-C4762A8872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8D4C4-31D8-31B2-EFFD-534D4F819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3BBEE-7B60-C446-AC37-34972CD5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D3FF1-ADF3-4953-A2EA-0BD85021F89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7DCA6-C2E4-429E-B5AE-2696F7B3C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 (Faster diagnos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ilhouette of a city&#10;&#10;Description automatically generated">
            <a:extLst>
              <a:ext uri="{FF2B5EF4-FFF2-40B4-BE49-F238E27FC236}">
                <a16:creationId xmlns:a16="http://schemas.microsoft.com/office/drawing/2014/main" id="{D03FCF2A-2D86-DD55-AB63-3556E4AB9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2D07CB-D7D7-9376-5FD7-78A3593EF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378531"/>
            <a:ext cx="11254114" cy="1244599"/>
          </a:xfrm>
        </p:spPr>
        <p:txBody>
          <a:bodyPr wrap="square" lIns="0" tIns="0" rIns="0" bIns="0" anchor="b">
            <a:noAutofit/>
          </a:bodyPr>
          <a:lstStyle>
            <a:lvl1pPr marL="0" indent="0">
              <a:buFontTx/>
              <a:buNone/>
              <a:defRPr sz="4000">
                <a:solidFill>
                  <a:schemeClr val="bg2"/>
                </a:solidFill>
                <a:latin typeface="+mj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F7123E4-E838-0C57-C29D-AD83DFE00CE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5299" y="3020292"/>
            <a:ext cx="5600701" cy="2039387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AF08BE8A-5143-74CC-D480-79DBA25E29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481" y="360000"/>
            <a:ext cx="755412" cy="302165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63D66A9B-4CE2-3D9A-95B0-15727349C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9061631" y="356767"/>
            <a:ext cx="1760886" cy="3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4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9A17EF-04DD-C938-17A8-F44BA941DE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2831C5C2-843E-2539-AA05-BFC55D030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3146" y="352639"/>
            <a:ext cx="996268" cy="398507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F9653569-0606-17F8-AA5D-07BD39B0D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495498" y="352638"/>
            <a:ext cx="2322333" cy="469654"/>
          </a:xfrm>
          <a:prstGeom prst="rect">
            <a:avLst/>
          </a:prstGeom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id="{531CAE97-847A-ED23-0031-D2E3F0E7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96" y="2256901"/>
            <a:ext cx="11253917" cy="830438"/>
          </a:xfrm>
        </p:spPr>
        <p:txBody>
          <a:bodyPr wrap="square" lIns="0" tIns="0" rIns="0" bIns="0" anchor="t"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9C73E-DCC6-3756-B403-C50A70000C88}"/>
              </a:ext>
            </a:extLst>
          </p:cNvPr>
          <p:cNvSpPr txBox="1"/>
          <p:nvPr userDrawn="1"/>
        </p:nvSpPr>
        <p:spPr>
          <a:xfrm>
            <a:off x="8004660" y="5096511"/>
            <a:ext cx="3531559" cy="19592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GB" sz="1200" b="0" i="0" u="none" strike="noStrike">
                <a:solidFill>
                  <a:schemeClr val="tx1"/>
                </a:solidFill>
                <a:effectLst/>
                <a:latin typeface="Trebuchet MS" panose="020B0703020202090204" pitchFamily="34" charset="0"/>
              </a:rPr>
              <a:t>Hosted by The Royal Marsden NHS Foundation Trust</a:t>
            </a:r>
            <a:endParaRPr lang="en-US" sz="1200" b="0" i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3B8303-0D0F-77AE-029C-FB74087662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053" y="352638"/>
            <a:ext cx="3472872" cy="46965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Partnership logo</a:t>
            </a:r>
          </a:p>
        </p:txBody>
      </p:sp>
    </p:spTree>
    <p:extLst>
      <p:ext uri="{BB962C8B-B14F-4D97-AF65-F5344CB8AC3E}">
        <p14:creationId xmlns:p14="http://schemas.microsoft.com/office/powerpoint/2010/main" val="113245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72616-D07A-0979-952C-BC256DF580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EE5D9F-3F48-94E4-9237-EA17B4FA1A69}"/>
              </a:ext>
            </a:extLst>
          </p:cNvPr>
          <p:cNvCxnSpPr>
            <a:cxnSpLocks/>
          </p:cNvCxnSpPr>
          <p:nvPr userDrawn="1"/>
        </p:nvCxnSpPr>
        <p:spPr>
          <a:xfrm>
            <a:off x="495497" y="3138525"/>
            <a:ext cx="112539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CA457509-43C1-B78C-A5B5-A6BC6525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96" y="2125677"/>
            <a:ext cx="11253917" cy="826685"/>
          </a:xfrm>
        </p:spPr>
        <p:txBody>
          <a:bodyPr wrap="square" lIns="0" tIns="0" rIns="0" bIns="0"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7D6CD7D-CDBF-A8C2-733A-3ED23FE640D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5496" y="3329694"/>
            <a:ext cx="7168963" cy="826684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C9F2FE2E-04A1-92B4-126B-D994DE8DDF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3146" y="352639"/>
            <a:ext cx="996268" cy="39850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93D2F23-49DE-BFF7-E38D-0783C24D1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495498" y="352638"/>
            <a:ext cx="2322333" cy="469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4D806F-6483-F250-A620-48245D0C5975}"/>
              </a:ext>
            </a:extLst>
          </p:cNvPr>
          <p:cNvSpPr txBox="1"/>
          <p:nvPr userDrawn="1"/>
        </p:nvSpPr>
        <p:spPr>
          <a:xfrm>
            <a:off x="8004660" y="5096511"/>
            <a:ext cx="3531559" cy="19592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GB" sz="1200" b="0" i="0" u="none" strike="noStrike">
                <a:solidFill>
                  <a:schemeClr val="tx1"/>
                </a:solidFill>
                <a:effectLst/>
                <a:latin typeface="Trebuchet MS" panose="020B0703020202090204" pitchFamily="34" charset="0"/>
              </a:rPr>
              <a:t>Hosted by The Royal Marsden NHS Foundation Trust</a:t>
            </a:r>
            <a:endParaRPr lang="en-US" sz="1200" b="0" i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7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Intro/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4E9E93-31D4-A31D-F537-7B4E73B34FD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95495" y="6225849"/>
            <a:ext cx="8319894" cy="199414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en-GB" altLang="en-US" sz="1600" i="0">
                <a:solidFill>
                  <a:schemeClr val="tx1"/>
                </a:solidFill>
              </a:rPr>
              <a:t>Subheading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0081B66-6B0D-E868-529C-12DED28BD751}"/>
              </a:ext>
            </a:extLst>
          </p:cNvPr>
          <p:cNvCxnSpPr>
            <a:cxnSpLocks/>
          </p:cNvCxnSpPr>
          <p:nvPr userDrawn="1"/>
        </p:nvCxnSpPr>
        <p:spPr>
          <a:xfrm>
            <a:off x="495497" y="6028263"/>
            <a:ext cx="112539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D8BCE8-58AA-4182-B8DB-694F79270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3299" y="1088448"/>
            <a:ext cx="5046114" cy="4579812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73568C-B1DB-B187-42C3-9ED2860A5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495" y="1102157"/>
            <a:ext cx="5720370" cy="4566100"/>
          </a:xfrm>
        </p:spPr>
        <p:txBody>
          <a:bodyPr wrap="square" lIns="0" tIns="0" rIns="0">
            <a:noAutofit/>
          </a:bodyPr>
          <a:lstStyle>
            <a:lvl1pPr marL="0" indent="0">
              <a:buFontTx/>
              <a:buNone/>
              <a:defRPr sz="2000"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EB203FF4-B37B-84A4-AD9B-8DD893B90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481" y="6167635"/>
            <a:ext cx="755412" cy="302165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3A78B1CD-831F-96A0-4E05-0909AFEBD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7054"/>
          <a:stretch/>
        </p:blipFill>
        <p:spPr>
          <a:xfrm>
            <a:off x="9061631" y="6164402"/>
            <a:ext cx="1760886" cy="356111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3F52198-CD8F-4B87-29EF-4ADBA77601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495" y="360001"/>
            <a:ext cx="10327022" cy="365986"/>
          </a:xfrm>
        </p:spPr>
        <p:txBody>
          <a:bodyPr wrap="square" lIns="0" tIns="0" rIns="0">
            <a:noAutofit/>
          </a:bodyPr>
          <a:lstStyle>
            <a:lvl1pPr marL="0" indent="0">
              <a:buFontTx/>
              <a:buNone/>
              <a:defRPr sz="2400" baseline="0">
                <a:latin typeface="Trebuchet MS" panose="020B0603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l"/>
            <a:endParaRPr lang="en-GB" altLang="en-US" sz="2800">
              <a:solidFill>
                <a:srgbClr val="03978A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0DF1242-1696-575A-7EBA-F79E1DF1F3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79480" y="360001"/>
            <a:ext cx="669934" cy="173665"/>
          </a:xfrm>
        </p:spPr>
        <p:txBody>
          <a:bodyPr anchor="ctr"/>
          <a:lstStyle/>
          <a:p>
            <a:fld id="{30F3784D-97E6-4BD5-B88E-4E9D4C86B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8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0081B66-6B0D-E868-529C-12DED28BD751}"/>
              </a:ext>
            </a:extLst>
          </p:cNvPr>
          <p:cNvCxnSpPr>
            <a:cxnSpLocks/>
          </p:cNvCxnSpPr>
          <p:nvPr userDrawn="1"/>
        </p:nvCxnSpPr>
        <p:spPr>
          <a:xfrm>
            <a:off x="495497" y="6028263"/>
            <a:ext cx="112539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2D8BCE8-58AA-4182-B8DB-694F79270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495" y="1112338"/>
            <a:ext cx="11253918" cy="4555922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4355347-EA07-05D8-83AD-97F291570C4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95495" y="6225849"/>
            <a:ext cx="8319894" cy="199414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en-GB" altLang="en-US" sz="1600" i="0">
                <a:solidFill>
                  <a:schemeClr val="tx1"/>
                </a:solidFill>
              </a:rPr>
              <a:t>Subheading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02D8622-6D56-9587-63EB-A2362CD58D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F3784D-97E6-4BD5-B88E-4E9D4C86B1F4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768536C0-F4D9-75B9-2FBC-010BE594B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481" y="6167635"/>
            <a:ext cx="755412" cy="302165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00D5024C-A31F-863A-727F-34E9CDCEB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7054"/>
          <a:stretch/>
        </p:blipFill>
        <p:spPr>
          <a:xfrm>
            <a:off x="9061631" y="6164402"/>
            <a:ext cx="1760886" cy="356111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7510893-A833-70BE-434D-CD46CA7FF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495" y="360001"/>
            <a:ext cx="10327022" cy="365986"/>
          </a:xfrm>
        </p:spPr>
        <p:txBody>
          <a:bodyPr wrap="square" lIns="0" tIns="0" rIns="0">
            <a:noAutofit/>
          </a:bodyPr>
          <a:lstStyle>
            <a:lvl1pPr marL="0" indent="0">
              <a:buFontTx/>
              <a:buNone/>
              <a:defRPr sz="2400" baseline="0">
                <a:latin typeface="Trebuchet MS" panose="020B0603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l"/>
            <a:endParaRPr lang="en-GB" altLang="en-US" sz="2800">
              <a:solidFill>
                <a:srgbClr val="03978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4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Body copy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B18CBA-A410-0F0C-A24C-98124B259B05}"/>
              </a:ext>
            </a:extLst>
          </p:cNvPr>
          <p:cNvCxnSpPr>
            <a:cxnSpLocks/>
          </p:cNvCxnSpPr>
          <p:nvPr userDrawn="1"/>
        </p:nvCxnSpPr>
        <p:spPr>
          <a:xfrm>
            <a:off x="495497" y="6028263"/>
            <a:ext cx="112539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2B39009-8DB5-A65C-3270-7BE0A5178AA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5494" y="1102156"/>
            <a:ext cx="5720369" cy="4578179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EF0901E-D616-82D0-FA7F-7885265869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9327" y="1110614"/>
            <a:ext cx="5046114" cy="4557649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926C5F5-AD59-4558-57B1-8627C61CBF1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95495" y="6225849"/>
            <a:ext cx="8319894" cy="199414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en-GB" altLang="en-US" sz="1600" i="0">
                <a:solidFill>
                  <a:schemeClr val="tx1"/>
                </a:solidFill>
              </a:rPr>
              <a:t>Subheading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956A4F-B41C-EE86-B6EF-AC42843BDA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F3784D-97E6-4BD5-B88E-4E9D4C86B1F4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489651EA-F393-4E3B-0263-635F226AE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481" y="6167635"/>
            <a:ext cx="755412" cy="302165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B9A9AD3F-80B9-25B0-270E-A62B58D26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7054"/>
          <a:stretch/>
        </p:blipFill>
        <p:spPr>
          <a:xfrm>
            <a:off x="9061631" y="6164402"/>
            <a:ext cx="1760886" cy="35611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9F9EC8E-E778-A4D7-B7B2-4FBD84C18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495" y="360001"/>
            <a:ext cx="10327022" cy="365986"/>
          </a:xfrm>
        </p:spPr>
        <p:txBody>
          <a:bodyPr wrap="square" lIns="0" tIns="0" rIns="0">
            <a:noAutofit/>
          </a:bodyPr>
          <a:lstStyle>
            <a:lvl1pPr marL="0" indent="0">
              <a:buFontTx/>
              <a:buNone/>
              <a:defRPr sz="2400" baseline="0">
                <a:latin typeface="Trebuchet MS" panose="020B0603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l"/>
            <a:endParaRPr lang="en-GB" altLang="en-US" sz="2800">
              <a:solidFill>
                <a:srgbClr val="03978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5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Object/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B18CBA-A410-0F0C-A24C-98124B259B05}"/>
              </a:ext>
            </a:extLst>
          </p:cNvPr>
          <p:cNvCxnSpPr>
            <a:cxnSpLocks/>
          </p:cNvCxnSpPr>
          <p:nvPr userDrawn="1"/>
        </p:nvCxnSpPr>
        <p:spPr>
          <a:xfrm>
            <a:off x="495497" y="6028263"/>
            <a:ext cx="112539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2B39009-8DB5-A65C-3270-7BE0A5178AA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029043" y="1093660"/>
            <a:ext cx="5720369" cy="4586675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EF0901E-D616-82D0-FA7F-7885265869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494" y="1102156"/>
            <a:ext cx="5046114" cy="456610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3BFB709-ABD9-FEBA-D4AA-6C45F032895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95495" y="6225849"/>
            <a:ext cx="8319894" cy="199414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en-GB" altLang="en-US" sz="1600" i="0">
                <a:solidFill>
                  <a:schemeClr val="tx1"/>
                </a:solidFill>
              </a:rPr>
              <a:t>Subheading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30A0F8-639E-5494-231E-595D687A43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F3784D-97E6-4BD5-B88E-4E9D4C86B1F4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464B73B3-BA64-5FB7-10F2-CE2BC8E12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481" y="6167635"/>
            <a:ext cx="755412" cy="302165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1CBC23AD-010F-47E4-B93F-22AD61BC1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7054"/>
          <a:stretch/>
        </p:blipFill>
        <p:spPr>
          <a:xfrm>
            <a:off x="9061631" y="6164402"/>
            <a:ext cx="1760886" cy="35611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CD8F1E-D500-3F6A-A257-FAC31BE4D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495" y="360001"/>
            <a:ext cx="10327022" cy="365986"/>
          </a:xfrm>
        </p:spPr>
        <p:txBody>
          <a:bodyPr wrap="square" lIns="0" tIns="0" rIns="0">
            <a:noAutofit/>
          </a:bodyPr>
          <a:lstStyle>
            <a:lvl1pPr marL="0" indent="0">
              <a:buFontTx/>
              <a:buNone/>
              <a:defRPr sz="2400" baseline="0">
                <a:latin typeface="Trebuchet MS" panose="020B0603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l"/>
            <a:endParaRPr lang="en-GB" altLang="en-US" sz="2800">
              <a:solidFill>
                <a:srgbClr val="03978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59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CD848D-6943-92A4-36AC-6DAF9C76A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1524" y="1102156"/>
            <a:ext cx="11253917" cy="456610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add object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FD289E-4CB0-278D-7C4C-9A159EF14750}"/>
              </a:ext>
            </a:extLst>
          </p:cNvPr>
          <p:cNvCxnSpPr>
            <a:cxnSpLocks/>
          </p:cNvCxnSpPr>
          <p:nvPr userDrawn="1"/>
        </p:nvCxnSpPr>
        <p:spPr>
          <a:xfrm>
            <a:off x="495497" y="6028263"/>
            <a:ext cx="112539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8CFCB5-B6E3-E4D0-56D9-9F7092AD31D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95495" y="6225849"/>
            <a:ext cx="8319894" cy="199414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en-GB" altLang="en-US" sz="1600" i="0">
                <a:solidFill>
                  <a:schemeClr val="tx1"/>
                </a:solidFill>
              </a:rPr>
              <a:t>Subheading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06E3D5B-61DD-0DE2-814E-208E922589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F3784D-97E6-4BD5-B88E-4E9D4C86B1F4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8C2503D2-0E76-6525-F557-1B0353EB6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481" y="6167635"/>
            <a:ext cx="755412" cy="302165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D1A1E02B-F811-6752-87C7-DAF2623DB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7054"/>
          <a:stretch/>
        </p:blipFill>
        <p:spPr>
          <a:xfrm>
            <a:off x="9061631" y="6164402"/>
            <a:ext cx="1760886" cy="35611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3E4FC4-683A-23F2-6AFF-56772A9B9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495" y="360001"/>
            <a:ext cx="10327022" cy="365986"/>
          </a:xfrm>
        </p:spPr>
        <p:txBody>
          <a:bodyPr wrap="square" lIns="0" tIns="0" rIns="0">
            <a:noAutofit/>
          </a:bodyPr>
          <a:lstStyle>
            <a:lvl1pPr marL="0" indent="0">
              <a:buFontTx/>
              <a:buNone/>
              <a:defRPr sz="2400" baseline="0">
                <a:latin typeface="Trebuchet MS" panose="020B0603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l"/>
            <a:endParaRPr lang="en-GB" altLang="en-US" sz="2800">
              <a:solidFill>
                <a:srgbClr val="03978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7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teal (Faster diagnos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ilhouette of a city&#10;&#10;Description automatically generated">
            <a:extLst>
              <a:ext uri="{FF2B5EF4-FFF2-40B4-BE49-F238E27FC236}">
                <a16:creationId xmlns:a16="http://schemas.microsoft.com/office/drawing/2014/main" id="{D03FCF2A-2D86-DD55-AB63-3556E4AB9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2D07CB-D7D7-9376-5FD7-78A3593EF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378531"/>
            <a:ext cx="11254114" cy="1244599"/>
          </a:xfrm>
        </p:spPr>
        <p:txBody>
          <a:bodyPr wrap="square" lIns="0" tIns="0" rIns="0" bIns="0" anchor="b">
            <a:noAutofit/>
          </a:bodyPr>
          <a:lstStyle>
            <a:lvl1pPr marL="0" indent="0">
              <a:buFontTx/>
              <a:buNone/>
              <a:defRPr sz="4000">
                <a:solidFill>
                  <a:schemeClr val="bg2"/>
                </a:solidFill>
                <a:latin typeface="+mj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F7123E4-E838-0C57-C29D-AD83DFE00CE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5299" y="3020292"/>
            <a:ext cx="5600701" cy="2039387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AF08BE8A-5143-74CC-D480-79DBA25E29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481" y="360000"/>
            <a:ext cx="755412" cy="302165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63D66A9B-4CE2-3D9A-95B0-15727349C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9061631" y="356767"/>
            <a:ext cx="1760886" cy="3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ubergine (Performance and risk, cross cutting and 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lhouette of a city&#10;&#10;Description automatically generated">
            <a:extLst>
              <a:ext uri="{FF2B5EF4-FFF2-40B4-BE49-F238E27FC236}">
                <a16:creationId xmlns:a16="http://schemas.microsoft.com/office/drawing/2014/main" id="{3C844C4F-352D-D179-89B7-C29F12715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330C23-6961-8B16-7697-D83E47951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378531"/>
            <a:ext cx="11254114" cy="1244599"/>
          </a:xfrm>
        </p:spPr>
        <p:txBody>
          <a:bodyPr wrap="square" lIns="0" tIns="0" rIns="0" bIns="0" anchor="b">
            <a:noAutofit/>
          </a:bodyPr>
          <a:lstStyle>
            <a:lvl1pPr marL="0" indent="0">
              <a:buFontTx/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6D487BA-EB56-2C67-71B6-FB88D2872B3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5299" y="3020292"/>
            <a:ext cx="5600701" cy="2039387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9696C4B1-7CAD-E61A-2F02-54DA11BA2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481" y="360000"/>
            <a:ext cx="755412" cy="302165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BFD1159-66D7-95C5-2BB5-0DC4339C3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9061631" y="356767"/>
            <a:ext cx="1760886" cy="3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4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 (Treatment and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lhouette of a city&#10;&#10;Description automatically generated">
            <a:extLst>
              <a:ext uri="{FF2B5EF4-FFF2-40B4-BE49-F238E27FC236}">
                <a16:creationId xmlns:a16="http://schemas.microsoft.com/office/drawing/2014/main" id="{F6BDFE4E-BF10-0434-3A54-D7F0461E9D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0C17AE-8318-A316-041A-0328DACBCE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378531"/>
            <a:ext cx="11254114" cy="1244599"/>
          </a:xfrm>
        </p:spPr>
        <p:txBody>
          <a:bodyPr wrap="square" lIns="0" tIns="0" rIns="0" bIns="0" anchor="b">
            <a:noAutofit/>
          </a:bodyPr>
          <a:lstStyle>
            <a:lvl1pPr marL="0" indent="0">
              <a:buFontTx/>
              <a:buNone/>
              <a:defRPr sz="4000">
                <a:solidFill>
                  <a:schemeClr val="accent4"/>
                </a:solidFill>
                <a:latin typeface="+mj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C8FD719-1865-9F12-E0FE-E1A2D1C8ACD8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5299" y="3020292"/>
            <a:ext cx="5600701" cy="2039387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4FC81515-C2A0-4842-66AC-1DF94A5C01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481" y="360000"/>
            <a:ext cx="755412" cy="302165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BD9000C-88E4-FCDF-15F3-787DCC4E4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9061631" y="356767"/>
            <a:ext cx="1760886" cy="3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2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 (Early diagnos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lhouette of a city&#10;&#10;Description automatically generated">
            <a:extLst>
              <a:ext uri="{FF2B5EF4-FFF2-40B4-BE49-F238E27FC236}">
                <a16:creationId xmlns:a16="http://schemas.microsoft.com/office/drawing/2014/main" id="{7512EE6F-50D5-ACC0-482C-E49B24A998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2D07CB-D7D7-9376-5FD7-78A3593EF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378531"/>
            <a:ext cx="11254114" cy="1244599"/>
          </a:xfrm>
        </p:spPr>
        <p:txBody>
          <a:bodyPr wrap="square" lIns="0" tIns="0" rIns="0" bIns="0" anchor="b">
            <a:noAutofit/>
          </a:bodyPr>
          <a:lstStyle>
            <a:lvl1pPr marL="0" indent="0">
              <a:buFontTx/>
              <a:buNone/>
              <a:defRPr sz="4000">
                <a:solidFill>
                  <a:schemeClr val="bg2"/>
                </a:solidFill>
                <a:latin typeface="+mj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F7123E4-E838-0C57-C29D-AD83DFE00CE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5299" y="3020292"/>
            <a:ext cx="5600701" cy="2039387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FCF600C4-00A3-31A0-6CDF-60A080BA2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481" y="360000"/>
            <a:ext cx="755412" cy="302165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6798ED4E-AB88-20D0-F76E-81DB58946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9061631" y="356767"/>
            <a:ext cx="1760886" cy="3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8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ose (Innov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DEAAF-0912-CD5E-8898-7ADFF107BA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950EABC-4466-BBFF-13F5-19164F30EE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378531"/>
            <a:ext cx="11254114" cy="1244599"/>
          </a:xfrm>
        </p:spPr>
        <p:txBody>
          <a:bodyPr wrap="square" lIns="0" tIns="0" rIns="0" bIns="0" anchor="b">
            <a:noAutofit/>
          </a:bodyPr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+mj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3509706-3202-3237-6B3D-A8E7014CD04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5299" y="3020292"/>
            <a:ext cx="5600701" cy="2039387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C9629CB7-32F2-E148-25AF-ACC91D03A0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481" y="360000"/>
            <a:ext cx="755412" cy="3021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D1567FE-2A16-8F52-0A3C-DE7054C8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9061631" y="356767"/>
            <a:ext cx="1760886" cy="3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1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3E46F-2BA6-2B47-342C-8140DB6D20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2831C5C2-843E-2539-AA05-BFC55D030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3146" y="352639"/>
            <a:ext cx="996268" cy="398507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F9653569-0606-17F8-AA5D-07BD39B0D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495498" y="352638"/>
            <a:ext cx="2322333" cy="469654"/>
          </a:xfrm>
          <a:prstGeom prst="rect">
            <a:avLst/>
          </a:prstGeom>
        </p:spPr>
      </p:pic>
      <p:sp>
        <p:nvSpPr>
          <p:cNvPr id="2" name="Title 16">
            <a:extLst>
              <a:ext uri="{FF2B5EF4-FFF2-40B4-BE49-F238E27FC236}">
                <a16:creationId xmlns:a16="http://schemas.microsoft.com/office/drawing/2014/main" id="{15D40B4B-5E77-4FE9-2701-B84675D5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96" y="2256901"/>
            <a:ext cx="11253917" cy="830438"/>
          </a:xfrm>
        </p:spPr>
        <p:txBody>
          <a:bodyPr wrap="square" lIns="0" tIns="0" rIns="0" bIns="0" anchor="t"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049D9-E27D-A349-7501-3C0E8AC53D09}"/>
              </a:ext>
            </a:extLst>
          </p:cNvPr>
          <p:cNvSpPr txBox="1"/>
          <p:nvPr userDrawn="1"/>
        </p:nvSpPr>
        <p:spPr>
          <a:xfrm>
            <a:off x="8004660" y="5096511"/>
            <a:ext cx="3531559" cy="19592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GB" sz="1200" b="0" i="0" u="none" strike="noStrike">
                <a:solidFill>
                  <a:schemeClr val="tx1"/>
                </a:solidFill>
                <a:effectLst/>
                <a:latin typeface="Trebuchet MS" panose="020B0703020202090204" pitchFamily="34" charset="0"/>
              </a:rPr>
              <a:t>Hosted by The Royal Marsden NHS Foundation Trust</a:t>
            </a:r>
            <a:endParaRPr lang="en-US" sz="1200" b="0" i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0081B66-6B0D-E868-529C-12DED28BD751}"/>
              </a:ext>
            </a:extLst>
          </p:cNvPr>
          <p:cNvCxnSpPr>
            <a:cxnSpLocks/>
          </p:cNvCxnSpPr>
          <p:nvPr userDrawn="1"/>
        </p:nvCxnSpPr>
        <p:spPr>
          <a:xfrm>
            <a:off x="495497" y="6028263"/>
            <a:ext cx="112539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2D8BCE8-58AA-4182-B8DB-694F79270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495" y="1112338"/>
            <a:ext cx="11253918" cy="4555922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4355347-EA07-05D8-83AD-97F291570C4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95495" y="6225849"/>
            <a:ext cx="8319894" cy="199414"/>
          </a:xfrm>
        </p:spPr>
        <p:txBody>
          <a:bodyPr wrap="square"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en-GB" altLang="en-US" sz="1600" i="0">
                <a:solidFill>
                  <a:schemeClr val="tx1"/>
                </a:solidFill>
              </a:rPr>
              <a:t>Subheading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02D8622-6D56-9587-63EB-A2362CD58D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F3784D-97E6-4BD5-B88E-4E9D4C86B1F4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768536C0-F4D9-75B9-2FBC-010BE594B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481" y="6167635"/>
            <a:ext cx="755412" cy="302165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00D5024C-A31F-863A-727F-34E9CDCEB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7054"/>
          <a:stretch/>
        </p:blipFill>
        <p:spPr>
          <a:xfrm>
            <a:off x="9061631" y="6164402"/>
            <a:ext cx="1760886" cy="356111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7510893-A833-70BE-434D-CD46CA7FF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495" y="360001"/>
            <a:ext cx="10327022" cy="365986"/>
          </a:xfrm>
        </p:spPr>
        <p:txBody>
          <a:bodyPr wrap="square" lIns="0" tIns="0" rIns="0">
            <a:noAutofit/>
          </a:bodyPr>
          <a:lstStyle>
            <a:lvl1pPr marL="0" indent="0">
              <a:buFontTx/>
              <a:buNone/>
              <a:defRPr sz="2400" baseline="0">
                <a:latin typeface="Trebuchet MS" panose="020B0603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l"/>
            <a:endParaRPr lang="en-GB" altLang="en-US" sz="2800">
              <a:solidFill>
                <a:srgbClr val="03978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22239-57FE-0973-EB3F-27ACC0FBED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C9F2FE2E-04A1-92B4-126B-D994DE8DDF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3146" y="352639"/>
            <a:ext cx="996268" cy="39850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93D2F23-49DE-BFF7-E38D-0783C24D1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495498" y="352638"/>
            <a:ext cx="2322333" cy="4696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63C342-A46A-D2C4-2FFA-22A539B40C04}"/>
              </a:ext>
            </a:extLst>
          </p:cNvPr>
          <p:cNvCxnSpPr>
            <a:cxnSpLocks/>
          </p:cNvCxnSpPr>
          <p:nvPr userDrawn="1"/>
        </p:nvCxnSpPr>
        <p:spPr>
          <a:xfrm>
            <a:off x="495497" y="3138525"/>
            <a:ext cx="112539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6">
            <a:extLst>
              <a:ext uri="{FF2B5EF4-FFF2-40B4-BE49-F238E27FC236}">
                <a16:creationId xmlns:a16="http://schemas.microsoft.com/office/drawing/2014/main" id="{BDA0079B-F96B-CFDF-CF08-844A91D3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96" y="2125677"/>
            <a:ext cx="11253917" cy="826685"/>
          </a:xfrm>
        </p:spPr>
        <p:txBody>
          <a:bodyPr wrap="square" lIns="0" tIns="0" rIns="0" bIns="0"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0E69939-5754-5A5B-3405-847B479A6EF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5496" y="3329694"/>
            <a:ext cx="7168963" cy="826684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5CA4F-725C-34E4-C8C5-746CD59F7240}"/>
              </a:ext>
            </a:extLst>
          </p:cNvPr>
          <p:cNvSpPr txBox="1"/>
          <p:nvPr userDrawn="1"/>
        </p:nvSpPr>
        <p:spPr>
          <a:xfrm>
            <a:off x="8004660" y="5096511"/>
            <a:ext cx="3531559" cy="19592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GB" sz="1200" b="0" i="0" u="none" strike="noStrike">
                <a:solidFill>
                  <a:schemeClr val="tx1"/>
                </a:solidFill>
                <a:effectLst/>
                <a:latin typeface="Trebuchet MS" panose="020B0703020202090204" pitchFamily="34" charset="0"/>
              </a:rPr>
              <a:t>Hosted by The Royal Marsden NHS Foundation Trust</a:t>
            </a:r>
            <a:endParaRPr lang="en-US" sz="1200" b="0" i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BE1278-7D4A-6AC4-D07C-67EF004B0F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053" y="352638"/>
            <a:ext cx="3472872" cy="46965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Partnership logo</a:t>
            </a:r>
          </a:p>
        </p:txBody>
      </p:sp>
    </p:spTree>
    <p:extLst>
      <p:ext uri="{BB962C8B-B14F-4D97-AF65-F5344CB8AC3E}">
        <p14:creationId xmlns:p14="http://schemas.microsoft.com/office/powerpoint/2010/main" val="329720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HS Blue (Partnership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ilhouette of a city&#10;&#10;Description automatically generated">
            <a:extLst>
              <a:ext uri="{FF2B5EF4-FFF2-40B4-BE49-F238E27FC236}">
                <a16:creationId xmlns:a16="http://schemas.microsoft.com/office/drawing/2014/main" id="{0C12E07E-4418-E34B-03C8-4844735535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123DBA7-4A03-A480-6E41-A039EEE95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378531"/>
            <a:ext cx="11254114" cy="1244599"/>
          </a:xfrm>
        </p:spPr>
        <p:txBody>
          <a:bodyPr wrap="square" lIns="0" tIns="0" rIns="0" bIns="0" anchor="b">
            <a:noAutofit/>
          </a:bodyPr>
          <a:lstStyle>
            <a:lvl1pPr marL="0" indent="0">
              <a:buFontTx/>
              <a:buNone/>
              <a:defRPr sz="4000">
                <a:solidFill>
                  <a:srgbClr val="005EB8"/>
                </a:solidFill>
                <a:latin typeface="+mj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0FE87BA-5D8D-FE44-055F-4A085FBFC20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5299" y="3020292"/>
            <a:ext cx="5600701" cy="2039387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eaLnBrk="1" hangingPunct="1">
              <a:buFont typeface="Georgia" panose="02040502050405020303" pitchFamily="18" charset="0"/>
              <a:buNone/>
            </a:pPr>
            <a:endParaRPr lang="en-GB" altLang="en-US" sz="1600" i="0">
              <a:solidFill>
                <a:schemeClr val="tx1"/>
              </a:solidFill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6B9CA01D-3D08-BB3A-5429-4B289887FB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481" y="360000"/>
            <a:ext cx="755412" cy="302165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F37BFCE-7614-C0A4-3AA5-963C635F1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54"/>
          <a:stretch/>
        </p:blipFill>
        <p:spPr>
          <a:xfrm>
            <a:off x="9061631" y="356767"/>
            <a:ext cx="1760886" cy="3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1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1C82246-B357-A284-885E-57820BC3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46D1E21-0A09-A91A-11DE-722418378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52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67" r:id="rId3"/>
    <p:sldLayoutId id="2147483693" r:id="rId4"/>
    <p:sldLayoutId id="2147483665" r:id="rId5"/>
    <p:sldLayoutId id="2147483671" r:id="rId6"/>
    <p:sldLayoutId id="214748370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FF75E-4109-1698-1F84-EF08401E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8F7C5-6A74-DF48-BB99-89C2FD09F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212FB-55FD-431C-0740-765E1AFF0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9480" y="360001"/>
            <a:ext cx="669934" cy="173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784D-97E6-4BD5-B88E-4E9D4C86B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9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FF75E-4109-1698-1F84-EF08401E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8F7C5-6A74-DF48-BB99-89C2FD09F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26925-07E7-0B2C-AF83-15970A80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9480" y="360001"/>
            <a:ext cx="669934" cy="173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784D-97E6-4BD5-B88E-4E9D4C86B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5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DE9C-5CEC-BF27-D92E-A12CD657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en-US" sz="3200">
                <a:solidFill>
                  <a:schemeClr val="bg2"/>
                </a:solidFill>
              </a:rPr>
            </a:br>
            <a:r>
              <a:rPr lang="en-GB" altLang="en-US" sz="3200">
                <a:solidFill>
                  <a:schemeClr val="bg2"/>
                </a:solidFill>
              </a:rPr>
              <a:t>Case Study for Learning </a:t>
            </a:r>
            <a:br>
              <a:rPr lang="en-GB" altLang="en-US" sz="3200">
                <a:solidFill>
                  <a:schemeClr val="bg2"/>
                </a:solidFill>
              </a:rPr>
            </a:br>
            <a:r>
              <a:rPr lang="en-GB" altLang="en-US" sz="3200"/>
              <a:t>Diagnosis of (</a:t>
            </a:r>
            <a:r>
              <a:rPr lang="en-GB" altLang="en-US" sz="3200">
                <a:highlight>
                  <a:srgbClr val="FFFF00"/>
                </a:highlight>
              </a:rPr>
              <a:t>Tumour Type</a:t>
            </a:r>
            <a:r>
              <a:rPr lang="en-GB" altLang="en-US" sz="3200"/>
              <a:t>) Cancer </a:t>
            </a:r>
            <a:endParaRPr lang="en-GB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A546E-6559-7D9E-3639-F87B761EEDE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GB"/>
              <a:t>(</a:t>
            </a:r>
            <a:r>
              <a:rPr lang="en-GB">
                <a:highlight>
                  <a:srgbClr val="FFFF00"/>
                </a:highlight>
              </a:rPr>
              <a:t>Name</a:t>
            </a:r>
            <a:r>
              <a:rPr lang="en-GB"/>
              <a:t>)</a:t>
            </a:r>
          </a:p>
          <a:p>
            <a:r>
              <a:rPr lang="en-GB">
                <a:highlight>
                  <a:srgbClr val="FFFF00"/>
                </a:highlight>
              </a:rPr>
              <a:t>(Role)</a:t>
            </a:r>
          </a:p>
          <a:p>
            <a:r>
              <a:rPr lang="en-GB"/>
              <a:t>(</a:t>
            </a:r>
            <a:r>
              <a:rPr lang="en-GB">
                <a:highlight>
                  <a:srgbClr val="FFFF00"/>
                </a:highlight>
              </a:rPr>
              <a:t>Practice/PCN</a:t>
            </a:r>
            <a:r>
              <a:rPr lang="en-GB"/>
              <a:t>)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1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E79B21-1331-7A7F-ABB8-C334207EE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0" tIns="0" rIns="0" bIns="45720" rtlCol="0" anchor="t">
            <a:noAutofit/>
          </a:bodyPr>
          <a:lstStyle/>
          <a:p>
            <a:r>
              <a:rPr lang="en-GB" sz="1800"/>
              <a:t>Please refer to your completed retrospective cancer audit to select an appropriate diagnosis for this case study. </a:t>
            </a:r>
            <a:endParaRPr lang="en-US" sz="1800"/>
          </a:p>
          <a:p>
            <a:endParaRPr lang="en-GB" sz="1800"/>
          </a:p>
          <a:p>
            <a:r>
              <a:rPr lang="en-GB" sz="1800"/>
              <a:t>Please select a case where there is opportunity for learning. This may be</a:t>
            </a:r>
            <a:endParaRPr lang="en-US" sz="1800"/>
          </a:p>
          <a:p>
            <a:pPr marL="285750" indent="-285750">
              <a:buFont typeface="Arial,Sans-Serif"/>
              <a:buChar char="•"/>
            </a:pPr>
            <a:r>
              <a:rPr lang="en-GB" sz="1800"/>
              <a:t>a late-stage cancer diagnosis</a:t>
            </a:r>
            <a:endParaRPr lang="en-US" sz="1800"/>
          </a:p>
          <a:p>
            <a:pPr marL="285750" indent="-285750">
              <a:buFont typeface="Arial,Sans-Serif"/>
              <a:buChar char="•"/>
            </a:pPr>
            <a:r>
              <a:rPr lang="en-GB" sz="1800"/>
              <a:t>an example of where primary care played a role in an early-stage cancer diagnosis, or</a:t>
            </a:r>
          </a:p>
          <a:p>
            <a:pPr marL="285750" indent="-285750">
              <a:buFont typeface="Arial,Sans-Serif"/>
              <a:buChar char="•"/>
            </a:pPr>
            <a:r>
              <a:rPr lang="en-GB" sz="1800"/>
              <a:t>where there are specific reflections on aspects of the pathway that could inform or shape future care.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FB7BD-ED37-F08A-0C1D-2FBA077FB6C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02121-9960-D1E6-B6DF-01CDBFC14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45720" rtlCol="0" anchor="t">
            <a:noAutofit/>
          </a:bodyPr>
          <a:lstStyle/>
          <a:p>
            <a:r>
              <a:rPr lang="en-GB">
                <a:solidFill>
                  <a:srgbClr val="FF0000"/>
                </a:solidFill>
                <a:latin typeface="Trebuchet MS"/>
              </a:rPr>
              <a:t>Guidance </a:t>
            </a: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A36FA-3F9A-7CF4-42E1-7C3F9ACF1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Summary History &amp; Presentation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905BFE-F8F6-306C-E502-6EA12FE99403}"/>
              </a:ext>
            </a:extLst>
          </p:cNvPr>
          <p:cNvSpPr txBox="1">
            <a:spLocks/>
          </p:cNvSpPr>
          <p:nvPr/>
        </p:nvSpPr>
        <p:spPr>
          <a:xfrm>
            <a:off x="793334" y="1457873"/>
            <a:ext cx="10427294" cy="3942254"/>
          </a:xfrm>
          <a:prstGeom prst="rect">
            <a:avLst/>
          </a:prstGeom>
        </p:spPr>
        <p:txBody>
          <a:bodyPr vert="horz" wrap="square" lIns="0" tIns="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Summary profile of patient – ANONYMISED (no patient identifiable information (DOB, name, NHS number, address), but can detail patient characteristics (gender, age, ethnicity etc)</a:t>
            </a:r>
            <a:endParaRPr lang="en-US"/>
          </a:p>
          <a:p>
            <a:pPr marL="285750" indent="-285750">
              <a:buChar char="•"/>
            </a:pPr>
            <a:endParaRPr lang="en-GB" sz="1800">
              <a:highlight>
                <a:srgbClr val="FFFF00"/>
              </a:highlight>
            </a:endParaRP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List relevant appointment history (including repeated presentations, vague symptom presentations, use of same day emergency care services where appropriate) to give context</a:t>
            </a:r>
          </a:p>
          <a:p>
            <a:pPr marL="285750" indent="-285750">
              <a:buChar char="•"/>
            </a:pPr>
            <a:endParaRPr lang="en-GB" sz="1800">
              <a:highlight>
                <a:srgbClr val="FFFF00"/>
              </a:highlight>
            </a:endParaRP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Indication of timeline &amp; dates</a:t>
            </a:r>
          </a:p>
          <a:p>
            <a:pPr marL="285750" indent="-285750">
              <a:buChar char="•"/>
            </a:pPr>
            <a:endParaRPr lang="en-GB" sz="1800">
              <a:highlight>
                <a:srgbClr val="FFFF00"/>
              </a:highlight>
            </a:endParaRP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Presenting complaints/symptoms and interactions with NHS/health services</a:t>
            </a:r>
            <a:r>
              <a:rPr lang="en-GB" sz="1800"/>
              <a:t>)</a:t>
            </a:r>
          </a:p>
          <a:p>
            <a:endParaRPr lang="en-GB" sz="1800"/>
          </a:p>
          <a:p>
            <a:r>
              <a:rPr lang="en-GB" sz="180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8835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284EF6-6425-607F-ED05-0A0426937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121" y="1452784"/>
            <a:ext cx="10656606" cy="4215475"/>
          </a:xfrm>
        </p:spPr>
        <p:txBody>
          <a:bodyPr vert="horz" wrap="square" lIns="0" tIns="0" rIns="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GB" sz="1800"/>
              <a:t>(</a:t>
            </a:r>
            <a:r>
              <a:rPr lang="en-GB" sz="1800">
                <a:highlight>
                  <a:srgbClr val="FFFF00"/>
                </a:highlight>
              </a:rPr>
              <a:t>Details relating to the urgent suspected cancer/other referrals that were relevant to the subsequent cancer diagnosis)</a:t>
            </a:r>
            <a:endParaRPr lang="en-US"/>
          </a:p>
          <a:p>
            <a:pPr marL="285750" indent="-285750">
              <a:buChar char="•"/>
            </a:pPr>
            <a:endParaRPr lang="en-GB" sz="1800">
              <a:highlight>
                <a:srgbClr val="FFFF00"/>
              </a:highlight>
            </a:endParaRP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Include investigations / diagnostics that were relevant in detecting the cancer </a:t>
            </a:r>
          </a:p>
          <a:p>
            <a:pPr marL="285750" indent="-285750">
              <a:buChar char="•"/>
            </a:pPr>
            <a:endParaRPr lang="en-GB" sz="1800">
              <a:highlight>
                <a:srgbClr val="FFFF00"/>
              </a:highlight>
            </a:endParaRP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What was the type and stage of the cancer diagnosed</a:t>
            </a:r>
          </a:p>
          <a:p>
            <a:pPr marL="285750" indent="-285750">
              <a:buChar char="•"/>
            </a:pPr>
            <a:r>
              <a:rPr lang="en-GB" sz="1800"/>
              <a:t>               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A36FA-3F9A-7CF4-42E1-7C3F9ACF1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Referral &amp; Diagnosis</a:t>
            </a:r>
          </a:p>
        </p:txBody>
      </p:sp>
    </p:spTree>
    <p:extLst>
      <p:ext uri="{BB962C8B-B14F-4D97-AF65-F5344CB8AC3E}">
        <p14:creationId xmlns:p14="http://schemas.microsoft.com/office/powerpoint/2010/main" val="385568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ECAAB9-7F79-A273-06B0-B5478B451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Learning Points </a:t>
            </a:r>
          </a:p>
        </p:txBody>
      </p:sp>
    </p:spTree>
    <p:extLst>
      <p:ext uri="{BB962C8B-B14F-4D97-AF65-F5344CB8AC3E}">
        <p14:creationId xmlns:p14="http://schemas.microsoft.com/office/powerpoint/2010/main" val="233969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284EF6-6425-607F-ED05-0A0426937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875" y="1073979"/>
            <a:ext cx="11242396" cy="4972510"/>
          </a:xfrm>
        </p:spPr>
        <p:txBody>
          <a:bodyPr vert="horz" wrap="square" lIns="0" tIns="0" rIns="0" bIns="45720" rtlCol="0" anchor="t">
            <a:noAutofit/>
          </a:bodyPr>
          <a:lstStyle/>
          <a:p>
            <a:r>
              <a:rPr lang="en-GB" sz="1800">
                <a:highlight>
                  <a:srgbClr val="FFFF00"/>
                </a:highlight>
              </a:rPr>
              <a:t>Please reference all the key (actual or potential) learning points that this case highlights and consider how this may impact upon future practice. </a:t>
            </a:r>
          </a:p>
          <a:p>
            <a:r>
              <a:rPr lang="en-GB" sz="1800">
                <a:highlight>
                  <a:srgbClr val="FFFF00"/>
                </a:highlight>
              </a:rPr>
              <a:t>For example:</a:t>
            </a: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Does this case highlight any learning needs for practice staff regarding awareness of potential cancer-related symptoms?</a:t>
            </a: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Did safety netting systems work appropriately?</a:t>
            </a: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Did continuity, or lack of this, play any role? </a:t>
            </a: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Were referral pathways in place and utilised (both direct access diagnostics and referral into secondary care)? </a:t>
            </a: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Did the patient’s profile / background warrant extra attention to certain cancers or overall cancer risk? </a:t>
            </a:r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Was there opportunity for earlier or additional diagnostics to have reduced the time from presentation to diagnosis?  </a:t>
            </a:r>
          </a:p>
          <a:p>
            <a:endParaRPr lang="en-GB" sz="1800">
              <a:highlight>
                <a:srgbClr val="FFFF00"/>
              </a:highlight>
            </a:endParaRPr>
          </a:p>
          <a:p>
            <a:pPr marL="285750" indent="-285750">
              <a:buChar char="•"/>
            </a:pPr>
            <a:endParaRPr lang="en-GB" sz="1800">
              <a:highlight>
                <a:srgbClr val="FFFF00"/>
              </a:highlight>
            </a:endParaRPr>
          </a:p>
          <a:p>
            <a:endParaRPr lang="en-GB" sz="1600"/>
          </a:p>
          <a:p>
            <a:endParaRPr lang="en-GB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A36FA-3F9A-7CF4-42E1-7C3F9ACF1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45720" rtlCol="0" anchor="t">
            <a:noAutofit/>
          </a:bodyPr>
          <a:lstStyle/>
          <a:p>
            <a:r>
              <a:rPr lang="en-GB">
                <a:latin typeface="Trebuchet MS"/>
              </a:rPr>
              <a:t>Learning Points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1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772E56-8AD0-0DA7-D0DE-96B6B620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105" y="1208195"/>
            <a:ext cx="11253918" cy="1837345"/>
          </a:xfrm>
        </p:spPr>
        <p:txBody>
          <a:bodyPr vert="horz" wrap="square" lIns="0" tIns="0" rIns="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Did any practice systems change because of learning from this case?</a:t>
            </a:r>
            <a:endParaRPr lang="en-US" sz="1800"/>
          </a:p>
          <a:p>
            <a:pPr marL="285750" indent="-285750">
              <a:buChar char="•"/>
            </a:pPr>
            <a:r>
              <a:rPr lang="en-GB" sz="1800">
                <a:highlight>
                  <a:srgbClr val="FFFF00"/>
                </a:highlight>
              </a:rPr>
              <a:t>How has or will this learning be shared with practice staff?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6B72A-70A0-996A-11D9-491C57758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45720" rtlCol="0" anchor="t">
            <a:noAutofit/>
          </a:bodyPr>
          <a:lstStyle/>
          <a:p>
            <a:r>
              <a:rPr lang="en-GB">
                <a:latin typeface="Trebuchet MS"/>
              </a:rPr>
              <a:t>Resulting changes / opportunities for improvement</a:t>
            </a:r>
            <a:endParaRPr lang="en-GB">
              <a:solidFill>
                <a:srgbClr val="000000"/>
              </a:solidFill>
              <a:latin typeface="Trebuchet MS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60625"/>
      </p:ext>
    </p:extLst>
  </p:cSld>
  <p:clrMapOvr>
    <a:masterClrMapping/>
  </p:clrMapOvr>
</p:sld>
</file>

<file path=ppt/theme/theme1.xml><?xml version="1.0" encoding="utf-8"?>
<a:theme xmlns:a="http://schemas.openxmlformats.org/drawingml/2006/main" name="RM Partners - Divider slides">
  <a:themeElements>
    <a:clrScheme name="RM Partners">
      <a:dk1>
        <a:srgbClr val="3D1940"/>
      </a:dk1>
      <a:lt1>
        <a:srgbClr val="FFFFFF"/>
      </a:lt1>
      <a:dk2>
        <a:srgbClr val="3D1940"/>
      </a:dk2>
      <a:lt2>
        <a:srgbClr val="43958A"/>
      </a:lt2>
      <a:accent1>
        <a:srgbClr val="43958A"/>
      </a:accent1>
      <a:accent2>
        <a:srgbClr val="D57A9A"/>
      </a:accent2>
      <a:accent3>
        <a:srgbClr val="119AC7"/>
      </a:accent3>
      <a:accent4>
        <a:srgbClr val="B481D9"/>
      </a:accent4>
      <a:accent5>
        <a:srgbClr val="3D1940"/>
      </a:accent5>
      <a:accent6>
        <a:srgbClr val="FFFFFF"/>
      </a:accent6>
      <a:hlink>
        <a:srgbClr val="3D1940"/>
      </a:hlink>
      <a:folHlink>
        <a:srgbClr val="FFFFFF"/>
      </a:folHlink>
    </a:clrScheme>
    <a:fontScheme name="RM Partner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M Partners - With partnership logo">
  <a:themeElements>
    <a:clrScheme name="RM Partners">
      <a:dk1>
        <a:srgbClr val="381B3E"/>
      </a:dk1>
      <a:lt1>
        <a:srgbClr val="FFFFFF"/>
      </a:lt1>
      <a:dk2>
        <a:srgbClr val="3C193F"/>
      </a:dk2>
      <a:lt2>
        <a:srgbClr val="03978A"/>
      </a:lt2>
      <a:accent1>
        <a:srgbClr val="DC7EE0"/>
      </a:accent1>
      <a:accent2>
        <a:srgbClr val="4699C4"/>
      </a:accent2>
      <a:accent3>
        <a:srgbClr val="3C193F"/>
      </a:accent3>
      <a:accent4>
        <a:srgbClr val="EFAF2D"/>
      </a:accent4>
      <a:accent5>
        <a:srgbClr val="03978A"/>
      </a:accent5>
      <a:accent6>
        <a:srgbClr val="FFFFFF"/>
      </a:accent6>
      <a:hlink>
        <a:srgbClr val="000000"/>
      </a:hlink>
      <a:folHlink>
        <a:srgbClr val="FFFFFF"/>
      </a:folHlink>
    </a:clrScheme>
    <a:fontScheme name="RM Partner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M Partners - Layout slides">
  <a:themeElements>
    <a:clrScheme name="RM Partners">
      <a:dk1>
        <a:srgbClr val="3D1940"/>
      </a:dk1>
      <a:lt1>
        <a:srgbClr val="FFFFFF"/>
      </a:lt1>
      <a:dk2>
        <a:srgbClr val="3D1940"/>
      </a:dk2>
      <a:lt2>
        <a:srgbClr val="43958A"/>
      </a:lt2>
      <a:accent1>
        <a:srgbClr val="43958A"/>
      </a:accent1>
      <a:accent2>
        <a:srgbClr val="D57A9A"/>
      </a:accent2>
      <a:accent3>
        <a:srgbClr val="119AC7"/>
      </a:accent3>
      <a:accent4>
        <a:srgbClr val="B481D9"/>
      </a:accent4>
      <a:accent5>
        <a:srgbClr val="3D1940"/>
      </a:accent5>
      <a:accent6>
        <a:srgbClr val="FFFFFF"/>
      </a:accent6>
      <a:hlink>
        <a:srgbClr val="3D1940"/>
      </a:hlink>
      <a:folHlink>
        <a:srgbClr val="FFFFFF"/>
      </a:folHlink>
    </a:clrScheme>
    <a:fontScheme name="RM Partner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FAB8953C27EA4BB59F6733D484C914" ma:contentTypeVersion="7" ma:contentTypeDescription="Create a new document." ma:contentTypeScope="" ma:versionID="d3e8890cb780f4d2a65bd91b9471054f">
  <xsd:schema xmlns:xsd="http://www.w3.org/2001/XMLSchema" xmlns:xs="http://www.w3.org/2001/XMLSchema" xmlns:p="http://schemas.microsoft.com/office/2006/metadata/properties" xmlns:ns2="82809a67-c19c-4979-8a81-9c56ff1dcd3d" targetNamespace="http://schemas.microsoft.com/office/2006/metadata/properties" ma:root="true" ma:fieldsID="e4d7ad98cd212c1bd739817e4a4ee9e0" ns2:_="">
    <xsd:import namespace="82809a67-c19c-4979-8a81-9c56ff1dcd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09a67-c19c-4979-8a81-9c56ff1dc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19A75B-37DF-42CD-AD48-CD000BADD138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2809a67-c19c-4979-8a81-9c56ff1dcd3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2AAC266-EC9E-44C6-9F3E-B911954FF5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70C2ED-CB66-4CE2-9A1A-27D18FA4A443}">
  <ds:schemaRefs>
    <ds:schemaRef ds:uri="82809a67-c19c-4979-8a81-9c56ff1dcd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Arial,Sans-Serif</vt:lpstr>
      <vt:lpstr>Calibri</vt:lpstr>
      <vt:lpstr>Georgia</vt:lpstr>
      <vt:lpstr>Trebuchet MS</vt:lpstr>
      <vt:lpstr>RM Partners - Divider slides</vt:lpstr>
      <vt:lpstr>RM Partners - With partnership logo</vt:lpstr>
      <vt:lpstr>RM Partners - Layout slides</vt:lpstr>
      <vt:lpstr> Case Study for Learning  Diagnosis of (Tumour Type) Cancer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Sample Title</dc:title>
  <dc:creator>darren hughes</dc:creator>
  <cp:lastModifiedBy>PATEL, Ekta (RM PARTNERS)</cp:lastModifiedBy>
  <cp:revision>2</cp:revision>
  <dcterms:created xsi:type="dcterms:W3CDTF">2024-01-10T11:59:31Z</dcterms:created>
  <dcterms:modified xsi:type="dcterms:W3CDTF">2025-09-10T12:50:26Z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0x0101007AFAB8953C27EA4BB59F6733D484C914</vt:lpwstr>
  </property>
  <property fmtid="{D5CDD505-2E9C-101B-9397-08002B2CF9AE}" pid="3" name="Order">
    <vt:r8>61300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