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6" r:id="rId2"/>
    <p:sldId id="259" r:id="rId3"/>
    <p:sldId id="260" r:id="rId4"/>
    <p:sldId id="261" r:id="rId5"/>
    <p:sldId id="262" r:id="rId6"/>
    <p:sldId id="263" r:id="rId7"/>
    <p:sldId id="296"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6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2A90C0"/>
    <a:srgbClr val="853E9A"/>
    <a:srgbClr val="F24678"/>
    <a:srgbClr val="F9A50E"/>
    <a:srgbClr val="4B429B"/>
    <a:srgbClr val="00B8B3"/>
    <a:srgbClr val="D5FF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95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7DB39E-C8D0-42BD-BB68-281E18C3AAEE}" type="datetimeFigureOut">
              <a:rPr lang="en-GB" smtClean="0"/>
              <a:t>24/10/2025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1A67A8-FA7D-4D12-BCD0-58DBEFABDF3E}" type="slidenum">
              <a:rPr lang="en-GB" smtClean="0"/>
              <a:t>‹#›</a:t>
            </a:fld>
            <a:endParaRPr lang="en-GB"/>
          </a:p>
        </p:txBody>
      </p:sp>
    </p:spTree>
    <p:extLst>
      <p:ext uri="{BB962C8B-B14F-4D97-AF65-F5344CB8AC3E}">
        <p14:creationId xmlns:p14="http://schemas.microsoft.com/office/powerpoint/2010/main" val="22112451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6BFEC9-5A8C-4817-8B8F-59A3F3EB2ECC}" type="datetimeFigureOut">
              <a:rPr lang="en-GB" smtClean="0"/>
              <a:t>24/10/2025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BD2CB2-BBBF-4505-BB0A-F6BB45720F16}" type="slidenum">
              <a:rPr lang="en-GB" smtClean="0"/>
              <a:t>‹#›</a:t>
            </a:fld>
            <a:endParaRPr lang="en-GB"/>
          </a:p>
        </p:txBody>
      </p:sp>
    </p:spTree>
    <p:extLst>
      <p:ext uri="{BB962C8B-B14F-4D97-AF65-F5344CB8AC3E}">
        <p14:creationId xmlns:p14="http://schemas.microsoft.com/office/powerpoint/2010/main" val="9617952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3BD2BE-0D39-469E-8B13-E83FE0E0A27D}" type="slidenum">
              <a:rPr lang="en-GB" smtClean="0"/>
              <a:t>9</a:t>
            </a:fld>
            <a:endParaRPr lang="en-GB"/>
          </a:p>
        </p:txBody>
      </p:sp>
      <p:sp>
        <p:nvSpPr>
          <p:cNvPr id="5" name="Notes Placeholder 2"/>
          <p:cNvSpPr txBox="1">
            <a:spLocks/>
          </p:cNvSpPr>
          <p:nvPr/>
        </p:nvSpPr>
        <p:spPr>
          <a:xfrm>
            <a:off x="832168" y="4675287"/>
            <a:ext cx="5438140" cy="4466987"/>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endParaRPr lang="en-GB"/>
          </a:p>
        </p:txBody>
      </p:sp>
      <p:sp>
        <p:nvSpPr>
          <p:cNvPr id="6" name="Notes Placeholder 2"/>
          <p:cNvSpPr txBox="1">
            <a:spLocks/>
          </p:cNvSpPr>
          <p:nvPr/>
        </p:nvSpPr>
        <p:spPr>
          <a:xfrm>
            <a:off x="832168" y="4867553"/>
            <a:ext cx="5438140" cy="4466987"/>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GB">
                <a:latin typeface="Arial" panose="020B0604020202020204" pitchFamily="34" charset="0"/>
                <a:cs typeface="Arial" panose="020B0604020202020204" pitchFamily="34" charset="0"/>
              </a:rPr>
              <a:t>CPIS connects social service IT systems with those used by NHS unscheduled care settings. It makes it possible to share essential information about children who have already been identified as at risk and attendances in unscheduled care settings which may indicate abuse or neglect. </a:t>
            </a:r>
          </a:p>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679614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3BD2BE-0D39-469E-8B13-E83FE0E0A27D}" type="slidenum">
              <a:rPr lang="en-GB" smtClean="0"/>
              <a:t>10</a:t>
            </a:fld>
            <a:endParaRPr lang="en-GB"/>
          </a:p>
        </p:txBody>
      </p:sp>
      <p:sp>
        <p:nvSpPr>
          <p:cNvPr id="5" name="Notes Placeholder 2"/>
          <p:cNvSpPr txBox="1">
            <a:spLocks/>
          </p:cNvSpPr>
          <p:nvPr/>
        </p:nvSpPr>
        <p:spPr>
          <a:xfrm>
            <a:off x="832168" y="4675287"/>
            <a:ext cx="5438140" cy="4466987"/>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endParaRPr lang="en-GB"/>
          </a:p>
        </p:txBody>
      </p:sp>
      <p:sp>
        <p:nvSpPr>
          <p:cNvPr id="6" name="Notes Placeholder 2"/>
          <p:cNvSpPr txBox="1">
            <a:spLocks/>
          </p:cNvSpPr>
          <p:nvPr/>
        </p:nvSpPr>
        <p:spPr>
          <a:xfrm>
            <a:off x="832168" y="4867553"/>
            <a:ext cx="5438140" cy="4466987"/>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GB">
                <a:latin typeface="Arial" panose="020B0604020202020204" pitchFamily="34" charset="0"/>
                <a:cs typeface="Arial" panose="020B0604020202020204" pitchFamily="34" charset="0"/>
              </a:rPr>
              <a:t>CPIS connects social service IT systems with those used by NHS unscheduled care settings. It makes it possible to share essential information about children who have already been identified as at risk and attendances in unscheduled care settings which may indicate abuse or neglect. </a:t>
            </a:r>
          </a:p>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1009505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15153"/>
            <a:ext cx="5438140" cy="4856678"/>
          </a:xfrm>
        </p:spPr>
        <p:txBody>
          <a:bodyPr/>
          <a:lstStyle/>
          <a:p>
            <a:endParaRPr lang="en-GB">
              <a:latin typeface="+mj-lt"/>
            </a:endParaRPr>
          </a:p>
        </p:txBody>
      </p:sp>
      <p:sp>
        <p:nvSpPr>
          <p:cNvPr id="4" name="Slide Number Placeholder 3"/>
          <p:cNvSpPr>
            <a:spLocks noGrp="1"/>
          </p:cNvSpPr>
          <p:nvPr>
            <p:ph type="sldNum" sz="quarter" idx="10"/>
          </p:nvPr>
        </p:nvSpPr>
        <p:spPr/>
        <p:txBody>
          <a:bodyPr/>
          <a:lstStyle/>
          <a:p>
            <a:fld id="{573BD2BE-0D39-469E-8B13-E83FE0E0A27D}" type="slidenum">
              <a:rPr lang="en-GB" smtClean="0"/>
              <a:t>12</a:t>
            </a:fld>
            <a:endParaRPr lang="en-GB"/>
          </a:p>
        </p:txBody>
      </p:sp>
    </p:spTree>
    <p:extLst>
      <p:ext uri="{BB962C8B-B14F-4D97-AF65-F5344CB8AC3E}">
        <p14:creationId xmlns:p14="http://schemas.microsoft.com/office/powerpoint/2010/main" val="1011188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30</a:t>
            </a:fld>
            <a:endParaRPr lang="en-GB"/>
          </a:p>
        </p:txBody>
      </p:sp>
    </p:spTree>
    <p:extLst>
      <p:ext uri="{BB962C8B-B14F-4D97-AF65-F5344CB8AC3E}">
        <p14:creationId xmlns:p14="http://schemas.microsoft.com/office/powerpoint/2010/main" val="2142675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31</a:t>
            </a:fld>
            <a:endParaRPr lang="en-GB"/>
          </a:p>
        </p:txBody>
      </p:sp>
    </p:spTree>
    <p:extLst>
      <p:ext uri="{BB962C8B-B14F-4D97-AF65-F5344CB8AC3E}">
        <p14:creationId xmlns:p14="http://schemas.microsoft.com/office/powerpoint/2010/main" val="3647288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NW London ICS)">
    <p:spTree>
      <p:nvGrpSpPr>
        <p:cNvPr id="1" name=""/>
        <p:cNvGrpSpPr/>
        <p:nvPr/>
      </p:nvGrpSpPr>
      <p:grpSpPr>
        <a:xfrm>
          <a:off x="0" y="0"/>
          <a:ext cx="0" cy="0"/>
          <a:chOff x="0" y="0"/>
          <a:chExt cx="0" cy="0"/>
        </a:xfrm>
      </p:grpSpPr>
      <p:sp>
        <p:nvSpPr>
          <p:cNvPr id="7" name="Rectangle 6"/>
          <p:cNvSpPr/>
          <p:nvPr userDrawn="1"/>
        </p:nvSpPr>
        <p:spPr>
          <a:xfrm>
            <a:off x="0" y="1080120"/>
            <a:ext cx="12192000" cy="5805264"/>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ctrTitle"/>
          </p:nvPr>
        </p:nvSpPr>
        <p:spPr>
          <a:xfrm>
            <a:off x="1524000" y="2202483"/>
            <a:ext cx="9144000" cy="2387600"/>
          </a:xfrm>
        </p:spPr>
        <p:txBody>
          <a:bodyPr anchor="b"/>
          <a:lstStyle>
            <a:lvl1pPr algn="ctr">
              <a:defRPr sz="60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524000" y="4682158"/>
            <a:ext cx="9144000" cy="90708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GB" dirty="0"/>
          </a:p>
        </p:txBody>
      </p:sp>
      <p:pic>
        <p:nvPicPr>
          <p:cNvPr id="33" name="Picture 32"/>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768408" y="219066"/>
            <a:ext cx="2233639" cy="687273"/>
          </a:xfrm>
          <a:prstGeom prst="rect">
            <a:avLst/>
          </a:prstGeom>
          <a:noFill/>
          <a:ln>
            <a:noFill/>
          </a:ln>
        </p:spPr>
      </p:pic>
    </p:spTree>
    <p:extLst>
      <p:ext uri="{BB962C8B-B14F-4D97-AF65-F5344CB8AC3E}">
        <p14:creationId xmlns:p14="http://schemas.microsoft.com/office/powerpoint/2010/main" val="224205956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slide (NW London ICS)">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89" y="1397238"/>
            <a:ext cx="11386643" cy="44800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a:p>
        </p:txBody>
      </p:sp>
      <p:sp>
        <p:nvSpPr>
          <p:cNvPr id="7" name="Rectangle 6"/>
          <p:cNvSpPr/>
          <p:nvPr userDrawn="1"/>
        </p:nvSpPr>
        <p:spPr>
          <a:xfrm>
            <a:off x="0" y="0"/>
            <a:ext cx="12192000" cy="1196752"/>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title" hasCustomPrompt="1"/>
          </p:nvPr>
        </p:nvSpPr>
        <p:spPr>
          <a:xfrm>
            <a:off x="407368" y="326582"/>
            <a:ext cx="11377264" cy="543595"/>
          </a:xfrm>
        </p:spPr>
        <p:txBody>
          <a:bodyPr/>
          <a:lstStyle>
            <a:lvl1pPr>
              <a:defRPr>
                <a:solidFill>
                  <a:schemeClr val="bg1"/>
                </a:solidFill>
              </a:defRPr>
            </a:lvl1pPr>
          </a:lstStyle>
          <a:p>
            <a:r>
              <a:rPr lang="en-US" dirty="0" smtClean="0"/>
              <a:t>Click to edit title</a:t>
            </a:r>
            <a:endParaRPr lang="en-GB" dirty="0"/>
          </a:p>
        </p:txBody>
      </p:sp>
    </p:spTree>
    <p:extLst>
      <p:ext uri="{BB962C8B-B14F-4D97-AF65-F5344CB8AC3E}">
        <p14:creationId xmlns:p14="http://schemas.microsoft.com/office/powerpoint/2010/main" val="34397219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 heading (NW London IC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a:p>
        </p:txBody>
      </p:sp>
      <p:sp>
        <p:nvSpPr>
          <p:cNvPr id="7" name="Rectangle 6"/>
          <p:cNvSpPr/>
          <p:nvPr userDrawn="1"/>
        </p:nvSpPr>
        <p:spPr>
          <a:xfrm>
            <a:off x="0" y="1196752"/>
            <a:ext cx="12192000" cy="360040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title" hasCustomPrompt="1"/>
          </p:nvPr>
        </p:nvSpPr>
        <p:spPr>
          <a:xfrm>
            <a:off x="407368" y="1523327"/>
            <a:ext cx="11377264" cy="1329606"/>
          </a:xfrm>
        </p:spPr>
        <p:txBody>
          <a:bodyPr/>
          <a:lstStyle>
            <a:lvl1pPr>
              <a:defRPr>
                <a:solidFill>
                  <a:schemeClr val="bg1"/>
                </a:solidFill>
              </a:defRPr>
            </a:lvl1pPr>
          </a:lstStyle>
          <a:p>
            <a:r>
              <a:rPr lang="en-US" dirty="0" smtClean="0"/>
              <a:t>Click to add sub-heading</a:t>
            </a:r>
            <a:endParaRPr lang="en-GB" dirty="0"/>
          </a:p>
        </p:txBody>
      </p:sp>
    </p:spTree>
    <p:extLst>
      <p:ext uri="{BB962C8B-B14F-4D97-AF65-F5344CB8AC3E}">
        <p14:creationId xmlns:p14="http://schemas.microsoft.com/office/powerpoint/2010/main" val="31460127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5EEEDF-C5A1-427F-B9B5-B9B68F456C55}" type="datetimeFigureOut">
              <a:rPr lang="en-GB" smtClean="0"/>
              <a:t>24/10/2025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645F99-77A4-4601-B7B1-46080D9EE523}" type="slidenum">
              <a:rPr lang="en-GB" smtClean="0"/>
              <a:t>‹#›</a:t>
            </a:fld>
            <a:endParaRPr lang="en-GB"/>
          </a:p>
        </p:txBody>
      </p:sp>
    </p:spTree>
    <p:extLst>
      <p:ext uri="{BB962C8B-B14F-4D97-AF65-F5344CB8AC3E}">
        <p14:creationId xmlns:p14="http://schemas.microsoft.com/office/powerpoint/2010/main" val="11783987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4724400" y="6486286"/>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76F84FA-B8EB-462F-97BA-032CB76B4E3A}" type="slidenum">
              <a:rPr lang="en-GB" smtClean="0"/>
              <a:pPr/>
              <a:t>‹#›</a:t>
            </a:fld>
            <a:endParaRPr lang="en-GB"/>
          </a:p>
        </p:txBody>
      </p:sp>
      <p:pic>
        <p:nvPicPr>
          <p:cNvPr id="8" name="Picture 7"/>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10200456" y="6178552"/>
            <a:ext cx="1784228" cy="548992"/>
          </a:xfrm>
          <a:prstGeom prst="rect">
            <a:avLst/>
          </a:prstGeom>
          <a:noFill/>
          <a:ln>
            <a:noFill/>
          </a:ln>
        </p:spPr>
      </p:pic>
    </p:spTree>
    <p:extLst>
      <p:ext uri="{BB962C8B-B14F-4D97-AF65-F5344CB8AC3E}">
        <p14:creationId xmlns:p14="http://schemas.microsoft.com/office/powerpoint/2010/main" val="2213644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PowerPoint_Presentation.pptx"/></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nhsnwl.registration.authority@nhs.ne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hyperlink" Target="mailto:nhsnwl.registration.authority@nhs.ne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portal.spineservices.nhs.uk/nationalcarerecordsservic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GP Safeguarding Forum</a:t>
            </a:r>
            <a:endParaRPr lang="en-GB" dirty="0"/>
          </a:p>
        </p:txBody>
      </p:sp>
      <p:sp>
        <p:nvSpPr>
          <p:cNvPr id="3" name="Subtitle 2"/>
          <p:cNvSpPr>
            <a:spLocks noGrp="1"/>
          </p:cNvSpPr>
          <p:nvPr>
            <p:ph type="subTitle" idx="1"/>
          </p:nvPr>
        </p:nvSpPr>
        <p:spPr/>
        <p:txBody>
          <a:bodyPr/>
          <a:lstStyle/>
          <a:p>
            <a:r>
              <a:rPr lang="en-GB" smtClean="0"/>
              <a:t>October</a:t>
            </a:r>
            <a:r>
              <a:rPr lang="en-GB" smtClean="0"/>
              <a:t> </a:t>
            </a:r>
            <a:r>
              <a:rPr lang="en-GB" dirty="0" smtClean="0"/>
              <a:t>2025 </a:t>
            </a:r>
            <a:endParaRPr lang="en-GB" dirty="0"/>
          </a:p>
        </p:txBody>
      </p:sp>
    </p:spTree>
    <p:extLst>
      <p:ext uri="{BB962C8B-B14F-4D97-AF65-F5344CB8AC3E}">
        <p14:creationId xmlns:p14="http://schemas.microsoft.com/office/powerpoint/2010/main" val="1947208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p:nvPr>
        </p:nvSpPr>
        <p:spPr>
          <a:xfrm>
            <a:off x="499798" y="260648"/>
            <a:ext cx="11164821" cy="672075"/>
          </a:xfrm>
          <a:prstGeom prst="rect">
            <a:avLst/>
          </a:prstGeom>
        </p:spPr>
        <p:txBody>
          <a:bodyPr vert="horz" lIns="0" tIns="0" rIns="0" bIns="0" rtlCol="0" anchor="ctr">
            <a:normAutofit fontScale="90000"/>
          </a:bodyPr>
          <a:lstStyle>
            <a:lvl1pPr>
              <a:defRPr sz="3500">
                <a:solidFill>
                  <a:srgbClr val="003350"/>
                </a:solidFill>
              </a:defRPr>
            </a:lvl1pPr>
          </a:lstStyle>
          <a:p>
            <a:pPr lvl="0">
              <a:defRPr sz="1800">
                <a:solidFill>
                  <a:srgbClr val="000000"/>
                </a:solidFill>
              </a:defRPr>
            </a:pPr>
            <a:r>
              <a:rPr lang="en-GB" sz="3733" dirty="0">
                <a:solidFill>
                  <a:schemeClr val="accent1"/>
                </a:solidFill>
                <a:latin typeface="Arial"/>
                <a:ea typeface="Arial"/>
                <a:cs typeface="Arial"/>
                <a:sym typeface="Arial"/>
              </a:rPr>
              <a:t>How does CP-IS work? </a:t>
            </a:r>
            <a:r>
              <a:rPr lang="en-GB" sz="2400" dirty="0">
                <a:solidFill>
                  <a:schemeClr val="accent1"/>
                </a:solidFill>
                <a:latin typeface="Arial"/>
                <a:ea typeface="Arial"/>
                <a:cs typeface="Arial"/>
                <a:sym typeface="Arial"/>
              </a:rPr>
              <a:t>(Phase 1 Unscheduled care – alert generated  </a:t>
            </a:r>
            <a:br>
              <a:rPr lang="en-GB" sz="2400" dirty="0">
                <a:solidFill>
                  <a:schemeClr val="accent1"/>
                </a:solidFill>
                <a:latin typeface="Arial"/>
                <a:ea typeface="Arial"/>
                <a:cs typeface="Arial"/>
                <a:sym typeface="Arial"/>
              </a:rPr>
            </a:br>
            <a:r>
              <a:rPr lang="en-GB" sz="2400" dirty="0">
                <a:solidFill>
                  <a:schemeClr val="accent1"/>
                </a:solidFill>
                <a:latin typeface="Arial"/>
                <a:ea typeface="Arial"/>
                <a:cs typeface="Arial"/>
                <a:sym typeface="Arial"/>
              </a:rPr>
              <a:t>                                                                    Phase 2 – no alert / silent read) </a:t>
            </a:r>
            <a:endParaRPr sz="2400" dirty="0">
              <a:solidFill>
                <a:schemeClr val="accent1"/>
              </a:solidFill>
              <a:latin typeface="Arial"/>
              <a:ea typeface="Arial"/>
              <a:cs typeface="Arial"/>
              <a:sym typeface="Arial"/>
            </a:endParaRPr>
          </a:p>
        </p:txBody>
      </p:sp>
      <p:graphicFrame>
        <p:nvGraphicFramePr>
          <p:cNvPr id="3" name="Object 2">
            <a:hlinkClick r:id="" action="ppaction://ole?verb=0"/>
          </p:cNvPr>
          <p:cNvGraphicFramePr>
            <a:graphicFrameLocks noChangeAspect="1"/>
          </p:cNvGraphicFramePr>
          <p:nvPr>
            <p:extLst/>
          </p:nvPr>
        </p:nvGraphicFramePr>
        <p:xfrm>
          <a:off x="1391477" y="1488142"/>
          <a:ext cx="9505056" cy="4885743"/>
        </p:xfrm>
        <a:graphic>
          <a:graphicData uri="http://schemas.openxmlformats.org/presentationml/2006/ole">
            <mc:AlternateContent xmlns:mc="http://schemas.openxmlformats.org/markup-compatibility/2006">
              <mc:Choice xmlns:v="urn:schemas-microsoft-com:vml" Requires="v">
                <p:oleObj spid="_x0000_s2052" name="Presentation" r:id="rId4" imgW="4570532" imgH="2570894" progId="PowerPoint.Show.12">
                  <p:embed/>
                </p:oleObj>
              </mc:Choice>
              <mc:Fallback>
                <p:oleObj name="Presentation" r:id="rId4" imgW="4570532" imgH="2570894" progId="PowerPoint.Show.12">
                  <p:embed/>
                  <p:pic>
                    <p:nvPicPr>
                      <p:cNvPr id="3" name="Object 2">
                        <a:hlinkClick r:id="" action="ppaction://ole?verb=0"/>
                      </p:cNvPr>
                      <p:cNvPicPr/>
                      <p:nvPr/>
                    </p:nvPicPr>
                    <p:blipFill>
                      <a:blip r:embed="rId5"/>
                      <a:stretch>
                        <a:fillRect/>
                      </a:stretch>
                    </p:blipFill>
                    <p:spPr>
                      <a:xfrm>
                        <a:off x="1391477" y="1488142"/>
                        <a:ext cx="9505056" cy="4885743"/>
                      </a:xfrm>
                      <a:prstGeom prst="rect">
                        <a:avLst/>
                      </a:prstGeom>
                    </p:spPr>
                  </p:pic>
                </p:oleObj>
              </mc:Fallback>
            </mc:AlternateContent>
          </a:graphicData>
        </a:graphic>
      </p:graphicFrame>
    </p:spTree>
    <p:extLst>
      <p:ext uri="{BB962C8B-B14F-4D97-AF65-F5344CB8AC3E}">
        <p14:creationId xmlns:p14="http://schemas.microsoft.com/office/powerpoint/2010/main" val="30908265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C69A-79D7-3C77-DEB6-91D81096EBAE}"/>
              </a:ext>
            </a:extLst>
          </p:cNvPr>
          <p:cNvSpPr>
            <a:spLocks noGrp="1"/>
          </p:cNvSpPr>
          <p:nvPr>
            <p:ph type="title"/>
          </p:nvPr>
        </p:nvSpPr>
        <p:spPr>
          <a:xfrm>
            <a:off x="407368" y="326582"/>
            <a:ext cx="11377264" cy="1014186"/>
          </a:xfrm>
        </p:spPr>
        <p:txBody>
          <a:bodyPr>
            <a:normAutofit fontScale="90000"/>
          </a:bodyPr>
          <a:lstStyle/>
          <a:p>
            <a:r>
              <a:rPr lang="en-GB" dirty="0"/>
              <a:t>CP-IS Phase 1 is in place and working in unscheduled healthcare settings which  include:</a:t>
            </a:r>
            <a:br>
              <a:rPr lang="en-GB" dirty="0"/>
            </a:br>
            <a:endParaRPr lang="en-GB" dirty="0"/>
          </a:p>
        </p:txBody>
      </p:sp>
      <p:sp>
        <p:nvSpPr>
          <p:cNvPr id="3" name="Content Placeholder 2">
            <a:extLst>
              <a:ext uri="{FF2B5EF4-FFF2-40B4-BE49-F238E27FC236}">
                <a16:creationId xmlns:a16="http://schemas.microsoft.com/office/drawing/2014/main" id="{D952BC38-A63C-69CA-5C24-57082AB153E9}"/>
              </a:ext>
            </a:extLst>
          </p:cNvPr>
          <p:cNvSpPr>
            <a:spLocks noGrp="1"/>
          </p:cNvSpPr>
          <p:nvPr>
            <p:ph idx="1"/>
          </p:nvPr>
        </p:nvSpPr>
        <p:spPr>
          <a:xfrm>
            <a:off x="960000" y="2142565"/>
            <a:ext cx="10272000" cy="4235435"/>
          </a:xfrm>
        </p:spPr>
        <p:txBody>
          <a:bodyPr/>
          <a:lstStyle/>
          <a:p>
            <a:pPr marL="0" indent="0">
              <a:buNone/>
            </a:pPr>
            <a:endParaRPr lang="en-GB" dirty="0"/>
          </a:p>
          <a:p>
            <a:pPr lvl="0"/>
            <a:r>
              <a:rPr lang="en-GB" dirty="0"/>
              <a:t>Emergency Departments (NHS Trusts)</a:t>
            </a:r>
          </a:p>
          <a:p>
            <a:pPr lvl="0"/>
            <a:r>
              <a:rPr lang="en-GB" dirty="0"/>
              <a:t>Minor Injury Units (NHS Trusts)</a:t>
            </a:r>
          </a:p>
          <a:p>
            <a:pPr lvl="0"/>
            <a:r>
              <a:rPr lang="en-GB" dirty="0"/>
              <a:t>Walk in Centres (CCGs/Primary Care)</a:t>
            </a:r>
          </a:p>
          <a:p>
            <a:pPr lvl="0"/>
            <a:r>
              <a:rPr lang="en-GB" dirty="0"/>
              <a:t>Urgent Care Centres/Urgent Treatment Centres</a:t>
            </a:r>
          </a:p>
          <a:p>
            <a:pPr lvl="0"/>
            <a:r>
              <a:rPr lang="en-GB" dirty="0"/>
              <a:t>GP Out of Hours only </a:t>
            </a:r>
          </a:p>
          <a:p>
            <a:endParaRPr lang="en-GB" dirty="0"/>
          </a:p>
        </p:txBody>
      </p:sp>
      <p:sp>
        <p:nvSpPr>
          <p:cNvPr id="4" name="Slide Number Placeholder 3">
            <a:extLst>
              <a:ext uri="{FF2B5EF4-FFF2-40B4-BE49-F238E27FC236}">
                <a16:creationId xmlns:a16="http://schemas.microsoft.com/office/drawing/2014/main" id="{706727A2-2399-A5F6-BA32-1C1C89C438E4}"/>
              </a:ext>
            </a:extLst>
          </p:cNvPr>
          <p:cNvSpPr>
            <a:spLocks noGrp="1"/>
          </p:cNvSpPr>
          <p:nvPr>
            <p:ph type="sldNum" sz="quarter" idx="12"/>
          </p:nvPr>
        </p:nvSpPr>
        <p:spPr/>
        <p:txBody>
          <a:bodyPr/>
          <a:lstStyle/>
          <a:p>
            <a:fld id="{4F2E129E-16B7-480B-972E-C025DBFD1D53}" type="slidenum">
              <a:rPr lang="en-GB" smtClean="0">
                <a:solidFill>
                  <a:srgbClr val="424D58"/>
                </a:solidFill>
              </a:rPr>
              <a:pPr/>
              <a:t>11</a:t>
            </a:fld>
            <a:endParaRPr lang="en-GB">
              <a:solidFill>
                <a:srgbClr val="424D58"/>
              </a:solidFill>
            </a:endParaRPr>
          </a:p>
        </p:txBody>
      </p:sp>
    </p:spTree>
    <p:extLst>
      <p:ext uri="{BB962C8B-B14F-4D97-AF65-F5344CB8AC3E}">
        <p14:creationId xmlns:p14="http://schemas.microsoft.com/office/powerpoint/2010/main" val="3681209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p:nvPr>
        </p:nvSpPr>
        <p:spPr>
          <a:xfrm>
            <a:off x="637184" y="-243408"/>
            <a:ext cx="11260832" cy="2063203"/>
          </a:xfrm>
          <a:prstGeom prst="rect">
            <a:avLst/>
          </a:prstGeom>
        </p:spPr>
        <p:txBody>
          <a:bodyPr vert="horz" lIns="0" tIns="0" rIns="0" bIns="0" rtlCol="0" anchor="ctr">
            <a:normAutofit/>
          </a:bodyPr>
          <a:lstStyle>
            <a:lvl1pPr>
              <a:defRPr sz="3500">
                <a:solidFill>
                  <a:srgbClr val="003350"/>
                </a:solidFill>
              </a:defRPr>
            </a:lvl1pPr>
          </a:lstStyle>
          <a:p>
            <a:pPr lvl="0">
              <a:defRPr sz="1800">
                <a:solidFill>
                  <a:srgbClr val="000000"/>
                </a:solidFill>
              </a:defRPr>
            </a:pPr>
            <a:r>
              <a:rPr lang="en-GB" sz="3200" dirty="0">
                <a:solidFill>
                  <a:schemeClr val="accent1"/>
                </a:solidFill>
                <a:latin typeface="Arial"/>
                <a:ea typeface="Arial"/>
                <a:cs typeface="Arial"/>
                <a:sym typeface="Arial"/>
              </a:rPr>
              <a:t>Phase Two – scheduled care – silent read ( no alert ) </a:t>
            </a:r>
            <a:endParaRPr sz="3200" dirty="0">
              <a:solidFill>
                <a:schemeClr val="accent1"/>
              </a:solidFill>
              <a:latin typeface="Arial"/>
              <a:ea typeface="Arial"/>
              <a:cs typeface="Arial"/>
              <a:sym typeface="Arial"/>
            </a:endParaRPr>
          </a:p>
        </p:txBody>
      </p:sp>
      <p:sp>
        <p:nvSpPr>
          <p:cNvPr id="146" name="Shape 146"/>
          <p:cNvSpPr>
            <a:spLocks noGrp="1"/>
          </p:cNvSpPr>
          <p:nvPr>
            <p:ph type="body" idx="1"/>
          </p:nvPr>
        </p:nvSpPr>
        <p:spPr>
          <a:xfrm>
            <a:off x="623392" y="1412777"/>
            <a:ext cx="11425269" cy="5257801"/>
          </a:xfrm>
          <a:prstGeom prst="rect">
            <a:avLst/>
          </a:prstGeom>
        </p:spPr>
        <p:txBody>
          <a:bodyPr vert="horz" lIns="0" tIns="0" rIns="0" bIns="0" rtlCol="0">
            <a:normAutofit/>
          </a:bodyPr>
          <a:lstStyle/>
          <a:p>
            <a:pPr marL="0" indent="0">
              <a:buNone/>
            </a:pPr>
            <a:r>
              <a:rPr lang="en-GB" sz="2667" dirty="0"/>
              <a:t>Phase 2 Care settings approved by DHSC and NHS England are: </a:t>
            </a:r>
          </a:p>
          <a:p>
            <a:pPr marL="0" indent="0">
              <a:buNone/>
            </a:pPr>
            <a:endParaRPr lang="en-GB" sz="2667" dirty="0"/>
          </a:p>
          <a:p>
            <a:pPr marL="0" indent="0">
              <a:buNone/>
            </a:pPr>
            <a:r>
              <a:rPr lang="en-GB" sz="2667" dirty="0"/>
              <a:t>• Primary Care – General Practice in Hours​ </a:t>
            </a:r>
          </a:p>
          <a:p>
            <a:pPr marL="0" indent="0">
              <a:buNone/>
            </a:pPr>
            <a:r>
              <a:rPr lang="en-GB" sz="2667" dirty="0"/>
              <a:t>• Mental Health (CAMHS)​ </a:t>
            </a:r>
          </a:p>
          <a:p>
            <a:pPr marL="0" indent="0">
              <a:buNone/>
            </a:pPr>
            <a:r>
              <a:rPr lang="en-GB" sz="2667" dirty="0"/>
              <a:t>• Sexual Health: SARCS &amp; Termination of Pregnancy Services​ </a:t>
            </a:r>
          </a:p>
          <a:p>
            <a:pPr marL="0" indent="0">
              <a:buNone/>
            </a:pPr>
            <a:r>
              <a:rPr lang="en-GB" sz="2667" dirty="0"/>
              <a:t>• 0-19 Services​ </a:t>
            </a:r>
          </a:p>
          <a:p>
            <a:pPr marL="0" indent="0">
              <a:buNone/>
            </a:pPr>
            <a:r>
              <a:rPr lang="en-GB" sz="2667" dirty="0"/>
              <a:t>• Community Paediatrics​ </a:t>
            </a:r>
          </a:p>
          <a:p>
            <a:pPr marL="0" indent="0">
              <a:buNone/>
            </a:pPr>
            <a:r>
              <a:rPr lang="en-GB" sz="2667" dirty="0"/>
              <a:t>• Dentistry</a:t>
            </a:r>
            <a:endParaRPr lang="en-GB" sz="2667" dirty="0">
              <a:solidFill>
                <a:schemeClr val="accent2">
                  <a:lumMod val="75000"/>
                </a:schemeClr>
              </a:solidFill>
            </a:endParaRPr>
          </a:p>
          <a:p>
            <a:pPr marL="0" indent="0">
              <a:buNone/>
            </a:pPr>
            <a:endParaRPr lang="en-GB" sz="3200" b="1" dirty="0"/>
          </a:p>
        </p:txBody>
      </p:sp>
    </p:spTree>
    <p:extLst>
      <p:ext uri="{BB962C8B-B14F-4D97-AF65-F5344CB8AC3E}">
        <p14:creationId xmlns:p14="http://schemas.microsoft.com/office/powerpoint/2010/main" val="865255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1B100-9799-863D-83B4-344806932F8A}"/>
              </a:ext>
            </a:extLst>
          </p:cNvPr>
          <p:cNvSpPr>
            <a:spLocks noGrp="1"/>
          </p:cNvSpPr>
          <p:nvPr>
            <p:ph type="title"/>
          </p:nvPr>
        </p:nvSpPr>
        <p:spPr/>
        <p:txBody>
          <a:bodyPr>
            <a:normAutofit fontScale="90000"/>
          </a:bodyPr>
          <a:lstStyle/>
          <a:p>
            <a:r>
              <a:rPr lang="en-GB" dirty="0"/>
              <a:t>What information will you see on CP-IS?: </a:t>
            </a:r>
          </a:p>
        </p:txBody>
      </p:sp>
      <p:sp>
        <p:nvSpPr>
          <p:cNvPr id="3" name="Content Placeholder 2">
            <a:extLst>
              <a:ext uri="{FF2B5EF4-FFF2-40B4-BE49-F238E27FC236}">
                <a16:creationId xmlns:a16="http://schemas.microsoft.com/office/drawing/2014/main" id="{212CD5C6-3FAC-1F0F-E150-38DC3B9DB193}"/>
              </a:ext>
            </a:extLst>
          </p:cNvPr>
          <p:cNvSpPr>
            <a:spLocks noGrp="1"/>
          </p:cNvSpPr>
          <p:nvPr>
            <p:ph idx="1"/>
          </p:nvPr>
        </p:nvSpPr>
        <p:spPr/>
        <p:txBody>
          <a:bodyPr>
            <a:normAutofit/>
          </a:bodyPr>
          <a:lstStyle/>
          <a:p>
            <a:pPr lvl="0"/>
            <a:r>
              <a:rPr lang="en-GB" dirty="0"/>
              <a:t>A child in the care of the Local Authority – alert remains visible 12 month after child leaves care </a:t>
            </a:r>
          </a:p>
          <a:p>
            <a:pPr lvl="0"/>
            <a:endParaRPr lang="en-GB" dirty="0"/>
          </a:p>
          <a:p>
            <a:pPr lvl="0"/>
            <a:r>
              <a:rPr lang="en-GB" dirty="0"/>
              <a:t>A child subject to a Child Protection Plan - alert remains visible 12 month after child protection plan ends </a:t>
            </a:r>
          </a:p>
          <a:p>
            <a:pPr lvl="0"/>
            <a:endParaRPr lang="en-GB" dirty="0"/>
          </a:p>
          <a:p>
            <a:pPr lvl="0"/>
            <a:r>
              <a:rPr lang="en-GB" dirty="0"/>
              <a:t>An unborn baby subject to a Child Protection Plan – alert remains visible for 28 days after the expected date of delivery.  </a:t>
            </a:r>
          </a:p>
          <a:p>
            <a:endParaRPr lang="en-GB" dirty="0"/>
          </a:p>
        </p:txBody>
      </p:sp>
      <p:sp>
        <p:nvSpPr>
          <p:cNvPr id="4" name="Slide Number Placeholder 3">
            <a:extLst>
              <a:ext uri="{FF2B5EF4-FFF2-40B4-BE49-F238E27FC236}">
                <a16:creationId xmlns:a16="http://schemas.microsoft.com/office/drawing/2014/main" id="{DEA822C3-367B-4FEC-1376-78021BE663A7}"/>
              </a:ext>
            </a:extLst>
          </p:cNvPr>
          <p:cNvSpPr>
            <a:spLocks noGrp="1"/>
          </p:cNvSpPr>
          <p:nvPr>
            <p:ph type="sldNum" sz="quarter" idx="12"/>
          </p:nvPr>
        </p:nvSpPr>
        <p:spPr/>
        <p:txBody>
          <a:bodyPr/>
          <a:lstStyle/>
          <a:p>
            <a:fld id="{4F2E129E-16B7-480B-972E-C025DBFD1D53}" type="slidenum">
              <a:rPr lang="en-GB" smtClean="0">
                <a:solidFill>
                  <a:srgbClr val="424D58"/>
                </a:solidFill>
              </a:rPr>
              <a:pPr/>
              <a:t>13</a:t>
            </a:fld>
            <a:endParaRPr lang="en-GB">
              <a:solidFill>
                <a:srgbClr val="424D58"/>
              </a:solidFill>
            </a:endParaRPr>
          </a:p>
        </p:txBody>
      </p:sp>
    </p:spTree>
    <p:extLst>
      <p:ext uri="{BB962C8B-B14F-4D97-AF65-F5344CB8AC3E}">
        <p14:creationId xmlns:p14="http://schemas.microsoft.com/office/powerpoint/2010/main" val="4242082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A6DC-D694-D8F6-C3C6-F483809C6839}"/>
              </a:ext>
            </a:extLst>
          </p:cNvPr>
          <p:cNvSpPr>
            <a:spLocks noGrp="1"/>
          </p:cNvSpPr>
          <p:nvPr>
            <p:ph type="title"/>
          </p:nvPr>
        </p:nvSpPr>
        <p:spPr/>
        <p:txBody>
          <a:bodyPr>
            <a:normAutofit fontScale="90000"/>
          </a:bodyPr>
          <a:lstStyle/>
          <a:p>
            <a:r>
              <a:rPr lang="en-GB" dirty="0"/>
              <a:t>CP-IS also provides:</a:t>
            </a:r>
          </a:p>
        </p:txBody>
      </p:sp>
      <p:sp>
        <p:nvSpPr>
          <p:cNvPr id="3" name="Content Placeholder 2">
            <a:extLst>
              <a:ext uri="{FF2B5EF4-FFF2-40B4-BE49-F238E27FC236}">
                <a16:creationId xmlns:a16="http://schemas.microsoft.com/office/drawing/2014/main" id="{75E472A3-C5D3-4824-443D-74507A7D99AA}"/>
              </a:ext>
            </a:extLst>
          </p:cNvPr>
          <p:cNvSpPr>
            <a:spLocks noGrp="1"/>
          </p:cNvSpPr>
          <p:nvPr>
            <p:ph idx="1"/>
          </p:nvPr>
        </p:nvSpPr>
        <p:spPr/>
        <p:txBody>
          <a:bodyPr/>
          <a:lstStyle/>
          <a:p>
            <a:pPr lvl="0"/>
            <a:r>
              <a:rPr lang="en-GB" dirty="0"/>
              <a:t>Start and end date of the child protection plan </a:t>
            </a:r>
            <a:r>
              <a:rPr lang="en-GB" b="1" dirty="0"/>
              <a:t>(not the category)</a:t>
            </a:r>
            <a:r>
              <a:rPr lang="en-GB" dirty="0"/>
              <a:t> </a:t>
            </a:r>
          </a:p>
          <a:p>
            <a:pPr lvl="0"/>
            <a:r>
              <a:rPr lang="en-GB" dirty="0"/>
              <a:t>Start and end of a child in care </a:t>
            </a:r>
            <a:r>
              <a:rPr lang="en-GB" b="1" dirty="0"/>
              <a:t>(not the reason for being in care) </a:t>
            </a:r>
            <a:endParaRPr lang="en-GB" dirty="0"/>
          </a:p>
          <a:p>
            <a:pPr lvl="0"/>
            <a:r>
              <a:rPr lang="en-GB" dirty="0"/>
              <a:t>Name and contact of the Local Authority  </a:t>
            </a:r>
          </a:p>
          <a:p>
            <a:pPr lvl="0"/>
            <a:r>
              <a:rPr lang="en-GB" dirty="0"/>
              <a:t>History of professionals accessing CP-IS </a:t>
            </a:r>
            <a:r>
              <a:rPr lang="en-GB" b="1" dirty="0"/>
              <a:t>(date / time,  role and organisation of person accessing the system) </a:t>
            </a:r>
            <a:endParaRPr lang="en-GB" dirty="0"/>
          </a:p>
          <a:p>
            <a:endParaRPr lang="en-GB" dirty="0"/>
          </a:p>
        </p:txBody>
      </p:sp>
      <p:sp>
        <p:nvSpPr>
          <p:cNvPr id="4" name="Slide Number Placeholder 3">
            <a:extLst>
              <a:ext uri="{FF2B5EF4-FFF2-40B4-BE49-F238E27FC236}">
                <a16:creationId xmlns:a16="http://schemas.microsoft.com/office/drawing/2014/main" id="{485DC817-F3D2-6223-6275-F47BEE46FBFB}"/>
              </a:ext>
            </a:extLst>
          </p:cNvPr>
          <p:cNvSpPr>
            <a:spLocks noGrp="1"/>
          </p:cNvSpPr>
          <p:nvPr>
            <p:ph type="sldNum" sz="quarter" idx="12"/>
          </p:nvPr>
        </p:nvSpPr>
        <p:spPr/>
        <p:txBody>
          <a:bodyPr/>
          <a:lstStyle/>
          <a:p>
            <a:fld id="{4F2E129E-16B7-480B-972E-C025DBFD1D53}" type="slidenum">
              <a:rPr lang="en-GB" smtClean="0">
                <a:solidFill>
                  <a:srgbClr val="424D58"/>
                </a:solidFill>
              </a:rPr>
              <a:pPr/>
              <a:t>14</a:t>
            </a:fld>
            <a:endParaRPr lang="en-GB">
              <a:solidFill>
                <a:srgbClr val="424D58"/>
              </a:solidFill>
            </a:endParaRPr>
          </a:p>
        </p:txBody>
      </p:sp>
    </p:spTree>
    <p:extLst>
      <p:ext uri="{BB962C8B-B14F-4D97-AF65-F5344CB8AC3E}">
        <p14:creationId xmlns:p14="http://schemas.microsoft.com/office/powerpoint/2010/main" val="3877253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80F47-B603-29FF-DF2E-73335326C172}"/>
              </a:ext>
            </a:extLst>
          </p:cNvPr>
          <p:cNvSpPr>
            <a:spLocks noGrp="1"/>
          </p:cNvSpPr>
          <p:nvPr>
            <p:ph type="title"/>
          </p:nvPr>
        </p:nvSpPr>
        <p:spPr>
          <a:xfrm>
            <a:off x="335360" y="-99392"/>
            <a:ext cx="11377264" cy="1368152"/>
          </a:xfrm>
        </p:spPr>
        <p:txBody>
          <a:bodyPr>
            <a:noAutofit/>
          </a:bodyPr>
          <a:lstStyle/>
          <a:p>
            <a:r>
              <a:rPr lang="en-GB" sz="2000" dirty="0"/>
              <a:t/>
            </a:r>
            <a:br>
              <a:rPr lang="en-GB" sz="2000" dirty="0"/>
            </a:br>
            <a:r>
              <a:rPr lang="en-GB" sz="2000" dirty="0"/>
              <a:t/>
            </a:r>
            <a:br>
              <a:rPr lang="en-GB" sz="2000" dirty="0"/>
            </a:br>
            <a:r>
              <a:rPr lang="en-GB" sz="2000" dirty="0"/>
              <a:t/>
            </a:r>
            <a:br>
              <a:rPr lang="en-GB" sz="2000" dirty="0"/>
            </a:br>
            <a:endParaRPr lang="en-GB" sz="2000" dirty="0"/>
          </a:p>
        </p:txBody>
      </p:sp>
      <p:sp>
        <p:nvSpPr>
          <p:cNvPr id="4" name="Slide Number Placeholder 3">
            <a:extLst>
              <a:ext uri="{FF2B5EF4-FFF2-40B4-BE49-F238E27FC236}">
                <a16:creationId xmlns:a16="http://schemas.microsoft.com/office/drawing/2014/main" id="{A3C5EE24-C087-D6A2-E7D9-3F4BC55E77DB}"/>
              </a:ext>
            </a:extLst>
          </p:cNvPr>
          <p:cNvSpPr>
            <a:spLocks noGrp="1"/>
          </p:cNvSpPr>
          <p:nvPr>
            <p:ph type="sldNum" sz="quarter" idx="12"/>
          </p:nvPr>
        </p:nvSpPr>
        <p:spPr/>
        <p:txBody>
          <a:bodyPr/>
          <a:lstStyle/>
          <a:p>
            <a:fld id="{4F2E129E-16B7-480B-972E-C025DBFD1D53}" type="slidenum">
              <a:rPr lang="en-GB" smtClean="0">
                <a:solidFill>
                  <a:srgbClr val="424D58"/>
                </a:solidFill>
              </a:rPr>
              <a:pPr/>
              <a:t>15</a:t>
            </a:fld>
            <a:endParaRPr lang="en-GB">
              <a:solidFill>
                <a:srgbClr val="424D58"/>
              </a:solidFill>
            </a:endParaRPr>
          </a:p>
        </p:txBody>
      </p:sp>
      <p:sp>
        <p:nvSpPr>
          <p:cNvPr id="3" name="Rectangle 2"/>
          <p:cNvSpPr/>
          <p:nvPr/>
        </p:nvSpPr>
        <p:spPr>
          <a:xfrm>
            <a:off x="911424" y="1844824"/>
            <a:ext cx="10945216" cy="3416320"/>
          </a:xfrm>
          <a:prstGeom prst="rect">
            <a:avLst/>
          </a:prstGeom>
        </p:spPr>
        <p:txBody>
          <a:bodyPr wrap="square">
            <a:spAutoFit/>
          </a:bodyPr>
          <a:lstStyle/>
          <a:p>
            <a:r>
              <a:rPr lang="en-GB" sz="3600" dirty="0"/>
              <a:t>CP-IS does not share any information from the child’s social care record such as category of the child protection plan, reason for being in care or family contacts or medical information. </a:t>
            </a:r>
            <a:br>
              <a:rPr lang="en-GB" sz="3600" dirty="0"/>
            </a:br>
            <a:r>
              <a:rPr lang="en-GB" sz="3600" dirty="0"/>
              <a:t/>
            </a:r>
            <a:br>
              <a:rPr lang="en-GB" sz="3600" dirty="0"/>
            </a:br>
            <a:r>
              <a:rPr lang="en-GB" sz="3600" dirty="0"/>
              <a:t>No clinical information is shared on CP-IS. </a:t>
            </a:r>
          </a:p>
        </p:txBody>
      </p:sp>
    </p:spTree>
    <p:extLst>
      <p:ext uri="{BB962C8B-B14F-4D97-AF65-F5344CB8AC3E}">
        <p14:creationId xmlns:p14="http://schemas.microsoft.com/office/powerpoint/2010/main" val="340513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280D-95C4-2891-3AB8-B25540D8AD5B}"/>
              </a:ext>
            </a:extLst>
          </p:cNvPr>
          <p:cNvSpPr>
            <a:spLocks noGrp="1"/>
          </p:cNvSpPr>
          <p:nvPr>
            <p:ph type="title"/>
          </p:nvPr>
        </p:nvSpPr>
        <p:spPr/>
        <p:txBody>
          <a:bodyPr>
            <a:normAutofit fontScale="90000"/>
          </a:bodyPr>
          <a:lstStyle/>
          <a:p>
            <a:r>
              <a:rPr lang="en-GB" dirty="0"/>
              <a:t>CP-IS in Primary Care: </a:t>
            </a:r>
          </a:p>
        </p:txBody>
      </p:sp>
      <p:sp>
        <p:nvSpPr>
          <p:cNvPr id="3" name="Content Placeholder 2">
            <a:extLst>
              <a:ext uri="{FF2B5EF4-FFF2-40B4-BE49-F238E27FC236}">
                <a16:creationId xmlns:a16="http://schemas.microsoft.com/office/drawing/2014/main" id="{C822E44D-0094-8DC4-23FA-48BBA35CF49D}"/>
              </a:ext>
            </a:extLst>
          </p:cNvPr>
          <p:cNvSpPr>
            <a:spLocks noGrp="1"/>
          </p:cNvSpPr>
          <p:nvPr>
            <p:ph idx="1"/>
          </p:nvPr>
        </p:nvSpPr>
        <p:spPr/>
        <p:txBody>
          <a:bodyPr>
            <a:normAutofit/>
          </a:bodyPr>
          <a:lstStyle/>
          <a:p>
            <a:r>
              <a:rPr lang="en-GB" dirty="0"/>
              <a:t>CP-IS enhances  your existing safeguarding arrangements by  enabling staff to check if a child has a CP-IS alert on their record and so alert the Practice to the vulnerability of that child. </a:t>
            </a:r>
          </a:p>
          <a:p>
            <a:endParaRPr lang="en-GB" dirty="0"/>
          </a:p>
          <a:p>
            <a:r>
              <a:rPr lang="en-GB" b="1" dirty="0"/>
              <a:t>CP-IS does not replace the systems and processes you have in place to communicate or share information with Social Care</a:t>
            </a:r>
            <a:r>
              <a:rPr lang="en-GB" dirty="0"/>
              <a:t>.</a:t>
            </a:r>
          </a:p>
          <a:p>
            <a:pPr marL="0" indent="0">
              <a:buNone/>
            </a:pPr>
            <a:endParaRPr lang="en-GB" dirty="0"/>
          </a:p>
          <a:p>
            <a:r>
              <a:rPr lang="en-GB" dirty="0"/>
              <a:t>No expectation to check every child at every consultation / contact.</a:t>
            </a:r>
          </a:p>
          <a:p>
            <a:endParaRPr lang="en-GB" dirty="0"/>
          </a:p>
        </p:txBody>
      </p:sp>
      <p:sp>
        <p:nvSpPr>
          <p:cNvPr id="4" name="Slide Number Placeholder 3">
            <a:extLst>
              <a:ext uri="{FF2B5EF4-FFF2-40B4-BE49-F238E27FC236}">
                <a16:creationId xmlns:a16="http://schemas.microsoft.com/office/drawing/2014/main" id="{37519FA5-A22C-D9B8-A5FE-1439FC505289}"/>
              </a:ext>
            </a:extLst>
          </p:cNvPr>
          <p:cNvSpPr>
            <a:spLocks noGrp="1"/>
          </p:cNvSpPr>
          <p:nvPr>
            <p:ph type="sldNum" sz="quarter" idx="12"/>
          </p:nvPr>
        </p:nvSpPr>
        <p:spPr/>
        <p:txBody>
          <a:bodyPr/>
          <a:lstStyle/>
          <a:p>
            <a:fld id="{4F2E129E-16B7-480B-972E-C025DBFD1D53}" type="slidenum">
              <a:rPr lang="en-GB" smtClean="0"/>
              <a:pPr/>
              <a:t>16</a:t>
            </a:fld>
            <a:endParaRPr lang="en-GB"/>
          </a:p>
        </p:txBody>
      </p:sp>
    </p:spTree>
    <p:extLst>
      <p:ext uri="{BB962C8B-B14F-4D97-AF65-F5344CB8AC3E}">
        <p14:creationId xmlns:p14="http://schemas.microsoft.com/office/powerpoint/2010/main" val="2281282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BEF3C-48F1-14CD-E2A4-5BC48B4F19FB}"/>
              </a:ext>
            </a:extLst>
          </p:cNvPr>
          <p:cNvSpPr>
            <a:spLocks noGrp="1"/>
          </p:cNvSpPr>
          <p:nvPr>
            <p:ph type="title"/>
          </p:nvPr>
        </p:nvSpPr>
        <p:spPr/>
        <p:txBody>
          <a:bodyPr>
            <a:normAutofit fontScale="90000"/>
          </a:bodyPr>
          <a:lstStyle/>
          <a:p>
            <a:r>
              <a:rPr lang="en-GB" dirty="0"/>
              <a:t>CP-IS in Primary Care:</a:t>
            </a:r>
          </a:p>
        </p:txBody>
      </p:sp>
      <p:sp>
        <p:nvSpPr>
          <p:cNvPr id="3" name="Content Placeholder 2">
            <a:extLst>
              <a:ext uri="{FF2B5EF4-FFF2-40B4-BE49-F238E27FC236}">
                <a16:creationId xmlns:a16="http://schemas.microsoft.com/office/drawing/2014/main" id="{590A36F7-843E-4163-2FD1-B668791464D1}"/>
              </a:ext>
            </a:extLst>
          </p:cNvPr>
          <p:cNvSpPr>
            <a:spLocks noGrp="1"/>
          </p:cNvSpPr>
          <p:nvPr>
            <p:ph idx="1"/>
          </p:nvPr>
        </p:nvSpPr>
        <p:spPr/>
        <p:txBody>
          <a:bodyPr>
            <a:normAutofit/>
          </a:bodyPr>
          <a:lstStyle/>
          <a:p>
            <a:pPr marL="0" indent="0">
              <a:buNone/>
            </a:pPr>
            <a:r>
              <a:rPr lang="en-GB" dirty="0"/>
              <a:t>Key opportunities to use CP-IS include: </a:t>
            </a:r>
          </a:p>
          <a:p>
            <a:pPr marL="0" indent="0">
              <a:buNone/>
            </a:pPr>
            <a:endParaRPr lang="en-GB" dirty="0"/>
          </a:p>
          <a:p>
            <a:pPr lvl="0"/>
            <a:r>
              <a:rPr lang="en-GB" dirty="0"/>
              <a:t>At the registration of a child at the Practice. </a:t>
            </a:r>
          </a:p>
          <a:p>
            <a:pPr lvl="0"/>
            <a:endParaRPr lang="en-GB" dirty="0"/>
          </a:p>
          <a:p>
            <a:pPr lvl="0"/>
            <a:r>
              <a:rPr lang="en-GB" dirty="0"/>
              <a:t>At the time of consultation or treatment where there are safeguarding concerns.</a:t>
            </a:r>
          </a:p>
          <a:p>
            <a:pPr lvl="0"/>
            <a:endParaRPr lang="en-GB" dirty="0"/>
          </a:p>
          <a:p>
            <a:pPr lvl="0"/>
            <a:r>
              <a:rPr lang="en-GB" dirty="0"/>
              <a:t>When updating Practice held ‘lists’ of vulnerable children. </a:t>
            </a:r>
          </a:p>
          <a:p>
            <a:endParaRPr lang="en-GB" dirty="0"/>
          </a:p>
        </p:txBody>
      </p:sp>
      <p:sp>
        <p:nvSpPr>
          <p:cNvPr id="4" name="Slide Number Placeholder 3">
            <a:extLst>
              <a:ext uri="{FF2B5EF4-FFF2-40B4-BE49-F238E27FC236}">
                <a16:creationId xmlns:a16="http://schemas.microsoft.com/office/drawing/2014/main" id="{DC9A03B9-2D3D-97EB-968C-315164E0DAD3}"/>
              </a:ext>
            </a:extLst>
          </p:cNvPr>
          <p:cNvSpPr>
            <a:spLocks noGrp="1"/>
          </p:cNvSpPr>
          <p:nvPr>
            <p:ph type="sldNum" sz="quarter" idx="12"/>
          </p:nvPr>
        </p:nvSpPr>
        <p:spPr/>
        <p:txBody>
          <a:bodyPr/>
          <a:lstStyle/>
          <a:p>
            <a:fld id="{4F2E129E-16B7-480B-972E-C025DBFD1D53}" type="slidenum">
              <a:rPr lang="en-GB" smtClean="0"/>
              <a:pPr/>
              <a:t>17</a:t>
            </a:fld>
            <a:endParaRPr lang="en-GB"/>
          </a:p>
        </p:txBody>
      </p:sp>
    </p:spTree>
    <p:extLst>
      <p:ext uri="{BB962C8B-B14F-4D97-AF65-F5344CB8AC3E}">
        <p14:creationId xmlns:p14="http://schemas.microsoft.com/office/powerpoint/2010/main" val="2386623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86A78-1643-3728-65E8-E9A9D917F68C}"/>
              </a:ext>
            </a:extLst>
          </p:cNvPr>
          <p:cNvSpPr>
            <a:spLocks noGrp="1"/>
          </p:cNvSpPr>
          <p:nvPr>
            <p:ph type="title"/>
          </p:nvPr>
        </p:nvSpPr>
        <p:spPr/>
        <p:txBody>
          <a:bodyPr>
            <a:normAutofit fontScale="90000"/>
          </a:bodyPr>
          <a:lstStyle/>
          <a:p>
            <a:r>
              <a:rPr lang="en-GB" dirty="0"/>
              <a:t>CP-IS Access:</a:t>
            </a:r>
          </a:p>
        </p:txBody>
      </p:sp>
      <p:sp>
        <p:nvSpPr>
          <p:cNvPr id="3" name="Content Placeholder 2">
            <a:extLst>
              <a:ext uri="{FF2B5EF4-FFF2-40B4-BE49-F238E27FC236}">
                <a16:creationId xmlns:a16="http://schemas.microsoft.com/office/drawing/2014/main" id="{5CFADD10-C9C9-A360-1CCE-69225E81712F}"/>
              </a:ext>
            </a:extLst>
          </p:cNvPr>
          <p:cNvSpPr>
            <a:spLocks noGrp="1"/>
          </p:cNvSpPr>
          <p:nvPr>
            <p:ph idx="1"/>
          </p:nvPr>
        </p:nvSpPr>
        <p:spPr/>
        <p:txBody>
          <a:bodyPr/>
          <a:lstStyle/>
          <a:p>
            <a:r>
              <a:rPr lang="en-GB" dirty="0"/>
              <a:t>All Practice staff should  be aware of the purpose and function of CP-IS. </a:t>
            </a:r>
          </a:p>
          <a:p>
            <a:r>
              <a:rPr lang="en-GB" dirty="0"/>
              <a:t>Access is restricted to staff working within the Practice who have smart cards which have been activated with the correct permissions / profile.</a:t>
            </a:r>
          </a:p>
          <a:p>
            <a:r>
              <a:rPr lang="en-GB" dirty="0"/>
              <a:t>ICB draft Standard Operating Procedure – adapt / adopt for your Practice.</a:t>
            </a:r>
          </a:p>
        </p:txBody>
      </p:sp>
      <p:sp>
        <p:nvSpPr>
          <p:cNvPr id="4" name="Slide Number Placeholder 3">
            <a:extLst>
              <a:ext uri="{FF2B5EF4-FFF2-40B4-BE49-F238E27FC236}">
                <a16:creationId xmlns:a16="http://schemas.microsoft.com/office/drawing/2014/main" id="{A63BA9A1-3885-E853-DAF3-FBD2FE55CA7A}"/>
              </a:ext>
            </a:extLst>
          </p:cNvPr>
          <p:cNvSpPr>
            <a:spLocks noGrp="1"/>
          </p:cNvSpPr>
          <p:nvPr>
            <p:ph type="sldNum" sz="quarter" idx="12"/>
          </p:nvPr>
        </p:nvSpPr>
        <p:spPr/>
        <p:txBody>
          <a:bodyPr/>
          <a:lstStyle/>
          <a:p>
            <a:fld id="{4F2E129E-16B7-480B-972E-C025DBFD1D53}" type="slidenum">
              <a:rPr lang="en-GB" smtClean="0"/>
              <a:pPr/>
              <a:t>18</a:t>
            </a:fld>
            <a:endParaRPr lang="en-GB"/>
          </a:p>
        </p:txBody>
      </p:sp>
    </p:spTree>
    <p:extLst>
      <p:ext uri="{BB962C8B-B14F-4D97-AF65-F5344CB8AC3E}">
        <p14:creationId xmlns:p14="http://schemas.microsoft.com/office/powerpoint/2010/main" val="947915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336DF-4DF0-2088-9286-E0D6C7596E80}"/>
              </a:ext>
            </a:extLst>
          </p:cNvPr>
          <p:cNvSpPr>
            <a:spLocks noGrp="1"/>
          </p:cNvSpPr>
          <p:nvPr>
            <p:ph type="title"/>
          </p:nvPr>
        </p:nvSpPr>
        <p:spPr/>
        <p:txBody>
          <a:bodyPr>
            <a:normAutofit fontScale="90000"/>
          </a:bodyPr>
          <a:lstStyle/>
          <a:p>
            <a:r>
              <a:rPr lang="en-GB" dirty="0"/>
              <a:t>Getting started: </a:t>
            </a:r>
          </a:p>
        </p:txBody>
      </p:sp>
      <p:sp>
        <p:nvSpPr>
          <p:cNvPr id="3" name="Content Placeholder 2">
            <a:extLst>
              <a:ext uri="{FF2B5EF4-FFF2-40B4-BE49-F238E27FC236}">
                <a16:creationId xmlns:a16="http://schemas.microsoft.com/office/drawing/2014/main" id="{DFAD555E-5B6D-A740-95A0-2498EE8180DA}"/>
              </a:ext>
            </a:extLst>
          </p:cNvPr>
          <p:cNvSpPr>
            <a:spLocks noGrp="1"/>
          </p:cNvSpPr>
          <p:nvPr>
            <p:ph idx="1"/>
          </p:nvPr>
        </p:nvSpPr>
        <p:spPr/>
        <p:txBody>
          <a:bodyPr/>
          <a:lstStyle/>
          <a:p>
            <a:r>
              <a:rPr lang="en-GB" dirty="0"/>
              <a:t>Smart card activation </a:t>
            </a:r>
          </a:p>
          <a:p>
            <a:endParaRPr lang="en-GB" dirty="0"/>
          </a:p>
          <a:p>
            <a:r>
              <a:rPr lang="en-GB" dirty="0"/>
              <a:t>Accessing CPIS </a:t>
            </a:r>
          </a:p>
          <a:p>
            <a:endParaRPr lang="en-GB" dirty="0"/>
          </a:p>
          <a:p>
            <a:r>
              <a:rPr lang="en-GB" dirty="0"/>
              <a:t>Find a  Patient </a:t>
            </a:r>
          </a:p>
          <a:p>
            <a:endParaRPr lang="en-GB" dirty="0"/>
          </a:p>
        </p:txBody>
      </p:sp>
      <p:sp>
        <p:nvSpPr>
          <p:cNvPr id="4" name="Slide Number Placeholder 3">
            <a:extLst>
              <a:ext uri="{FF2B5EF4-FFF2-40B4-BE49-F238E27FC236}">
                <a16:creationId xmlns:a16="http://schemas.microsoft.com/office/drawing/2014/main" id="{E411BB85-76C9-E531-3F45-46E7A79B77C0}"/>
              </a:ext>
            </a:extLst>
          </p:cNvPr>
          <p:cNvSpPr>
            <a:spLocks noGrp="1"/>
          </p:cNvSpPr>
          <p:nvPr>
            <p:ph type="sldNum" sz="quarter" idx="12"/>
          </p:nvPr>
        </p:nvSpPr>
        <p:spPr/>
        <p:txBody>
          <a:bodyPr/>
          <a:lstStyle/>
          <a:p>
            <a:fld id="{4F2E129E-16B7-480B-972E-C025DBFD1D53}" type="slidenum">
              <a:rPr lang="en-GB" smtClean="0">
                <a:solidFill>
                  <a:srgbClr val="424D58"/>
                </a:solidFill>
              </a:rPr>
              <a:pPr/>
              <a:t>19</a:t>
            </a:fld>
            <a:endParaRPr lang="en-GB">
              <a:solidFill>
                <a:srgbClr val="424D58"/>
              </a:solidFill>
            </a:endParaRPr>
          </a:p>
        </p:txBody>
      </p:sp>
    </p:spTree>
    <p:extLst>
      <p:ext uri="{BB962C8B-B14F-4D97-AF65-F5344CB8AC3E}">
        <p14:creationId xmlns:p14="http://schemas.microsoft.com/office/powerpoint/2010/main" val="552535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Ealing Looked after Child and Care Leaver </a:t>
            </a:r>
            <a:r>
              <a:rPr lang="en-GB" dirty="0" smtClean="0"/>
              <a:t>Charter</a:t>
            </a:r>
          </a:p>
          <a:p>
            <a:pPr marL="0" indent="0">
              <a:buNone/>
            </a:pPr>
            <a:endParaRPr lang="en-GB" dirty="0"/>
          </a:p>
          <a:p>
            <a:r>
              <a:rPr lang="en-GB" dirty="0"/>
              <a:t>Looked after Child template on </a:t>
            </a:r>
            <a:r>
              <a:rPr lang="en-GB" dirty="0" err="1"/>
              <a:t>SystmOne</a:t>
            </a:r>
            <a:endParaRPr lang="en-GB" dirty="0"/>
          </a:p>
          <a:p>
            <a:endParaRPr lang="en-GB" dirty="0"/>
          </a:p>
          <a:p>
            <a:r>
              <a:rPr lang="en-GB" dirty="0">
                <a:solidFill>
                  <a:srgbClr val="FF0000"/>
                </a:solidFill>
              </a:rPr>
              <a:t>Remove parents proxy access when a child becomes looked </a:t>
            </a:r>
            <a:r>
              <a:rPr lang="en-GB" dirty="0" smtClean="0">
                <a:solidFill>
                  <a:srgbClr val="FF0000"/>
                </a:solidFill>
              </a:rPr>
              <a:t>after !</a:t>
            </a:r>
            <a:endParaRPr lang="en-GB" dirty="0">
              <a:solidFill>
                <a:srgbClr val="FF0000"/>
              </a:solidFill>
            </a:endParaRPr>
          </a:p>
          <a:p>
            <a:endParaRPr lang="en-GB" dirty="0"/>
          </a:p>
          <a:p>
            <a:r>
              <a:rPr lang="en-GB" dirty="0"/>
              <a:t>Information </a:t>
            </a:r>
            <a:r>
              <a:rPr lang="en-GB" dirty="0" smtClean="0"/>
              <a:t>sharing </a:t>
            </a:r>
            <a:r>
              <a:rPr lang="en-GB" dirty="0" smtClean="0">
                <a:solidFill>
                  <a:srgbClr val="FF0000"/>
                </a:solidFill>
              </a:rPr>
              <a:t>– share information within the GP element of record  </a:t>
            </a:r>
            <a:endParaRPr lang="en-GB" dirty="0">
              <a:solidFill>
                <a:srgbClr val="FF0000"/>
              </a:solidFill>
            </a:endParaRPr>
          </a:p>
          <a:p>
            <a:endParaRPr lang="en-GB" dirty="0"/>
          </a:p>
          <a:p>
            <a:r>
              <a:rPr lang="en-GB" dirty="0"/>
              <a:t>CP-IS</a:t>
            </a:r>
          </a:p>
          <a:p>
            <a:endParaRPr lang="en-GB" dirty="0"/>
          </a:p>
        </p:txBody>
      </p:sp>
      <p:sp>
        <p:nvSpPr>
          <p:cNvPr id="3" name="Slide Number Placeholder 2"/>
          <p:cNvSpPr>
            <a:spLocks noGrp="1"/>
          </p:cNvSpPr>
          <p:nvPr>
            <p:ph type="sldNum" sz="quarter" idx="12"/>
          </p:nvPr>
        </p:nvSpPr>
        <p:spPr/>
        <p:txBody>
          <a:bodyPr/>
          <a:lstStyle/>
          <a:p>
            <a:fld id="{E76F84FA-B8EB-462F-97BA-032CB76B4E3A}" type="slidenum">
              <a:rPr lang="en-GB" smtClean="0"/>
              <a:t>2</a:t>
            </a:fld>
            <a:endParaRPr lang="en-GB"/>
          </a:p>
        </p:txBody>
      </p:sp>
      <p:sp>
        <p:nvSpPr>
          <p:cNvPr id="4" name="Title 3"/>
          <p:cNvSpPr>
            <a:spLocks noGrp="1"/>
          </p:cNvSpPr>
          <p:nvPr>
            <p:ph type="title"/>
          </p:nvPr>
        </p:nvSpPr>
        <p:spPr/>
        <p:txBody>
          <a:bodyPr>
            <a:normAutofit fontScale="90000"/>
          </a:bodyPr>
          <a:lstStyle/>
          <a:p>
            <a:r>
              <a:rPr lang="en-GB" dirty="0" smtClean="0"/>
              <a:t>                       Agenda </a:t>
            </a:r>
            <a:endParaRPr lang="en-GB" dirty="0"/>
          </a:p>
        </p:txBody>
      </p:sp>
    </p:spTree>
    <p:extLst>
      <p:ext uri="{BB962C8B-B14F-4D97-AF65-F5344CB8AC3E}">
        <p14:creationId xmlns:p14="http://schemas.microsoft.com/office/powerpoint/2010/main" val="2570729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7175" y="1574800"/>
            <a:ext cx="9144000" cy="2387600"/>
          </a:xfrm>
        </p:spPr>
        <p:txBody>
          <a:bodyPr>
            <a:normAutofit fontScale="90000"/>
          </a:bodyPr>
          <a:lstStyle/>
          <a:p>
            <a:pPr algn="ctr"/>
            <a:r>
              <a:rPr lang="en-GB" b="1" u="sng" dirty="0"/>
              <a:t/>
            </a:r>
            <a:br>
              <a:rPr lang="en-GB" b="1" u="sng" dirty="0"/>
            </a:br>
            <a:r>
              <a:rPr lang="en-GB" b="1" u="sng" dirty="0"/>
              <a:t/>
            </a:r>
            <a:br>
              <a:rPr lang="en-GB" b="1" u="sng" dirty="0"/>
            </a:br>
            <a:r>
              <a:rPr lang="en-GB" b="1" u="sng" dirty="0">
                <a:solidFill>
                  <a:srgbClr val="0070C0"/>
                </a:solidFill>
                <a:effectLst>
                  <a:outerShdw blurRad="38100" dist="38100" dir="2700000" algn="tl">
                    <a:srgbClr val="000000">
                      <a:alpha val="43137"/>
                    </a:srgbClr>
                  </a:outerShdw>
                </a:effectLst>
              </a:rPr>
              <a:t/>
            </a:r>
            <a:br>
              <a:rPr lang="en-GB" b="1" u="sng" dirty="0">
                <a:solidFill>
                  <a:srgbClr val="0070C0"/>
                </a:solidFill>
                <a:effectLst>
                  <a:outerShdw blurRad="38100" dist="38100" dir="2700000" algn="tl">
                    <a:srgbClr val="000000">
                      <a:alpha val="43137"/>
                    </a:srgbClr>
                  </a:outerShdw>
                </a:effectLst>
              </a:rPr>
            </a:br>
            <a:r>
              <a:rPr lang="en-GB" b="1" u="sng" dirty="0">
                <a:solidFill>
                  <a:srgbClr val="0070C0"/>
                </a:solidFill>
                <a:effectLst>
                  <a:outerShdw blurRad="38100" dist="38100" dir="2700000" algn="tl">
                    <a:srgbClr val="000000">
                      <a:alpha val="43137"/>
                    </a:srgbClr>
                  </a:outerShdw>
                </a:effectLst>
              </a:rPr>
              <a:t/>
            </a:r>
            <a:br>
              <a:rPr lang="en-GB" b="1" u="sng" dirty="0">
                <a:solidFill>
                  <a:srgbClr val="0070C0"/>
                </a:solidFill>
                <a:effectLst>
                  <a:outerShdw blurRad="38100" dist="38100" dir="2700000" algn="tl">
                    <a:srgbClr val="000000">
                      <a:alpha val="43137"/>
                    </a:srgbClr>
                  </a:outerShdw>
                </a:effectLst>
              </a:rPr>
            </a:br>
            <a:r>
              <a:rPr lang="en-GB" b="1" u="sng" dirty="0">
                <a:solidFill>
                  <a:srgbClr val="0070C0"/>
                </a:solidFill>
                <a:effectLst>
                  <a:outerShdw blurRad="38100" dist="38100" dir="2700000" algn="tl">
                    <a:srgbClr val="000000">
                      <a:alpha val="43137"/>
                    </a:srgbClr>
                  </a:outerShdw>
                </a:effectLst>
              </a:rPr>
              <a:t/>
            </a:r>
            <a:br>
              <a:rPr lang="en-GB" b="1" u="sng" dirty="0">
                <a:solidFill>
                  <a:srgbClr val="0070C0"/>
                </a:solidFill>
                <a:effectLst>
                  <a:outerShdw blurRad="38100" dist="38100" dir="2700000" algn="tl">
                    <a:srgbClr val="000000">
                      <a:alpha val="43137"/>
                    </a:srgbClr>
                  </a:outerShdw>
                </a:effectLst>
              </a:rPr>
            </a:br>
            <a:r>
              <a:rPr lang="en-GB" sz="5300" b="1" u="sng" dirty="0">
                <a:solidFill>
                  <a:srgbClr val="002060"/>
                </a:solidFill>
                <a:effectLst>
                  <a:outerShdw blurRad="38100" dist="38100" dir="2700000" algn="tl">
                    <a:srgbClr val="000000">
                      <a:alpha val="43137"/>
                    </a:srgbClr>
                  </a:outerShdw>
                </a:effectLst>
              </a:rPr>
              <a:t>NHS Smartcard Access update request process for CP-IS Implementation</a:t>
            </a:r>
            <a:r>
              <a:rPr lang="en-GB" b="1" u="sng" dirty="0">
                <a:solidFill>
                  <a:srgbClr val="002060"/>
                </a:solidFill>
                <a:effectLst>
                  <a:outerShdw blurRad="38100" dist="38100" dir="2700000" algn="tl">
                    <a:srgbClr val="000000">
                      <a:alpha val="43137"/>
                    </a:srgbClr>
                  </a:outerShdw>
                </a:effectLst>
              </a:rPr>
              <a:t/>
            </a:r>
            <a:br>
              <a:rPr lang="en-GB" b="1" u="sng" dirty="0">
                <a:solidFill>
                  <a:srgbClr val="002060"/>
                </a:solidFill>
                <a:effectLst>
                  <a:outerShdw blurRad="38100" dist="38100" dir="2700000" algn="tl">
                    <a:srgbClr val="000000">
                      <a:alpha val="43137"/>
                    </a:srgbClr>
                  </a:outerShdw>
                </a:effectLst>
              </a:rPr>
            </a:br>
            <a:endParaRPr lang="en-GB" u="sng"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07067" y="4050834"/>
            <a:ext cx="9069493" cy="1486367"/>
          </a:xfrm>
        </p:spPr>
        <p:txBody>
          <a:bodyPr>
            <a:normAutofit/>
          </a:bodyPr>
          <a:lstStyle/>
          <a:p>
            <a:pPr algn="ctr"/>
            <a:endParaRPr lang="en-GB" sz="3200" b="1" u="sng" dirty="0">
              <a:solidFill>
                <a:srgbClr val="002060"/>
              </a:solidFill>
            </a:endParaRPr>
          </a:p>
          <a:p>
            <a:pPr algn="ctr"/>
            <a:r>
              <a:rPr lang="en-GB" sz="3200" b="1" u="sng" dirty="0">
                <a:solidFill>
                  <a:srgbClr val="002060"/>
                </a:solidFill>
                <a:effectLst>
                  <a:outerShdw blurRad="38100" dist="38100" dir="2700000" algn="tl">
                    <a:srgbClr val="000000">
                      <a:alpha val="43137"/>
                    </a:srgbClr>
                  </a:outerShdw>
                </a:effectLst>
              </a:rPr>
              <a:t>Smartcard access request process</a:t>
            </a:r>
            <a:r>
              <a:rPr lang="en-GB" b="1" u="sng" dirty="0">
                <a:solidFill>
                  <a:srgbClr val="0070C0"/>
                </a:solidFill>
                <a:effectLst>
                  <a:outerShdw blurRad="38100" dist="38100" dir="2700000" algn="tl">
                    <a:srgbClr val="000000">
                      <a:alpha val="43137"/>
                    </a:srgbClr>
                  </a:outerShdw>
                </a:effectLst>
              </a:rPr>
              <a:t/>
            </a:r>
            <a:br>
              <a:rPr lang="en-GB" b="1" u="sng" dirty="0">
                <a:solidFill>
                  <a:srgbClr val="0070C0"/>
                </a:solidFill>
                <a:effectLst>
                  <a:outerShdw blurRad="38100" dist="38100" dir="2700000" algn="tl">
                    <a:srgbClr val="000000">
                      <a:alpha val="43137"/>
                    </a:srgbClr>
                  </a:outerShdw>
                </a:effectLst>
              </a:rPr>
            </a:br>
            <a:endParaRPr lang="en-GB" dirty="0"/>
          </a:p>
        </p:txBody>
      </p:sp>
      <p:pic>
        <p:nvPicPr>
          <p:cNvPr id="1026" name="Picture 1" descr="cid:65c13958-efe8-42ae-b898-fd58b8b360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8284" y="4763"/>
            <a:ext cx="1847851" cy="62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8372" y="690565"/>
            <a:ext cx="1147763" cy="35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51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2739" y="568779"/>
            <a:ext cx="8596668" cy="1320800"/>
          </a:xfrm>
        </p:spPr>
        <p:txBody>
          <a:bodyPr>
            <a:normAutofit/>
          </a:bodyPr>
          <a:lstStyle/>
          <a:p>
            <a:pPr algn="ctr"/>
            <a:r>
              <a:rPr lang="en-GB" dirty="0">
                <a:solidFill>
                  <a:srgbClr val="002060"/>
                </a:solidFill>
                <a:effectLst>
                  <a:outerShdw blurRad="38100" dist="38100" dir="2700000" algn="tl">
                    <a:srgbClr val="000000">
                      <a:alpha val="43137"/>
                    </a:srgbClr>
                  </a:outerShdw>
                </a:effectLst>
              </a:rPr>
              <a:t>To request access update to smartcards for CP-IS access</a:t>
            </a:r>
          </a:p>
        </p:txBody>
      </p:sp>
      <p:sp>
        <p:nvSpPr>
          <p:cNvPr id="3" name="Content Placeholder 2"/>
          <p:cNvSpPr>
            <a:spLocks noGrp="1"/>
          </p:cNvSpPr>
          <p:nvPr>
            <p:ph idx="1"/>
          </p:nvPr>
        </p:nvSpPr>
        <p:spPr>
          <a:xfrm>
            <a:off x="838200" y="1809296"/>
            <a:ext cx="10515600" cy="4351339"/>
          </a:xfrm>
        </p:spPr>
        <p:txBody>
          <a:bodyPr/>
          <a:lstStyle/>
          <a:p>
            <a:pPr marL="0" indent="0" algn="ctr">
              <a:buNone/>
            </a:pPr>
            <a:r>
              <a:rPr lang="en-GB" dirty="0"/>
              <a:t>Please ask the Practice Sponsor to submit the CIS Position Assignment Modification form for the user via email to the smartcard team: </a:t>
            </a:r>
            <a:r>
              <a:rPr lang="en-GB" dirty="0">
                <a:hlinkClick r:id="rId2"/>
              </a:rPr>
              <a:t>nhsnwl.registration.authority@nhs.net</a:t>
            </a:r>
            <a:r>
              <a:rPr lang="en-GB" dirty="0"/>
              <a:t> </a:t>
            </a:r>
          </a:p>
        </p:txBody>
      </p:sp>
      <p:pic>
        <p:nvPicPr>
          <p:cNvPr id="4" name="Picture 3"/>
          <p:cNvPicPr>
            <a:picLocks noChangeAspect="1"/>
          </p:cNvPicPr>
          <p:nvPr/>
        </p:nvPicPr>
        <p:blipFill>
          <a:blip r:embed="rId3"/>
          <a:stretch>
            <a:fillRect/>
          </a:stretch>
        </p:blipFill>
        <p:spPr>
          <a:xfrm>
            <a:off x="3009900" y="2996952"/>
            <a:ext cx="5995307" cy="3648776"/>
          </a:xfrm>
          <a:prstGeom prst="rect">
            <a:avLst/>
          </a:prstGeom>
        </p:spPr>
      </p:pic>
    </p:spTree>
    <p:extLst>
      <p:ext uri="{BB962C8B-B14F-4D97-AF65-F5344CB8AC3E}">
        <p14:creationId xmlns:p14="http://schemas.microsoft.com/office/powerpoint/2010/main" val="109736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anim calcmode="lin" valueType="num">
                                      <p:cBhvr>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2961" y="760585"/>
            <a:ext cx="10889673" cy="646331"/>
          </a:xfrm>
          <a:prstGeom prst="rect">
            <a:avLst/>
          </a:prstGeom>
          <a:noFill/>
        </p:spPr>
        <p:txBody>
          <a:bodyPr wrap="square" rtlCol="0">
            <a:spAutoFit/>
          </a:bodyPr>
          <a:lstStyle/>
          <a:p>
            <a:pPr defTabSz="457189"/>
            <a:r>
              <a:rPr lang="en-GB" b="1" u="sng" dirty="0">
                <a:solidFill>
                  <a:srgbClr val="002060"/>
                </a:solidFill>
                <a:effectLst>
                  <a:outerShdw blurRad="38100" dist="38100" dir="2700000" algn="tl">
                    <a:srgbClr val="000000">
                      <a:alpha val="43137"/>
                    </a:srgbClr>
                  </a:outerShdw>
                </a:effectLst>
                <a:latin typeface="Trebuchet MS" panose="020B0603020202020204"/>
              </a:rPr>
              <a:t>The Practice Sponsor will be the nominated member of staff that is responsible for all the smartcard requests for your Practice. (</a:t>
            </a:r>
            <a:r>
              <a:rPr lang="en-GB" b="1" u="sng" dirty="0" err="1">
                <a:solidFill>
                  <a:srgbClr val="002060"/>
                </a:solidFill>
                <a:effectLst>
                  <a:outerShdw blurRad="38100" dist="38100" dir="2700000" algn="tl">
                    <a:srgbClr val="000000">
                      <a:alpha val="43137"/>
                    </a:srgbClr>
                  </a:outerShdw>
                </a:effectLst>
                <a:latin typeface="Trebuchet MS" panose="020B0603020202020204"/>
              </a:rPr>
              <a:t>e.g.Practice</a:t>
            </a:r>
            <a:r>
              <a:rPr lang="en-GB" b="1" u="sng" dirty="0">
                <a:solidFill>
                  <a:srgbClr val="002060"/>
                </a:solidFill>
                <a:effectLst>
                  <a:outerShdw blurRad="38100" dist="38100" dir="2700000" algn="tl">
                    <a:srgbClr val="000000">
                      <a:alpha val="43137"/>
                    </a:srgbClr>
                  </a:outerShdw>
                </a:effectLst>
                <a:latin typeface="Trebuchet MS" panose="020B0603020202020204"/>
              </a:rPr>
              <a:t> Manager, Business Partner or Lead GP)</a:t>
            </a:r>
          </a:p>
        </p:txBody>
      </p:sp>
      <p:sp>
        <p:nvSpPr>
          <p:cNvPr id="2" name="Rectangle 1"/>
          <p:cNvSpPr/>
          <p:nvPr/>
        </p:nvSpPr>
        <p:spPr>
          <a:xfrm>
            <a:off x="822961" y="1661345"/>
            <a:ext cx="9953897" cy="646331"/>
          </a:xfrm>
          <a:prstGeom prst="rect">
            <a:avLst/>
          </a:prstGeom>
        </p:spPr>
        <p:txBody>
          <a:bodyPr wrap="square">
            <a:spAutoFit/>
          </a:bodyPr>
          <a:lstStyle/>
          <a:p>
            <a:pPr defTabSz="457189"/>
            <a:r>
              <a:rPr lang="en-GB" b="1" u="sng" dirty="0">
                <a:solidFill>
                  <a:srgbClr val="002060"/>
                </a:solidFill>
                <a:effectLst>
                  <a:outerShdw blurRad="38100" dist="38100" dir="2700000" algn="tl">
                    <a:srgbClr val="000000">
                      <a:alpha val="43137"/>
                    </a:srgbClr>
                  </a:outerShdw>
                </a:effectLst>
                <a:latin typeface="Trebuchet MS" panose="020B0603020202020204"/>
              </a:rPr>
              <a:t>Please ensure the form is filled in correctly when submitted with the sponsor details filled in on the form. </a:t>
            </a:r>
          </a:p>
        </p:txBody>
      </p:sp>
      <p:pic>
        <p:nvPicPr>
          <p:cNvPr id="7" name="Picture 6"/>
          <p:cNvPicPr>
            <a:picLocks noChangeAspect="1"/>
          </p:cNvPicPr>
          <p:nvPr/>
        </p:nvPicPr>
        <p:blipFill>
          <a:blip r:embed="rId2"/>
          <a:stretch>
            <a:fillRect/>
          </a:stretch>
        </p:blipFill>
        <p:spPr>
          <a:xfrm>
            <a:off x="6141209" y="3084618"/>
            <a:ext cx="5363323" cy="2328303"/>
          </a:xfrm>
          <a:prstGeom prst="rect">
            <a:avLst/>
          </a:prstGeom>
        </p:spPr>
      </p:pic>
      <p:pic>
        <p:nvPicPr>
          <p:cNvPr id="8" name="Picture 7"/>
          <p:cNvPicPr>
            <a:picLocks noChangeAspect="1"/>
          </p:cNvPicPr>
          <p:nvPr/>
        </p:nvPicPr>
        <p:blipFill>
          <a:blip r:embed="rId3"/>
          <a:stretch>
            <a:fillRect/>
          </a:stretch>
        </p:blipFill>
        <p:spPr>
          <a:xfrm>
            <a:off x="655689" y="2695978"/>
            <a:ext cx="5144219" cy="3105583"/>
          </a:xfrm>
          <a:prstGeom prst="rect">
            <a:avLst/>
          </a:prstGeom>
        </p:spPr>
      </p:pic>
    </p:spTree>
    <p:extLst>
      <p:ext uri="{BB962C8B-B14F-4D97-AF65-F5344CB8AC3E}">
        <p14:creationId xmlns:p14="http://schemas.microsoft.com/office/powerpoint/2010/main" val="311544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7439" y="1925122"/>
            <a:ext cx="7593812" cy="3139321"/>
          </a:xfrm>
          <a:prstGeom prst="rect">
            <a:avLst/>
          </a:prstGeom>
        </p:spPr>
        <p:txBody>
          <a:bodyPr wrap="square">
            <a:spAutoFit/>
          </a:bodyPr>
          <a:lstStyle/>
          <a:p>
            <a:pPr algn="ctr" defTabSz="457189"/>
            <a:r>
              <a:rPr lang="en-GB" b="1" dirty="0">
                <a:solidFill>
                  <a:srgbClr val="002060"/>
                </a:solidFill>
                <a:effectLst>
                  <a:outerShdw blurRad="38100" dist="38100" dir="2700000" algn="tl">
                    <a:srgbClr val="000000">
                      <a:alpha val="43137"/>
                    </a:srgbClr>
                  </a:outerShdw>
                </a:effectLst>
                <a:latin typeface="Trebuchet MS" panose="020B0603020202020204"/>
              </a:rPr>
              <a:t>Once the request to update access to the users smartcard is submitted to the RA team via email.</a:t>
            </a:r>
          </a:p>
          <a:p>
            <a:pPr algn="ctr" defTabSz="457189"/>
            <a:endParaRPr lang="en-GB" b="1" dirty="0">
              <a:solidFill>
                <a:srgbClr val="002060"/>
              </a:solidFill>
              <a:effectLst>
                <a:outerShdw blurRad="38100" dist="38100" dir="2700000" algn="tl">
                  <a:srgbClr val="000000">
                    <a:alpha val="43137"/>
                  </a:srgbClr>
                </a:outerShdw>
              </a:effectLst>
              <a:latin typeface="Trebuchet MS" panose="020B0603020202020204"/>
            </a:endParaRPr>
          </a:p>
          <a:p>
            <a:pPr algn="ctr" defTabSz="457189"/>
            <a:endParaRPr lang="en-GB" b="1" dirty="0">
              <a:solidFill>
                <a:srgbClr val="002060"/>
              </a:solidFill>
              <a:effectLst>
                <a:outerShdw blurRad="38100" dist="38100" dir="2700000" algn="tl">
                  <a:srgbClr val="000000">
                    <a:alpha val="43137"/>
                  </a:srgbClr>
                </a:outerShdw>
              </a:effectLst>
              <a:latin typeface="Trebuchet MS" panose="020B0603020202020204"/>
            </a:endParaRPr>
          </a:p>
          <a:p>
            <a:pPr algn="ctr" defTabSz="457189"/>
            <a:endParaRPr lang="en-GB" b="1" dirty="0">
              <a:solidFill>
                <a:srgbClr val="002060"/>
              </a:solidFill>
              <a:effectLst>
                <a:outerShdw blurRad="38100" dist="38100" dir="2700000" algn="tl">
                  <a:srgbClr val="000000">
                    <a:alpha val="43137"/>
                  </a:srgbClr>
                </a:outerShdw>
              </a:effectLst>
              <a:latin typeface="Trebuchet MS" panose="020B0603020202020204"/>
            </a:endParaRPr>
          </a:p>
          <a:p>
            <a:pPr algn="ctr" defTabSz="457189"/>
            <a:endParaRPr lang="en-GB" b="1" dirty="0">
              <a:solidFill>
                <a:srgbClr val="002060"/>
              </a:solidFill>
              <a:effectLst>
                <a:outerShdw blurRad="38100" dist="38100" dir="2700000" algn="tl">
                  <a:srgbClr val="000000">
                    <a:alpha val="43137"/>
                  </a:srgbClr>
                </a:outerShdw>
              </a:effectLst>
              <a:latin typeface="Trebuchet MS" panose="020B0603020202020204"/>
            </a:endParaRPr>
          </a:p>
          <a:p>
            <a:pPr algn="ctr" defTabSz="457189"/>
            <a:endParaRPr lang="en-GB" b="1" dirty="0">
              <a:solidFill>
                <a:srgbClr val="002060"/>
              </a:solidFill>
              <a:effectLst>
                <a:outerShdw blurRad="38100" dist="38100" dir="2700000" algn="tl">
                  <a:srgbClr val="000000">
                    <a:alpha val="43137"/>
                  </a:srgbClr>
                </a:outerShdw>
              </a:effectLst>
              <a:latin typeface="Trebuchet MS" panose="020B0603020202020204"/>
            </a:endParaRPr>
          </a:p>
          <a:p>
            <a:pPr algn="ctr" defTabSz="457189"/>
            <a:endParaRPr lang="en-GB" b="1" dirty="0">
              <a:solidFill>
                <a:srgbClr val="002060"/>
              </a:solidFill>
              <a:effectLst>
                <a:outerShdw blurRad="38100" dist="38100" dir="2700000" algn="tl">
                  <a:srgbClr val="000000">
                    <a:alpha val="43137"/>
                  </a:srgbClr>
                </a:outerShdw>
              </a:effectLst>
              <a:latin typeface="Trebuchet MS" panose="020B0603020202020204"/>
            </a:endParaRPr>
          </a:p>
          <a:p>
            <a:pPr algn="ctr" defTabSz="457189"/>
            <a:endParaRPr lang="en-GB" b="1" dirty="0">
              <a:solidFill>
                <a:srgbClr val="002060"/>
              </a:solidFill>
              <a:effectLst>
                <a:outerShdw blurRad="38100" dist="38100" dir="2700000" algn="tl">
                  <a:srgbClr val="000000">
                    <a:alpha val="43137"/>
                  </a:srgbClr>
                </a:outerShdw>
              </a:effectLst>
              <a:latin typeface="Trebuchet MS" panose="020B0603020202020204"/>
            </a:endParaRPr>
          </a:p>
          <a:p>
            <a:pPr algn="ctr" defTabSz="457189"/>
            <a:r>
              <a:rPr lang="en-GB" b="1" dirty="0">
                <a:solidFill>
                  <a:srgbClr val="002060"/>
                </a:solidFill>
                <a:effectLst>
                  <a:outerShdw blurRad="38100" dist="38100" dir="2700000" algn="tl">
                    <a:srgbClr val="000000">
                      <a:alpha val="43137"/>
                    </a:srgbClr>
                  </a:outerShdw>
                </a:effectLst>
                <a:latin typeface="Trebuchet MS" panose="020B0603020202020204"/>
              </a:rPr>
              <a:t>The RA team will action this request within 24hrs (Monday-Friday)  and will email you confirmation of the change. </a:t>
            </a:r>
            <a:endParaRPr lang="en-GB" sz="3200" dirty="0">
              <a:solidFill>
                <a:srgbClr val="002060"/>
              </a:solidFill>
              <a:effectLst>
                <a:outerShdw blurRad="38100" dist="38100" dir="2700000" algn="tl">
                  <a:srgbClr val="000000">
                    <a:alpha val="43137"/>
                  </a:srgbClr>
                </a:outerShdw>
              </a:effectLst>
              <a:latin typeface="Trebuchet MS" panose="020B0603020202020204"/>
            </a:endParaRPr>
          </a:p>
        </p:txBody>
      </p:sp>
      <p:pic>
        <p:nvPicPr>
          <p:cNvPr id="3" name="Picture 2"/>
          <p:cNvPicPr>
            <a:picLocks noChangeAspect="1"/>
          </p:cNvPicPr>
          <p:nvPr/>
        </p:nvPicPr>
        <p:blipFill>
          <a:blip r:embed="rId2"/>
          <a:stretch>
            <a:fillRect/>
          </a:stretch>
        </p:blipFill>
        <p:spPr>
          <a:xfrm>
            <a:off x="3195839" y="2656966"/>
            <a:ext cx="5417012" cy="1529263"/>
          </a:xfrm>
          <a:prstGeom prst="rect">
            <a:avLst/>
          </a:prstGeom>
        </p:spPr>
      </p:pic>
    </p:spTree>
    <p:extLst>
      <p:ext uri="{BB962C8B-B14F-4D97-AF65-F5344CB8AC3E}">
        <p14:creationId xmlns:p14="http://schemas.microsoft.com/office/powerpoint/2010/main" val="256702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7175" y="1574800"/>
            <a:ext cx="9144000" cy="2387600"/>
          </a:xfrm>
        </p:spPr>
        <p:txBody>
          <a:bodyPr>
            <a:normAutofit fontScale="90000"/>
          </a:bodyPr>
          <a:lstStyle/>
          <a:p>
            <a:pPr algn="ctr"/>
            <a:r>
              <a:rPr lang="en-GB" b="1" u="sng" dirty="0"/>
              <a:t/>
            </a:r>
            <a:br>
              <a:rPr lang="en-GB" b="1" u="sng" dirty="0"/>
            </a:br>
            <a:r>
              <a:rPr lang="en-GB" b="1" u="sng" dirty="0"/>
              <a:t/>
            </a:r>
            <a:br>
              <a:rPr lang="en-GB" b="1" u="sng" dirty="0"/>
            </a:br>
            <a:endParaRPr lang="en-GB" u="sng" dirty="0">
              <a:solidFill>
                <a:srgbClr val="002060"/>
              </a:solidFill>
              <a:effectLst>
                <a:outerShdw blurRad="38100" dist="38100" dir="2700000" algn="tl">
                  <a:srgbClr val="000000">
                    <a:alpha val="43137"/>
                  </a:srgbClr>
                </a:outerShdw>
              </a:effectLst>
            </a:endParaRPr>
          </a:p>
        </p:txBody>
      </p:sp>
      <p:pic>
        <p:nvPicPr>
          <p:cNvPr id="1026" name="Picture 1" descr="cid:65c13958-efe8-42ae-b898-fd58b8b360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8284" y="4763"/>
            <a:ext cx="1847851" cy="62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8372" y="690565"/>
            <a:ext cx="1147763" cy="3524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23767" y="1990437"/>
            <a:ext cx="7593812" cy="1138773"/>
          </a:xfrm>
          <a:prstGeom prst="rect">
            <a:avLst/>
          </a:prstGeom>
        </p:spPr>
        <p:txBody>
          <a:bodyPr wrap="square">
            <a:spAutoFit/>
          </a:bodyPr>
          <a:lstStyle/>
          <a:p>
            <a:pPr algn="ctr" defTabSz="457189"/>
            <a:r>
              <a:rPr lang="en-GB" b="1" dirty="0">
                <a:solidFill>
                  <a:srgbClr val="002060"/>
                </a:solidFill>
                <a:effectLst>
                  <a:outerShdw blurRad="38100" dist="38100" dir="2700000" algn="tl">
                    <a:srgbClr val="000000">
                      <a:alpha val="43137"/>
                    </a:srgbClr>
                  </a:outerShdw>
                </a:effectLst>
                <a:latin typeface="Trebuchet MS" panose="020B0603020202020204"/>
              </a:rPr>
              <a:t>If you have any questions regarding the process or you need a copy of the access form, please email us: </a:t>
            </a:r>
            <a:r>
              <a:rPr lang="en-GB" sz="3200" b="1" dirty="0">
                <a:solidFill>
                  <a:srgbClr val="002060"/>
                </a:solidFill>
                <a:effectLst>
                  <a:outerShdw blurRad="38100" dist="38100" dir="2700000" algn="tl">
                    <a:srgbClr val="000000">
                      <a:alpha val="43137"/>
                    </a:srgbClr>
                  </a:outerShdw>
                </a:effectLst>
                <a:latin typeface="Trebuchet MS" panose="020B0603020202020204"/>
                <a:hlinkClick r:id="rId4"/>
              </a:rPr>
              <a:t>nhsnwl.registration.authority@nhs.net</a:t>
            </a:r>
            <a:r>
              <a:rPr lang="en-GB" sz="3200" b="1" dirty="0">
                <a:solidFill>
                  <a:srgbClr val="002060"/>
                </a:solidFill>
                <a:effectLst>
                  <a:outerShdw blurRad="38100" dist="38100" dir="2700000" algn="tl">
                    <a:srgbClr val="000000">
                      <a:alpha val="43137"/>
                    </a:srgbClr>
                  </a:outerShdw>
                </a:effectLst>
                <a:latin typeface="Trebuchet MS" panose="020B0603020202020204"/>
              </a:rPr>
              <a:t> </a:t>
            </a:r>
            <a:endParaRPr lang="en-GB" sz="3200" dirty="0">
              <a:solidFill>
                <a:srgbClr val="002060"/>
              </a:solidFill>
              <a:effectLst>
                <a:outerShdw blurRad="38100" dist="38100" dir="2700000" algn="tl">
                  <a:srgbClr val="000000">
                    <a:alpha val="43137"/>
                  </a:srgbClr>
                </a:outerShdw>
              </a:effectLst>
              <a:latin typeface="Trebuchet MS" panose="020B0603020202020204"/>
            </a:endParaRPr>
          </a:p>
        </p:txBody>
      </p:sp>
    </p:spTree>
    <p:extLst>
      <p:ext uri="{BB962C8B-B14F-4D97-AF65-F5344CB8AC3E}">
        <p14:creationId xmlns:p14="http://schemas.microsoft.com/office/powerpoint/2010/main" val="177892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99D22-109D-B347-D366-C03B79EFB9D0}"/>
              </a:ext>
            </a:extLst>
          </p:cNvPr>
          <p:cNvSpPr>
            <a:spLocks noGrp="1"/>
          </p:cNvSpPr>
          <p:nvPr>
            <p:ph type="title"/>
          </p:nvPr>
        </p:nvSpPr>
        <p:spPr/>
        <p:txBody>
          <a:bodyPr>
            <a:normAutofit fontScale="90000"/>
          </a:bodyPr>
          <a:lstStyle/>
          <a:p>
            <a:r>
              <a:rPr lang="en-GB" dirty="0"/>
              <a:t>NCRS – National Care Record System</a:t>
            </a:r>
          </a:p>
        </p:txBody>
      </p:sp>
      <p:sp>
        <p:nvSpPr>
          <p:cNvPr id="3" name="Content Placeholder 2">
            <a:extLst>
              <a:ext uri="{FF2B5EF4-FFF2-40B4-BE49-F238E27FC236}">
                <a16:creationId xmlns:a16="http://schemas.microsoft.com/office/drawing/2014/main" id="{5539089F-ED2B-5DA8-7F0B-063F447FF83C}"/>
              </a:ext>
            </a:extLst>
          </p:cNvPr>
          <p:cNvSpPr>
            <a:spLocks noGrp="1"/>
          </p:cNvSpPr>
          <p:nvPr>
            <p:ph idx="1"/>
          </p:nvPr>
        </p:nvSpPr>
        <p:spPr>
          <a:xfrm>
            <a:off x="430306" y="1440000"/>
            <a:ext cx="11107271" cy="4938000"/>
          </a:xfrm>
        </p:spPr>
        <p:txBody>
          <a:bodyPr>
            <a:normAutofit/>
          </a:bodyPr>
          <a:lstStyle/>
          <a:p>
            <a:r>
              <a:rPr lang="en-GB" dirty="0"/>
              <a:t>Access via the website: </a:t>
            </a:r>
            <a:r>
              <a:rPr lang="en-GB" u="sng" dirty="0">
                <a:hlinkClick r:id="rId2"/>
              </a:rPr>
              <a:t>https://portal.spineservices.nhs.uk/nationalcarerecordsservice</a:t>
            </a:r>
            <a:endParaRPr lang="en-GB" dirty="0"/>
          </a:p>
          <a:p>
            <a:endParaRPr lang="en-GB" dirty="0"/>
          </a:p>
          <a:p>
            <a:r>
              <a:rPr lang="en-GB" dirty="0"/>
              <a:t>NWL ICB desktop icon </a:t>
            </a:r>
          </a:p>
          <a:p>
            <a:endParaRPr lang="en-GB" dirty="0"/>
          </a:p>
          <a:p>
            <a:r>
              <a:rPr lang="en-GB" dirty="0"/>
              <a:t>Access via link on Template S1 / EMIS</a:t>
            </a:r>
          </a:p>
          <a:p>
            <a:endParaRPr lang="en-GB" dirty="0"/>
          </a:p>
          <a:p>
            <a:r>
              <a:rPr lang="en-GB" dirty="0"/>
              <a:t>Integrated system – aspirational!</a:t>
            </a:r>
          </a:p>
        </p:txBody>
      </p:sp>
      <p:sp>
        <p:nvSpPr>
          <p:cNvPr id="4" name="Slide Number Placeholder 3">
            <a:extLst>
              <a:ext uri="{FF2B5EF4-FFF2-40B4-BE49-F238E27FC236}">
                <a16:creationId xmlns:a16="http://schemas.microsoft.com/office/drawing/2014/main" id="{F9BDA0B5-BA9F-E622-7F50-A8F6A4E2811B}"/>
              </a:ext>
            </a:extLst>
          </p:cNvPr>
          <p:cNvSpPr>
            <a:spLocks noGrp="1"/>
          </p:cNvSpPr>
          <p:nvPr>
            <p:ph type="sldNum" sz="quarter" idx="12"/>
          </p:nvPr>
        </p:nvSpPr>
        <p:spPr/>
        <p:txBody>
          <a:bodyPr/>
          <a:lstStyle/>
          <a:p>
            <a:fld id="{4F2E129E-16B7-480B-972E-C025DBFD1D53}" type="slidenum">
              <a:rPr lang="en-GB" smtClean="0">
                <a:solidFill>
                  <a:srgbClr val="424D58"/>
                </a:solidFill>
              </a:rPr>
              <a:pPr/>
              <a:t>25</a:t>
            </a:fld>
            <a:endParaRPr lang="en-GB">
              <a:solidFill>
                <a:srgbClr val="424D58"/>
              </a:solidFill>
            </a:endParaRPr>
          </a:p>
        </p:txBody>
      </p:sp>
      <p:pic>
        <p:nvPicPr>
          <p:cNvPr id="6" name="Picture 5">
            <a:extLst>
              <a:ext uri="{FF2B5EF4-FFF2-40B4-BE49-F238E27FC236}">
                <a16:creationId xmlns:a16="http://schemas.microsoft.com/office/drawing/2014/main" id="{3EC897C9-716A-C321-CA42-B4B5185BB84A}"/>
              </a:ext>
            </a:extLst>
          </p:cNvPr>
          <p:cNvPicPr>
            <a:picLocks noChangeAspect="1"/>
          </p:cNvPicPr>
          <p:nvPr/>
        </p:nvPicPr>
        <p:blipFill>
          <a:blip r:embed="rId3"/>
          <a:stretch>
            <a:fillRect/>
          </a:stretch>
        </p:blipFill>
        <p:spPr>
          <a:xfrm>
            <a:off x="7824192" y="2924944"/>
            <a:ext cx="1918447" cy="1721223"/>
          </a:xfrm>
          <a:prstGeom prst="rect">
            <a:avLst/>
          </a:prstGeom>
        </p:spPr>
      </p:pic>
    </p:spTree>
    <p:extLst>
      <p:ext uri="{BB962C8B-B14F-4D97-AF65-F5344CB8AC3E}">
        <p14:creationId xmlns:p14="http://schemas.microsoft.com/office/powerpoint/2010/main" val="1908626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5FC79-F8D1-57F3-1FB9-5976BE9689F0}"/>
              </a:ext>
            </a:extLst>
          </p:cNvPr>
          <p:cNvSpPr>
            <a:spLocks noGrp="1"/>
          </p:cNvSpPr>
          <p:nvPr>
            <p:ph type="title"/>
          </p:nvPr>
        </p:nvSpPr>
        <p:spPr/>
        <p:txBody>
          <a:bodyPr>
            <a:normAutofit fontScale="90000"/>
          </a:bodyPr>
          <a:lstStyle/>
          <a:p>
            <a:r>
              <a:rPr lang="en-GB" dirty="0"/>
              <a:t>CP-IS Links on Templates: SystmOne  </a:t>
            </a:r>
          </a:p>
        </p:txBody>
      </p:sp>
      <p:pic>
        <p:nvPicPr>
          <p:cNvPr id="5" name="Content Placeholder 4">
            <a:extLst>
              <a:ext uri="{FF2B5EF4-FFF2-40B4-BE49-F238E27FC236}">
                <a16:creationId xmlns:a16="http://schemas.microsoft.com/office/drawing/2014/main" id="{452EB702-883A-EE86-1D59-DA3B3882F4D5}"/>
              </a:ext>
            </a:extLst>
          </p:cNvPr>
          <p:cNvPicPr>
            <a:picLocks noGrp="1" noChangeAspect="1"/>
          </p:cNvPicPr>
          <p:nvPr>
            <p:ph idx="1"/>
          </p:nvPr>
        </p:nvPicPr>
        <p:blipFill>
          <a:blip r:embed="rId2"/>
          <a:stretch>
            <a:fillRect/>
          </a:stretch>
        </p:blipFill>
        <p:spPr>
          <a:xfrm>
            <a:off x="960002" y="1186091"/>
            <a:ext cx="8937033" cy="5123229"/>
          </a:xfrm>
          <a:prstGeom prst="rect">
            <a:avLst/>
          </a:prstGeom>
        </p:spPr>
      </p:pic>
      <p:sp>
        <p:nvSpPr>
          <p:cNvPr id="4" name="Slide Number Placeholder 3">
            <a:extLst>
              <a:ext uri="{FF2B5EF4-FFF2-40B4-BE49-F238E27FC236}">
                <a16:creationId xmlns:a16="http://schemas.microsoft.com/office/drawing/2014/main" id="{8B114B27-7022-845D-DEB5-9565E60DD3AE}"/>
              </a:ext>
            </a:extLst>
          </p:cNvPr>
          <p:cNvSpPr>
            <a:spLocks noGrp="1"/>
          </p:cNvSpPr>
          <p:nvPr>
            <p:ph type="sldNum" sz="quarter" idx="12"/>
          </p:nvPr>
        </p:nvSpPr>
        <p:spPr/>
        <p:txBody>
          <a:bodyPr/>
          <a:lstStyle/>
          <a:p>
            <a:fld id="{4F2E129E-16B7-480B-972E-C025DBFD1D53}" type="slidenum">
              <a:rPr lang="en-GB" smtClean="0">
                <a:solidFill>
                  <a:srgbClr val="424D58"/>
                </a:solidFill>
              </a:rPr>
              <a:pPr/>
              <a:t>26</a:t>
            </a:fld>
            <a:endParaRPr lang="en-GB">
              <a:solidFill>
                <a:srgbClr val="424D58"/>
              </a:solidFill>
            </a:endParaRPr>
          </a:p>
        </p:txBody>
      </p:sp>
      <p:pic>
        <p:nvPicPr>
          <p:cNvPr id="6" name="Picture 5">
            <a:extLst>
              <a:ext uri="{FF2B5EF4-FFF2-40B4-BE49-F238E27FC236}">
                <a16:creationId xmlns:a16="http://schemas.microsoft.com/office/drawing/2014/main" id="{64D54B4A-C0E8-C52C-9D98-D7A479B3E592}"/>
              </a:ext>
            </a:extLst>
          </p:cNvPr>
          <p:cNvPicPr>
            <a:picLocks noChangeAspect="1"/>
          </p:cNvPicPr>
          <p:nvPr/>
        </p:nvPicPr>
        <p:blipFill>
          <a:blip r:embed="rId3"/>
          <a:stretch>
            <a:fillRect/>
          </a:stretch>
        </p:blipFill>
        <p:spPr>
          <a:xfrm>
            <a:off x="3286510" y="2623089"/>
            <a:ext cx="1674513" cy="642168"/>
          </a:xfrm>
          <a:prstGeom prst="rect">
            <a:avLst/>
          </a:prstGeom>
        </p:spPr>
      </p:pic>
    </p:spTree>
    <p:extLst>
      <p:ext uri="{BB962C8B-B14F-4D97-AF65-F5344CB8AC3E}">
        <p14:creationId xmlns:p14="http://schemas.microsoft.com/office/powerpoint/2010/main" val="642304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D83F6-1832-8CC1-6766-CA94C950C29B}"/>
              </a:ext>
            </a:extLst>
          </p:cNvPr>
          <p:cNvSpPr>
            <a:spLocks noGrp="1"/>
          </p:cNvSpPr>
          <p:nvPr>
            <p:ph type="title"/>
          </p:nvPr>
        </p:nvSpPr>
        <p:spPr/>
        <p:txBody>
          <a:bodyPr>
            <a:normAutofit fontScale="90000"/>
          </a:bodyPr>
          <a:lstStyle/>
          <a:p>
            <a:r>
              <a:rPr lang="en-GB" dirty="0"/>
              <a:t>CP-IS Links on Templates: EMIS Web</a:t>
            </a:r>
          </a:p>
        </p:txBody>
      </p:sp>
      <p:pic>
        <p:nvPicPr>
          <p:cNvPr id="5" name="Content Placeholder 4">
            <a:extLst>
              <a:ext uri="{FF2B5EF4-FFF2-40B4-BE49-F238E27FC236}">
                <a16:creationId xmlns:a16="http://schemas.microsoft.com/office/drawing/2014/main" id="{F4B82086-9842-3BD4-A0F1-E8DD200F74FD}"/>
              </a:ext>
            </a:extLst>
          </p:cNvPr>
          <p:cNvPicPr>
            <a:picLocks noGrp="1" noChangeAspect="1"/>
          </p:cNvPicPr>
          <p:nvPr>
            <p:ph idx="1"/>
          </p:nvPr>
        </p:nvPicPr>
        <p:blipFill>
          <a:blip r:embed="rId2"/>
          <a:stretch>
            <a:fillRect/>
          </a:stretch>
        </p:blipFill>
        <p:spPr>
          <a:xfrm>
            <a:off x="1111625" y="1503360"/>
            <a:ext cx="9045387" cy="4454531"/>
          </a:xfrm>
          <a:prstGeom prst="rect">
            <a:avLst/>
          </a:prstGeom>
        </p:spPr>
      </p:pic>
      <p:sp>
        <p:nvSpPr>
          <p:cNvPr id="4" name="Slide Number Placeholder 3">
            <a:extLst>
              <a:ext uri="{FF2B5EF4-FFF2-40B4-BE49-F238E27FC236}">
                <a16:creationId xmlns:a16="http://schemas.microsoft.com/office/drawing/2014/main" id="{C09AA157-313E-15E3-23F6-BA1C53C8D513}"/>
              </a:ext>
            </a:extLst>
          </p:cNvPr>
          <p:cNvSpPr>
            <a:spLocks noGrp="1"/>
          </p:cNvSpPr>
          <p:nvPr>
            <p:ph type="sldNum" sz="quarter" idx="12"/>
          </p:nvPr>
        </p:nvSpPr>
        <p:spPr/>
        <p:txBody>
          <a:bodyPr/>
          <a:lstStyle/>
          <a:p>
            <a:fld id="{4F2E129E-16B7-480B-972E-C025DBFD1D53}" type="slidenum">
              <a:rPr lang="en-GB" smtClean="0">
                <a:solidFill>
                  <a:srgbClr val="424D58"/>
                </a:solidFill>
              </a:rPr>
              <a:pPr/>
              <a:t>27</a:t>
            </a:fld>
            <a:endParaRPr lang="en-GB">
              <a:solidFill>
                <a:srgbClr val="424D58"/>
              </a:solidFill>
            </a:endParaRPr>
          </a:p>
        </p:txBody>
      </p:sp>
      <p:pic>
        <p:nvPicPr>
          <p:cNvPr id="6" name="Picture 5">
            <a:extLst>
              <a:ext uri="{FF2B5EF4-FFF2-40B4-BE49-F238E27FC236}">
                <a16:creationId xmlns:a16="http://schemas.microsoft.com/office/drawing/2014/main" id="{ED6447FF-7C30-50A2-8CEB-7160D1FB4946}"/>
              </a:ext>
            </a:extLst>
          </p:cNvPr>
          <p:cNvPicPr>
            <a:picLocks noChangeAspect="1"/>
          </p:cNvPicPr>
          <p:nvPr/>
        </p:nvPicPr>
        <p:blipFill>
          <a:blip r:embed="rId3"/>
          <a:stretch>
            <a:fillRect/>
          </a:stretch>
        </p:blipFill>
        <p:spPr>
          <a:xfrm>
            <a:off x="1778071" y="3823767"/>
            <a:ext cx="1105504" cy="877900"/>
          </a:xfrm>
          <a:prstGeom prst="rect">
            <a:avLst/>
          </a:prstGeom>
        </p:spPr>
      </p:pic>
    </p:spTree>
    <p:extLst>
      <p:ext uri="{BB962C8B-B14F-4D97-AF65-F5344CB8AC3E}">
        <p14:creationId xmlns:p14="http://schemas.microsoft.com/office/powerpoint/2010/main" val="3045475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129232-23BA-44B3-9A3C-CBCDFFFAE905}"/>
              </a:ext>
            </a:extLst>
          </p:cNvPr>
          <p:cNvSpPr>
            <a:spLocks noGrp="1"/>
          </p:cNvSpPr>
          <p:nvPr>
            <p:ph type="title"/>
          </p:nvPr>
        </p:nvSpPr>
        <p:spPr/>
        <p:txBody>
          <a:bodyPr>
            <a:normAutofit fontScale="90000"/>
          </a:bodyPr>
          <a:lstStyle/>
          <a:p>
            <a:r>
              <a:rPr lang="en-GB" dirty="0"/>
              <a:t>Title</a:t>
            </a:r>
          </a:p>
        </p:txBody>
      </p:sp>
      <p:sp>
        <p:nvSpPr>
          <p:cNvPr id="4" name="Content Placeholder 3">
            <a:extLst>
              <a:ext uri="{FF2B5EF4-FFF2-40B4-BE49-F238E27FC236}">
                <a16:creationId xmlns:a16="http://schemas.microsoft.com/office/drawing/2014/main" id="{27A3D050-CE43-4FF3-874E-672CC95FEFE3}"/>
              </a:ext>
            </a:extLst>
          </p:cNvPr>
          <p:cNvSpPr>
            <a:spLocks noGrp="1"/>
          </p:cNvSpPr>
          <p:nvPr>
            <p:ph idx="1"/>
          </p:nvPr>
        </p:nvSpPr>
        <p:spPr/>
        <p:txBody>
          <a:bodyPr>
            <a:normAutofit/>
          </a:bodyPr>
          <a:lstStyle/>
          <a:p>
            <a:pPr marL="0" indent="0">
              <a:buNone/>
            </a:pPr>
            <a:r>
              <a:rPr lang="en-GB" sz="2200" dirty="0"/>
              <a:t>Body</a:t>
            </a:r>
          </a:p>
        </p:txBody>
      </p:sp>
      <p:pic>
        <p:nvPicPr>
          <p:cNvPr id="5" name="Picture 4">
            <a:extLst>
              <a:ext uri="{FF2B5EF4-FFF2-40B4-BE49-F238E27FC236}">
                <a16:creationId xmlns:a16="http://schemas.microsoft.com/office/drawing/2014/main" id="{4038E64E-140D-5036-BF2B-60A18174C924}"/>
              </a:ext>
            </a:extLst>
          </p:cNvPr>
          <p:cNvPicPr>
            <a:picLocks noChangeAspect="1"/>
          </p:cNvPicPr>
          <p:nvPr/>
        </p:nvPicPr>
        <p:blipFill rotWithShape="1">
          <a:blip r:embed="rId2"/>
          <a:srcRect t="9796" r="1276" b="3673"/>
          <a:stretch/>
        </p:blipFill>
        <p:spPr>
          <a:xfrm>
            <a:off x="0" y="432001"/>
            <a:ext cx="12192000" cy="6010939"/>
          </a:xfrm>
          <a:prstGeom prst="rect">
            <a:avLst/>
          </a:prstGeom>
        </p:spPr>
      </p:pic>
    </p:spTree>
    <p:extLst>
      <p:ext uri="{BB962C8B-B14F-4D97-AF65-F5344CB8AC3E}">
        <p14:creationId xmlns:p14="http://schemas.microsoft.com/office/powerpoint/2010/main" val="13013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129232-23BA-44B3-9A3C-CBCDFFFAE905}"/>
              </a:ext>
            </a:extLst>
          </p:cNvPr>
          <p:cNvSpPr>
            <a:spLocks noGrp="1"/>
          </p:cNvSpPr>
          <p:nvPr>
            <p:ph type="title"/>
          </p:nvPr>
        </p:nvSpPr>
        <p:spPr/>
        <p:txBody>
          <a:bodyPr>
            <a:normAutofit fontScale="90000"/>
          </a:bodyPr>
          <a:lstStyle/>
          <a:p>
            <a:r>
              <a:rPr lang="en-GB" dirty="0"/>
              <a:t>Title</a:t>
            </a:r>
          </a:p>
        </p:txBody>
      </p:sp>
      <p:sp>
        <p:nvSpPr>
          <p:cNvPr id="4" name="Content Placeholder 3">
            <a:extLst>
              <a:ext uri="{FF2B5EF4-FFF2-40B4-BE49-F238E27FC236}">
                <a16:creationId xmlns:a16="http://schemas.microsoft.com/office/drawing/2014/main" id="{27A3D050-CE43-4FF3-874E-672CC95FEFE3}"/>
              </a:ext>
            </a:extLst>
          </p:cNvPr>
          <p:cNvSpPr>
            <a:spLocks noGrp="1"/>
          </p:cNvSpPr>
          <p:nvPr>
            <p:ph idx="1"/>
          </p:nvPr>
        </p:nvSpPr>
        <p:spPr/>
        <p:txBody>
          <a:bodyPr>
            <a:normAutofit/>
          </a:bodyPr>
          <a:lstStyle/>
          <a:p>
            <a:pPr marL="0" indent="0">
              <a:buNone/>
            </a:pPr>
            <a:r>
              <a:rPr lang="en-GB" sz="2200" dirty="0"/>
              <a:t>Body</a:t>
            </a:r>
          </a:p>
        </p:txBody>
      </p:sp>
      <p:pic>
        <p:nvPicPr>
          <p:cNvPr id="5" name="Picture 4">
            <a:extLst>
              <a:ext uri="{FF2B5EF4-FFF2-40B4-BE49-F238E27FC236}">
                <a16:creationId xmlns:a16="http://schemas.microsoft.com/office/drawing/2014/main" id="{ABB387EB-0162-401D-8CE9-B4BD5EB459F3}"/>
              </a:ext>
            </a:extLst>
          </p:cNvPr>
          <p:cNvPicPr>
            <a:picLocks noChangeAspect="1"/>
          </p:cNvPicPr>
          <p:nvPr/>
        </p:nvPicPr>
        <p:blipFill rotWithShape="1">
          <a:blip r:embed="rId2"/>
          <a:srcRect t="9387" r="969" b="3809"/>
          <a:stretch/>
        </p:blipFill>
        <p:spPr>
          <a:xfrm>
            <a:off x="0" y="432001"/>
            <a:ext cx="12192000" cy="6011203"/>
          </a:xfrm>
          <a:prstGeom prst="rect">
            <a:avLst/>
          </a:prstGeom>
        </p:spPr>
      </p:pic>
    </p:spTree>
    <p:extLst>
      <p:ext uri="{BB962C8B-B14F-4D97-AF65-F5344CB8AC3E}">
        <p14:creationId xmlns:p14="http://schemas.microsoft.com/office/powerpoint/2010/main" val="8168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3</a:t>
            </a:fld>
            <a:endParaRPr lang="en-GB"/>
          </a:p>
        </p:txBody>
      </p:sp>
      <p:sp>
        <p:nvSpPr>
          <p:cNvPr id="4" name="Title 3"/>
          <p:cNvSpPr>
            <a:spLocks noGrp="1"/>
          </p:cNvSpPr>
          <p:nvPr>
            <p:ph type="title"/>
          </p:nvPr>
        </p:nvSpPr>
        <p:spPr/>
        <p:txBody>
          <a:bodyPr>
            <a:normAutofit fontScale="90000"/>
          </a:bodyPr>
          <a:lstStyle/>
          <a:p>
            <a:r>
              <a:rPr lang="en-GB" dirty="0" smtClean="0"/>
              <a:t>Looked after Child and Care Leaver Charter </a:t>
            </a:r>
            <a:endParaRPr lang="en-GB" dirty="0"/>
          </a:p>
        </p:txBody>
      </p:sp>
      <p:pic>
        <p:nvPicPr>
          <p:cNvPr id="5" name="Content Placeholder 3"/>
          <p:cNvPicPr>
            <a:picLocks noGrp="1" noChangeAspect="1"/>
          </p:cNvPicPr>
          <p:nvPr>
            <p:ph idx="1"/>
          </p:nvPr>
        </p:nvPicPr>
        <p:blipFill>
          <a:blip r:embed="rId2"/>
          <a:stretch>
            <a:fillRect/>
          </a:stretch>
        </p:blipFill>
        <p:spPr>
          <a:xfrm>
            <a:off x="191345" y="1397000"/>
            <a:ext cx="4392488" cy="5128344"/>
          </a:xfrm>
          <a:prstGeom prst="rect">
            <a:avLst/>
          </a:prstGeom>
        </p:spPr>
      </p:pic>
      <p:sp>
        <p:nvSpPr>
          <p:cNvPr id="6" name="Rectangle 5"/>
          <p:cNvSpPr/>
          <p:nvPr/>
        </p:nvSpPr>
        <p:spPr>
          <a:xfrm>
            <a:off x="5231904" y="1772816"/>
            <a:ext cx="6768752" cy="4524315"/>
          </a:xfrm>
          <a:prstGeom prst="rect">
            <a:avLst/>
          </a:prstGeom>
        </p:spPr>
        <p:txBody>
          <a:bodyPr wrap="square">
            <a:spAutoFit/>
          </a:bodyPr>
          <a:lstStyle/>
          <a:p>
            <a:pPr marL="571500" indent="-571500">
              <a:buFont typeface="Arial" panose="020B0604020202020204" pitchFamily="34" charset="0"/>
              <a:buChar char="•"/>
            </a:pPr>
            <a:r>
              <a:rPr lang="en-GB" sz="3600" dirty="0"/>
              <a:t>Access and </a:t>
            </a:r>
            <a:r>
              <a:rPr lang="en-GB" sz="3600" dirty="0" smtClean="0"/>
              <a:t>continuity</a:t>
            </a:r>
          </a:p>
          <a:p>
            <a:endParaRPr lang="en-GB" sz="3600" dirty="0"/>
          </a:p>
          <a:p>
            <a:pPr marL="571500" indent="-571500">
              <a:buFont typeface="Arial" panose="020B0604020202020204" pitchFamily="34" charset="0"/>
              <a:buChar char="•"/>
            </a:pPr>
            <a:r>
              <a:rPr lang="en-GB" sz="3600" dirty="0"/>
              <a:t>Record </a:t>
            </a:r>
            <a:r>
              <a:rPr lang="en-GB" sz="3600" dirty="0" smtClean="0"/>
              <a:t>keeping</a:t>
            </a:r>
          </a:p>
          <a:p>
            <a:pPr marL="571500" indent="-571500">
              <a:buFont typeface="Arial" panose="020B0604020202020204" pitchFamily="34" charset="0"/>
              <a:buChar char="•"/>
            </a:pPr>
            <a:endParaRPr lang="en-GB" sz="3600" dirty="0"/>
          </a:p>
          <a:p>
            <a:pPr marL="571500" indent="-571500">
              <a:buFont typeface="Arial" panose="020B0604020202020204" pitchFamily="34" charset="0"/>
              <a:buChar char="•"/>
            </a:pPr>
            <a:r>
              <a:rPr lang="en-GB" sz="3600" dirty="0" smtClean="0"/>
              <a:t>Carers</a:t>
            </a:r>
          </a:p>
          <a:p>
            <a:endParaRPr lang="en-GB" sz="3600" dirty="0"/>
          </a:p>
          <a:p>
            <a:pPr marL="571500" indent="-571500">
              <a:buFont typeface="Arial" panose="020B0604020202020204" pitchFamily="34" charset="0"/>
              <a:buChar char="•"/>
            </a:pPr>
            <a:r>
              <a:rPr lang="en-GB" sz="3600" dirty="0"/>
              <a:t>Continued support into adulthood</a:t>
            </a:r>
          </a:p>
        </p:txBody>
      </p:sp>
    </p:spTree>
    <p:extLst>
      <p:ext uri="{BB962C8B-B14F-4D97-AF65-F5344CB8AC3E}">
        <p14:creationId xmlns:p14="http://schemas.microsoft.com/office/powerpoint/2010/main" val="1560761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129232-23BA-44B3-9A3C-CBCDFFFAE905}"/>
              </a:ext>
            </a:extLst>
          </p:cNvPr>
          <p:cNvSpPr>
            <a:spLocks noGrp="1"/>
          </p:cNvSpPr>
          <p:nvPr>
            <p:ph type="title"/>
          </p:nvPr>
        </p:nvSpPr>
        <p:spPr/>
        <p:txBody>
          <a:bodyPr>
            <a:normAutofit fontScale="90000"/>
          </a:bodyPr>
          <a:lstStyle/>
          <a:p>
            <a:r>
              <a:rPr lang="en-GB" dirty="0"/>
              <a:t>Title</a:t>
            </a:r>
          </a:p>
        </p:txBody>
      </p:sp>
      <p:sp>
        <p:nvSpPr>
          <p:cNvPr id="4" name="Content Placeholder 3">
            <a:extLst>
              <a:ext uri="{FF2B5EF4-FFF2-40B4-BE49-F238E27FC236}">
                <a16:creationId xmlns:a16="http://schemas.microsoft.com/office/drawing/2014/main" id="{27A3D050-CE43-4FF3-874E-672CC95FEFE3}"/>
              </a:ext>
            </a:extLst>
          </p:cNvPr>
          <p:cNvSpPr>
            <a:spLocks noGrp="1"/>
          </p:cNvSpPr>
          <p:nvPr>
            <p:ph idx="1"/>
          </p:nvPr>
        </p:nvSpPr>
        <p:spPr/>
        <p:txBody>
          <a:bodyPr>
            <a:normAutofit/>
          </a:bodyPr>
          <a:lstStyle/>
          <a:p>
            <a:pPr marL="0" indent="0">
              <a:buNone/>
            </a:pPr>
            <a:r>
              <a:rPr lang="en-GB" sz="2200" dirty="0"/>
              <a:t>Body</a:t>
            </a:r>
          </a:p>
        </p:txBody>
      </p:sp>
      <p:pic>
        <p:nvPicPr>
          <p:cNvPr id="5" name="Picture 4">
            <a:extLst>
              <a:ext uri="{FF2B5EF4-FFF2-40B4-BE49-F238E27FC236}">
                <a16:creationId xmlns:a16="http://schemas.microsoft.com/office/drawing/2014/main" id="{3D0CFBDF-E517-E2E6-8634-43C41D50CE51}"/>
              </a:ext>
            </a:extLst>
          </p:cNvPr>
          <p:cNvPicPr>
            <a:picLocks noChangeAspect="1"/>
          </p:cNvPicPr>
          <p:nvPr/>
        </p:nvPicPr>
        <p:blipFill rotWithShape="1">
          <a:blip r:embed="rId3"/>
          <a:srcRect t="9796" r="817" b="4081"/>
          <a:stretch/>
        </p:blipFill>
        <p:spPr>
          <a:xfrm>
            <a:off x="0" y="432000"/>
            <a:ext cx="12192000" cy="5954891"/>
          </a:xfrm>
          <a:prstGeom prst="rect">
            <a:avLst/>
          </a:prstGeom>
        </p:spPr>
      </p:pic>
      <p:sp>
        <p:nvSpPr>
          <p:cNvPr id="2" name="Rectangle: Rounded Corners 1">
            <a:extLst>
              <a:ext uri="{FF2B5EF4-FFF2-40B4-BE49-F238E27FC236}">
                <a16:creationId xmlns:a16="http://schemas.microsoft.com/office/drawing/2014/main" id="{5917F6A1-8F95-5CF8-2EFE-A1E0943CCE00}"/>
              </a:ext>
            </a:extLst>
          </p:cNvPr>
          <p:cNvSpPr/>
          <p:nvPr/>
        </p:nvSpPr>
        <p:spPr>
          <a:xfrm>
            <a:off x="7152848" y="3409446"/>
            <a:ext cx="4460032" cy="1632857"/>
          </a:xfrm>
          <a:prstGeom prst="roundRect">
            <a:avLst/>
          </a:prstGeom>
        </p:spPr>
        <p:style>
          <a:lnRef idx="2">
            <a:schemeClr val="accent2"/>
          </a:lnRef>
          <a:fillRef idx="1">
            <a:schemeClr val="lt1"/>
          </a:fillRef>
          <a:effectRef idx="0">
            <a:schemeClr val="accent2"/>
          </a:effectRef>
          <a:fontRef idx="minor">
            <a:schemeClr val="dk1"/>
          </a:fontRef>
        </p:style>
        <p:txBody>
          <a:bodyPr rtlCol="0" anchor="t" anchorCtr="0"/>
          <a:lstStyle/>
          <a:p>
            <a:pPr algn="ctr"/>
            <a:r>
              <a:rPr lang="en-GB" b="1" dirty="0">
                <a:solidFill>
                  <a:schemeClr val="accent1"/>
                </a:solidFill>
              </a:rPr>
              <a:t>By Postcode</a:t>
            </a:r>
            <a:endParaRPr lang="en-GB" dirty="0"/>
          </a:p>
          <a:p>
            <a:pPr algn="ctr"/>
            <a:r>
              <a:rPr lang="en-GB" b="1" dirty="0">
                <a:solidFill>
                  <a:schemeClr val="accent6"/>
                </a:solidFill>
              </a:rPr>
              <a:t>Note</a:t>
            </a:r>
            <a:r>
              <a:rPr lang="en-GB" dirty="0">
                <a:solidFill>
                  <a:schemeClr val="accent6"/>
                </a:solidFill>
              </a:rPr>
              <a:t> – Some users may have the access to search demographics via Postcode. However, this functionality is yet to be released.</a:t>
            </a:r>
          </a:p>
          <a:p>
            <a:pPr algn="ctr"/>
            <a:endParaRPr lang="en-GB" dirty="0">
              <a:solidFill>
                <a:schemeClr val="accent6"/>
              </a:solidFill>
            </a:endParaRPr>
          </a:p>
          <a:p>
            <a:pPr algn="ctr"/>
            <a:endParaRPr lang="en-GB" dirty="0">
              <a:solidFill>
                <a:schemeClr val="accent6"/>
              </a:solidFill>
            </a:endParaRPr>
          </a:p>
        </p:txBody>
      </p:sp>
    </p:spTree>
    <p:extLst>
      <p:ext uri="{BB962C8B-B14F-4D97-AF65-F5344CB8AC3E}">
        <p14:creationId xmlns:p14="http://schemas.microsoft.com/office/powerpoint/2010/main" val="105030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129232-23BA-44B3-9A3C-CBCDFFFAE905}"/>
              </a:ext>
            </a:extLst>
          </p:cNvPr>
          <p:cNvSpPr>
            <a:spLocks noGrp="1"/>
          </p:cNvSpPr>
          <p:nvPr>
            <p:ph type="title"/>
          </p:nvPr>
        </p:nvSpPr>
        <p:spPr/>
        <p:txBody>
          <a:bodyPr>
            <a:normAutofit fontScale="90000"/>
          </a:bodyPr>
          <a:lstStyle/>
          <a:p>
            <a:r>
              <a:rPr lang="en-GB" dirty="0"/>
              <a:t>Title</a:t>
            </a:r>
          </a:p>
        </p:txBody>
      </p:sp>
      <p:sp>
        <p:nvSpPr>
          <p:cNvPr id="4" name="Content Placeholder 3">
            <a:extLst>
              <a:ext uri="{FF2B5EF4-FFF2-40B4-BE49-F238E27FC236}">
                <a16:creationId xmlns:a16="http://schemas.microsoft.com/office/drawing/2014/main" id="{27A3D050-CE43-4FF3-874E-672CC95FEFE3}"/>
              </a:ext>
            </a:extLst>
          </p:cNvPr>
          <p:cNvSpPr>
            <a:spLocks noGrp="1"/>
          </p:cNvSpPr>
          <p:nvPr>
            <p:ph idx="1"/>
          </p:nvPr>
        </p:nvSpPr>
        <p:spPr/>
        <p:txBody>
          <a:bodyPr>
            <a:normAutofit/>
          </a:bodyPr>
          <a:lstStyle/>
          <a:p>
            <a:pPr marL="0" indent="0">
              <a:buNone/>
            </a:pPr>
            <a:r>
              <a:rPr lang="en-GB" sz="2200" dirty="0"/>
              <a:t>Body</a:t>
            </a:r>
          </a:p>
        </p:txBody>
      </p:sp>
      <p:pic>
        <p:nvPicPr>
          <p:cNvPr id="1026" name="Picture 2">
            <a:extLst>
              <a:ext uri="{FF2B5EF4-FFF2-40B4-BE49-F238E27FC236}">
                <a16:creationId xmlns:a16="http://schemas.microsoft.com/office/drawing/2014/main" id="{AA5C2CBF-4A04-CE85-51FC-FA82A69746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1" y="119114"/>
            <a:ext cx="11409679" cy="662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333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DC801-5CBA-401C-5655-16F9E05D3174}"/>
              </a:ext>
            </a:extLst>
          </p:cNvPr>
          <p:cNvSpPr>
            <a:spLocks noGrp="1"/>
          </p:cNvSpPr>
          <p:nvPr>
            <p:ph type="title"/>
          </p:nvPr>
        </p:nvSpPr>
        <p:spPr/>
        <p:txBody>
          <a:bodyPr>
            <a:normAutofit fontScale="90000"/>
          </a:bodyPr>
          <a:lstStyle/>
          <a:p>
            <a:r>
              <a:rPr lang="en-GB" dirty="0"/>
              <a:t>NHS TEST PATIENT </a:t>
            </a:r>
          </a:p>
        </p:txBody>
      </p:sp>
      <p:sp>
        <p:nvSpPr>
          <p:cNvPr id="3" name="Content Placeholder 2">
            <a:extLst>
              <a:ext uri="{FF2B5EF4-FFF2-40B4-BE49-F238E27FC236}">
                <a16:creationId xmlns:a16="http://schemas.microsoft.com/office/drawing/2014/main" id="{AB378E4D-947D-50AE-11A7-AB5FF4FB1667}"/>
              </a:ext>
            </a:extLst>
          </p:cNvPr>
          <p:cNvSpPr>
            <a:spLocks noGrp="1"/>
          </p:cNvSpPr>
          <p:nvPr>
            <p:ph idx="1"/>
          </p:nvPr>
        </p:nvSpPr>
        <p:spPr>
          <a:xfrm>
            <a:off x="960000" y="2382981"/>
            <a:ext cx="10272000" cy="3638307"/>
          </a:xfrm>
        </p:spPr>
        <p:txBody>
          <a:bodyPr/>
          <a:lstStyle/>
          <a:p>
            <a:r>
              <a:rPr lang="en-GB" dirty="0"/>
              <a:t>Test Patient NHS Number 999 027 6579 </a:t>
            </a:r>
          </a:p>
          <a:p>
            <a:endParaRPr lang="en-GB" dirty="0"/>
          </a:p>
          <a:p>
            <a:r>
              <a:rPr lang="en-GB" dirty="0"/>
              <a:t>Use to check your smart card is activated so can see CPIS Alert   </a:t>
            </a:r>
          </a:p>
        </p:txBody>
      </p:sp>
      <p:sp>
        <p:nvSpPr>
          <p:cNvPr id="4" name="Slide Number Placeholder 3">
            <a:extLst>
              <a:ext uri="{FF2B5EF4-FFF2-40B4-BE49-F238E27FC236}">
                <a16:creationId xmlns:a16="http://schemas.microsoft.com/office/drawing/2014/main" id="{5B06C43D-99F6-3D54-6F20-4B8055F0BFB4}"/>
              </a:ext>
            </a:extLst>
          </p:cNvPr>
          <p:cNvSpPr>
            <a:spLocks noGrp="1"/>
          </p:cNvSpPr>
          <p:nvPr>
            <p:ph type="sldNum" sz="quarter" idx="12"/>
          </p:nvPr>
        </p:nvSpPr>
        <p:spPr/>
        <p:txBody>
          <a:bodyPr/>
          <a:lstStyle/>
          <a:p>
            <a:fld id="{4F2E129E-16B7-480B-972E-C025DBFD1D53}" type="slidenum">
              <a:rPr lang="en-GB" smtClean="0"/>
              <a:pPr/>
              <a:t>32</a:t>
            </a:fld>
            <a:endParaRPr lang="en-GB"/>
          </a:p>
        </p:txBody>
      </p:sp>
    </p:spTree>
    <p:extLst>
      <p:ext uri="{BB962C8B-B14F-4D97-AF65-F5344CB8AC3E}">
        <p14:creationId xmlns:p14="http://schemas.microsoft.com/office/powerpoint/2010/main" val="3657598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ay | 2012 | The Unknown Cystic"/>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51584" y="2060848"/>
            <a:ext cx="4349254" cy="3384376"/>
          </a:xfrm>
        </p:spPr>
      </p:pic>
      <p:sp>
        <p:nvSpPr>
          <p:cNvPr id="3" name="Slide Number Placeholder 2"/>
          <p:cNvSpPr>
            <a:spLocks noGrp="1"/>
          </p:cNvSpPr>
          <p:nvPr>
            <p:ph type="sldNum" sz="quarter" idx="12"/>
          </p:nvPr>
        </p:nvSpPr>
        <p:spPr/>
        <p:txBody>
          <a:bodyPr/>
          <a:lstStyle/>
          <a:p>
            <a:fld id="{E76F84FA-B8EB-462F-97BA-032CB76B4E3A}" type="slidenum">
              <a:rPr lang="en-GB" smtClean="0"/>
              <a:t>33</a:t>
            </a:fld>
            <a:endParaRPr lang="en-GB"/>
          </a:p>
        </p:txBody>
      </p:sp>
      <p:sp>
        <p:nvSpPr>
          <p:cNvPr id="4" name="Title 3"/>
          <p:cNvSpPr>
            <a:spLocks noGrp="1"/>
          </p:cNvSpPr>
          <p:nvPr>
            <p:ph type="title"/>
          </p:nvPr>
        </p:nvSpPr>
        <p:spPr/>
        <p:txBody>
          <a:bodyPr>
            <a:normAutofit fontScale="90000"/>
          </a:bodyPr>
          <a:lstStyle/>
          <a:p>
            <a:r>
              <a:rPr lang="en-GB" dirty="0" smtClean="0"/>
              <a:t>Any questions or cases  ?</a:t>
            </a:r>
            <a:endParaRPr lang="en-GB" dirty="0"/>
          </a:p>
        </p:txBody>
      </p:sp>
    </p:spTree>
    <p:extLst>
      <p:ext uri="{BB962C8B-B14F-4D97-AF65-F5344CB8AC3E}">
        <p14:creationId xmlns:p14="http://schemas.microsoft.com/office/powerpoint/2010/main" val="3778036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559496" y="1268760"/>
            <a:ext cx="7343669" cy="5112568"/>
          </a:xfrm>
          <a:prstGeom prst="rect">
            <a:avLst/>
          </a:prstGeom>
        </p:spPr>
      </p:pic>
      <p:sp>
        <p:nvSpPr>
          <p:cNvPr id="3" name="Slide Number Placeholder 2"/>
          <p:cNvSpPr>
            <a:spLocks noGrp="1"/>
          </p:cNvSpPr>
          <p:nvPr>
            <p:ph type="sldNum" sz="quarter" idx="12"/>
          </p:nvPr>
        </p:nvSpPr>
        <p:spPr/>
        <p:txBody>
          <a:bodyPr/>
          <a:lstStyle/>
          <a:p>
            <a:fld id="{E76F84FA-B8EB-462F-97BA-032CB76B4E3A}" type="slidenum">
              <a:rPr lang="en-GB" smtClean="0"/>
              <a:t>4</a:t>
            </a:fld>
            <a:endParaRPr lang="en-GB"/>
          </a:p>
        </p:txBody>
      </p:sp>
      <p:sp>
        <p:nvSpPr>
          <p:cNvPr id="4" name="Title 3"/>
          <p:cNvSpPr>
            <a:spLocks noGrp="1"/>
          </p:cNvSpPr>
          <p:nvPr>
            <p:ph type="title"/>
          </p:nvPr>
        </p:nvSpPr>
        <p:spPr/>
        <p:txBody>
          <a:bodyPr>
            <a:normAutofit fontScale="90000"/>
          </a:bodyPr>
          <a:lstStyle/>
          <a:p>
            <a:r>
              <a:rPr lang="en-GB" dirty="0" smtClean="0"/>
              <a:t>Template : Safeguarding Children </a:t>
            </a:r>
            <a:endParaRPr lang="en-GB" dirty="0"/>
          </a:p>
        </p:txBody>
      </p:sp>
    </p:spTree>
    <p:extLst>
      <p:ext uri="{BB962C8B-B14F-4D97-AF65-F5344CB8AC3E}">
        <p14:creationId xmlns:p14="http://schemas.microsoft.com/office/powerpoint/2010/main" val="2791705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7989" y="1397238"/>
            <a:ext cx="11386643" cy="4768066"/>
          </a:xfrm>
        </p:spPr>
        <p:txBody>
          <a:bodyPr>
            <a:normAutofit/>
          </a:bodyPr>
          <a:lstStyle/>
          <a:p>
            <a:pPr marL="0" indent="0">
              <a:buNone/>
            </a:pPr>
            <a:r>
              <a:rPr lang="en-GB" dirty="0" smtClean="0"/>
              <a:t>   </a:t>
            </a:r>
          </a:p>
          <a:p>
            <a:endParaRPr lang="en-GB" dirty="0">
              <a:solidFill>
                <a:srgbClr val="FF0000"/>
              </a:solidFill>
            </a:endParaRPr>
          </a:p>
          <a:p>
            <a:pPr marL="0" indent="0">
              <a:buNone/>
            </a:pPr>
            <a:endParaRPr lang="en-GB" sz="4800" dirty="0" smtClean="0">
              <a:solidFill>
                <a:srgbClr val="FF0000"/>
              </a:solidFill>
            </a:endParaRPr>
          </a:p>
          <a:p>
            <a:pPr marL="0" indent="0">
              <a:buNone/>
            </a:pPr>
            <a:endParaRPr lang="en-GB" sz="4800" dirty="0" smtClean="0">
              <a:solidFill>
                <a:srgbClr val="FF0000"/>
              </a:solidFill>
            </a:endParaRPr>
          </a:p>
          <a:p>
            <a:pPr marL="0" indent="0">
              <a:buNone/>
            </a:pPr>
            <a:endParaRPr lang="en-GB" sz="4800" dirty="0">
              <a:solidFill>
                <a:srgbClr val="FF0000"/>
              </a:solidFill>
            </a:endParaRPr>
          </a:p>
          <a:p>
            <a:pPr marL="0" indent="0" algn="ctr">
              <a:buNone/>
            </a:pPr>
            <a:r>
              <a:rPr lang="en-GB" sz="4800" dirty="0" smtClean="0">
                <a:solidFill>
                  <a:srgbClr val="FF0000"/>
                </a:solidFill>
              </a:rPr>
              <a:t>Remove parent proxy access when a   child becomes looked after !</a:t>
            </a:r>
          </a:p>
          <a:p>
            <a:endParaRPr lang="en-GB" dirty="0"/>
          </a:p>
        </p:txBody>
      </p:sp>
      <p:sp>
        <p:nvSpPr>
          <p:cNvPr id="3" name="Slide Number Placeholder 2"/>
          <p:cNvSpPr>
            <a:spLocks noGrp="1"/>
          </p:cNvSpPr>
          <p:nvPr>
            <p:ph type="sldNum" sz="quarter" idx="12"/>
          </p:nvPr>
        </p:nvSpPr>
        <p:spPr/>
        <p:txBody>
          <a:bodyPr/>
          <a:lstStyle/>
          <a:p>
            <a:fld id="{E76F84FA-B8EB-462F-97BA-032CB76B4E3A}" type="slidenum">
              <a:rPr lang="en-GB" smtClean="0"/>
              <a:t>5</a:t>
            </a:fld>
            <a:endParaRPr lang="en-GB"/>
          </a:p>
        </p:txBody>
      </p:sp>
      <p:sp>
        <p:nvSpPr>
          <p:cNvPr id="4" name="Title 3"/>
          <p:cNvSpPr>
            <a:spLocks noGrp="1"/>
          </p:cNvSpPr>
          <p:nvPr>
            <p:ph type="title"/>
          </p:nvPr>
        </p:nvSpPr>
        <p:spPr/>
        <p:txBody>
          <a:bodyPr>
            <a:normAutofit fontScale="90000"/>
          </a:bodyPr>
          <a:lstStyle/>
          <a:p>
            <a:r>
              <a:rPr lang="en-GB" dirty="0" smtClean="0"/>
              <a:t>                                Action </a:t>
            </a:r>
            <a:endParaRPr lang="en-GB" dirty="0"/>
          </a:p>
        </p:txBody>
      </p:sp>
      <p:pic>
        <p:nvPicPr>
          <p:cNvPr id="5" name="Picture 4" descr="Wichtig Achtung Ausrufezeichen · Kostenlose Vektorgrafik auf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9736" y="1375356"/>
            <a:ext cx="4108417" cy="2769971"/>
          </a:xfrm>
          <a:prstGeom prst="rect">
            <a:avLst/>
          </a:prstGeom>
        </p:spPr>
      </p:pic>
    </p:spTree>
    <p:extLst>
      <p:ext uri="{BB962C8B-B14F-4D97-AF65-F5344CB8AC3E}">
        <p14:creationId xmlns:p14="http://schemas.microsoft.com/office/powerpoint/2010/main" val="4199367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25000" lnSpcReduction="20000"/>
          </a:bodyPr>
          <a:lstStyle/>
          <a:p>
            <a:r>
              <a:rPr lang="en-GB" sz="9600" dirty="0"/>
              <a:t>Follow Information Governance (IG) protocols when responding to patient requests for medical records</a:t>
            </a:r>
            <a:r>
              <a:rPr lang="en-GB" sz="9600" dirty="0" smtClean="0"/>
              <a:t>.</a:t>
            </a:r>
          </a:p>
          <a:p>
            <a:endParaRPr lang="en-GB" sz="9600" dirty="0"/>
          </a:p>
          <a:p>
            <a:r>
              <a:rPr lang="en-GB" sz="9600" dirty="0"/>
              <a:t>Recent incidents have highlighted the need for extra care when fulfilling Subject Access Requests (SARs). In some cases, full record printouts have included documentation from external services such as CLCH 0–19 teams, which should not be disclosed unless explicitly authorised</a:t>
            </a:r>
            <a:r>
              <a:rPr lang="en-GB" sz="9600" dirty="0" smtClean="0"/>
              <a:t>.</a:t>
            </a:r>
          </a:p>
          <a:p>
            <a:endParaRPr lang="en-GB" sz="9600" dirty="0"/>
          </a:p>
          <a:p>
            <a:r>
              <a:rPr lang="en-GB" sz="9600" dirty="0"/>
              <a:t>To support best practice and safeguard patient confidentiality, please ensure the following</a:t>
            </a:r>
            <a:r>
              <a:rPr lang="en-GB" sz="9600" dirty="0" smtClean="0"/>
              <a:t>:</a:t>
            </a:r>
          </a:p>
          <a:p>
            <a:endParaRPr lang="en-GB" sz="9600" dirty="0"/>
          </a:p>
          <a:p>
            <a:r>
              <a:rPr lang="en-GB" sz="9600" dirty="0"/>
              <a:t>Limit disclosures to GP-originated documentation unless there is clear consent and authorisation to include external records</a:t>
            </a:r>
            <a:r>
              <a:rPr lang="en-GB" sz="9600" dirty="0" smtClean="0"/>
              <a:t>.</a:t>
            </a:r>
          </a:p>
          <a:p>
            <a:endParaRPr lang="en-GB" sz="9600" dirty="0"/>
          </a:p>
          <a:p>
            <a:r>
              <a:rPr lang="en-GB" sz="9600" dirty="0"/>
              <a:t>Review all documentation carefully before releasing records to ensure only appropriate content is shared</a:t>
            </a:r>
            <a:r>
              <a:rPr lang="en-GB" sz="9600" dirty="0" smtClean="0"/>
              <a:t>.</a:t>
            </a:r>
          </a:p>
          <a:p>
            <a:endParaRPr lang="en-GB" sz="9600" dirty="0"/>
          </a:p>
          <a:p>
            <a:r>
              <a:rPr lang="en-GB" sz="9600" dirty="0"/>
              <a:t>Consult your IG lead or safeguarding team if you are unsure about any aspect of a request</a:t>
            </a:r>
          </a:p>
          <a:p>
            <a:endParaRPr lang="en-GB" dirty="0"/>
          </a:p>
        </p:txBody>
      </p:sp>
      <p:sp>
        <p:nvSpPr>
          <p:cNvPr id="3" name="Slide Number Placeholder 2"/>
          <p:cNvSpPr>
            <a:spLocks noGrp="1"/>
          </p:cNvSpPr>
          <p:nvPr>
            <p:ph type="sldNum" sz="quarter" idx="12"/>
          </p:nvPr>
        </p:nvSpPr>
        <p:spPr/>
        <p:txBody>
          <a:bodyPr/>
          <a:lstStyle/>
          <a:p>
            <a:fld id="{E76F84FA-B8EB-462F-97BA-032CB76B4E3A}" type="slidenum">
              <a:rPr lang="en-GB" smtClean="0"/>
              <a:t>6</a:t>
            </a:fld>
            <a:endParaRPr lang="en-GB"/>
          </a:p>
        </p:txBody>
      </p:sp>
      <p:sp>
        <p:nvSpPr>
          <p:cNvPr id="4" name="Title 3"/>
          <p:cNvSpPr>
            <a:spLocks noGrp="1"/>
          </p:cNvSpPr>
          <p:nvPr>
            <p:ph type="title"/>
          </p:nvPr>
        </p:nvSpPr>
        <p:spPr/>
        <p:txBody>
          <a:bodyPr>
            <a:normAutofit fontScale="90000"/>
          </a:bodyPr>
          <a:lstStyle/>
          <a:p>
            <a:r>
              <a:rPr lang="en-GB" dirty="0"/>
              <a:t>Handling Patient Record Requests – Best Practice Guidance</a:t>
            </a:r>
          </a:p>
        </p:txBody>
      </p:sp>
    </p:spTree>
    <p:extLst>
      <p:ext uri="{BB962C8B-B14F-4D97-AF65-F5344CB8AC3E}">
        <p14:creationId xmlns:p14="http://schemas.microsoft.com/office/powerpoint/2010/main" val="3061662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GB" sz="6000" dirty="0" smtClean="0">
                <a:solidFill>
                  <a:srgbClr val="FF0000"/>
                </a:solidFill>
              </a:rPr>
              <a:t>‘only share the information within the GP section of the shared electronic record system’</a:t>
            </a:r>
          </a:p>
          <a:p>
            <a:endParaRPr lang="en-GB" dirty="0"/>
          </a:p>
          <a:p>
            <a:r>
              <a:rPr lang="en-GB" dirty="0" smtClean="0"/>
              <a:t>Seek advice if in doubt</a:t>
            </a:r>
            <a:endParaRPr lang="en-GB" dirty="0"/>
          </a:p>
        </p:txBody>
      </p:sp>
      <p:sp>
        <p:nvSpPr>
          <p:cNvPr id="3" name="Slide Number Placeholder 2"/>
          <p:cNvSpPr>
            <a:spLocks noGrp="1"/>
          </p:cNvSpPr>
          <p:nvPr>
            <p:ph type="sldNum" sz="quarter" idx="12"/>
          </p:nvPr>
        </p:nvSpPr>
        <p:spPr/>
        <p:txBody>
          <a:bodyPr/>
          <a:lstStyle/>
          <a:p>
            <a:fld id="{E76F84FA-B8EB-462F-97BA-032CB76B4E3A}" type="slidenum">
              <a:rPr lang="en-GB" smtClean="0"/>
              <a:t>7</a:t>
            </a:fld>
            <a:endParaRPr lang="en-GB"/>
          </a:p>
        </p:txBody>
      </p:sp>
      <p:sp>
        <p:nvSpPr>
          <p:cNvPr id="4" name="Title 3"/>
          <p:cNvSpPr>
            <a:spLocks noGrp="1"/>
          </p:cNvSpPr>
          <p:nvPr>
            <p:ph type="title"/>
          </p:nvPr>
        </p:nvSpPr>
        <p:spPr/>
        <p:txBody>
          <a:bodyPr>
            <a:normAutofit fontScale="90000"/>
          </a:bodyPr>
          <a:lstStyle/>
          <a:p>
            <a:r>
              <a:rPr lang="en-GB" dirty="0" smtClean="0"/>
              <a:t>Sharing information </a:t>
            </a:r>
            <a:endParaRPr lang="en-GB" dirty="0"/>
          </a:p>
        </p:txBody>
      </p:sp>
    </p:spTree>
    <p:extLst>
      <p:ext uri="{BB962C8B-B14F-4D97-AF65-F5344CB8AC3E}">
        <p14:creationId xmlns:p14="http://schemas.microsoft.com/office/powerpoint/2010/main" val="1569240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0080" y="1932878"/>
            <a:ext cx="9547921" cy="2646556"/>
          </a:xfrm>
        </p:spPr>
        <p:txBody>
          <a:bodyPr>
            <a:normAutofit fontScale="90000"/>
          </a:bodyPr>
          <a:lstStyle/>
          <a:p>
            <a:pPr>
              <a:spcBef>
                <a:spcPts val="1000"/>
              </a:spcBef>
            </a:pPr>
            <a:r>
              <a:rPr lang="en-GB" sz="5333" dirty="0"/>
              <a:t/>
            </a:r>
            <a:br>
              <a:rPr lang="en-GB" sz="5333" dirty="0"/>
            </a:br>
            <a:r>
              <a:rPr lang="en-GB" sz="5333" dirty="0"/>
              <a:t/>
            </a:r>
            <a:br>
              <a:rPr lang="en-GB" sz="5333" dirty="0"/>
            </a:br>
            <a:r>
              <a:rPr lang="en-GB" sz="5333" dirty="0"/>
              <a:t>Child Protection Information System (CP-IS) Phase 2 </a:t>
            </a:r>
            <a:r>
              <a:rPr lang="en-GB" sz="4400" dirty="0"/>
              <a:t/>
            </a:r>
            <a:br>
              <a:rPr lang="en-GB" sz="4400" dirty="0"/>
            </a:br>
            <a:r>
              <a:rPr lang="en-GB" sz="4400" dirty="0"/>
              <a:t/>
            </a:r>
            <a:br>
              <a:rPr lang="en-GB" sz="4400" dirty="0"/>
            </a:br>
            <a:endParaRPr lang="en-GB" sz="4400" dirty="0"/>
          </a:p>
        </p:txBody>
      </p:sp>
      <p:sp>
        <p:nvSpPr>
          <p:cNvPr id="3" name="Subtitle 2"/>
          <p:cNvSpPr>
            <a:spLocks noGrp="1"/>
          </p:cNvSpPr>
          <p:nvPr>
            <p:ph type="subTitle" idx="1"/>
          </p:nvPr>
        </p:nvSpPr>
        <p:spPr>
          <a:xfrm>
            <a:off x="1523999" y="3685310"/>
            <a:ext cx="10224655" cy="1903932"/>
          </a:xfrm>
        </p:spPr>
        <p:txBody>
          <a:bodyPr>
            <a:normAutofit/>
          </a:bodyPr>
          <a:lstStyle/>
          <a:p>
            <a:pPr algn="l"/>
            <a:r>
              <a:rPr lang="en-GB" sz="2667" dirty="0" smtClean="0"/>
              <a:t>August  </a:t>
            </a:r>
            <a:r>
              <a:rPr lang="en-GB" sz="2667" dirty="0"/>
              <a:t>2025 </a:t>
            </a:r>
          </a:p>
        </p:txBody>
      </p:sp>
    </p:spTree>
    <p:extLst>
      <p:ext uri="{BB962C8B-B14F-4D97-AF65-F5344CB8AC3E}">
        <p14:creationId xmlns:p14="http://schemas.microsoft.com/office/powerpoint/2010/main" val="222974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p:nvPr>
        </p:nvSpPr>
        <p:spPr>
          <a:xfrm>
            <a:off x="719403" y="107623"/>
            <a:ext cx="11164821" cy="1670609"/>
          </a:xfrm>
          <a:prstGeom prst="rect">
            <a:avLst/>
          </a:prstGeom>
        </p:spPr>
        <p:txBody>
          <a:bodyPr vert="horz" lIns="0" tIns="0" rIns="0" bIns="0" rtlCol="0" anchor="ctr">
            <a:normAutofit/>
          </a:bodyPr>
          <a:lstStyle>
            <a:lvl1pPr>
              <a:defRPr sz="3500">
                <a:solidFill>
                  <a:srgbClr val="003350"/>
                </a:solidFill>
              </a:defRPr>
            </a:lvl1pPr>
          </a:lstStyle>
          <a:p>
            <a:pPr lvl="0">
              <a:defRPr sz="1800">
                <a:solidFill>
                  <a:srgbClr val="000000"/>
                </a:solidFill>
              </a:defRPr>
            </a:pPr>
            <a:r>
              <a:rPr lang="en-GB" sz="3733" dirty="0">
                <a:solidFill>
                  <a:schemeClr val="accent1"/>
                </a:solidFill>
                <a:latin typeface="Arial"/>
                <a:ea typeface="Arial"/>
                <a:cs typeface="Arial"/>
                <a:sym typeface="Arial"/>
              </a:rPr>
              <a:t>What is CP-IS?</a:t>
            </a:r>
            <a:endParaRPr sz="3733" dirty="0">
              <a:solidFill>
                <a:schemeClr val="accent1"/>
              </a:solidFill>
              <a:latin typeface="Arial"/>
              <a:ea typeface="Arial"/>
              <a:cs typeface="Arial"/>
              <a:sym typeface="Arial"/>
            </a:endParaRPr>
          </a:p>
        </p:txBody>
      </p:sp>
      <p:sp>
        <p:nvSpPr>
          <p:cNvPr id="146" name="Shape 146"/>
          <p:cNvSpPr>
            <a:spLocks noGrp="1"/>
          </p:cNvSpPr>
          <p:nvPr>
            <p:ph type="body" idx="1"/>
          </p:nvPr>
        </p:nvSpPr>
        <p:spPr>
          <a:xfrm>
            <a:off x="527382" y="1771599"/>
            <a:ext cx="6528727" cy="5257801"/>
          </a:xfrm>
          <a:prstGeom prst="rect">
            <a:avLst/>
          </a:prstGeom>
        </p:spPr>
        <p:txBody>
          <a:bodyPr vert="horz" lIns="0" tIns="0" rIns="0" bIns="0" rtlCol="0">
            <a:normAutofit/>
          </a:bodyPr>
          <a:lstStyle/>
          <a:p>
            <a:pPr marL="0" indent="0" algn="ctr">
              <a:buNone/>
            </a:pPr>
            <a:r>
              <a:rPr lang="en-GB" i="1" dirty="0"/>
              <a:t>A </a:t>
            </a:r>
            <a:r>
              <a:rPr lang="en-GB" b="1" i="1" dirty="0"/>
              <a:t>national system</a:t>
            </a:r>
            <a:r>
              <a:rPr lang="en-GB" i="1" dirty="0"/>
              <a:t> that </a:t>
            </a:r>
            <a:r>
              <a:rPr lang="en-GB" b="1" i="1" dirty="0"/>
              <a:t>connects</a:t>
            </a:r>
            <a:r>
              <a:rPr lang="en-GB" i="1" dirty="0"/>
              <a:t> </a:t>
            </a:r>
            <a:r>
              <a:rPr lang="en-GB" b="1" i="1" dirty="0"/>
              <a:t>local authorities</a:t>
            </a:r>
            <a:r>
              <a:rPr lang="en-GB" i="1" dirty="0"/>
              <a:t>’ child social care IT systems </a:t>
            </a:r>
            <a:r>
              <a:rPr lang="en-GB" b="1" i="1" dirty="0"/>
              <a:t>with</a:t>
            </a:r>
            <a:r>
              <a:rPr lang="en-GB" i="1" dirty="0"/>
              <a:t> those used by </a:t>
            </a:r>
            <a:r>
              <a:rPr lang="en-GB" b="1" i="1" dirty="0"/>
              <a:t>NHS</a:t>
            </a:r>
            <a:r>
              <a:rPr lang="en-GB" i="1" dirty="0"/>
              <a:t> unscheduled care settings (e.g. ED) in England, to provide </a:t>
            </a:r>
            <a:r>
              <a:rPr lang="en-GB" b="1" i="1" dirty="0"/>
              <a:t>better care </a:t>
            </a:r>
            <a:r>
              <a:rPr lang="en-GB" i="1" dirty="0"/>
              <a:t>and </a:t>
            </a:r>
            <a:r>
              <a:rPr lang="en-GB" b="1" i="1" dirty="0"/>
              <a:t>earlier intervention</a:t>
            </a:r>
            <a:r>
              <a:rPr lang="en-GB" i="1" dirty="0"/>
              <a:t> for </a:t>
            </a:r>
            <a:r>
              <a:rPr lang="en-GB" b="1" i="1" dirty="0"/>
              <a:t>children</a:t>
            </a:r>
            <a:r>
              <a:rPr lang="en-GB" i="1" dirty="0"/>
              <a:t> who are considered </a:t>
            </a:r>
            <a:r>
              <a:rPr lang="en-GB" b="1" i="1" dirty="0"/>
              <a:t>‘vulnerable and at risk’</a:t>
            </a:r>
            <a:endParaRPr lang="en-GB" b="1" i="1" dirty="0">
              <a:solidFill>
                <a:srgbClr val="003350"/>
              </a:solidFill>
            </a:endParaRPr>
          </a:p>
        </p:txBody>
      </p:sp>
      <p:pic>
        <p:nvPicPr>
          <p:cNvPr id="5" name="Picture 2" descr="C:\Users\csymes\AppData\Local\Microsoft\Windows\Temporary Internet Files\Content.Outlook\ZCNCND8E\UK_MAP-01.png"/>
          <p:cNvPicPr>
            <a:picLocks noChangeAspect="1" noChangeArrowheads="1"/>
          </p:cNvPicPr>
          <p:nvPr/>
        </p:nvPicPr>
        <p:blipFill rotWithShape="1">
          <a:blip r:embed="rId3">
            <a:extLst>
              <a:ext uri="{28A0092B-C50C-407E-A947-70E740481C1C}">
                <a14:useLocalDpi xmlns:a14="http://schemas.microsoft.com/office/drawing/2010/main" val="0"/>
              </a:ext>
            </a:extLst>
          </a:blip>
          <a:srcRect l="21842" r="18310"/>
          <a:stretch/>
        </p:blipFill>
        <p:spPr bwMode="auto">
          <a:xfrm>
            <a:off x="6864086" y="452968"/>
            <a:ext cx="4952548" cy="620643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9648395" y="4256517"/>
            <a:ext cx="1151940" cy="1380728"/>
            <a:chOff x="7465037" y="3789040"/>
            <a:chExt cx="863955" cy="1380728"/>
          </a:xfrm>
        </p:grpSpPr>
        <p:sp>
          <p:nvSpPr>
            <p:cNvPr id="7" name="Flowchart: Connector 6"/>
            <p:cNvSpPr/>
            <p:nvPr/>
          </p:nvSpPr>
          <p:spPr>
            <a:xfrm>
              <a:off x="7480535" y="4234102"/>
              <a:ext cx="228600" cy="2286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 name="Flowchart: Connector 7"/>
            <p:cNvSpPr/>
            <p:nvPr/>
          </p:nvSpPr>
          <p:spPr>
            <a:xfrm>
              <a:off x="7632935" y="4386502"/>
              <a:ext cx="228600" cy="2286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 name="Flowchart: Connector 8"/>
            <p:cNvSpPr/>
            <p:nvPr/>
          </p:nvSpPr>
          <p:spPr>
            <a:xfrm>
              <a:off x="7465037" y="3789040"/>
              <a:ext cx="228600" cy="2286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0" name="Flowchart: Connector 9"/>
            <p:cNvSpPr/>
            <p:nvPr/>
          </p:nvSpPr>
          <p:spPr>
            <a:xfrm>
              <a:off x="7480535" y="4386502"/>
              <a:ext cx="228600" cy="2286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Flowchart: Connector 10"/>
            <p:cNvSpPr/>
            <p:nvPr/>
          </p:nvSpPr>
          <p:spPr>
            <a:xfrm>
              <a:off x="8100392" y="4272202"/>
              <a:ext cx="228600" cy="2286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Flowchart: Connector 11"/>
            <p:cNvSpPr/>
            <p:nvPr/>
          </p:nvSpPr>
          <p:spPr>
            <a:xfrm>
              <a:off x="7632935" y="4230574"/>
              <a:ext cx="228600" cy="228600"/>
            </a:xfrm>
            <a:prstGeom prst="flowChartConnec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Flowchart: Connector 12"/>
            <p:cNvSpPr/>
            <p:nvPr/>
          </p:nvSpPr>
          <p:spPr>
            <a:xfrm>
              <a:off x="7502569" y="4941168"/>
              <a:ext cx="228600" cy="2286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cxnSp>
          <p:nvCxnSpPr>
            <p:cNvPr id="14" name="Straight Arrow Connector 13"/>
            <p:cNvCxnSpPr/>
            <p:nvPr/>
          </p:nvCxnSpPr>
          <p:spPr>
            <a:xfrm>
              <a:off x="7634345" y="4017640"/>
              <a:ext cx="106007" cy="21293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0"/>
              <a:endCxn id="12" idx="4"/>
            </p:cNvCxnSpPr>
            <p:nvPr/>
          </p:nvCxnSpPr>
          <p:spPr>
            <a:xfrm flipV="1">
              <a:off x="7616869" y="4459174"/>
              <a:ext cx="130366" cy="48199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2"/>
              <a:endCxn id="12" idx="6"/>
            </p:cNvCxnSpPr>
            <p:nvPr/>
          </p:nvCxnSpPr>
          <p:spPr>
            <a:xfrm flipH="1" flipV="1">
              <a:off x="7861535" y="4344874"/>
              <a:ext cx="238857" cy="4162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9936427" y="2084848"/>
            <a:ext cx="2304256" cy="945526"/>
            <a:chOff x="7452320" y="2318683"/>
            <a:chExt cx="1728192" cy="945526"/>
          </a:xfrm>
        </p:grpSpPr>
        <p:sp>
          <p:nvSpPr>
            <p:cNvPr id="18" name="Flowchart: Connector 17"/>
            <p:cNvSpPr/>
            <p:nvPr/>
          </p:nvSpPr>
          <p:spPr>
            <a:xfrm>
              <a:off x="7452320" y="2636912"/>
              <a:ext cx="228600" cy="228600"/>
            </a:xfrm>
            <a:prstGeom prst="flowChartConnec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9" name="Flowchart: Connector 18"/>
            <p:cNvSpPr/>
            <p:nvPr/>
          </p:nvSpPr>
          <p:spPr>
            <a:xfrm>
              <a:off x="7452320" y="2336304"/>
              <a:ext cx="228600" cy="2286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0" name="TextBox 19"/>
            <p:cNvSpPr txBox="1"/>
            <p:nvPr/>
          </p:nvSpPr>
          <p:spPr>
            <a:xfrm>
              <a:off x="7740352" y="2318683"/>
              <a:ext cx="1292234" cy="297454"/>
            </a:xfrm>
            <a:prstGeom prst="rect">
              <a:avLst/>
            </a:prstGeom>
            <a:noFill/>
          </p:spPr>
          <p:txBody>
            <a:bodyPr wrap="square" rtlCol="0">
              <a:spAutoFit/>
            </a:bodyPr>
            <a:lstStyle/>
            <a:p>
              <a:r>
                <a:rPr lang="en-GB" sz="1333"/>
                <a:t>NHS attendance</a:t>
              </a:r>
            </a:p>
          </p:txBody>
        </p:sp>
        <p:sp>
          <p:nvSpPr>
            <p:cNvPr id="21" name="TextBox 20"/>
            <p:cNvSpPr txBox="1"/>
            <p:nvPr/>
          </p:nvSpPr>
          <p:spPr>
            <a:xfrm>
              <a:off x="7740352" y="2636912"/>
              <a:ext cx="1440160" cy="297454"/>
            </a:xfrm>
            <a:prstGeom prst="rect">
              <a:avLst/>
            </a:prstGeom>
            <a:noFill/>
          </p:spPr>
          <p:txBody>
            <a:bodyPr wrap="square" rtlCol="0">
              <a:spAutoFit/>
            </a:bodyPr>
            <a:lstStyle/>
            <a:p>
              <a:r>
                <a:rPr lang="en-GB" sz="1333"/>
                <a:t>Home local authority</a:t>
              </a:r>
            </a:p>
          </p:txBody>
        </p:sp>
        <p:cxnSp>
          <p:nvCxnSpPr>
            <p:cNvPr id="22" name="Straight Arrow Connector 21"/>
            <p:cNvCxnSpPr/>
            <p:nvPr/>
          </p:nvCxnSpPr>
          <p:spPr>
            <a:xfrm>
              <a:off x="7452320" y="3068960"/>
              <a:ext cx="2718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740352" y="2966755"/>
              <a:ext cx="1440160" cy="297454"/>
            </a:xfrm>
            <a:prstGeom prst="rect">
              <a:avLst/>
            </a:prstGeom>
            <a:noFill/>
          </p:spPr>
          <p:txBody>
            <a:bodyPr wrap="square" rtlCol="0">
              <a:spAutoFit/>
            </a:bodyPr>
            <a:lstStyle/>
            <a:p>
              <a:r>
                <a:rPr lang="en-GB" sz="1333"/>
                <a:t>CP-IS data flow</a:t>
              </a:r>
            </a:p>
          </p:txBody>
        </p:sp>
      </p:grpSp>
    </p:spTree>
    <p:extLst>
      <p:ext uri="{BB962C8B-B14F-4D97-AF65-F5344CB8AC3E}">
        <p14:creationId xmlns:p14="http://schemas.microsoft.com/office/powerpoint/2010/main" val="27112895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1733</TotalTime>
  <Words>1189</Words>
  <Application>Microsoft Office PowerPoint</Application>
  <PresentationFormat>Widescreen</PresentationFormat>
  <Paragraphs>186</Paragraphs>
  <Slides>33</Slides>
  <Notes>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8" baseType="lpstr">
      <vt:lpstr>Arial</vt:lpstr>
      <vt:lpstr>Calibri</vt:lpstr>
      <vt:lpstr>Trebuchet MS</vt:lpstr>
      <vt:lpstr>Office Theme</vt:lpstr>
      <vt:lpstr>Presentation</vt:lpstr>
      <vt:lpstr>GP Safeguarding Forum</vt:lpstr>
      <vt:lpstr>                       Agenda </vt:lpstr>
      <vt:lpstr>Looked after Child and Care Leaver Charter </vt:lpstr>
      <vt:lpstr>Template : Safeguarding Children </vt:lpstr>
      <vt:lpstr>                                Action </vt:lpstr>
      <vt:lpstr>Handling Patient Record Requests – Best Practice Guidance</vt:lpstr>
      <vt:lpstr>Sharing information </vt:lpstr>
      <vt:lpstr>  Child Protection Information System (CP-IS) Phase 2   </vt:lpstr>
      <vt:lpstr>What is CP-IS?</vt:lpstr>
      <vt:lpstr>How does CP-IS work? (Phase 1 Unscheduled care – alert generated                                                                       Phase 2 – no alert / silent read) </vt:lpstr>
      <vt:lpstr>CP-IS Phase 1 is in place and working in unscheduled healthcare settings which  include: </vt:lpstr>
      <vt:lpstr>Phase Two – scheduled care – silent read ( no alert ) </vt:lpstr>
      <vt:lpstr>What information will you see on CP-IS?: </vt:lpstr>
      <vt:lpstr>CP-IS also provides:</vt:lpstr>
      <vt:lpstr>   </vt:lpstr>
      <vt:lpstr>CP-IS in Primary Care: </vt:lpstr>
      <vt:lpstr>CP-IS in Primary Care:</vt:lpstr>
      <vt:lpstr>CP-IS Access:</vt:lpstr>
      <vt:lpstr>Getting started: </vt:lpstr>
      <vt:lpstr>     NHS Smartcard Access update request process for CP-IS Implementation </vt:lpstr>
      <vt:lpstr>To request access update to smartcards for CP-IS access</vt:lpstr>
      <vt:lpstr>PowerPoint Presentation</vt:lpstr>
      <vt:lpstr>PowerPoint Presentation</vt:lpstr>
      <vt:lpstr>  </vt:lpstr>
      <vt:lpstr>NCRS – National Care Record System</vt:lpstr>
      <vt:lpstr>CP-IS Links on Templates: SystmOne  </vt:lpstr>
      <vt:lpstr>CP-IS Links on Templates: EMIS Web</vt:lpstr>
      <vt:lpstr>Title</vt:lpstr>
      <vt:lpstr>Title</vt:lpstr>
      <vt:lpstr>Title</vt:lpstr>
      <vt:lpstr>Title</vt:lpstr>
      <vt:lpstr>NHS TEST PATIENT </vt:lpstr>
      <vt:lpstr>Any questions or cases  ?</vt:lpstr>
    </vt:vector>
  </TitlesOfParts>
  <Company>NWLCCCG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 slide</dc:title>
  <dc:creator>Jessica Abrey</dc:creator>
  <cp:lastModifiedBy>Tamsin Robinson</cp:lastModifiedBy>
  <cp:revision>21</cp:revision>
  <dcterms:created xsi:type="dcterms:W3CDTF">2021-05-11T15:23:49Z</dcterms:created>
  <dcterms:modified xsi:type="dcterms:W3CDTF">2025-10-24T11:59:16Z</dcterms:modified>
</cp:coreProperties>
</file>