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876" r:id="rId6"/>
    <p:sldId id="884" r:id="rId7"/>
    <p:sldId id="885" r:id="rId8"/>
    <p:sldId id="886" r:id="rId9"/>
    <p:sldId id="887" r:id="rId10"/>
    <p:sldId id="890" r:id="rId11"/>
    <p:sldId id="889" r:id="rId12"/>
    <p:sldId id="888" r:id="rId13"/>
    <p:sldId id="891" r:id="rId14"/>
    <p:sldId id="877" r:id="rId15"/>
    <p:sldId id="878" r:id="rId16"/>
    <p:sldId id="879" r:id="rId17"/>
    <p:sldId id="895" r:id="rId18"/>
    <p:sldId id="896" r:id="rId19"/>
    <p:sldId id="898" r:id="rId20"/>
  </p:sldIdLst>
  <p:sldSz cx="12192000" cy="6858000"/>
  <p:notesSz cx="6858000" cy="9144000"/>
  <p:custShowLst>
    <p:custShow name="S1" id="0">
      <p:sldLst>
        <p:sld r:id="rId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Rumbellow" initials="LR" lastIdx="2" clrIdx="0">
    <p:extLst>
      <p:ext uri="{19B8F6BF-5375-455C-9EA6-DF929625EA0E}">
        <p15:presenceInfo xmlns:p15="http://schemas.microsoft.com/office/powerpoint/2012/main" userId="S-1-5-21-1291801583-3546313967-1952226342-43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678"/>
    <a:srgbClr val="F9A50E"/>
    <a:srgbClr val="4B429B"/>
    <a:srgbClr val="2A90C0"/>
    <a:srgbClr val="853E9A"/>
    <a:srgbClr val="E8F0FE"/>
    <a:srgbClr val="FFFFFF"/>
    <a:srgbClr val="005EB8"/>
    <a:srgbClr val="00B8B3"/>
    <a:srgbClr val="D5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6" autoAdjust="0"/>
    <p:restoredTop sz="78402" autoAdjust="0"/>
  </p:normalViewPr>
  <p:slideViewPr>
    <p:cSldViewPr snapToGrid="0">
      <p:cViewPr varScale="1">
        <p:scale>
          <a:sx n="97" d="100"/>
          <a:sy n="97" d="100"/>
        </p:scale>
        <p:origin x="138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DB39E-C8D0-42BD-BB68-281E18C3AAEE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A67A8-FA7D-4D12-BCD0-58DBEFABD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45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BFEC9-5A8C-4817-8B8F-59A3F3EB2ECC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D2CB2-BBBF-4505-BB0A-F6BB45720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795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2CB2-BBBF-4505-BB0A-F6BB45720F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32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2CB2-BBBF-4505-BB0A-F6BB45720F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48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2CB2-BBBF-4505-BB0A-F6BB45720F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73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2CB2-BBBF-4505-BB0A-F6BB45720F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51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2CB2-BBBF-4505-BB0A-F6BB45720F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2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2CB2-BBBF-4505-BB0A-F6BB45720F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9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2CB2-BBBF-4505-BB0A-F6BB45720F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65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2CB2-BBBF-4505-BB0A-F6BB45720F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7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2CB2-BBBF-4505-BB0A-F6BB45720F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92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2CB2-BBBF-4505-BB0A-F6BB45720F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40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D2CB2-BBBF-4505-BB0A-F6BB45720F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56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80120"/>
            <a:ext cx="12192000" cy="5805264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0248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82158"/>
            <a:ext cx="9144000" cy="9070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3" name="Picture 3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8408" y="219066"/>
            <a:ext cx="2233639" cy="687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059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89" y="1397238"/>
            <a:ext cx="11386643" cy="4480034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 marL="538163" indent="-227013">
              <a:defRPr sz="2200">
                <a:latin typeface="Aptos" panose="020B0004020202020204" pitchFamily="34" charset="0"/>
              </a:defRPr>
            </a:lvl2pPr>
            <a:lvl3pPr marL="985838" indent="-227013">
              <a:defRPr sz="2000">
                <a:latin typeface="Aptos" panose="020B0004020202020204" pitchFamily="34" charset="0"/>
              </a:defRPr>
            </a:lvl3pPr>
            <a:lvl4pPr marL="1344613" indent="-227013">
              <a:defRPr sz="1800">
                <a:latin typeface="Aptos" panose="020B0004020202020204" pitchFamily="34" charset="0"/>
              </a:defRPr>
            </a:lvl4pPr>
            <a:lvl5pPr marL="1792288" indent="-227013"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68" y="326582"/>
            <a:ext cx="11377264" cy="54359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72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68" y="326582"/>
            <a:ext cx="11377264" cy="54359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9F41355-B2B1-E3CF-A056-25336EF49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344" y="1772816"/>
            <a:ext cx="5472608" cy="4351338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AB8823EE-9260-BB6A-8DA5-847F651B3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048" y="1772816"/>
            <a:ext cx="5472608" cy="4351338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83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68" y="326582"/>
            <a:ext cx="11377264" cy="54359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7BB614B-438B-3C85-95C3-96814C9ED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40768"/>
            <a:ext cx="6172200" cy="4520282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0EDE535-7AD6-8FCB-FF62-DF64D5520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368" y="1340768"/>
            <a:ext cx="4364657" cy="452822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48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96752"/>
            <a:ext cx="12192000" cy="3600401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68" y="1523327"/>
            <a:ext cx="11377264" cy="262733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Click to add sub-heading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01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latin typeface="Aptos" panose="020B00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68" y="326582"/>
            <a:ext cx="11377264" cy="54359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0F4E42F-81EC-223A-7495-B49174111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8" y="1412776"/>
            <a:ext cx="5688632" cy="4680520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BD95771-0E3E-144A-E745-09660A0C7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573" y="1412776"/>
            <a:ext cx="5469450" cy="4680520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5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68" y="326582"/>
            <a:ext cx="11377264" cy="5435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7BB614B-438B-3C85-95C3-96814C9ED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40768"/>
            <a:ext cx="6172200" cy="452028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0EDE535-7AD6-8FCB-FF62-DF64D5520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368" y="1340768"/>
            <a:ext cx="4364657" cy="452822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20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456" y="6178552"/>
            <a:ext cx="1784228" cy="54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64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5" r:id="rId4"/>
    <p:sldLayoutId id="2147483663" r:id="rId5"/>
    <p:sldLayoutId id="2147483674" r:id="rId6"/>
    <p:sldLayoutId id="2147483691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ngland.appambassadors@nhs.ne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wllearning.nhs.uk/course/view.php?id=41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Hammersmith and Fulham PM Forum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/>
              <a:t>Primary Care System Facilitation Team</a:t>
            </a:r>
          </a:p>
          <a:p>
            <a:r>
              <a:rPr lang="en-GB" dirty="0"/>
              <a:t>NHS North West London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AE617-BD75-9D1E-52FD-94B5C237EFE9}"/>
              </a:ext>
            </a:extLst>
          </p:cNvPr>
          <p:cNvSpPr txBox="1"/>
          <p:nvPr/>
        </p:nvSpPr>
        <p:spPr>
          <a:xfrm>
            <a:off x="239268" y="189781"/>
            <a:ext cx="445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5EB8"/>
                </a:solidFill>
                <a:latin typeface="Aptos Display" panose="020B0004020202020204" pitchFamily="34" charset="0"/>
                <a:ea typeface="+mj-ea"/>
                <a:cs typeface="Arial" panose="020B0604020202020204" pitchFamily="34" charset="0"/>
              </a:rPr>
              <a:t>November </a:t>
            </a:r>
            <a:r>
              <a:rPr lang="en-GB" sz="4400" dirty="0">
                <a:solidFill>
                  <a:srgbClr val="005EB8"/>
                </a:solidFill>
                <a:latin typeface="Aptos Display" panose="020B0004020202020204" pitchFamily="34" charset="0"/>
                <a:ea typeface="+mj-ea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9472088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97988" y="1275349"/>
            <a:ext cx="11386643" cy="5217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7988" y="234462"/>
            <a:ext cx="11386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Checklist of suggested steps 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600" dirty="0">
                <a:solidFill>
                  <a:srgbClr val="002060"/>
                </a:solidFill>
              </a:rPr>
              <a:t>Convert User Groups to Team – initially keep names &amp; members the same – Task rules are updated automatically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600" dirty="0">
                <a:solidFill>
                  <a:srgbClr val="002060"/>
                </a:solidFill>
              </a:rPr>
              <a:t>Bulk update tasks to reassign from User Group to corresponding team – this will make it difficult to see the ‘initial date task created/sent, as focused on ‘date updated’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600" dirty="0">
                <a:solidFill>
                  <a:srgbClr val="002060"/>
                </a:solidFill>
              </a:rPr>
              <a:t>Update any ‘Task templates’ setup to send to User Groups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600" dirty="0">
                <a:solidFill>
                  <a:srgbClr val="002060"/>
                </a:solidFill>
              </a:rPr>
              <a:t>Update any ‘Batch Reporting’ setup to send Tasks to Teams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600" dirty="0">
                <a:solidFill>
                  <a:srgbClr val="002060"/>
                </a:solidFill>
              </a:rPr>
              <a:t>Delete all User Groups once conversion done, to avoid confusion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600" dirty="0">
                <a:solidFill>
                  <a:srgbClr val="002060"/>
                </a:solidFill>
              </a:rPr>
              <a:t>Alert staff to update User Preferences to switch from User Group to Team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600" dirty="0">
                <a:solidFill>
                  <a:srgbClr val="002060"/>
                </a:solidFill>
              </a:rPr>
              <a:t>Don’t rush to ‘Disable user group functionality’ via Organisation Preferences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600" dirty="0">
                <a:solidFill>
                  <a:srgbClr val="002060"/>
                </a:solidFill>
              </a:rPr>
              <a:t>       RISK/ISSUE: Scheduled Tasks may still be sent to the original User Group </a:t>
            </a:r>
            <a:r>
              <a:rPr lang="en-GB" sz="2600" dirty="0" smtClean="0">
                <a:solidFill>
                  <a:srgbClr val="002060"/>
                </a:solidFill>
              </a:rPr>
              <a:t>              (      (even </a:t>
            </a:r>
            <a:r>
              <a:rPr lang="en-GB" sz="2600" dirty="0">
                <a:solidFill>
                  <a:srgbClr val="002060"/>
                </a:solidFill>
              </a:rPr>
              <a:t>if deleted), so keep an eye on global Task Inbox</a:t>
            </a:r>
          </a:p>
          <a:p>
            <a:pPr marL="457200" indent="-457200">
              <a:buAutoNum type="arabicPeriod"/>
            </a:pP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12" y="4776965"/>
            <a:ext cx="505746" cy="4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19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60263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/>
              <a:t>NHS App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6AF72-491A-3C96-31F4-0219435E2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3074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97988" y="1275349"/>
            <a:ext cx="11386643" cy="5217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59768" y="478982"/>
            <a:ext cx="11377264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6CED3-9EDA-C9E2-8D94-B9B9307F7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89" y="1397237"/>
            <a:ext cx="11386643" cy="4690465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The NHS App is making it easier than ever for patients to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Manage their health,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Booking GP appointments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Ordering prescriptions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Viewing test results and records. </a:t>
            </a:r>
          </a:p>
          <a:p>
            <a:r>
              <a:rPr lang="en-GB" dirty="0">
                <a:solidFill>
                  <a:srgbClr val="002060"/>
                </a:solidFill>
              </a:rPr>
              <a:t>The NHS App Ambassador programme is inviting NHS staff and community members in North West London to spread the word.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Ambassadors play a simple but important role: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Helping people discover the app,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Showing them how to use it 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Supporting those who may find digital tools challenging. </a:t>
            </a:r>
          </a:p>
          <a:p>
            <a:r>
              <a:rPr lang="en-GB" dirty="0">
                <a:solidFill>
                  <a:srgbClr val="002060"/>
                </a:solidFill>
              </a:rPr>
              <a:t>Whether you’re a GP receptionist, pharmacist, volunteer or community leader, you can make a difference.</a:t>
            </a:r>
          </a:p>
          <a:p>
            <a:r>
              <a:rPr lang="en-GB" dirty="0">
                <a:solidFill>
                  <a:srgbClr val="002060"/>
                </a:solidFill>
              </a:rPr>
              <a:t>As an ambassador, you’ll get access to training, resources, and a supportive network across the country – plus the chance to develop your skills while supporting better patient care.</a:t>
            </a:r>
          </a:p>
          <a:p>
            <a:r>
              <a:rPr lang="en-GB" b="1" dirty="0">
                <a:solidFill>
                  <a:srgbClr val="002060"/>
                </a:solidFill>
              </a:rPr>
              <a:t>How to join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NHS staff with an NHS email can sign up by emailing </a:t>
            </a:r>
            <a:r>
              <a:rPr lang="en-GB" b="1" dirty="0">
                <a:solidFill>
                  <a:srgbClr val="002060"/>
                </a:solidFill>
                <a:hlinkClick r:id="rId3"/>
              </a:rPr>
              <a:t>england.appambassadors@nhs.net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BE931-74A7-42A7-F844-66964CC4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NHS App Ambassadors</a:t>
            </a:r>
          </a:p>
        </p:txBody>
      </p:sp>
    </p:spTree>
    <p:extLst>
      <p:ext uri="{BB962C8B-B14F-4D97-AF65-F5344CB8AC3E}">
        <p14:creationId xmlns:p14="http://schemas.microsoft.com/office/powerpoint/2010/main" val="8398685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77DA-782F-036B-8326-26416DDEA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Looks at supporting practice staff with the NHS App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How to view records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Manage medication ordering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NHS 111 </a:t>
            </a:r>
          </a:p>
          <a:p>
            <a:r>
              <a:rPr lang="en-GB" dirty="0">
                <a:solidFill>
                  <a:srgbClr val="002060"/>
                </a:solidFill>
              </a:rPr>
              <a:t>Course is aimed at all staff in surgeries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21</a:t>
            </a:r>
            <a:r>
              <a:rPr lang="en-GB" baseline="30000" dirty="0">
                <a:solidFill>
                  <a:srgbClr val="002060"/>
                </a:solidFill>
              </a:rPr>
              <a:t>st</a:t>
            </a:r>
            <a:r>
              <a:rPr lang="en-GB" dirty="0">
                <a:solidFill>
                  <a:srgbClr val="002060"/>
                </a:solidFill>
              </a:rPr>
              <a:t> November 2025 – 13:30</a:t>
            </a:r>
          </a:p>
          <a:p>
            <a:r>
              <a:rPr lang="en-GB" dirty="0">
                <a:solidFill>
                  <a:srgbClr val="002060"/>
                </a:solidFill>
              </a:rPr>
              <a:t>15</a:t>
            </a:r>
            <a:r>
              <a:rPr lang="en-GB" baseline="30000" dirty="0">
                <a:solidFill>
                  <a:srgbClr val="002060"/>
                </a:solidFill>
              </a:rPr>
              <a:t>th</a:t>
            </a:r>
            <a:r>
              <a:rPr lang="en-GB" dirty="0">
                <a:solidFill>
                  <a:srgbClr val="002060"/>
                </a:solidFill>
              </a:rPr>
              <a:t> December 2025 – 13:30</a:t>
            </a:r>
          </a:p>
          <a:p>
            <a:r>
              <a:rPr lang="en-GB" dirty="0">
                <a:solidFill>
                  <a:srgbClr val="002060"/>
                </a:solidFill>
              </a:rPr>
              <a:t>22</a:t>
            </a:r>
            <a:r>
              <a:rPr lang="en-GB" baseline="30000" dirty="0">
                <a:solidFill>
                  <a:srgbClr val="002060"/>
                </a:solidFill>
              </a:rPr>
              <a:t>nd</a:t>
            </a:r>
            <a:r>
              <a:rPr lang="en-GB" dirty="0">
                <a:solidFill>
                  <a:srgbClr val="002060"/>
                </a:solidFill>
              </a:rPr>
              <a:t> January 2026 – 13:00</a:t>
            </a:r>
          </a:p>
          <a:p>
            <a:r>
              <a:rPr lang="en-GB" dirty="0">
                <a:solidFill>
                  <a:srgbClr val="002060"/>
                </a:solidFill>
              </a:rPr>
              <a:t>Sign up on the </a:t>
            </a:r>
            <a:r>
              <a:rPr lang="en-GB" dirty="0" smtClean="0">
                <a:solidFill>
                  <a:srgbClr val="002060"/>
                </a:solidFill>
              </a:rPr>
              <a:t>LMS </a:t>
            </a:r>
            <a:r>
              <a:rPr lang="en-GB" dirty="0">
                <a:solidFill>
                  <a:srgbClr val="002060"/>
                </a:solidFill>
              </a:rPr>
              <a:t>-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www.nwllearning.nhs.uk/course/view.php?id=411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9EF77F-706D-BBDE-38CF-0EBCB54B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NHS App </a:t>
            </a:r>
            <a:r>
              <a:rPr lang="en-GB" dirty="0" smtClean="0"/>
              <a:t>Training – NWL Learning Hub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2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60263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 smtClean="0"/>
              <a:t>Messaging Hints and Tips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6AF72-491A-3C96-31F4-0219435E2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9496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97988" y="1275349"/>
            <a:ext cx="11386643" cy="5217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59768" y="478982"/>
            <a:ext cx="11377264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6CED3-9EDA-C9E2-8D94-B9B9307F7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89" y="1397237"/>
            <a:ext cx="11386643" cy="4690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1. Retrieving Historic Instant Messaging: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	Go </a:t>
            </a:r>
            <a:r>
              <a:rPr lang="en-GB" dirty="0">
                <a:solidFill>
                  <a:srgbClr val="002060"/>
                </a:solidFill>
              </a:rPr>
              <a:t>to Audit&lt;User&lt;Instant Messages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2. Retrieving a Postponed Instant Message: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	Select </a:t>
            </a:r>
            <a:r>
              <a:rPr lang="en-GB" dirty="0">
                <a:solidFill>
                  <a:srgbClr val="002060"/>
                </a:solidFill>
              </a:rPr>
              <a:t>IM&lt;Enable Messages 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3. Which Tasks should Pop-Up</a:t>
            </a:r>
          </a:p>
          <a:p>
            <a:pPr marL="0" indent="0">
              <a:buNone/>
            </a:pPr>
            <a:r>
              <a:rPr lang="en-GB" smtClean="0">
                <a:solidFill>
                  <a:srgbClr val="002060"/>
                </a:solidFill>
              </a:rPr>
              <a:t>	Task </a:t>
            </a:r>
            <a:r>
              <a:rPr lang="en-GB" dirty="0">
                <a:solidFill>
                  <a:srgbClr val="002060"/>
                </a:solidFill>
              </a:rPr>
              <a:t>List&lt;Task Settings&lt;User Settings&lt;Receiving Tasks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BE931-74A7-42A7-F844-66964CC4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Messaging – hints and tips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68" y="4194497"/>
            <a:ext cx="8040222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41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97988" y="1275349"/>
            <a:ext cx="11386643" cy="5217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59768" y="478982"/>
            <a:ext cx="11377264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6CED3-9EDA-C9E2-8D94-B9B9307F7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89" y="1397237"/>
            <a:ext cx="11386643" cy="4690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1. </a:t>
            </a:r>
            <a:r>
              <a:rPr lang="en-GB" b="1" dirty="0">
                <a:solidFill>
                  <a:srgbClr val="002060"/>
                </a:solidFill>
              </a:rPr>
              <a:t>Custom Pre-sets </a:t>
            </a:r>
            <a:r>
              <a:rPr lang="en-GB" dirty="0" smtClean="0">
                <a:solidFill>
                  <a:srgbClr val="002060"/>
                </a:solidFill>
              </a:rPr>
              <a:t>Instant </a:t>
            </a:r>
            <a:r>
              <a:rPr lang="en-GB" dirty="0">
                <a:solidFill>
                  <a:srgbClr val="002060"/>
                </a:solidFill>
              </a:rPr>
              <a:t>Messaging: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	Create and Select custom messages – when replying to an IM 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BE931-74A7-42A7-F844-66964CC4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Messaging – hints and tips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68" y="2384967"/>
            <a:ext cx="8916644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42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SystmOne </a:t>
            </a:r>
            <a:br>
              <a:rPr lang="en-GB" dirty="0"/>
            </a:br>
            <a:r>
              <a:rPr lang="en-GB" dirty="0"/>
              <a:t>Teams vs User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6AF72-491A-3C96-31F4-0219435E2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As presented by Dr </a:t>
            </a:r>
            <a:r>
              <a:rPr lang="en-GB" dirty="0"/>
              <a:t>Shanker </a:t>
            </a:r>
            <a:r>
              <a:rPr lang="en-GB" dirty="0" err="1"/>
              <a:t>Vijayadeva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33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97988" y="1275349"/>
            <a:ext cx="11386643" cy="5217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59768" y="478982"/>
            <a:ext cx="11377264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6CED3-9EDA-C9E2-8D94-B9B9307F7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89" y="1397237"/>
            <a:ext cx="11386643" cy="469046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In 2021/22 SystmOne stated that practices </a:t>
            </a:r>
            <a:r>
              <a:rPr lang="en-GB" b="1" dirty="0" smtClean="0">
                <a:solidFill>
                  <a:srgbClr val="002060"/>
                </a:solidFill>
              </a:rPr>
              <a:t>need to switch to TEAMS </a:t>
            </a:r>
          </a:p>
          <a:p>
            <a:pPr marL="457200" indent="-457200">
              <a:buAutoNum type="arabicPeriod"/>
            </a:pPr>
            <a:r>
              <a:rPr lang="en-GB" b="1" dirty="0" smtClean="0">
                <a:solidFill>
                  <a:srgbClr val="002060"/>
                </a:solidFill>
              </a:rPr>
              <a:t>Newer functionality in SystmOne </a:t>
            </a:r>
            <a:r>
              <a:rPr lang="en-GB" dirty="0" smtClean="0">
                <a:solidFill>
                  <a:srgbClr val="002060"/>
                </a:solidFill>
              </a:rPr>
              <a:t>can </a:t>
            </a:r>
            <a:r>
              <a:rPr lang="en-GB" b="1" dirty="0" smtClean="0">
                <a:solidFill>
                  <a:srgbClr val="002060"/>
                </a:solidFill>
              </a:rPr>
              <a:t>only use TEAMS </a:t>
            </a:r>
            <a:r>
              <a:rPr lang="en-GB" dirty="0" smtClean="0">
                <a:solidFill>
                  <a:srgbClr val="002060"/>
                </a:solidFill>
              </a:rPr>
              <a:t>- </a:t>
            </a:r>
            <a:r>
              <a:rPr lang="en-GB" dirty="0" err="1">
                <a:solidFill>
                  <a:srgbClr val="002060"/>
                </a:solidFill>
              </a:rPr>
              <a:t>e</a:t>
            </a:r>
            <a:r>
              <a:rPr lang="en-GB" dirty="0" err="1" smtClean="0">
                <a:solidFill>
                  <a:srgbClr val="002060"/>
                </a:solidFill>
              </a:rPr>
              <a:t>.g</a:t>
            </a:r>
            <a:r>
              <a:rPr lang="en-GB" dirty="0" smtClean="0">
                <a:solidFill>
                  <a:srgbClr val="002060"/>
                </a:solidFill>
              </a:rPr>
              <a:t> Communication Annexe - sending messages to patients can only receive replies to TEAMS</a:t>
            </a:r>
          </a:p>
          <a:p>
            <a:pPr marL="457200" indent="-457200">
              <a:buAutoNum type="arabicPeriod"/>
            </a:pPr>
            <a:r>
              <a:rPr lang="en-GB" b="1" dirty="0" smtClean="0">
                <a:solidFill>
                  <a:srgbClr val="002060"/>
                </a:solidFill>
              </a:rPr>
              <a:t>TEAMS</a:t>
            </a:r>
            <a:r>
              <a:rPr lang="en-GB" dirty="0" smtClean="0">
                <a:solidFill>
                  <a:srgbClr val="002060"/>
                </a:solidFill>
              </a:rPr>
              <a:t> are </a:t>
            </a:r>
            <a:r>
              <a:rPr lang="en-GB" b="1" dirty="0" smtClean="0">
                <a:solidFill>
                  <a:srgbClr val="002060"/>
                </a:solidFill>
              </a:rPr>
              <a:t>easier to maintain (e.g. easier to rename) </a:t>
            </a:r>
            <a:r>
              <a:rPr lang="en-GB" dirty="0" smtClean="0">
                <a:solidFill>
                  <a:srgbClr val="002060"/>
                </a:solidFill>
              </a:rPr>
              <a:t>and help with hierarchy of TEAMS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You can </a:t>
            </a:r>
            <a:r>
              <a:rPr lang="en-GB" b="1" dirty="0" smtClean="0">
                <a:solidFill>
                  <a:srgbClr val="002060"/>
                </a:solidFill>
              </a:rPr>
              <a:t>send IM </a:t>
            </a:r>
            <a:r>
              <a:rPr lang="en-GB" dirty="0" smtClean="0">
                <a:solidFill>
                  <a:srgbClr val="002060"/>
                </a:solidFill>
              </a:rPr>
              <a:t>to a Team (not to a group)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To help staff with switchover, consider </a:t>
            </a:r>
            <a:r>
              <a:rPr lang="en-GB" b="1" dirty="0" smtClean="0">
                <a:solidFill>
                  <a:srgbClr val="002060"/>
                </a:solidFill>
              </a:rPr>
              <a:t>keeping the names of TEAMS the same as previous names of ‘User Groups’ – </a:t>
            </a:r>
            <a:r>
              <a:rPr lang="en-GB" dirty="0" smtClean="0">
                <a:solidFill>
                  <a:srgbClr val="002060"/>
                </a:solidFill>
              </a:rPr>
              <a:t>and then you can rename them in the future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BE931-74A7-42A7-F844-66964CC4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change from GROUPS to TEAMS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325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97988" y="1275349"/>
            <a:ext cx="11386643" cy="5217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59768" y="478982"/>
            <a:ext cx="11377264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BE931-74A7-42A7-F844-66964CC4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5963" y="1174978"/>
            <a:ext cx="8426402" cy="556270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t="5909" r="14082" b="84965"/>
          <a:stretch/>
        </p:blipFill>
        <p:spPr bwMode="auto">
          <a:xfrm>
            <a:off x="0" y="0"/>
            <a:ext cx="12192000" cy="1174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6418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97988" y="1275349"/>
            <a:ext cx="11386643" cy="5217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59768" y="478982"/>
            <a:ext cx="11377264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BE931-74A7-42A7-F844-66964CC4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5909" r="12752" b="80250"/>
          <a:stretch/>
        </p:blipFill>
        <p:spPr bwMode="auto">
          <a:xfrm>
            <a:off x="0" y="-1"/>
            <a:ext cx="12192000" cy="1275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569" y="1397238"/>
            <a:ext cx="7497221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56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97988" y="1275349"/>
            <a:ext cx="11386643" cy="5217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59768" y="478982"/>
            <a:ext cx="11377264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368" y="1892969"/>
            <a:ext cx="11382977" cy="36941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EBE931-74A7-42A7-F844-66964CC4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t="6203" r="12752" b="75546"/>
          <a:stretch/>
        </p:blipFill>
        <p:spPr bwMode="auto">
          <a:xfrm>
            <a:off x="0" y="-1"/>
            <a:ext cx="12192000" cy="1275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5791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97988" y="1275349"/>
            <a:ext cx="11386643" cy="5217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59768" y="478982"/>
            <a:ext cx="11377264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BE931-74A7-42A7-F844-66964CC4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163" t="11304" r="65056" b="83976"/>
          <a:stretch/>
        </p:blipFill>
        <p:spPr bwMode="auto">
          <a:xfrm>
            <a:off x="0" y="0"/>
            <a:ext cx="12192000" cy="1275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15916" y="1397000"/>
            <a:ext cx="5307153" cy="53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11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97988" y="1275349"/>
            <a:ext cx="11386643" cy="5217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59768" y="478982"/>
            <a:ext cx="11377264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BE931-74A7-42A7-F844-66964CC4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11037" r="65052" b="83923"/>
          <a:stretch/>
        </p:blipFill>
        <p:spPr bwMode="auto">
          <a:xfrm>
            <a:off x="-304800" y="0"/>
            <a:ext cx="12496800" cy="1275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8928" y="1755511"/>
            <a:ext cx="10685001" cy="421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06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97988" y="1275349"/>
            <a:ext cx="11386643" cy="5217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59768" y="478982"/>
            <a:ext cx="11377264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BE931-74A7-42A7-F844-66964CC4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96758"/>
            <a:ext cx="8903369" cy="469016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l="965" t="11286" r="65079" b="82270"/>
          <a:stretch/>
        </p:blipFill>
        <p:spPr bwMode="auto">
          <a:xfrm>
            <a:off x="0" y="1"/>
            <a:ext cx="12192000" cy="1138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199" y="3400926"/>
            <a:ext cx="3585491" cy="19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97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27CA64E2941349AC5BE8B27B7EA5C6" ma:contentTypeVersion="11" ma:contentTypeDescription="Create a new document." ma:contentTypeScope="" ma:versionID="ef16cab40ee8151123da4623f7b346f3">
  <xsd:schema xmlns:xsd="http://www.w3.org/2001/XMLSchema" xmlns:xs="http://www.w3.org/2001/XMLSchema" xmlns:p="http://schemas.microsoft.com/office/2006/metadata/properties" xmlns:ns2="3ad66bb7-11c3-4a3c-bc9f-88e15dde91a9" xmlns:ns3="eb8a09f1-6e37-4e17-a7e2-9657e38710d5" targetNamespace="http://schemas.microsoft.com/office/2006/metadata/properties" ma:root="true" ma:fieldsID="147dce0b5bd07c805aeaf513b2bff2ec" ns2:_="" ns3:_="">
    <xsd:import namespace="3ad66bb7-11c3-4a3c-bc9f-88e15dde91a9"/>
    <xsd:import namespace="eb8a09f1-6e37-4e17-a7e2-9657e38710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66bb7-11c3-4a3c-bc9f-88e15dde9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a09f1-6e37-4e17-a7e2-9657e38710d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F222E4-3694-4CA2-A2D2-B412E015A382}">
  <ds:schemaRefs>
    <ds:schemaRef ds:uri="http://purl.org/dc/terms/"/>
    <ds:schemaRef ds:uri="http://purl.org/dc/elements/1.1/"/>
    <ds:schemaRef ds:uri="3ad66bb7-11c3-4a3c-bc9f-88e15dde91a9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eb8a09f1-6e37-4e17-a7e2-9657e38710d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8CDDAE1-D1C1-4E3A-A67E-F35AF706F6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d66bb7-11c3-4a3c-bc9f-88e15dde91a9"/>
    <ds:schemaRef ds:uri="eb8a09f1-6e37-4e17-a7e2-9657e38710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510128-B04B-488A-ACD0-B8F7326922E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29640</TotalTime>
  <Words>563</Words>
  <Application>Microsoft Office PowerPoint</Application>
  <PresentationFormat>Widescreen</PresentationFormat>
  <Paragraphs>70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 Theme</vt:lpstr>
      <vt:lpstr>Hammersmith and Fulham PM Forum</vt:lpstr>
      <vt:lpstr>SystmOne  Teams vs User Groups</vt:lpstr>
      <vt:lpstr>Why change from GROUPS to TEAMS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NHS App</vt:lpstr>
      <vt:lpstr>NHS App Ambassadors</vt:lpstr>
      <vt:lpstr>NHS App Training – NWL Learning Hub</vt:lpstr>
      <vt:lpstr>Messaging Hints and Tips</vt:lpstr>
      <vt:lpstr>Messaging – hints and tips</vt:lpstr>
      <vt:lpstr>Messaging – hints and tips</vt:lpstr>
      <vt:lpstr>S1</vt:lpstr>
    </vt:vector>
  </TitlesOfParts>
  <Company>NWLCCCG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slide</dc:title>
  <dc:creator>phillipmartin@nhs.net</dc:creator>
  <cp:lastModifiedBy>Fatmir Sherifi</cp:lastModifiedBy>
  <cp:revision>446</cp:revision>
  <dcterms:created xsi:type="dcterms:W3CDTF">2021-05-11T15:23:49Z</dcterms:created>
  <dcterms:modified xsi:type="dcterms:W3CDTF">2025-11-28T11:15:45Z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0x010100D727CA64E2941349AC5BE8B27B7EA5C6</vt:lpwstr>
  </property>
</Properties>
</file>