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8" r:id="rId1"/>
  </p:sldMasterIdLst>
  <p:notesMasterIdLst>
    <p:notesMasterId r:id="rId9"/>
  </p:notesMasterIdLst>
  <p:handoutMasterIdLst>
    <p:handoutMasterId r:id="rId10"/>
  </p:handoutMasterIdLst>
  <p:sldIdLst>
    <p:sldId id="2561" r:id="rId2"/>
    <p:sldId id="2563" r:id="rId3"/>
    <p:sldId id="2567" r:id="rId4"/>
    <p:sldId id="2569" r:id="rId5"/>
    <p:sldId id="2571" r:id="rId6"/>
    <p:sldId id="2573" r:id="rId7"/>
    <p:sldId id="257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P Contract Changes 2026/27 (England)" id="{FCFDA1B3-CF72-434D-AC3C-ED824712FCA7}">
          <p14:sldIdLst>
            <p14:sldId id="2561"/>
            <p14:sldId id="2563"/>
            <p14:sldId id="2567"/>
            <p14:sldId id="2569"/>
            <p14:sldId id="2571"/>
          </p14:sldIdLst>
        </p14:section>
        <p14:section name="PCN DES and Neighbourhood Integration" id="{CE6C83FB-2C6B-4428-9CB7-B101A8E0723E}">
          <p14:sldIdLst>
            <p14:sldId id="2573"/>
          </p14:sldIdLst>
        </p14:section>
        <p14:section name="Implementation and Next Steps" id="{5DD8B837-8FAB-436D-879A-84139C1EB927}">
          <p14:sldIdLst>
            <p14:sldId id="257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96D6D-5DBF-0EFF-5184-8E6F4281ED8A}" v="18" dt="2026-03-02T12:45:36.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6" autoAdjust="0"/>
    <p:restoredTop sz="94557"/>
  </p:normalViewPr>
  <p:slideViewPr>
    <p:cSldViewPr snapToGrid="0">
      <p:cViewPr varScale="1">
        <p:scale>
          <a:sx n="58" d="100"/>
          <a:sy n="58" d="100"/>
        </p:scale>
        <p:origin x="78" y="15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24" Type="http://schemas.microsoft.com/office/2018/10/relationships/authors" Target="authors.xml"/><Relationship Id="rId5" Type="http://schemas.openxmlformats.org/officeDocument/2006/relationships/slide" Target="slides/slide4.xml"/><Relationship Id="rId23"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3/5/2026</a:t>
            </a:fld>
            <a:endParaRPr lang="en-US"/>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a:p>
        </p:txBody>
      </p:sp>
    </p:spTree>
    <p:extLst>
      <p:ext uri="{BB962C8B-B14F-4D97-AF65-F5344CB8AC3E}">
        <p14:creationId xmlns:p14="http://schemas.microsoft.com/office/powerpoint/2010/main" val="181398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https://www.england.nhs.uk/long-read/changes-to-the-gp-contract-in-2026-27/
The 2026/27 GP Contract introduces substantial reforms aimed at strengthening general practice capacity, improving patient access, and aligning services more closely with national strategic priorities. A £485 million uplift has increased the total contract value to £13.863 billion, representing a 3.6% cash growth. This financial investment supports expanded workforce capacity, clinical quality improvements, and increased operational resilience. A major structural change includes the repurposing of £292 million from the Primary Care Network (PCN) Capacity and Access Payment into a new practice‑level GP reimbursement scheme. This new scheme enables practices to recruit additional GPs or fund more clinical sessions, targeting improved same‑day urgent access—a core priority for NHS England. Additional workforce flexibility comes from removing restrictions within the Additional Roles Reimbursement Scheme (ARRS), which previously limited GP recruitment to recently qualified clinicians. The contract also mandates several access‑related requirements, including prohibiting practices from asking patients to call back another day and guaranteeing same‑day triage for clinically urgent needs. Digital and operational reforms emphasise data transparency, including mandatory reporting using cloud‑based telephony metrics, monitoring online consultation performance, and ensuring that online consultation tools remain uncapped during core hours. Furthermore, significant updates to the Quality and Outcomes Framework (QOF) expand the clinical focus on obesity, diabetes management, vaccinations, and heart failure, with 18 new QOF points added to incentivise best practice. Combined, these measures reflect an NHS‑wide shift toward prevention, early diagnosis, and enhanced patient experience. Continued collaboration between practices, PCNs and Integrated Care Boards (ICBs) will be essential to achieving full implementation and sustained improvements across the general practice landscape.
</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a:p>
        </p:txBody>
      </p:sp>
    </p:spTree>
    <p:extLst>
      <p:ext uri="{BB962C8B-B14F-4D97-AF65-F5344CB8AC3E}">
        <p14:creationId xmlns:p14="http://schemas.microsoft.com/office/powerpoint/2010/main" val="414969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https://www.england.nhs.uk/long-read/changes-to-the-gp-contract-in-2026-27/
Improving access remains a defining priority of the 2026/27 contract, with mandatory same‑day assessment for clinically urgent patient needs. Practices must ensure that no patient with an urgent concern is advised to call back another day, explicitly prohibiting common triage behaviours that have contributed to system friction and poor patient experience. For non‑urgent queries, practices must provide an appropriate response by the end of the following working day, ensuring that patients understand how their need will be managed even if an appointment is not immediately required. To support more transparent oversight of patient access, the contract requires practices to submit data against five national metrics, including call waiting times during peak hours, percentage of urgent patients seen same day, and timeframes for managing non‑urgent cases. Online consultation tools must remain open and cannot apply caps during core hours, bringing digital access into parity with telephone and walk‑in routes. Practices displaying unwarranted variation in performance will be required to engage with ICB support mechanisms. These provisions collectively represent a national move toward data‑driven access assurance, consistent triage processes and improved equity of experience across general practice.
</a:t>
            </a:r>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a:p>
        </p:txBody>
      </p:sp>
    </p:spTree>
    <p:extLst>
      <p:ext uri="{BB962C8B-B14F-4D97-AF65-F5344CB8AC3E}">
        <p14:creationId xmlns:p14="http://schemas.microsoft.com/office/powerpoint/2010/main" val="994551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https://www.england.nhs.uk/long-read/changes-to-the-gp-contract-in-2026-27/
Digital transformation remains a cornerstone of the 2026/27 contract, particularly in modernising referral pathways, patient registration and data availability. Advice and Guidance (A&amp;G), previously an enhanced service, is now embedded within core funding. Practices are required to use A&amp;G before, or instead of, referring to secondary care where clinically appropriate, supporting faster access to specialist input and reducing preventable outpatient attendances. The contract expands data‑sharing obligations, including mandatory reporting of online and video consultation activity and alignment with cloud‑based telephony requirements to enable more accurate monitoring of access and patient flows. Online patient registration is now compulsory for all practices, and any paper forms must be manually entered into the national digital system to ensure consistency. Strengthening the interface between GP practices and community pharmacy is another priority: practices must reconfirm the patient’s nominated pharmacy each time a new prescription is issued, and referral tools must present all available provider options to support patient choice. A dedicated monitored email address must be maintained for pharmacy communications when GP Connect is unavailable. Together, these digital and operational updates aim to consolidate the primary care digital ecosystem, streamline patient journeys and support safe, timely information transfer.
</a:t>
            </a:r>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a:p>
        </p:txBody>
      </p:sp>
    </p:spTree>
    <p:extLst>
      <p:ext uri="{BB962C8B-B14F-4D97-AF65-F5344CB8AC3E}">
        <p14:creationId xmlns:p14="http://schemas.microsoft.com/office/powerpoint/2010/main" val="6221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https://www.england.nhs.uk/long-read/changes-to-the-gp-contract-in-2026-27/
The 2026/27 contract updates the Quality and Outcomes Framework (QOF) to improve alignment with current NICE guidance and to strengthen proactive management of long‑term conditions. New obesity‑related indicators incentivise referrals into structured weight‑management programmes and medicines optimisation, while a new diabetes indicator requires delivery of all eight NICE‑recommended care processes. Childhood vaccination indicators have been updated to reflect the introduction of the MMRV vaccine, and practices can now earn QOF points based on improved performance relative to their own baseline as well as traditional achievement thresholds. The contract introduces revised improvement thresholds to encourage meaningful progress, particularly for practices serving deprived populations. Vaccination obligations extend further into PCN responsibilities: PCNs must ensure all eligible care‑home residents are identified and offered vaccinations, although delivery may be undertaken by any designated provider. RSV vaccination eligibility now includes all adults aged 80 and above and all older‑adult care‑home residents. These updates demonstrate a strengthened national focus on prevention, equity of uptake and clinically effective case‑finding.
</a:t>
            </a:r>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a:p>
        </p:txBody>
      </p:sp>
    </p:spTree>
    <p:extLst>
      <p:ext uri="{BB962C8B-B14F-4D97-AF65-F5344CB8AC3E}">
        <p14:creationId xmlns:p14="http://schemas.microsoft.com/office/powerpoint/2010/main" val="343221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https://www.england.nhs.uk/long-read/changes-to-the-gp-contract-in-2026-27/
The 2026/27 updates to the Network Contract DES reflect an ongoing shift towards integrated neighbourhood‑based models of care. PCNs must now identify and prioritise patient cohorts for continuity of care using risk‑stratification tools, embedding continuity as a core function of primary care rather than an optional service model. To support future reforms and improve alignment between service geography and population health needs, PCNs are required to work with ICBs to align registered lists with neighbourhood boundaries, though this is expected only in limited situations requiring pragmatic corrective action. A key enabler of collaborative working is the removal of the previous exclusion preventing PCNs from delivering flu and COVID‑19 vaccinations collaboratively under the DES, which expands operational flexibility during seasonal vaccination campaigns. Updates to cancer‑related DES requirements include clearer expectations on safety‑netting, proactive screening engagement and referral quality auditing against NICE guideline NG12. Changes to ARRS rules within the DES also allow more flexible GP recruitment and potential expansion of ARRS roles where approved by commissioners. Collectively, these developments are designed to promote more consistent patient experience, improved multidisciplinary working and smoother alignment between PCN and neighbourhood service models.
</a:t>
            </a:r>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a:p>
        </p:txBody>
      </p:sp>
    </p:spTree>
    <p:extLst>
      <p:ext uri="{BB962C8B-B14F-4D97-AF65-F5344CB8AC3E}">
        <p14:creationId xmlns:p14="http://schemas.microsoft.com/office/powerpoint/2010/main" val="140549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https://www.england.nhs.uk/long-read/changes-to-the-gp-contract-in-2026-27/
To successfully implement the 2026/27 GP Contract, practices and ICBs must undertake a coordinated programme of operational, clinical and digital actions. Communication remains foundational—national NHS England webinars and local briefings should be cascaded early to ensure that frontline teams understand new requirements. Workforce planning processes must be updated to utilise the new GP reimbursement scheme and expanded ARRS provisions, including developing clear internal criteria and assurance mechanisms. Access pathways should be reviewed to ensure compliance with same‑day urgent care requirements, elimination of call‑back instructions and timely responses to non‑urgent needs. Digital readiness must be strengthened by validating that online consultation systems are uncapped, online registration processes are embedded, and required access data can be extracted in line with cloud‑based telephony standards. Practices should also update local processes to support mandated A&amp;G usage and strengthened pharmacy communication routes, including confirming nominated pharmacies and maintaining a monitored email address. PCNs must plan for new DES obligations, such as care‑home vaccination arrangements, continuity cohort identification and neighbourhood alignment discussions with ICBs. ICBs, in turn, will need oversight frameworks to identify unwarranted variation and deliver proactive support to challenged providers. Through structured planning and collaborative implementation, organisations can ensure compliance while leveraging contract changes to improve access, quality and patient experience.
</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a:p>
        </p:txBody>
      </p:sp>
    </p:spTree>
    <p:extLst>
      <p:ext uri="{BB962C8B-B14F-4D97-AF65-F5344CB8AC3E}">
        <p14:creationId xmlns:p14="http://schemas.microsoft.com/office/powerpoint/2010/main" val="2838896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pic>
        <p:nvPicPr>
          <p:cNvPr id="4" name="Picture 3"/>
          <p:cNvPicPr>
            <a:picLocks noChangeAspect="1"/>
          </p:cNvPicPr>
          <p:nvPr userDrawn="1"/>
        </p:nvPicPr>
        <p:blipFill>
          <a:blip r:embed="rId2"/>
          <a:stretch>
            <a:fillRect/>
          </a:stretch>
        </p:blipFill>
        <p:spPr>
          <a:xfrm>
            <a:off x="10090741" y="328556"/>
            <a:ext cx="1786283" cy="548688"/>
          </a:xfrm>
          <a:prstGeom prst="rect">
            <a:avLst/>
          </a:prstGeom>
        </p:spPr>
      </p:pic>
    </p:spTree>
    <p:extLst>
      <p:ext uri="{BB962C8B-B14F-4D97-AF65-F5344CB8AC3E}">
        <p14:creationId xmlns:p14="http://schemas.microsoft.com/office/powerpoint/2010/main" val="17506659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0"/>
            <a:ext cx="12192000" cy="93472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397989" y="77093"/>
            <a:ext cx="11377264" cy="543595"/>
          </a:xfrm>
        </p:spPr>
        <p:txBody>
          <a:bodyPr>
            <a:noAutofit/>
          </a:bodyPr>
          <a:lstStyle>
            <a:lvl1pPr>
              <a:defRPr sz="3600">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69745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1196752"/>
            <a:ext cx="12192000" cy="360040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dirty="0"/>
              <a:t>Click to add sub-heading</a:t>
            </a:r>
            <a:endParaRPr lang="en-GB" dirty="0"/>
          </a:p>
        </p:txBody>
      </p:sp>
    </p:spTree>
    <p:extLst>
      <p:ext uri="{BB962C8B-B14F-4D97-AF65-F5344CB8AC3E}">
        <p14:creationId xmlns:p14="http://schemas.microsoft.com/office/powerpoint/2010/main" val="15489383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a:p>
        </p:txBody>
      </p:sp>
      <p:pic>
        <p:nvPicPr>
          <p:cNvPr id="4" name="Picture 3"/>
          <p:cNvPicPr>
            <a:picLocks noChangeAspect="1"/>
          </p:cNvPicPr>
          <p:nvPr userDrawn="1"/>
        </p:nvPicPr>
        <p:blipFill>
          <a:blip r:embed="rId5"/>
          <a:stretch>
            <a:fillRect/>
          </a:stretch>
        </p:blipFill>
        <p:spPr>
          <a:xfrm>
            <a:off x="10173869" y="6120160"/>
            <a:ext cx="1786283" cy="548688"/>
          </a:xfrm>
          <a:prstGeom prst="rect">
            <a:avLst/>
          </a:prstGeom>
        </p:spPr>
      </p:pic>
    </p:spTree>
    <p:extLst>
      <p:ext uri="{BB962C8B-B14F-4D97-AF65-F5344CB8AC3E}">
        <p14:creationId xmlns:p14="http://schemas.microsoft.com/office/powerpoint/2010/main" val="176955075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770DF-EBC9-3800-EF25-31C9A385A1B8}"/>
              </a:ext>
            </a:extLst>
          </p:cNvPr>
          <p:cNvSpPr>
            <a:spLocks noGrp="1"/>
          </p:cNvSpPr>
          <p:nvPr>
            <p:ph type="ctrTitle"/>
          </p:nvPr>
        </p:nvSpPr>
        <p:spPr>
          <a:xfrm>
            <a:off x="501112" y="2294558"/>
            <a:ext cx="4706319" cy="2387600"/>
          </a:xfrm>
        </p:spPr>
        <p:txBody>
          <a:bodyPr anchor="b">
            <a:normAutofit fontScale="90000"/>
          </a:bodyPr>
          <a:lstStyle/>
          <a:p>
            <a:r>
              <a:rPr lang="en-US" dirty="0"/>
              <a:t>GP Contract Changes 2026/27 (England)</a:t>
            </a:r>
          </a:p>
        </p:txBody>
      </p:sp>
      <p:sp>
        <p:nvSpPr>
          <p:cNvPr id="3" name="Subtitle 2">
            <a:extLst>
              <a:ext uri="{FF2B5EF4-FFF2-40B4-BE49-F238E27FC236}">
                <a16:creationId xmlns:a16="http://schemas.microsoft.com/office/drawing/2014/main" id="{0BDBD8C1-CA43-443B-BC32-421FD324FCBA}"/>
              </a:ext>
            </a:extLst>
          </p:cNvPr>
          <p:cNvSpPr>
            <a:spLocks noGrp="1"/>
          </p:cNvSpPr>
          <p:nvPr>
            <p:ph type="subTitle" idx="1"/>
          </p:nvPr>
        </p:nvSpPr>
        <p:spPr>
          <a:xfrm>
            <a:off x="501112" y="4936963"/>
            <a:ext cx="5248758" cy="907082"/>
          </a:xfrm>
        </p:spPr>
        <p:txBody>
          <a:bodyPr>
            <a:normAutofit/>
          </a:bodyPr>
          <a:lstStyle/>
          <a:p>
            <a:r>
              <a:rPr lang="en-US" dirty="0"/>
              <a:t>Key updates impacting primary care services next year</a:t>
            </a:r>
          </a:p>
        </p:txBody>
      </p:sp>
      <p:sp>
        <p:nvSpPr>
          <p:cNvPr id="6" name="Slide Number Placeholder 5">
            <a:extLst>
              <a:ext uri="{FF2B5EF4-FFF2-40B4-BE49-F238E27FC236}">
                <a16:creationId xmlns:a16="http://schemas.microsoft.com/office/drawing/2014/main" id="{5BCED2E8-FAA8-F6CB-4E41-5306863BF6F8}"/>
              </a:ext>
            </a:extLst>
          </p:cNvPr>
          <p:cNvSpPr>
            <a:spLocks noGrp="1"/>
          </p:cNvSpPr>
          <p:nvPr>
            <p:ph type="sldNum" sz="quarter" idx="4294967295"/>
          </p:nvPr>
        </p:nvSpPr>
        <p:spPr>
          <a:xfrm>
            <a:off x="11763375" y="6340475"/>
            <a:ext cx="428625" cy="365125"/>
          </a:xfrm>
        </p:spPr>
        <p:txBody>
          <a:bodyPr anchor="ctr">
            <a:normAutofit/>
          </a:bodyPr>
          <a:lstStyle/>
          <a:p>
            <a:pPr>
              <a:spcAft>
                <a:spcPts val="600"/>
              </a:spcAft>
            </a:pPr>
            <a:fld id="{AEAA3239-9EA4-4A65-A281-97F994456D9F}" type="slidenum">
              <a:rPr lang="en-US" smtClean="0"/>
              <a:pPr>
                <a:spcAft>
                  <a:spcPts val="600"/>
                </a:spcAft>
              </a:pPr>
              <a:t>1</a:t>
            </a:fld>
            <a:endParaRPr lang="en-US" dirty="0"/>
          </a:p>
        </p:txBody>
      </p:sp>
      <p:pic>
        <p:nvPicPr>
          <p:cNvPr id="5" name="Picture 4"/>
          <p:cNvPicPr>
            <a:picLocks noChangeAspect="1"/>
          </p:cNvPicPr>
          <p:nvPr/>
        </p:nvPicPr>
        <p:blipFill>
          <a:blip r:embed="rId3"/>
          <a:stretch>
            <a:fillRect/>
          </a:stretch>
        </p:blipFill>
        <p:spPr>
          <a:xfrm>
            <a:off x="5949461" y="1823093"/>
            <a:ext cx="5413717" cy="3810330"/>
          </a:xfrm>
          <a:prstGeom prst="rect">
            <a:avLst/>
          </a:prstGeom>
        </p:spPr>
      </p:pic>
    </p:spTree>
    <p:extLst>
      <p:ext uri="{BB962C8B-B14F-4D97-AF65-F5344CB8AC3E}">
        <p14:creationId xmlns:p14="http://schemas.microsoft.com/office/powerpoint/2010/main" val="372679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0969-4B26-27C6-0F23-901DF498EC61}"/>
              </a:ext>
            </a:extLst>
          </p:cNvPr>
          <p:cNvSpPr>
            <a:spLocks noGrp="1"/>
          </p:cNvSpPr>
          <p:nvPr>
            <p:ph type="title"/>
          </p:nvPr>
        </p:nvSpPr>
        <p:spPr/>
        <p:txBody>
          <a:bodyPr anchor="t">
            <a:normAutofit fontScale="90000"/>
          </a:bodyPr>
          <a:lstStyle/>
          <a:p>
            <a:r>
              <a:rPr lang="en-US" b="1" dirty="0">
                <a:latin typeface="+mn-lt"/>
              </a:rPr>
              <a:t>Key Headlines for 2026/27</a:t>
            </a:r>
          </a:p>
        </p:txBody>
      </p:sp>
      <p:sp>
        <p:nvSpPr>
          <p:cNvPr id="4" name="Content Placeholder 3">
            <a:extLst>
              <a:ext uri="{FF2B5EF4-FFF2-40B4-BE49-F238E27FC236}">
                <a16:creationId xmlns:a16="http://schemas.microsoft.com/office/drawing/2014/main" id="{0B88EE6B-24DC-6EDA-F1D7-123059E29790}"/>
              </a:ext>
            </a:extLst>
          </p:cNvPr>
          <p:cNvSpPr>
            <a:spLocks noGrp="1"/>
          </p:cNvSpPr>
          <p:nvPr>
            <p:ph sz="quarter" idx="4294967295"/>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216131" y="970453"/>
            <a:ext cx="8115067" cy="5370022"/>
          </a:xfrm>
        </p:spPr>
        <p:txBody>
          <a:bodyPr>
            <a:noAutofit/>
          </a:bodyPr>
          <a:lstStyle/>
          <a:p>
            <a:pPr marL="0" indent="0">
              <a:spcBef>
                <a:spcPts val="2500"/>
              </a:spcBef>
              <a:buFont typeface="Arial" panose="020B0604020202020204" pitchFamily="34" charset="0"/>
              <a:buNone/>
            </a:pPr>
            <a:r>
              <a:rPr lang="en-US" b="1" dirty="0" smtClean="0">
                <a:latin typeface="+mn-lt"/>
              </a:rPr>
              <a:t>Financial Investment - </a:t>
            </a:r>
            <a:r>
              <a:rPr dirty="0" smtClean="0">
                <a:latin typeface="+mn-lt"/>
              </a:rPr>
              <a:t>The contract value increased by £485 million to £13.863 billion, reflecting 3.6% cash growth </a:t>
            </a:r>
            <a:endParaRPr lang="en-GB" dirty="0" smtClean="0">
              <a:latin typeface="+mn-lt"/>
            </a:endParaRPr>
          </a:p>
          <a:p>
            <a:pPr marL="0" indent="0">
              <a:spcBef>
                <a:spcPts val="2500"/>
              </a:spcBef>
              <a:buFont typeface="Arial" panose="020B0604020202020204" pitchFamily="34" charset="0"/>
              <a:buNone/>
            </a:pPr>
            <a:r>
              <a:rPr lang="en-US" b="1" dirty="0" smtClean="0">
                <a:latin typeface="+mn-lt"/>
              </a:rPr>
              <a:t>New GP Reimbursement Scheme - </a:t>
            </a:r>
            <a:r>
              <a:rPr sz="2400" dirty="0" smtClean="0">
                <a:latin typeface="+mn-lt"/>
              </a:rPr>
              <a:t>£292 million repurposed to enable GP practices to recruit more GPs and fund additional clinical sessions targeting same-day urgent access.</a:t>
            </a:r>
            <a:endParaRPr lang="en-US" sz="2400" dirty="0" smtClean="0">
              <a:latin typeface="+mn-lt"/>
            </a:endParaRPr>
          </a:p>
          <a:p>
            <a:pPr marL="0" indent="0">
              <a:spcBef>
                <a:spcPts val="2500"/>
              </a:spcBef>
              <a:buFont typeface="Arial" panose="020B0604020202020204" pitchFamily="34" charset="0"/>
              <a:buNone/>
            </a:pPr>
            <a:r>
              <a:rPr lang="en-US" b="1" dirty="0" smtClean="0">
                <a:latin typeface="+mn-lt"/>
              </a:rPr>
              <a:t>Access and Digital Reforms - </a:t>
            </a:r>
            <a:r>
              <a:rPr sz="2400" dirty="0" smtClean="0">
                <a:latin typeface="+mn-lt"/>
              </a:rPr>
              <a:t>Mandated same-day triage, no call-back requirements, plus mandatory cloud-based telephony and online consultation monitoring.</a:t>
            </a:r>
            <a:endParaRPr lang="en-GB" sz="2400" dirty="0" smtClean="0">
              <a:latin typeface="+mn-lt"/>
            </a:endParaRPr>
          </a:p>
          <a:p>
            <a:pPr marL="0" lvl="1" indent="0">
              <a:buFont typeface="Arial" panose="020B0604020202020204" pitchFamily="34" charset="0"/>
              <a:buNone/>
            </a:pPr>
            <a:endParaRPr lang="en-GB" sz="2400" dirty="0" smtClean="0">
              <a:latin typeface="+mn-lt"/>
            </a:endParaRPr>
          </a:p>
          <a:p>
            <a:pPr marL="0" lvl="1" indent="0">
              <a:buNone/>
            </a:pPr>
            <a:r>
              <a:rPr lang="en-GB" sz="2400" b="1" dirty="0" smtClean="0">
                <a:latin typeface="+mn-lt"/>
              </a:rPr>
              <a:t>Advice </a:t>
            </a:r>
            <a:r>
              <a:rPr lang="en-GB" sz="2400" b="1" dirty="0">
                <a:latin typeface="+mn-lt"/>
              </a:rPr>
              <a:t>&amp; Guidance </a:t>
            </a:r>
            <a:r>
              <a:rPr lang="en-GB" sz="2400" b="1" dirty="0" smtClean="0">
                <a:latin typeface="+mn-lt"/>
              </a:rPr>
              <a:t> </a:t>
            </a:r>
            <a:r>
              <a:rPr lang="en-GB" sz="2400" dirty="0" smtClean="0">
                <a:latin typeface="+mn-lt"/>
              </a:rPr>
              <a:t>- embedded </a:t>
            </a:r>
            <a:r>
              <a:rPr lang="en-GB" sz="2400" dirty="0">
                <a:latin typeface="+mn-lt"/>
              </a:rPr>
              <a:t>into core funding; required use where clinically appropriate prior to </a:t>
            </a:r>
            <a:r>
              <a:rPr lang="en-GB" sz="2400" dirty="0" smtClean="0">
                <a:latin typeface="+mn-lt"/>
              </a:rPr>
              <a:t>referral</a:t>
            </a:r>
          </a:p>
          <a:p>
            <a:pPr marL="0" lvl="1" indent="0">
              <a:buNone/>
            </a:pPr>
            <a:endParaRPr lang="en-GB" sz="2400" dirty="0">
              <a:latin typeface="+mn-lt"/>
            </a:endParaRPr>
          </a:p>
          <a:p>
            <a:pPr marL="0" lvl="1" indent="0">
              <a:buNone/>
            </a:pPr>
            <a:r>
              <a:rPr lang="en-US" sz="2400" b="1" dirty="0" smtClean="0">
                <a:latin typeface="+mn-lt"/>
              </a:rPr>
              <a:t>QOF updated – </a:t>
            </a:r>
            <a:r>
              <a:rPr lang="en-US" sz="2400" dirty="0" smtClean="0">
                <a:latin typeface="+mn-lt"/>
              </a:rPr>
              <a:t>New diabetes and </a:t>
            </a:r>
            <a:r>
              <a:rPr lang="en-US" sz="2400" dirty="0">
                <a:latin typeface="+mn-lt"/>
              </a:rPr>
              <a:t>obesity indicators; vaccination improvement </a:t>
            </a:r>
            <a:r>
              <a:rPr lang="en-US" sz="2400" dirty="0" smtClean="0">
                <a:latin typeface="+mn-lt"/>
              </a:rPr>
              <a:t>thresholds</a:t>
            </a:r>
            <a:endParaRPr lang="en-US" sz="2400" dirty="0">
              <a:latin typeface="+mn-lt"/>
            </a:endParaRPr>
          </a:p>
        </p:txBody>
      </p:sp>
      <p:sp>
        <p:nvSpPr>
          <p:cNvPr id="7" name="Slide Number Placeholder 6">
            <a:extLst>
              <a:ext uri="{FF2B5EF4-FFF2-40B4-BE49-F238E27FC236}">
                <a16:creationId xmlns:a16="http://schemas.microsoft.com/office/drawing/2014/main" id="{C70FAE84-467B-D8CD-9FA4-0BBB2319D867}"/>
              </a:ext>
            </a:extLst>
          </p:cNvPr>
          <p:cNvSpPr>
            <a:spLocks noGrp="1"/>
          </p:cNvSpPr>
          <p:nvPr>
            <p:ph type="sldNum" sz="quarter" idx="4294967295"/>
          </p:nvPr>
        </p:nvSpPr>
        <p:spPr>
          <a:xfrm>
            <a:off x="11763375" y="6340475"/>
            <a:ext cx="428625" cy="365125"/>
          </a:xfrm>
        </p:spPr>
        <p:txBody>
          <a:bodyPr anchor="ctr">
            <a:normAutofit/>
          </a:bodyPr>
          <a:lstStyle/>
          <a:p>
            <a:pPr>
              <a:spcAft>
                <a:spcPts val="600"/>
              </a:spcAft>
            </a:pPr>
            <a:fld id="{AEAA3239-9EA4-4A65-A281-97F994456D9F}" type="slidenum">
              <a:rPr lang="en-US" smtClean="0"/>
              <a:pPr>
                <a:spcAft>
                  <a:spcPts val="600"/>
                </a:spcAft>
              </a:pPr>
              <a:t>2</a:t>
            </a:fld>
            <a:endParaRPr lang="en-US"/>
          </a:p>
        </p:txBody>
      </p:sp>
      <p:pic>
        <p:nvPicPr>
          <p:cNvPr id="3" name="Picture 2"/>
          <p:cNvPicPr>
            <a:picLocks noChangeAspect="1"/>
          </p:cNvPicPr>
          <p:nvPr/>
        </p:nvPicPr>
        <p:blipFill>
          <a:blip r:embed="rId3"/>
          <a:stretch>
            <a:fillRect/>
          </a:stretch>
        </p:blipFill>
        <p:spPr>
          <a:xfrm>
            <a:off x="8545342" y="1140646"/>
            <a:ext cx="3432345" cy="5029636"/>
          </a:xfrm>
          <a:prstGeom prst="rect">
            <a:avLst/>
          </a:prstGeom>
        </p:spPr>
      </p:pic>
    </p:spTree>
    <p:extLst>
      <p:ext uri="{BB962C8B-B14F-4D97-AF65-F5344CB8AC3E}">
        <p14:creationId xmlns:p14="http://schemas.microsoft.com/office/powerpoint/2010/main" val="578505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9513-B08F-AA42-C80E-970F79F0E4D5}"/>
              </a:ext>
            </a:extLst>
          </p:cNvPr>
          <p:cNvSpPr>
            <a:spLocks noGrp="1"/>
          </p:cNvSpPr>
          <p:nvPr>
            <p:ph type="title"/>
          </p:nvPr>
        </p:nvSpPr>
        <p:spPr/>
        <p:txBody>
          <a:bodyPr anchor="t">
            <a:normAutofit fontScale="90000"/>
          </a:bodyPr>
          <a:lstStyle/>
          <a:p>
            <a:r>
              <a:rPr lang="en-US" b="1" dirty="0">
                <a:latin typeface="+mn-lt"/>
              </a:rPr>
              <a:t>New Access Standards and Operational Expectations</a:t>
            </a:r>
          </a:p>
        </p:txBody>
      </p:sp>
      <p:sp>
        <p:nvSpPr>
          <p:cNvPr id="4" name="Content Placeholder 3">
            <a:extLst>
              <a:ext uri="{FF2B5EF4-FFF2-40B4-BE49-F238E27FC236}">
                <a16:creationId xmlns:a16="http://schemas.microsoft.com/office/drawing/2014/main" id="{02444D84-42B6-17A6-8BB6-35A7909BCCED}"/>
              </a:ext>
            </a:extLst>
          </p:cNvPr>
          <p:cNvSpPr>
            <a:spLocks noGrp="1"/>
          </p:cNvSpPr>
          <p:nvPr>
            <p:ph sz="quarter" idx="4294967295"/>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116377" y="1036319"/>
            <a:ext cx="9559637" cy="5669281"/>
          </a:xfrm>
        </p:spPr>
        <p:txBody>
          <a:bodyPr>
            <a:noAutofit/>
          </a:bodyPr>
          <a:lstStyle/>
          <a:p>
            <a:pPr marL="0" indent="0">
              <a:spcBef>
                <a:spcPts val="2500"/>
              </a:spcBef>
              <a:buFont typeface="Arial" panose="020B0604020202020204" pitchFamily="34" charset="0"/>
              <a:buNone/>
            </a:pPr>
            <a:r>
              <a:rPr lang="en-US" b="1" dirty="0">
                <a:latin typeface="+mn-lt"/>
              </a:rPr>
              <a:t>Same-Day Urgent </a:t>
            </a:r>
            <a:r>
              <a:rPr lang="en-US" b="1" dirty="0" smtClean="0">
                <a:latin typeface="+mn-lt"/>
              </a:rPr>
              <a:t>Assessments - </a:t>
            </a:r>
            <a:r>
              <a:rPr dirty="0" smtClean="0">
                <a:latin typeface="+mn-lt"/>
              </a:rPr>
              <a:t>Mandatory </a:t>
            </a:r>
            <a:r>
              <a:rPr dirty="0">
                <a:latin typeface="+mn-lt"/>
              </a:rPr>
              <a:t>same-day assessments ensure urgent patient needs are promptly addressed without delays.</a:t>
            </a:r>
            <a:endParaRPr lang="en-US" dirty="0">
              <a:latin typeface="+mn-lt"/>
            </a:endParaRPr>
          </a:p>
          <a:p>
            <a:pPr marL="0" indent="0">
              <a:spcBef>
                <a:spcPts val="2500"/>
              </a:spcBef>
              <a:buFont typeface="Arial" panose="020B0604020202020204" pitchFamily="34" charset="0"/>
              <a:buNone/>
            </a:pPr>
            <a:r>
              <a:rPr lang="en-US" b="1" dirty="0">
                <a:latin typeface="+mn-lt"/>
              </a:rPr>
              <a:t>Timely Non-Urgent </a:t>
            </a:r>
            <a:r>
              <a:rPr lang="en-US" b="1" dirty="0" smtClean="0">
                <a:latin typeface="+mn-lt"/>
              </a:rPr>
              <a:t>Responses - </a:t>
            </a:r>
            <a:r>
              <a:rPr dirty="0" smtClean="0">
                <a:latin typeface="+mn-lt"/>
              </a:rPr>
              <a:t>Non-urgent </a:t>
            </a:r>
            <a:r>
              <a:rPr dirty="0">
                <a:latin typeface="+mn-lt"/>
              </a:rPr>
              <a:t>queries must receive appropriate responses by the next working day for clear patient communication.</a:t>
            </a:r>
            <a:endParaRPr lang="en-US" dirty="0">
              <a:latin typeface="+mn-lt"/>
            </a:endParaRPr>
          </a:p>
          <a:p>
            <a:pPr marL="0" indent="0">
              <a:spcBef>
                <a:spcPts val="2500"/>
              </a:spcBef>
              <a:buFont typeface="Arial" panose="020B0604020202020204" pitchFamily="34" charset="0"/>
              <a:buNone/>
            </a:pPr>
            <a:r>
              <a:rPr lang="en-US" b="1" dirty="0" smtClean="0">
                <a:latin typeface="+mn-lt"/>
              </a:rPr>
              <a:t>Equal Digital and Telephone Access -</a:t>
            </a:r>
            <a:r>
              <a:rPr dirty="0" smtClean="0">
                <a:latin typeface="+mn-lt"/>
              </a:rPr>
              <a:t>Online </a:t>
            </a:r>
            <a:r>
              <a:rPr dirty="0">
                <a:latin typeface="+mn-lt"/>
              </a:rPr>
              <a:t>consultation tools </a:t>
            </a:r>
            <a:r>
              <a:rPr lang="en-GB" dirty="0" smtClean="0">
                <a:latin typeface="+mn-lt"/>
              </a:rPr>
              <a:t>must </a:t>
            </a:r>
            <a:r>
              <a:rPr dirty="0" smtClean="0">
                <a:latin typeface="+mn-lt"/>
              </a:rPr>
              <a:t>remain </a:t>
            </a:r>
            <a:r>
              <a:rPr dirty="0">
                <a:latin typeface="+mn-lt"/>
              </a:rPr>
              <a:t>open during core </a:t>
            </a:r>
            <a:r>
              <a:rPr dirty="0" smtClean="0">
                <a:latin typeface="+mn-lt"/>
              </a:rPr>
              <a:t>hours</a:t>
            </a:r>
            <a:r>
              <a:rPr lang="en-GB" dirty="0" smtClean="0">
                <a:latin typeface="+mn-lt"/>
              </a:rPr>
              <a:t>, with no caps. Opening hours must displayed </a:t>
            </a:r>
            <a:r>
              <a:rPr lang="en-GB" dirty="0">
                <a:latin typeface="+mn-lt"/>
              </a:rPr>
              <a:t>for all modes of access </a:t>
            </a:r>
            <a:r>
              <a:rPr lang="en-GB" dirty="0" smtClean="0">
                <a:latin typeface="+mn-lt"/>
              </a:rPr>
              <a:t>on </a:t>
            </a:r>
            <a:r>
              <a:rPr lang="en-GB" dirty="0">
                <a:latin typeface="+mn-lt"/>
              </a:rPr>
              <a:t>website, </a:t>
            </a:r>
            <a:r>
              <a:rPr lang="en-GB" dirty="0" smtClean="0">
                <a:latin typeface="+mn-lt"/>
              </a:rPr>
              <a:t>practice </a:t>
            </a:r>
            <a:r>
              <a:rPr lang="en-GB" dirty="0">
                <a:latin typeface="+mn-lt"/>
              </a:rPr>
              <a:t>leaflet and within practice premises. </a:t>
            </a:r>
          </a:p>
          <a:p>
            <a:pPr marL="0" indent="0">
              <a:spcBef>
                <a:spcPts val="2500"/>
              </a:spcBef>
              <a:buNone/>
            </a:pPr>
            <a:r>
              <a:rPr lang="en-GB" b="1" dirty="0">
                <a:latin typeface="+mn-lt"/>
              </a:rPr>
              <a:t>Data-Driven Access Oversight - </a:t>
            </a:r>
            <a:r>
              <a:rPr lang="en-GB" dirty="0">
                <a:latin typeface="+mn-lt"/>
              </a:rPr>
              <a:t>Data on key metrics like call wait times and urgent patient visits to improve transparency will be collected. </a:t>
            </a:r>
          </a:p>
          <a:p>
            <a:pPr marL="0" indent="0">
              <a:spcBef>
                <a:spcPts val="2500"/>
              </a:spcBef>
              <a:buNone/>
            </a:pPr>
            <a:r>
              <a:rPr lang="en-GB" b="1" dirty="0" smtClean="0">
                <a:latin typeface="+mn-lt"/>
              </a:rPr>
              <a:t>Online </a:t>
            </a:r>
            <a:r>
              <a:rPr lang="en-GB" b="1" dirty="0">
                <a:latin typeface="+mn-lt"/>
              </a:rPr>
              <a:t>Patient </a:t>
            </a:r>
            <a:r>
              <a:rPr lang="en-GB" b="1" dirty="0" smtClean="0">
                <a:latin typeface="+mn-lt"/>
              </a:rPr>
              <a:t>Registration - </a:t>
            </a:r>
            <a:r>
              <a:rPr lang="en-GB" dirty="0" smtClean="0">
                <a:latin typeface="+mn-lt"/>
              </a:rPr>
              <a:t>All </a:t>
            </a:r>
            <a:r>
              <a:rPr lang="en-GB" dirty="0">
                <a:latin typeface="+mn-lt"/>
              </a:rPr>
              <a:t>practices must use online patient registration with manual entry of paper forms into the national system.</a:t>
            </a:r>
          </a:p>
          <a:p>
            <a:pPr marL="0" lvl="1" indent="0">
              <a:buFont typeface="Arial" panose="020B0604020202020204" pitchFamily="34" charset="0"/>
              <a:buNone/>
            </a:pPr>
            <a:endParaRPr lang="en-US" sz="2400" dirty="0">
              <a:latin typeface="+mn-lt"/>
            </a:endParaRPr>
          </a:p>
        </p:txBody>
      </p:sp>
      <p:sp>
        <p:nvSpPr>
          <p:cNvPr id="7" name="Slide Number Placeholder 6">
            <a:extLst>
              <a:ext uri="{FF2B5EF4-FFF2-40B4-BE49-F238E27FC236}">
                <a16:creationId xmlns:a16="http://schemas.microsoft.com/office/drawing/2014/main" id="{3CD54854-467A-6CFA-133D-2DF116677BD1}"/>
              </a:ext>
            </a:extLst>
          </p:cNvPr>
          <p:cNvSpPr>
            <a:spLocks noGrp="1"/>
          </p:cNvSpPr>
          <p:nvPr>
            <p:ph type="sldNum" sz="quarter" idx="4294967295"/>
          </p:nvPr>
        </p:nvSpPr>
        <p:spPr>
          <a:xfrm>
            <a:off x="11763375" y="6340475"/>
            <a:ext cx="428625" cy="365125"/>
          </a:xfrm>
        </p:spPr>
        <p:txBody>
          <a:bodyPr anchor="ctr">
            <a:normAutofit/>
          </a:bodyPr>
          <a:lstStyle/>
          <a:p>
            <a:pPr>
              <a:spcAft>
                <a:spcPts val="600"/>
              </a:spcAft>
            </a:pPr>
            <a:fld id="{AEAA3239-9EA4-4A65-A281-97F994456D9F}" type="slidenum">
              <a:rPr lang="en-US" smtClean="0"/>
              <a:pPr>
                <a:spcAft>
                  <a:spcPts val="600"/>
                </a:spcAft>
              </a:pPr>
              <a:t>3</a:t>
            </a:fld>
            <a:endParaRPr lang="en-US"/>
          </a:p>
        </p:txBody>
      </p:sp>
      <p:pic>
        <p:nvPicPr>
          <p:cNvPr id="3" name="Picture 2"/>
          <p:cNvPicPr>
            <a:picLocks noChangeAspect="1"/>
          </p:cNvPicPr>
          <p:nvPr/>
        </p:nvPicPr>
        <p:blipFill>
          <a:blip r:embed="rId3"/>
          <a:stretch>
            <a:fillRect/>
          </a:stretch>
        </p:blipFill>
        <p:spPr>
          <a:xfrm>
            <a:off x="9676014" y="1036319"/>
            <a:ext cx="2515986" cy="5127180"/>
          </a:xfrm>
          <a:prstGeom prst="rect">
            <a:avLst/>
          </a:prstGeom>
        </p:spPr>
      </p:pic>
    </p:spTree>
    <p:extLst>
      <p:ext uri="{BB962C8B-B14F-4D97-AF65-F5344CB8AC3E}">
        <p14:creationId xmlns:p14="http://schemas.microsoft.com/office/powerpoint/2010/main" val="4238216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78DA-E29C-34A1-EDBA-0EFABFC3E468}"/>
              </a:ext>
            </a:extLst>
          </p:cNvPr>
          <p:cNvSpPr>
            <a:spLocks noGrp="1"/>
          </p:cNvSpPr>
          <p:nvPr>
            <p:ph type="title"/>
          </p:nvPr>
        </p:nvSpPr>
        <p:spPr/>
        <p:txBody>
          <a:bodyPr anchor="t">
            <a:normAutofit fontScale="90000"/>
          </a:bodyPr>
          <a:lstStyle/>
          <a:p>
            <a:r>
              <a:rPr lang="en-US" b="1" dirty="0" smtClean="0">
                <a:latin typeface="+mn-lt"/>
              </a:rPr>
              <a:t>Other Core Contract Additions</a:t>
            </a:r>
            <a:endParaRPr lang="en-US" b="1" dirty="0">
              <a:latin typeface="+mn-lt"/>
            </a:endParaRPr>
          </a:p>
        </p:txBody>
      </p:sp>
      <p:sp>
        <p:nvSpPr>
          <p:cNvPr id="4" name="Content Placeholder 3">
            <a:extLst>
              <a:ext uri="{FF2B5EF4-FFF2-40B4-BE49-F238E27FC236}">
                <a16:creationId xmlns:a16="http://schemas.microsoft.com/office/drawing/2014/main" id="{150EB7C9-CA17-4260-F969-51ABA355EB54}"/>
              </a:ext>
            </a:extLst>
          </p:cNvPr>
          <p:cNvSpPr>
            <a:spLocks noGrp="1"/>
          </p:cNvSpPr>
          <p:nvPr>
            <p:ph sz="quarter" idx="4294967295"/>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3824764" y="1057275"/>
            <a:ext cx="8178814" cy="5465762"/>
          </a:xfrm>
        </p:spPr>
        <p:txBody>
          <a:bodyPr>
            <a:noAutofit/>
          </a:bodyPr>
          <a:lstStyle/>
          <a:p>
            <a:pPr marL="0" indent="0">
              <a:spcBef>
                <a:spcPts val="2500"/>
              </a:spcBef>
              <a:buFont typeface="Arial" panose="020B0604020202020204" pitchFamily="34" charset="0"/>
              <a:buNone/>
            </a:pPr>
            <a:r>
              <a:rPr lang="en-US" b="1" dirty="0" smtClean="0">
                <a:latin typeface="+mn-lt"/>
              </a:rPr>
              <a:t>Advice and Guidance </a:t>
            </a:r>
            <a:r>
              <a:rPr lang="en-US" b="1" dirty="0">
                <a:latin typeface="+mn-lt"/>
              </a:rPr>
              <a:t> </a:t>
            </a:r>
            <a:r>
              <a:rPr lang="en-US" b="1" dirty="0" smtClean="0">
                <a:latin typeface="+mn-lt"/>
              </a:rPr>
              <a:t>- </a:t>
            </a:r>
            <a:r>
              <a:rPr dirty="0" smtClean="0">
                <a:latin typeface="+mn-lt"/>
              </a:rPr>
              <a:t>Advice </a:t>
            </a:r>
            <a:r>
              <a:rPr dirty="0">
                <a:latin typeface="+mn-lt"/>
              </a:rPr>
              <a:t>and Guidance (A&amp;G) is now core funded and must be used before referring patients to secondary care.</a:t>
            </a:r>
            <a:endParaRPr lang="en-US" dirty="0">
              <a:latin typeface="+mn-lt"/>
            </a:endParaRPr>
          </a:p>
          <a:p>
            <a:pPr marL="0" indent="0">
              <a:spcBef>
                <a:spcPts val="2500"/>
              </a:spcBef>
              <a:buFont typeface="Arial" panose="020B0604020202020204" pitchFamily="34" charset="0"/>
              <a:buNone/>
            </a:pPr>
            <a:r>
              <a:rPr lang="en-US" b="1" dirty="0" smtClean="0">
                <a:latin typeface="+mn-lt"/>
              </a:rPr>
              <a:t>Choice of Pharmacy</a:t>
            </a:r>
            <a:r>
              <a:rPr lang="en-US" b="1" dirty="0">
                <a:latin typeface="+mn-lt"/>
              </a:rPr>
              <a:t> </a:t>
            </a:r>
            <a:r>
              <a:rPr lang="en-US" b="1" dirty="0" smtClean="0">
                <a:latin typeface="+mn-lt"/>
              </a:rPr>
              <a:t>- </a:t>
            </a:r>
            <a:r>
              <a:rPr lang="en-GB" dirty="0" smtClean="0">
                <a:latin typeface="+mn-lt"/>
              </a:rPr>
              <a:t>Nominated pharmacies to be reconfirmed with </a:t>
            </a:r>
            <a:r>
              <a:rPr lang="en-GB" dirty="0">
                <a:latin typeface="+mn-lt"/>
              </a:rPr>
              <a:t>new </a:t>
            </a:r>
            <a:r>
              <a:rPr lang="en-GB" dirty="0" smtClean="0">
                <a:latin typeface="+mn-lt"/>
              </a:rPr>
              <a:t>prescription. </a:t>
            </a:r>
            <a:r>
              <a:rPr lang="en-GB" dirty="0">
                <a:latin typeface="+mn-lt"/>
              </a:rPr>
              <a:t>F</a:t>
            </a:r>
            <a:r>
              <a:rPr lang="en-GB" dirty="0" smtClean="0">
                <a:latin typeface="+mn-lt"/>
              </a:rPr>
              <a:t>ull </a:t>
            </a:r>
            <a:r>
              <a:rPr lang="en-GB" dirty="0">
                <a:latin typeface="+mn-lt"/>
              </a:rPr>
              <a:t>choice of </a:t>
            </a:r>
            <a:r>
              <a:rPr lang="en-GB" dirty="0" smtClean="0">
                <a:latin typeface="+mn-lt"/>
              </a:rPr>
              <a:t>providers offered through triage </a:t>
            </a:r>
            <a:r>
              <a:rPr lang="en-GB" dirty="0">
                <a:latin typeface="+mn-lt"/>
              </a:rPr>
              <a:t>tools used for community pharmacy clinical </a:t>
            </a:r>
            <a:r>
              <a:rPr lang="en-GB" dirty="0" smtClean="0">
                <a:latin typeface="+mn-lt"/>
              </a:rPr>
              <a:t>services.</a:t>
            </a:r>
            <a:r>
              <a:rPr dirty="0" smtClean="0">
                <a:latin typeface="+mn-lt"/>
              </a:rPr>
              <a:t> </a:t>
            </a:r>
            <a:r>
              <a:rPr lang="en-GB" dirty="0">
                <a:latin typeface="+mn-lt"/>
              </a:rPr>
              <a:t>M</a:t>
            </a:r>
            <a:r>
              <a:rPr dirty="0" err="1" smtClean="0">
                <a:latin typeface="+mn-lt"/>
              </a:rPr>
              <a:t>aintain</a:t>
            </a:r>
            <a:r>
              <a:rPr dirty="0" smtClean="0">
                <a:latin typeface="+mn-lt"/>
              </a:rPr>
              <a:t> </a:t>
            </a:r>
            <a:r>
              <a:rPr dirty="0">
                <a:latin typeface="+mn-lt"/>
              </a:rPr>
              <a:t>a monitored email for pharmacy </a:t>
            </a:r>
            <a:r>
              <a:rPr dirty="0" smtClean="0">
                <a:latin typeface="+mn-lt"/>
              </a:rPr>
              <a:t>communication</a:t>
            </a:r>
            <a:r>
              <a:rPr lang="en-GB" dirty="0">
                <a:latin typeface="+mn-lt"/>
              </a:rPr>
              <a:t> or receiving information </a:t>
            </a:r>
            <a:r>
              <a:rPr lang="en-GB" dirty="0" smtClean="0">
                <a:latin typeface="+mn-lt"/>
              </a:rPr>
              <a:t>in </a:t>
            </a:r>
            <a:r>
              <a:rPr lang="en-GB" dirty="0">
                <a:latin typeface="+mn-lt"/>
              </a:rPr>
              <a:t>the event that GP Connect is </a:t>
            </a:r>
            <a:r>
              <a:rPr lang="en-GB" dirty="0" smtClean="0">
                <a:latin typeface="+mn-lt"/>
              </a:rPr>
              <a:t>unavailable</a:t>
            </a:r>
          </a:p>
          <a:p>
            <a:pPr marL="0" lvl="1" indent="0">
              <a:buNone/>
            </a:pPr>
            <a:endParaRPr lang="en-GB" sz="1400" dirty="0">
              <a:latin typeface="+mn-lt"/>
            </a:endParaRPr>
          </a:p>
          <a:p>
            <a:pPr marL="0" lvl="1" indent="0">
              <a:buNone/>
            </a:pPr>
            <a:r>
              <a:rPr lang="en-GB" sz="2400" b="1" dirty="0">
                <a:latin typeface="+mn-lt"/>
              </a:rPr>
              <a:t>General Practice Staff </a:t>
            </a:r>
            <a:r>
              <a:rPr lang="en-GB" sz="2400" b="1" dirty="0" smtClean="0">
                <a:latin typeface="+mn-lt"/>
              </a:rPr>
              <a:t>Survey - </a:t>
            </a:r>
            <a:r>
              <a:rPr lang="en-GB" sz="2400" dirty="0" smtClean="0">
                <a:latin typeface="+mn-lt"/>
              </a:rPr>
              <a:t>Practices </a:t>
            </a:r>
            <a:r>
              <a:rPr lang="en-GB" sz="2400" dirty="0">
                <a:latin typeface="+mn-lt"/>
              </a:rPr>
              <a:t>and </a:t>
            </a:r>
            <a:r>
              <a:rPr lang="en-GB" sz="2400" dirty="0" smtClean="0">
                <a:latin typeface="+mn-lt"/>
              </a:rPr>
              <a:t>PCNs must </a:t>
            </a:r>
            <a:r>
              <a:rPr lang="en-GB" sz="2400" dirty="0">
                <a:latin typeface="+mn-lt"/>
              </a:rPr>
              <a:t>participate in the General Practice Staff </a:t>
            </a:r>
            <a:r>
              <a:rPr lang="en-GB" sz="2400" dirty="0" smtClean="0">
                <a:latin typeface="+mn-lt"/>
              </a:rPr>
              <a:t>Survey</a:t>
            </a:r>
            <a:endParaRPr lang="en-GB" sz="2400" dirty="0">
              <a:latin typeface="+mn-lt"/>
            </a:endParaRPr>
          </a:p>
          <a:p>
            <a:pPr marL="0" lvl="1" indent="0">
              <a:buNone/>
            </a:pPr>
            <a:endParaRPr lang="en-GB" sz="1200" dirty="0">
              <a:latin typeface="+mn-lt"/>
            </a:endParaRPr>
          </a:p>
          <a:p>
            <a:pPr marL="0" lvl="1" indent="0">
              <a:buNone/>
            </a:pPr>
            <a:r>
              <a:rPr lang="en-GB" sz="2400" b="1" dirty="0" smtClean="0">
                <a:latin typeface="+mn-lt"/>
              </a:rPr>
              <a:t>Engagement with Support - </a:t>
            </a:r>
            <a:r>
              <a:rPr lang="en-GB" sz="2400" dirty="0" smtClean="0">
                <a:latin typeface="+mn-lt"/>
              </a:rPr>
              <a:t>Practices </a:t>
            </a:r>
            <a:r>
              <a:rPr lang="en-GB" sz="2400" dirty="0">
                <a:latin typeface="+mn-lt"/>
              </a:rPr>
              <a:t>to engage with support from their ICB where unwarranted variation has been identified in contractor performance. </a:t>
            </a:r>
            <a:endParaRPr lang="en-US" sz="2400" dirty="0">
              <a:latin typeface="+mn-lt"/>
            </a:endParaRPr>
          </a:p>
        </p:txBody>
      </p:sp>
      <p:sp>
        <p:nvSpPr>
          <p:cNvPr id="7" name="Slide Number Placeholder 6">
            <a:extLst>
              <a:ext uri="{FF2B5EF4-FFF2-40B4-BE49-F238E27FC236}">
                <a16:creationId xmlns:a16="http://schemas.microsoft.com/office/drawing/2014/main" id="{C040C410-B55E-07A9-26C6-BF26289BB659}"/>
              </a:ext>
            </a:extLst>
          </p:cNvPr>
          <p:cNvSpPr>
            <a:spLocks noGrp="1"/>
          </p:cNvSpPr>
          <p:nvPr>
            <p:ph type="sldNum" sz="quarter" idx="4294967295"/>
          </p:nvPr>
        </p:nvSpPr>
        <p:spPr>
          <a:xfrm>
            <a:off x="11763375" y="6340475"/>
            <a:ext cx="428625" cy="365125"/>
          </a:xfrm>
        </p:spPr>
        <p:txBody>
          <a:bodyPr anchor="ctr">
            <a:normAutofit/>
          </a:bodyPr>
          <a:lstStyle/>
          <a:p>
            <a:pPr>
              <a:spcAft>
                <a:spcPts val="600"/>
              </a:spcAft>
            </a:pPr>
            <a:fld id="{AEAA3239-9EA4-4A65-A281-97F994456D9F}" type="slidenum">
              <a:rPr lang="en-US" smtClean="0"/>
              <a:pPr>
                <a:spcAft>
                  <a:spcPts val="600"/>
                </a:spcAft>
              </a:pPr>
              <a:t>4</a:t>
            </a:fld>
            <a:endParaRPr lang="en-US"/>
          </a:p>
        </p:txBody>
      </p:sp>
      <p:pic>
        <p:nvPicPr>
          <p:cNvPr id="3" name="Picture 2"/>
          <p:cNvPicPr>
            <a:picLocks noChangeAspect="1"/>
          </p:cNvPicPr>
          <p:nvPr/>
        </p:nvPicPr>
        <p:blipFill rotWithShape="1">
          <a:blip r:embed="rId3"/>
          <a:srcRect r="18418"/>
          <a:stretch/>
        </p:blipFill>
        <p:spPr>
          <a:xfrm>
            <a:off x="183676" y="1219835"/>
            <a:ext cx="3507175" cy="5120640"/>
          </a:xfrm>
          <a:prstGeom prst="rect">
            <a:avLst/>
          </a:prstGeom>
          <a:effectLst>
            <a:softEdge rad="203200"/>
          </a:effectLst>
        </p:spPr>
      </p:pic>
    </p:spTree>
    <p:extLst>
      <p:ext uri="{BB962C8B-B14F-4D97-AF65-F5344CB8AC3E}">
        <p14:creationId xmlns:p14="http://schemas.microsoft.com/office/powerpoint/2010/main" val="1189831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CEF7-7A43-0A4A-E1AD-A20FD4E72256}"/>
              </a:ext>
            </a:extLst>
          </p:cNvPr>
          <p:cNvSpPr>
            <a:spLocks noGrp="1"/>
          </p:cNvSpPr>
          <p:nvPr>
            <p:ph type="title"/>
          </p:nvPr>
        </p:nvSpPr>
        <p:spPr/>
        <p:txBody>
          <a:bodyPr anchor="t">
            <a:normAutofit fontScale="90000"/>
          </a:bodyPr>
          <a:lstStyle/>
          <a:p>
            <a:r>
              <a:rPr lang="en-US" b="1" dirty="0">
                <a:latin typeface="+mn-lt"/>
              </a:rPr>
              <a:t>QOF Enhancements and Vaccination Requirements</a:t>
            </a:r>
          </a:p>
        </p:txBody>
      </p:sp>
      <p:sp>
        <p:nvSpPr>
          <p:cNvPr id="4" name="Content Placeholder 3">
            <a:extLst>
              <a:ext uri="{FF2B5EF4-FFF2-40B4-BE49-F238E27FC236}">
                <a16:creationId xmlns:a16="http://schemas.microsoft.com/office/drawing/2014/main" id="{35F8C026-AB00-4829-5038-454B415F3517}"/>
              </a:ext>
            </a:extLst>
          </p:cNvPr>
          <p:cNvSpPr>
            <a:spLocks noGrp="1"/>
          </p:cNvSpPr>
          <p:nvPr>
            <p:ph sz="quarter" idx="4294967295"/>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771506" y="1256780"/>
            <a:ext cx="7206182" cy="4878012"/>
          </a:xfrm>
        </p:spPr>
        <p:txBody>
          <a:bodyPr>
            <a:noAutofit/>
          </a:bodyPr>
          <a:lstStyle/>
          <a:p>
            <a:pPr marL="0" lvl="1" indent="0">
              <a:buNone/>
            </a:pPr>
            <a:r>
              <a:rPr lang="en-GB" sz="2400" b="1" dirty="0">
                <a:latin typeface="+mn-lt"/>
              </a:rPr>
              <a:t>Childhood Vaccinations </a:t>
            </a:r>
            <a:r>
              <a:rPr lang="en-GB" sz="2400" dirty="0">
                <a:latin typeface="+mn-lt"/>
              </a:rPr>
              <a:t>– Indicators updated for MMRV, with new improvement thresholds to reward sustained increases in uptake as well as achievement</a:t>
            </a:r>
            <a:r>
              <a:rPr lang="en-GB" sz="2400" dirty="0" smtClean="0">
                <a:latin typeface="+mn-lt"/>
              </a:rPr>
              <a:t>.</a:t>
            </a:r>
          </a:p>
          <a:p>
            <a:pPr marL="0" lvl="1" indent="0">
              <a:buNone/>
            </a:pPr>
            <a:endParaRPr lang="en-GB" sz="2400" dirty="0">
              <a:latin typeface="+mn-lt"/>
            </a:endParaRPr>
          </a:p>
          <a:p>
            <a:pPr marL="0" lvl="1" indent="0">
              <a:buNone/>
            </a:pPr>
            <a:r>
              <a:rPr lang="en-GB" sz="2400" b="1" dirty="0" smtClean="0">
                <a:latin typeface="+mn-lt"/>
              </a:rPr>
              <a:t>Diabetes</a:t>
            </a:r>
            <a:r>
              <a:rPr lang="en-GB" sz="2400" dirty="0" smtClean="0">
                <a:latin typeface="+mn-lt"/>
              </a:rPr>
              <a:t> </a:t>
            </a:r>
            <a:r>
              <a:rPr lang="en-GB" sz="2400" dirty="0">
                <a:latin typeface="+mn-lt"/>
              </a:rPr>
              <a:t>– New QOF indicator requiring delivery of all 8 NICE‑recommended care processes</a:t>
            </a:r>
            <a:r>
              <a:rPr lang="en-GB" sz="2400" dirty="0" smtClean="0">
                <a:latin typeface="+mn-lt"/>
              </a:rPr>
              <a:t>.</a:t>
            </a:r>
          </a:p>
          <a:p>
            <a:pPr marL="0" lvl="1" indent="0">
              <a:buNone/>
            </a:pPr>
            <a:endParaRPr lang="en-GB" sz="2400" dirty="0">
              <a:latin typeface="+mn-lt"/>
            </a:endParaRPr>
          </a:p>
          <a:p>
            <a:pPr marL="0" lvl="1" indent="0">
              <a:buNone/>
            </a:pPr>
            <a:r>
              <a:rPr lang="en-GB" sz="2400" b="1" dirty="0" smtClean="0">
                <a:latin typeface="+mn-lt"/>
              </a:rPr>
              <a:t>Obesity</a:t>
            </a:r>
            <a:r>
              <a:rPr lang="en-GB" sz="2400" dirty="0" smtClean="0">
                <a:latin typeface="+mn-lt"/>
              </a:rPr>
              <a:t> </a:t>
            </a:r>
            <a:r>
              <a:rPr lang="en-GB" sz="2400" dirty="0">
                <a:latin typeface="+mn-lt"/>
              </a:rPr>
              <a:t>– Two new indicators supporting referral to structured weight‑management programmes and medicines optimisation, replacing the Weight Management ES</a:t>
            </a:r>
            <a:r>
              <a:rPr lang="en-GB" sz="2400" dirty="0" smtClean="0">
                <a:latin typeface="+mn-lt"/>
              </a:rPr>
              <a:t>.</a:t>
            </a:r>
          </a:p>
          <a:p>
            <a:pPr marL="0" lvl="1" indent="0">
              <a:buNone/>
            </a:pPr>
            <a:endParaRPr lang="en-GB" sz="2400" dirty="0">
              <a:latin typeface="+mn-lt"/>
            </a:endParaRPr>
          </a:p>
          <a:p>
            <a:pPr marL="0" lvl="1" indent="0">
              <a:buNone/>
            </a:pPr>
            <a:r>
              <a:rPr lang="en-GB" sz="2400" b="1" dirty="0" smtClean="0">
                <a:latin typeface="+mn-lt"/>
              </a:rPr>
              <a:t>Heart </a:t>
            </a:r>
            <a:r>
              <a:rPr lang="en-GB" sz="2400" b="1" dirty="0">
                <a:latin typeface="+mn-lt"/>
              </a:rPr>
              <a:t>Failure </a:t>
            </a:r>
            <a:r>
              <a:rPr lang="en-GB" sz="2400" dirty="0">
                <a:latin typeface="+mn-lt"/>
              </a:rPr>
              <a:t>– Indicators updated to reflect the NICE ‘four pillars’ of optimal treatment</a:t>
            </a:r>
          </a:p>
        </p:txBody>
      </p:sp>
      <p:sp>
        <p:nvSpPr>
          <p:cNvPr id="7" name="Slide Number Placeholder 6">
            <a:extLst>
              <a:ext uri="{FF2B5EF4-FFF2-40B4-BE49-F238E27FC236}">
                <a16:creationId xmlns:a16="http://schemas.microsoft.com/office/drawing/2014/main" id="{758BFF77-CFFF-1812-A499-429D65A9D8BF}"/>
              </a:ext>
            </a:extLst>
          </p:cNvPr>
          <p:cNvSpPr>
            <a:spLocks noGrp="1"/>
          </p:cNvSpPr>
          <p:nvPr>
            <p:ph type="sldNum" sz="quarter" idx="4294967295"/>
          </p:nvPr>
        </p:nvSpPr>
        <p:spPr>
          <a:xfrm>
            <a:off x="11763375" y="6340475"/>
            <a:ext cx="428625" cy="365125"/>
          </a:xfrm>
        </p:spPr>
        <p:txBody>
          <a:bodyPr anchor="ctr">
            <a:normAutofit/>
          </a:bodyPr>
          <a:lstStyle/>
          <a:p>
            <a:pPr>
              <a:spcAft>
                <a:spcPts val="600"/>
              </a:spcAft>
            </a:pPr>
            <a:fld id="{AEAA3239-9EA4-4A65-A281-97F994456D9F}" type="slidenum">
              <a:rPr lang="en-US" smtClean="0"/>
              <a:pPr>
                <a:spcAft>
                  <a:spcPts val="600"/>
                </a:spcAft>
              </a:pPr>
              <a:t>5</a:t>
            </a:fld>
            <a:endParaRPr lang="en-US"/>
          </a:p>
        </p:txBody>
      </p:sp>
      <p:pic>
        <p:nvPicPr>
          <p:cNvPr id="3" name="Picture 2"/>
          <p:cNvPicPr>
            <a:picLocks noChangeAspect="1"/>
          </p:cNvPicPr>
          <p:nvPr/>
        </p:nvPicPr>
        <p:blipFill>
          <a:blip r:embed="rId3"/>
          <a:stretch>
            <a:fillRect/>
          </a:stretch>
        </p:blipFill>
        <p:spPr>
          <a:xfrm>
            <a:off x="208340" y="1429789"/>
            <a:ext cx="4396911" cy="4239491"/>
          </a:xfrm>
          <a:prstGeom prst="rect">
            <a:avLst/>
          </a:prstGeom>
          <a:effectLst>
            <a:softEdge rad="215900"/>
          </a:effectLst>
        </p:spPr>
      </p:pic>
    </p:spTree>
    <p:extLst>
      <p:ext uri="{BB962C8B-B14F-4D97-AF65-F5344CB8AC3E}">
        <p14:creationId xmlns:p14="http://schemas.microsoft.com/office/powerpoint/2010/main" val="1549460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B057E-7A07-6DBE-CB50-C27840BBEA9A}"/>
              </a:ext>
            </a:extLst>
          </p:cNvPr>
          <p:cNvSpPr>
            <a:spLocks noGrp="1"/>
          </p:cNvSpPr>
          <p:nvPr>
            <p:ph type="title"/>
          </p:nvPr>
        </p:nvSpPr>
        <p:spPr/>
        <p:txBody>
          <a:bodyPr anchor="t">
            <a:noAutofit/>
          </a:bodyPr>
          <a:lstStyle/>
          <a:p>
            <a:r>
              <a:rPr lang="en-US" sz="3200" b="1" dirty="0" smtClean="0">
                <a:latin typeface="+mn-lt"/>
              </a:rPr>
              <a:t>PCNs - Continuity</a:t>
            </a:r>
            <a:r>
              <a:rPr lang="en-US" sz="3200" b="1" dirty="0">
                <a:latin typeface="+mn-lt"/>
              </a:rPr>
              <a:t>, </a:t>
            </a:r>
            <a:r>
              <a:rPr lang="en-US" sz="3200" b="1" dirty="0" err="1">
                <a:latin typeface="+mn-lt"/>
              </a:rPr>
              <a:t>Neighbourhood</a:t>
            </a:r>
            <a:r>
              <a:rPr lang="en-US" sz="3200" b="1" dirty="0">
                <a:latin typeface="+mn-lt"/>
              </a:rPr>
              <a:t> Alignment and </a:t>
            </a:r>
            <a:r>
              <a:rPr lang="en-US" sz="3200" b="1" dirty="0" smtClean="0">
                <a:latin typeface="+mn-lt"/>
              </a:rPr>
              <a:t>Collaborative Delivery</a:t>
            </a:r>
            <a:endParaRPr lang="en-US" sz="3200" b="1" dirty="0">
              <a:latin typeface="+mn-lt"/>
            </a:endParaRPr>
          </a:p>
        </p:txBody>
      </p:sp>
      <p:sp>
        <p:nvSpPr>
          <p:cNvPr id="7" name="Slide Number Placeholder 6">
            <a:extLst>
              <a:ext uri="{FF2B5EF4-FFF2-40B4-BE49-F238E27FC236}">
                <a16:creationId xmlns:a16="http://schemas.microsoft.com/office/drawing/2014/main" id="{4FE97847-C6A0-CA74-774A-E2C984B05991}"/>
              </a:ext>
            </a:extLst>
          </p:cNvPr>
          <p:cNvSpPr>
            <a:spLocks noGrp="1"/>
          </p:cNvSpPr>
          <p:nvPr>
            <p:ph type="sldNum" sz="quarter" idx="4294967295"/>
          </p:nvPr>
        </p:nvSpPr>
        <p:spPr>
          <a:xfrm>
            <a:off x="11763375" y="6340475"/>
            <a:ext cx="428625" cy="365125"/>
          </a:xfrm>
        </p:spPr>
        <p:txBody>
          <a:bodyPr anchor="ctr">
            <a:normAutofit/>
          </a:bodyPr>
          <a:lstStyle/>
          <a:p>
            <a:pPr>
              <a:spcAft>
                <a:spcPts val="600"/>
              </a:spcAft>
            </a:pPr>
            <a:fld id="{AEAA3239-9EA4-4A65-A281-97F994456D9F}" type="slidenum">
              <a:rPr lang="en-US" smtClean="0"/>
              <a:pPr>
                <a:spcAft>
                  <a:spcPts val="600"/>
                </a:spcAft>
              </a:pPr>
              <a:t>6</a:t>
            </a:fld>
            <a:endParaRPr lang="en-US"/>
          </a:p>
        </p:txBody>
      </p:sp>
      <p:sp>
        <p:nvSpPr>
          <p:cNvPr id="8" name="Rectangle 7"/>
          <p:cNvSpPr/>
          <p:nvPr/>
        </p:nvSpPr>
        <p:spPr>
          <a:xfrm>
            <a:off x="397989" y="1255160"/>
            <a:ext cx="10180174" cy="4893647"/>
          </a:xfrm>
          <a:prstGeom prst="rect">
            <a:avLst/>
          </a:prstGeom>
        </p:spPr>
        <p:txBody>
          <a:bodyPr wrap="square">
            <a:spAutoFit/>
          </a:bodyPr>
          <a:lstStyle/>
          <a:p>
            <a:r>
              <a:rPr lang="en-GB" sz="2400" b="1" dirty="0"/>
              <a:t>ARRS expanded &amp; more </a:t>
            </a:r>
            <a:r>
              <a:rPr lang="en-GB" sz="2400" b="1" dirty="0" smtClean="0"/>
              <a:t>flexible - </a:t>
            </a:r>
            <a:r>
              <a:rPr lang="en-GB" sz="2400" dirty="0" smtClean="0"/>
              <a:t>All </a:t>
            </a:r>
            <a:r>
              <a:rPr lang="en-GB" sz="2400" dirty="0"/>
              <a:t>GPs eligible, higher reimbursement cap, broader roles with commissioner </a:t>
            </a:r>
            <a:r>
              <a:rPr lang="en-GB" sz="2400" dirty="0" smtClean="0"/>
              <a:t>agreement</a:t>
            </a:r>
          </a:p>
          <a:p>
            <a:endParaRPr lang="en-GB" dirty="0"/>
          </a:p>
          <a:p>
            <a:r>
              <a:rPr lang="en-GB" sz="2400" b="1" dirty="0" smtClean="0"/>
              <a:t>Stronger </a:t>
            </a:r>
            <a:r>
              <a:rPr lang="en-GB" sz="2400" b="1" dirty="0"/>
              <a:t>vaccination </a:t>
            </a:r>
            <a:r>
              <a:rPr lang="en-GB" sz="2400" b="1" dirty="0" smtClean="0"/>
              <a:t>responsibilities - </a:t>
            </a:r>
            <a:r>
              <a:rPr lang="en-GB" sz="2400" dirty="0" smtClean="0"/>
              <a:t>PCNs </a:t>
            </a:r>
            <a:r>
              <a:rPr lang="en-GB" sz="2400" dirty="0"/>
              <a:t>must ensure care‑home residents are offered routine and seasonal </a:t>
            </a:r>
            <a:r>
              <a:rPr lang="en-GB" sz="2400" dirty="0" smtClean="0"/>
              <a:t>vaccines</a:t>
            </a:r>
          </a:p>
          <a:p>
            <a:endParaRPr lang="en-GB" dirty="0"/>
          </a:p>
          <a:p>
            <a:r>
              <a:rPr lang="en-GB" sz="2400" b="1" dirty="0" smtClean="0"/>
              <a:t>Collaborative </a:t>
            </a:r>
            <a:r>
              <a:rPr lang="en-GB" sz="2400" b="1" dirty="0"/>
              <a:t>flu &amp; COVID delivery </a:t>
            </a:r>
            <a:r>
              <a:rPr lang="en-GB" sz="2400" b="1" dirty="0" smtClean="0"/>
              <a:t>enabled - </a:t>
            </a:r>
            <a:r>
              <a:rPr lang="en-GB" sz="2400" dirty="0" smtClean="0"/>
              <a:t>PCNs </a:t>
            </a:r>
            <a:r>
              <a:rPr lang="en-GB" sz="2400" dirty="0"/>
              <a:t>can now jointly deliver seasonal vaccination </a:t>
            </a:r>
            <a:r>
              <a:rPr lang="en-GB" sz="2400" dirty="0" smtClean="0"/>
              <a:t>services</a:t>
            </a:r>
          </a:p>
          <a:p>
            <a:endParaRPr lang="en-GB" b="1" dirty="0"/>
          </a:p>
          <a:p>
            <a:r>
              <a:rPr lang="en-GB" sz="2400" b="1" dirty="0" smtClean="0"/>
              <a:t>Clearer </a:t>
            </a:r>
            <a:r>
              <a:rPr lang="en-GB" sz="2400" b="1" dirty="0"/>
              <a:t>cancer &amp; screening </a:t>
            </a:r>
            <a:r>
              <a:rPr lang="en-GB" sz="2400" b="1" dirty="0" smtClean="0"/>
              <a:t>expectations - </a:t>
            </a:r>
            <a:r>
              <a:rPr lang="en-GB" sz="2400" dirty="0" smtClean="0"/>
              <a:t>Improved </a:t>
            </a:r>
            <a:r>
              <a:rPr lang="en-GB" sz="2400" dirty="0"/>
              <a:t>referral quality, stronger safety‑netting, proactive screening </a:t>
            </a:r>
            <a:r>
              <a:rPr lang="en-GB" sz="2400" dirty="0" smtClean="0"/>
              <a:t>support</a:t>
            </a:r>
          </a:p>
          <a:p>
            <a:endParaRPr lang="en-GB" dirty="0"/>
          </a:p>
          <a:p>
            <a:r>
              <a:rPr lang="en-GB" sz="2400" b="1" dirty="0" smtClean="0"/>
              <a:t>Continuity </a:t>
            </a:r>
            <a:r>
              <a:rPr lang="en-GB" sz="2400" b="1" dirty="0"/>
              <a:t>&amp; place‑based working </a:t>
            </a:r>
            <a:r>
              <a:rPr lang="en-GB" sz="2400" b="1" dirty="0" smtClean="0"/>
              <a:t>strengthened - </a:t>
            </a:r>
            <a:r>
              <a:rPr lang="en-GB" sz="2400" dirty="0" smtClean="0"/>
              <a:t>Risk‑stratified </a:t>
            </a:r>
            <a:r>
              <a:rPr lang="en-GB" sz="2400" dirty="0"/>
              <a:t>continuity of care and better PCN–neighbourhood alignment</a:t>
            </a:r>
          </a:p>
        </p:txBody>
      </p:sp>
    </p:spTree>
    <p:extLst>
      <p:ext uri="{BB962C8B-B14F-4D97-AF65-F5344CB8AC3E}">
        <p14:creationId xmlns:p14="http://schemas.microsoft.com/office/powerpoint/2010/main" val="35689418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07EFE-6439-B834-7CD6-98C69BF37144}"/>
              </a:ext>
            </a:extLst>
          </p:cNvPr>
          <p:cNvSpPr>
            <a:spLocks noGrp="1"/>
          </p:cNvSpPr>
          <p:nvPr>
            <p:ph type="title"/>
          </p:nvPr>
        </p:nvSpPr>
        <p:spPr/>
        <p:txBody>
          <a:bodyPr anchor="t">
            <a:normAutofit/>
          </a:bodyPr>
          <a:lstStyle/>
          <a:p>
            <a:r>
              <a:rPr lang="en-US" sz="3200" b="1" dirty="0">
                <a:latin typeface="+mn-lt"/>
              </a:rPr>
              <a:t>Action Checklist for </a:t>
            </a:r>
            <a:r>
              <a:rPr lang="en-US" sz="3200" b="1" dirty="0" smtClean="0">
                <a:latin typeface="+mn-lt"/>
              </a:rPr>
              <a:t>Practices</a:t>
            </a:r>
            <a:endParaRPr lang="en-US" sz="3200" b="1" dirty="0">
              <a:latin typeface="+mn-lt"/>
            </a:endParaRPr>
          </a:p>
        </p:txBody>
      </p:sp>
      <p:sp>
        <p:nvSpPr>
          <p:cNvPr id="4" name="Content Placeholder 3">
            <a:extLst>
              <a:ext uri="{FF2B5EF4-FFF2-40B4-BE49-F238E27FC236}">
                <a16:creationId xmlns:a16="http://schemas.microsoft.com/office/drawing/2014/main" id="{170E86EE-8B91-A4D7-C33E-820634515B33}"/>
              </a:ext>
            </a:extLst>
          </p:cNvPr>
          <p:cNvSpPr>
            <a:spLocks noGrp="1"/>
          </p:cNvSpPr>
          <p:nvPr>
            <p:ph sz="quarter" idx="4294967295"/>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397989" y="1097279"/>
            <a:ext cx="11094720" cy="5080001"/>
          </a:xfrm>
        </p:spPr>
        <p:txBody>
          <a:bodyPr>
            <a:noAutofit/>
          </a:bodyPr>
          <a:lstStyle/>
          <a:p>
            <a:pPr>
              <a:lnSpc>
                <a:spcPct val="120000"/>
              </a:lnSpc>
              <a:spcBef>
                <a:spcPts val="0"/>
              </a:spcBef>
              <a:buFont typeface="Wingdings" panose="05000000000000000000" pitchFamily="2" charset="2"/>
              <a:buChar char="ü"/>
            </a:pPr>
            <a:r>
              <a:rPr lang="en-GB" dirty="0" smtClean="0">
                <a:latin typeface="+mn-lt"/>
              </a:rPr>
              <a:t>Start</a:t>
            </a:r>
            <a:r>
              <a:rPr lang="en-GB" b="1" dirty="0" smtClean="0">
                <a:latin typeface="+mn-lt"/>
              </a:rPr>
              <a:t> </a:t>
            </a:r>
            <a:r>
              <a:rPr lang="en-GB" dirty="0" smtClean="0">
                <a:latin typeface="+mn-lt"/>
              </a:rPr>
              <a:t>thinking about GP capacity and utilisation of the </a:t>
            </a:r>
            <a:r>
              <a:rPr lang="en-GB" dirty="0">
                <a:latin typeface="+mn-lt"/>
              </a:rPr>
              <a:t>new practice‑level GP </a:t>
            </a:r>
            <a:r>
              <a:rPr lang="en-GB" dirty="0" smtClean="0">
                <a:latin typeface="+mn-lt"/>
              </a:rPr>
              <a:t>funding </a:t>
            </a:r>
          </a:p>
          <a:p>
            <a:pPr>
              <a:lnSpc>
                <a:spcPct val="120000"/>
              </a:lnSpc>
              <a:spcBef>
                <a:spcPts val="0"/>
              </a:spcBef>
              <a:buFont typeface="Wingdings" panose="05000000000000000000" pitchFamily="2" charset="2"/>
              <a:buChar char="ü"/>
            </a:pPr>
            <a:r>
              <a:rPr lang="en-GB" dirty="0" smtClean="0">
                <a:latin typeface="+mn-lt"/>
              </a:rPr>
              <a:t>Review triage systems to ensure </a:t>
            </a:r>
            <a:r>
              <a:rPr lang="en-GB" dirty="0">
                <a:latin typeface="+mn-lt"/>
              </a:rPr>
              <a:t>all clinically urgent patients are dealt with the same day</a:t>
            </a:r>
            <a:r>
              <a:rPr lang="en-GB" dirty="0" smtClean="0">
                <a:latin typeface="+mn-lt"/>
              </a:rPr>
              <a:t>. Stop </a:t>
            </a:r>
            <a:r>
              <a:rPr lang="en-GB" dirty="0">
                <a:latin typeface="+mn-lt"/>
              </a:rPr>
              <a:t>any “call back tomorrow” messages for urgent issues</a:t>
            </a:r>
            <a:r>
              <a:rPr lang="en-GB" dirty="0" smtClean="0">
                <a:latin typeface="+mn-lt"/>
              </a:rPr>
              <a:t>.</a:t>
            </a:r>
          </a:p>
          <a:p>
            <a:pPr>
              <a:lnSpc>
                <a:spcPct val="120000"/>
              </a:lnSpc>
              <a:spcBef>
                <a:spcPts val="0"/>
              </a:spcBef>
              <a:buFont typeface="Wingdings" panose="05000000000000000000" pitchFamily="2" charset="2"/>
              <a:buChar char="ü"/>
            </a:pPr>
            <a:r>
              <a:rPr lang="en-GB" dirty="0" smtClean="0">
                <a:latin typeface="+mn-lt"/>
              </a:rPr>
              <a:t>Ensure </a:t>
            </a:r>
            <a:r>
              <a:rPr lang="en-GB" dirty="0">
                <a:latin typeface="+mn-lt"/>
              </a:rPr>
              <a:t>all non‑urgent requests get a clear response by the next working day</a:t>
            </a:r>
            <a:r>
              <a:rPr lang="en-GB" dirty="0" smtClean="0">
                <a:latin typeface="+mn-lt"/>
              </a:rPr>
              <a:t>.</a:t>
            </a:r>
          </a:p>
          <a:p>
            <a:pPr>
              <a:lnSpc>
                <a:spcPct val="120000"/>
              </a:lnSpc>
              <a:spcBef>
                <a:spcPts val="0"/>
              </a:spcBef>
              <a:buFont typeface="Wingdings" panose="05000000000000000000" pitchFamily="2" charset="2"/>
              <a:buChar char="ü"/>
            </a:pPr>
            <a:r>
              <a:rPr lang="en-GB" dirty="0" smtClean="0">
                <a:latin typeface="+mn-lt"/>
              </a:rPr>
              <a:t>Check </a:t>
            </a:r>
            <a:r>
              <a:rPr lang="en-GB" dirty="0">
                <a:latin typeface="+mn-lt"/>
              </a:rPr>
              <a:t>online consultation systems are open all core hours and not capped</a:t>
            </a:r>
            <a:r>
              <a:rPr lang="en-GB" dirty="0" smtClean="0">
                <a:latin typeface="+mn-lt"/>
              </a:rPr>
              <a:t>.</a:t>
            </a:r>
          </a:p>
          <a:p>
            <a:pPr>
              <a:lnSpc>
                <a:spcPct val="120000"/>
              </a:lnSpc>
              <a:spcBef>
                <a:spcPts val="0"/>
              </a:spcBef>
              <a:buFont typeface="Wingdings" panose="05000000000000000000" pitchFamily="2" charset="2"/>
              <a:buChar char="ü"/>
            </a:pPr>
            <a:r>
              <a:rPr lang="en-GB" dirty="0" smtClean="0">
                <a:latin typeface="+mn-lt"/>
              </a:rPr>
              <a:t>Display </a:t>
            </a:r>
            <a:r>
              <a:rPr lang="en-GB" dirty="0">
                <a:latin typeface="+mn-lt"/>
              </a:rPr>
              <a:t>opening times for all modes of access (walk‑in, telephone and online consultation) on </a:t>
            </a:r>
            <a:r>
              <a:rPr lang="en-GB" dirty="0" smtClean="0">
                <a:latin typeface="+mn-lt"/>
              </a:rPr>
              <a:t>website</a:t>
            </a:r>
            <a:r>
              <a:rPr lang="en-GB" dirty="0">
                <a:latin typeface="+mn-lt"/>
              </a:rPr>
              <a:t>, in </a:t>
            </a:r>
            <a:r>
              <a:rPr lang="en-GB" dirty="0" smtClean="0">
                <a:latin typeface="+mn-lt"/>
              </a:rPr>
              <a:t>practice </a:t>
            </a:r>
            <a:r>
              <a:rPr lang="en-GB" dirty="0">
                <a:latin typeface="+mn-lt"/>
              </a:rPr>
              <a:t>leaflet and within practice </a:t>
            </a:r>
            <a:r>
              <a:rPr lang="en-GB" dirty="0" smtClean="0">
                <a:latin typeface="+mn-lt"/>
              </a:rPr>
              <a:t>premises.</a:t>
            </a:r>
          </a:p>
          <a:p>
            <a:pPr>
              <a:lnSpc>
                <a:spcPct val="120000"/>
              </a:lnSpc>
              <a:spcBef>
                <a:spcPts val="0"/>
              </a:spcBef>
              <a:buFont typeface="Wingdings" panose="05000000000000000000" pitchFamily="2" charset="2"/>
              <a:buChar char="ü"/>
            </a:pPr>
            <a:r>
              <a:rPr lang="en-GB" dirty="0" smtClean="0">
                <a:latin typeface="+mn-lt"/>
              </a:rPr>
              <a:t>Embed A&amp;G into routine referrals – it’s now core, not optional.</a:t>
            </a:r>
          </a:p>
          <a:p>
            <a:pPr>
              <a:lnSpc>
                <a:spcPct val="120000"/>
              </a:lnSpc>
              <a:spcBef>
                <a:spcPts val="0"/>
              </a:spcBef>
              <a:buFont typeface="Wingdings" panose="05000000000000000000" pitchFamily="2" charset="2"/>
              <a:buChar char="ü"/>
            </a:pPr>
            <a:r>
              <a:rPr lang="en-GB" dirty="0" smtClean="0">
                <a:latin typeface="+mn-lt"/>
              </a:rPr>
              <a:t>Use online registration as standard. </a:t>
            </a:r>
          </a:p>
          <a:p>
            <a:pPr>
              <a:lnSpc>
                <a:spcPct val="120000"/>
              </a:lnSpc>
              <a:spcBef>
                <a:spcPts val="0"/>
              </a:spcBef>
              <a:buFont typeface="Wingdings" panose="05000000000000000000" pitchFamily="2" charset="2"/>
              <a:buChar char="ü"/>
            </a:pPr>
            <a:r>
              <a:rPr lang="en-GB" dirty="0" smtClean="0">
                <a:latin typeface="+mn-lt"/>
              </a:rPr>
              <a:t>Ensure pharmacy nominations are reconfirmed when issuing new prescriptions </a:t>
            </a:r>
            <a:endParaRPr lang="en-GB" dirty="0">
              <a:latin typeface="+mn-lt"/>
            </a:endParaRPr>
          </a:p>
          <a:p>
            <a:pPr>
              <a:lnSpc>
                <a:spcPct val="120000"/>
              </a:lnSpc>
              <a:spcBef>
                <a:spcPts val="0"/>
              </a:spcBef>
              <a:buFont typeface="Wingdings" panose="05000000000000000000" pitchFamily="2" charset="2"/>
              <a:buChar char="ü"/>
            </a:pPr>
            <a:r>
              <a:rPr lang="en-GB" dirty="0">
                <a:latin typeface="+mn-lt"/>
              </a:rPr>
              <a:t>Maintain and monitored a pharmacy email.</a:t>
            </a:r>
          </a:p>
          <a:p>
            <a:pPr>
              <a:lnSpc>
                <a:spcPct val="120000"/>
              </a:lnSpc>
              <a:spcBef>
                <a:spcPts val="0"/>
              </a:spcBef>
              <a:buFont typeface="Wingdings" panose="05000000000000000000" pitchFamily="2" charset="2"/>
              <a:buChar char="ü"/>
            </a:pPr>
            <a:r>
              <a:rPr lang="en-GB" dirty="0" smtClean="0">
                <a:latin typeface="+mn-lt"/>
              </a:rPr>
              <a:t>Read </a:t>
            </a:r>
            <a:r>
              <a:rPr lang="en-GB" dirty="0">
                <a:latin typeface="+mn-lt"/>
              </a:rPr>
              <a:t>and understand practical implications of QOF and Vaccination changes. </a:t>
            </a:r>
          </a:p>
        </p:txBody>
      </p:sp>
      <p:sp>
        <p:nvSpPr>
          <p:cNvPr id="6" name="Date Placeholder 5">
            <a:extLst>
              <a:ext uri="{FF2B5EF4-FFF2-40B4-BE49-F238E27FC236}">
                <a16:creationId xmlns:a16="http://schemas.microsoft.com/office/drawing/2014/main" id="{FD3E7596-B6B6-F1ED-9D5E-F62EB97C28D7}"/>
              </a:ext>
            </a:extLst>
          </p:cNvPr>
          <p:cNvSpPr>
            <a:spLocks noGrp="1"/>
          </p:cNvSpPr>
          <p:nvPr>
            <p:ph type="dt" sz="half" idx="4294967295"/>
          </p:nvPr>
        </p:nvSpPr>
        <p:spPr>
          <a:xfrm>
            <a:off x="10391775" y="6340475"/>
            <a:ext cx="1800225" cy="365125"/>
          </a:xfrm>
          <a:prstGeom prst="rect">
            <a:avLst/>
          </a:prstGeom>
        </p:spPr>
        <p:txBody>
          <a:bodyPr anchor="ctr">
            <a:normAutofit lnSpcReduction="10000"/>
          </a:bodyPr>
          <a:lstStyle/>
          <a:p>
            <a:pPr>
              <a:spcAft>
                <a:spcPts val="600"/>
              </a:spcAft>
            </a:pPr>
            <a:fld id="{A4EF2610-7DF8-C942-A8A1-C05E61FE4E13}" type="datetime1">
              <a:rPr lang="en-US" smtClean="0"/>
              <a:pPr>
                <a:spcAft>
                  <a:spcPts val="600"/>
                </a:spcAft>
              </a:pPr>
              <a:t>3/5/2026</a:t>
            </a:fld>
            <a:endParaRPr lang="en-US"/>
          </a:p>
        </p:txBody>
      </p:sp>
      <p:sp>
        <p:nvSpPr>
          <p:cNvPr id="7" name="Slide Number Placeholder 6">
            <a:extLst>
              <a:ext uri="{FF2B5EF4-FFF2-40B4-BE49-F238E27FC236}">
                <a16:creationId xmlns:a16="http://schemas.microsoft.com/office/drawing/2014/main" id="{B06A0834-5E10-7B36-8229-3E94CB886AAC}"/>
              </a:ext>
            </a:extLst>
          </p:cNvPr>
          <p:cNvSpPr>
            <a:spLocks noGrp="1"/>
          </p:cNvSpPr>
          <p:nvPr>
            <p:ph type="sldNum" sz="quarter" idx="4294967295"/>
          </p:nvPr>
        </p:nvSpPr>
        <p:spPr>
          <a:xfrm>
            <a:off x="11763375" y="6340475"/>
            <a:ext cx="428625" cy="365125"/>
          </a:xfrm>
        </p:spPr>
        <p:txBody>
          <a:bodyPr anchor="ctr">
            <a:normAutofit/>
          </a:bodyPr>
          <a:lstStyle/>
          <a:p>
            <a:pPr>
              <a:spcAft>
                <a:spcPts val="600"/>
              </a:spcAft>
            </a:pPr>
            <a:fld id="{AEAA3239-9EA4-4A65-A281-97F994456D9F}" type="slidenum">
              <a:rPr lang="en-US" smtClean="0"/>
              <a:pPr>
                <a:spcAft>
                  <a:spcPts val="600"/>
                </a:spcAft>
              </a:pPr>
              <a:t>7</a:t>
            </a:fld>
            <a:endParaRPr lang="en-US"/>
          </a:p>
        </p:txBody>
      </p:sp>
    </p:spTree>
    <p:extLst>
      <p:ext uri="{BB962C8B-B14F-4D97-AF65-F5344CB8AC3E}">
        <p14:creationId xmlns:p14="http://schemas.microsoft.com/office/powerpoint/2010/main" val="250164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180619e-a912-4755-96bb-c59028128e5a}" enabled="1" method="Standard" siteId="{37c354b2-85b0-47f5-b222-07b48d774ee3}" contentBits="0" removed="0"/>
</clbl:labelList>
</file>

<file path=docProps/app.xml><?xml version="1.0" encoding="utf-8"?>
<Properties xmlns="http://schemas.openxmlformats.org/officeDocument/2006/extended-properties" xmlns:vt="http://schemas.openxmlformats.org/officeDocument/2006/docPropsVTypes">
  <Template/>
  <TotalTime>0</TotalTime>
  <Words>2151</Words>
  <Application>Microsoft Office PowerPoint</Application>
  <PresentationFormat>Widescreen</PresentationFormat>
  <Paragraphs>74</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Wingdings</vt:lpstr>
      <vt:lpstr>Office Theme</vt:lpstr>
      <vt:lpstr>GP Contract Changes 2026/27 (England)</vt:lpstr>
      <vt:lpstr>Key Headlines for 2026/27</vt:lpstr>
      <vt:lpstr>New Access Standards and Operational Expectations</vt:lpstr>
      <vt:lpstr>Other Core Contract Additions</vt:lpstr>
      <vt:lpstr>QOF Enhancements and Vaccination Requirements</vt:lpstr>
      <vt:lpstr>PCNs - Continuity, Neighbourhood Alignment and Collaborative Delivery</vt:lpstr>
      <vt:lpstr>Action Checklist for Practices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2</cp:revision>
  <dcterms:created xsi:type="dcterms:W3CDTF">2025-11-25T18:57:06Z</dcterms:created>
  <dcterms:modified xsi:type="dcterms:W3CDTF">2026-03-05T08:14:49Z</dcterms:modified>
</cp:coreProperties>
</file>