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346" r:id="rId2"/>
    <p:sldId id="402" r:id="rId3"/>
    <p:sldId id="405" r:id="rId4"/>
    <p:sldId id="40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4678"/>
    <a:srgbClr val="005EB8"/>
    <a:srgbClr val="2A90C0"/>
    <a:srgbClr val="853E9A"/>
    <a:srgbClr val="F9A50E"/>
    <a:srgbClr val="4B429B"/>
    <a:srgbClr val="00B8B3"/>
    <a:srgbClr val="D5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384" autoAdjust="0"/>
  </p:normalViewPr>
  <p:slideViewPr>
    <p:cSldViewPr>
      <p:cViewPr varScale="1">
        <p:scale>
          <a:sx n="114" d="100"/>
          <a:sy n="114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DB39E-C8D0-42BD-BB68-281E18C3AAEE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A67A8-FA7D-4D12-BCD0-58DBEFABD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2451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BFEC9-5A8C-4817-8B8F-59A3F3EB2ECC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D2CB2-BBBF-4505-BB0A-F6BB45720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952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NW London IC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080120"/>
            <a:ext cx="12192000" cy="5805264"/>
          </a:xfrm>
          <a:prstGeom prst="rect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0248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82158"/>
            <a:ext cx="9144000" cy="90708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33" name="Picture 32" descr="C:\Users\abrjes\AppData\Local\Microsoft\Windows\INetCache\Content.Outlook\JXQ15T3X\NWL-ICS-logo-high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116632"/>
            <a:ext cx="2233639" cy="744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4190" y="215642"/>
            <a:ext cx="2018474" cy="621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9753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(NW London IC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989" y="1397238"/>
            <a:ext cx="11386643" cy="44800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84FA-B8EB-462F-97BA-032CB76B4E3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7368" y="326582"/>
            <a:ext cx="11377264" cy="5435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5984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heading (NW London IC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84FA-B8EB-462F-97BA-032CB76B4E3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1196752"/>
            <a:ext cx="12192000" cy="3600401"/>
          </a:xfrm>
          <a:prstGeom prst="rect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7368" y="1523327"/>
            <a:ext cx="11377264" cy="13296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sub-heading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820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486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F84FA-B8EB-462F-97BA-032CB76B4E3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472" y="6229516"/>
            <a:ext cx="1669007" cy="5135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6070406"/>
            <a:ext cx="2017948" cy="6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86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47528" y="2348880"/>
            <a:ext cx="842493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</a:rPr>
              <a:t>COVID-19 Spring Campaign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4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Practice Managers Forum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>
                <a:solidFill>
                  <a:prstClr val="white"/>
                </a:solidFill>
                <a:latin typeface="Arial" panose="020B0604020202020204"/>
              </a:rPr>
              <a:t>5</a:t>
            </a:r>
            <a:r>
              <a:rPr lang="en-GB" sz="3200" baseline="30000" dirty="0" smtClean="0">
                <a:solidFill>
                  <a:prstClr val="white"/>
                </a:solidFill>
                <a:latin typeface="Arial" panose="020B0604020202020204"/>
              </a:rPr>
              <a:t>th</a:t>
            </a:r>
            <a:r>
              <a:rPr lang="en-GB" sz="3200" dirty="0" smtClean="0">
                <a:solidFill>
                  <a:prstClr val="white"/>
                </a:solidFill>
                <a:latin typeface="Arial" panose="020B0604020202020204"/>
              </a:rPr>
              <a:t> March 2026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224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84FA-B8EB-462F-97BA-032CB76B4E3A}" type="slidenum">
              <a:rPr lang="en-GB" smtClean="0"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Timeline and Eligible Cohorts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95400" y="1844824"/>
            <a:ext cx="4896544" cy="348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dirty="0">
                <a:latin typeface="Arial" panose="020B0604020202020204" pitchFamily="34" charset="0"/>
                <a:ea typeface="Calibri" panose="020F0502020204030204" pitchFamily="34" charset="0"/>
              </a:rPr>
              <a:t>Campaign Timeline</a:t>
            </a:r>
            <a:endParaRPr lang="en-GB" sz="16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28650" lvl="1" indent="-171450">
              <a:lnSpc>
                <a:spcPct val="107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13</a:t>
            </a:r>
            <a:r>
              <a:rPr lang="en-GB" sz="1600" baseline="30000" dirty="0" smtClean="0"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 April 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– 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30</a:t>
            </a:r>
            <a:r>
              <a:rPr lang="en-GB" sz="1600" baseline="30000" dirty="0" smtClean="0"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 June 2026</a:t>
            </a:r>
          </a:p>
          <a:p>
            <a:pPr marL="628650" lvl="1" indent="-171450">
              <a:lnSpc>
                <a:spcPct val="107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Priority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: Older adult care homes and eligible housebound patients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dirty="0">
                <a:latin typeface="Arial" panose="020B0604020202020204" pitchFamily="34" charset="0"/>
                <a:ea typeface="Calibri" panose="020F0502020204030204" pitchFamily="34" charset="0"/>
              </a:rPr>
              <a:t>Eligible Cohorts (unchanged from Spring 2025 / A/W 2025)</a:t>
            </a:r>
            <a:endParaRPr lang="en-GB" sz="16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28650" lvl="1" indent="-171450">
              <a:lnSpc>
                <a:spcPct val="107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Adults 75+ 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years</a:t>
            </a:r>
          </a:p>
          <a:p>
            <a:pPr marL="628650" lvl="1" indent="-171450">
              <a:lnSpc>
                <a:spcPct val="107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Older 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adult care home 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residents</a:t>
            </a:r>
          </a:p>
          <a:p>
            <a:pPr marL="628650" lvl="1" indent="-171450">
              <a:lnSpc>
                <a:spcPct val="107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Individuals 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</a:rPr>
              <a:t>6 months+ who are immunosuppressed (as per Green Book chapter 14a)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</p:txBody>
      </p:sp>
      <p:pic>
        <p:nvPicPr>
          <p:cNvPr id="11" name="Picture 10" descr="C:\Users\sagjan\AppData\Local\Microsoft\Windows\INetCache\Content.MSO\743EB170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8" y="2055117"/>
            <a:ext cx="3773785" cy="28642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492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84FA-B8EB-462F-97BA-032CB76B4E3A}" type="slidenum">
              <a:rPr lang="en-GB" smtClean="0"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Key Headlines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191344" y="1885648"/>
            <a:ext cx="6120679" cy="434016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GB" sz="1200" b="1" dirty="0" smtClean="0"/>
          </a:p>
          <a:p>
            <a:pPr marL="0" indent="0">
              <a:buNone/>
            </a:pPr>
            <a:r>
              <a:rPr lang="en-GB" sz="1200" b="1" dirty="0" smtClean="0"/>
              <a:t>Key </a:t>
            </a:r>
            <a:r>
              <a:rPr lang="en-GB" sz="1200" b="1" dirty="0"/>
              <a:t>Changes from 1st April 2026</a:t>
            </a:r>
            <a:endParaRPr lang="en-GB" sz="1200" dirty="0"/>
          </a:p>
          <a:p>
            <a:pPr lvl="1"/>
            <a:r>
              <a:rPr lang="en-GB" sz="1200" dirty="0"/>
              <a:t>New combined COVID-19 &amp; adult flu service for 18+ </a:t>
            </a:r>
            <a:r>
              <a:rPr lang="en-GB" sz="1200" dirty="0" smtClean="0"/>
              <a:t>only</a:t>
            </a:r>
          </a:p>
          <a:p>
            <a:pPr lvl="1"/>
            <a:r>
              <a:rPr lang="en-GB" sz="1200" dirty="0" smtClean="0"/>
              <a:t>Practices </a:t>
            </a:r>
            <a:r>
              <a:rPr lang="en-GB" sz="1200" dirty="0"/>
              <a:t>can now deliver COVID-19 vaccinations independently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1200" dirty="0"/>
              <a:t>PCN groupings no longer required (PCN collaboration ends 31 March 2026)</a:t>
            </a:r>
          </a:p>
          <a:p>
            <a:pPr lvl="1"/>
            <a:r>
              <a:rPr lang="en-GB" sz="1200" dirty="0"/>
              <a:t>Practices may still collaborate via Network Contract DES (hub model)</a:t>
            </a:r>
          </a:p>
          <a:p>
            <a:pPr lvl="1"/>
            <a:r>
              <a:rPr lang="en-GB" sz="1200" dirty="0"/>
              <a:t>On sign‑up, practices must vaccinate all eligible registered patients (incl. care homes &amp; housebound)</a:t>
            </a:r>
          </a:p>
          <a:p>
            <a:pPr lvl="1"/>
            <a:r>
              <a:rPr lang="en-GB" sz="1200" dirty="0"/>
              <a:t>Vaccinations recorded directly in GPIT (no more </a:t>
            </a:r>
            <a:r>
              <a:rPr lang="en-GB" sz="1200" dirty="0" err="1"/>
              <a:t>PoC</a:t>
            </a:r>
            <a:r>
              <a:rPr lang="en-GB" sz="1200" dirty="0"/>
              <a:t> systems or MYS claims)</a:t>
            </a:r>
          </a:p>
          <a:p>
            <a:pPr lvl="1"/>
            <a:r>
              <a:rPr lang="en-GB" sz="1200" dirty="0"/>
              <a:t>Item of Service fees: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1200" dirty="0"/>
              <a:t>Spring 2026: £10.06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1200" dirty="0"/>
              <a:t>Autumn 2026: £8.70</a:t>
            </a:r>
          </a:p>
          <a:p>
            <a:pPr lvl="1"/>
            <a:r>
              <a:rPr lang="en-GB" sz="1200" dirty="0"/>
              <a:t>£10 housebound supplement removed</a:t>
            </a:r>
          </a:p>
          <a:p>
            <a:pPr lvl="1"/>
            <a:r>
              <a:rPr lang="en-GB" sz="1200" dirty="0"/>
              <a:t>Increased scrutiny on vaccine waste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1200" dirty="0"/>
              <a:t>30% persistent wastage may lead to reduced/paused supply</a:t>
            </a:r>
          </a:p>
          <a:p>
            <a:pPr lvl="1"/>
            <a:r>
              <a:rPr lang="en-GB" sz="1200" dirty="0"/>
              <a:t>Pharmacy providers must meet NBS publication standards</a:t>
            </a:r>
          </a:p>
          <a:p>
            <a:pPr lvl="1"/>
            <a:r>
              <a:rPr lang="en-GB" sz="1200" dirty="0"/>
              <a:t>Supply moves to provider‑led ordering (no mutual aid system</a:t>
            </a:r>
            <a:r>
              <a:rPr lang="en-GB" sz="1200" dirty="0" smtClean="0"/>
              <a:t>)</a:t>
            </a:r>
          </a:p>
          <a:p>
            <a:pPr marL="457189" lvl="1" indent="0">
              <a:buNone/>
            </a:pPr>
            <a:endParaRPr lang="en-GB" sz="1200" dirty="0"/>
          </a:p>
        </p:txBody>
      </p:sp>
      <p:sp>
        <p:nvSpPr>
          <p:cNvPr id="6" name="Rectangle 5"/>
          <p:cNvSpPr/>
          <p:nvPr/>
        </p:nvSpPr>
        <p:spPr>
          <a:xfrm>
            <a:off x="6542771" y="1449803"/>
            <a:ext cx="5328592" cy="249664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Vaccine </a:t>
            </a:r>
            <a:r>
              <a:rPr lang="en-GB" sz="1200" b="1" dirty="0">
                <a:latin typeface="Arial" panose="020B0604020202020204" pitchFamily="34" charset="0"/>
                <a:ea typeface="Calibri" panose="020F0502020204030204" pitchFamily="34" charset="0"/>
              </a:rPr>
              <a:t>Supply Model – Key Changes</a:t>
            </a:r>
            <a:endParaRPr lang="en-GB" sz="1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</a:rPr>
              <a:t>Supply management shifts from national push model → provider‑led ordering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</a:rPr>
              <a:t>Providers receive a programme-specific ordering cap to support effective delivery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</a:rPr>
              <a:t>Orders can be placed at times that suit local operational needs, enabling flexibility similar to other immunisation programmes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</a:rPr>
              <a:t>Providers may order quantities aligned to delivery periods and vaccine expiry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</a:rPr>
              <a:t>Orders only permitted when compliance requirements are met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7494" y="4055729"/>
            <a:ext cx="5299146" cy="249299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12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Campaign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as at </a:t>
            </a:r>
            <a:r>
              <a:rPr lang="en-GB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GB" sz="12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February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– information shared from the region</a:t>
            </a:r>
          </a:p>
          <a:p>
            <a:pPr lvl="0">
              <a:defRPr/>
            </a:pPr>
            <a:endParaRPr lang="en-GB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NWL GP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Practices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GB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 </a:t>
            </a: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accepted the offer (approved status)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  – rejected the offer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 – offer still remains / practices still to confirm their response (offered status)</a:t>
            </a:r>
          </a:p>
          <a:p>
            <a:pPr lvl="0">
              <a:defRPr/>
            </a:pPr>
            <a:endParaRPr lang="en-GB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Pharmacy Contractors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GB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235 </a:t>
            </a: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accepted the </a:t>
            </a:r>
            <a:r>
              <a:rPr lang="en-GB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6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84FA-B8EB-462F-97BA-032CB76B4E3A}" type="slidenum">
              <a:rPr lang="en-GB" smtClean="0"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Ealing </a:t>
            </a:r>
            <a:r>
              <a:rPr lang="en-GB" dirty="0" smtClean="0"/>
              <a:t>Delivery </a:t>
            </a:r>
            <a:r>
              <a:rPr lang="en-GB" dirty="0"/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3392" y="1772816"/>
            <a:ext cx="9721080" cy="437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We will shortly be in a position to confirm all Practices and Community Pharmacies that have signed up, and this information will be circulated to Practices and Key Stakeholders in Ealing.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4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General </a:t>
            </a:r>
            <a:r>
              <a:rPr lang="en-GB" sz="1400" b="1" dirty="0">
                <a:latin typeface="Arial" panose="020B0604020202020204" pitchFamily="34" charset="0"/>
                <a:ea typeface="Calibri" panose="020F0502020204030204" pitchFamily="34" charset="0"/>
              </a:rPr>
              <a:t>Practice</a:t>
            </a:r>
            <a:endParaRPr lang="en-GB" sz="1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Awaiting confirmation of </a:t>
            </a: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final numbers of Practices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signed up for the Spring 2026 </a:t>
            </a: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campaign.  As of 9</a:t>
            </a:r>
            <a:r>
              <a:rPr lang="en-GB" sz="1400" baseline="30000" dirty="0" smtClean="0"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 February;</a:t>
            </a:r>
          </a:p>
          <a:p>
            <a:pPr marL="1257300" lvl="2" indent="-342900">
              <a:lnSpc>
                <a:spcPct val="107000"/>
              </a:lnSpc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12 approved</a:t>
            </a:r>
          </a:p>
          <a:p>
            <a:pPr marL="1257300" lvl="2" indent="-342900">
              <a:lnSpc>
                <a:spcPct val="107000"/>
              </a:lnSpc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26 Offered</a:t>
            </a:r>
            <a:endParaRPr lang="en-GB" sz="1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latin typeface="Arial" panose="020B0604020202020204" pitchFamily="34" charset="0"/>
                <a:ea typeface="Calibri" panose="020F0502020204030204" pitchFamily="34" charset="0"/>
              </a:rPr>
              <a:t>Community Pharmacies</a:t>
            </a:r>
            <a:endParaRPr lang="en-GB" sz="1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Awaiting confirmation of participating Community Pharmacies.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Pending confirmation of which pharmacies will deliver to housebound patients and which PCN areas they will cover.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latin typeface="Arial" panose="020B0604020202020204" pitchFamily="34" charset="0"/>
                <a:ea typeface="Calibri" panose="020F0502020204030204" pitchFamily="34" charset="0"/>
              </a:rPr>
              <a:t>Care Home Delivery</a:t>
            </a:r>
            <a:endParaRPr lang="en-GB" sz="1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West London Care Home Service will vaccinate care home residents registered with their service.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Support arrangements with Roving team to be agreed for care </a:t>
            </a:r>
            <a:r>
              <a:rPr lang="en-GB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home residents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not covered by West London.</a:t>
            </a:r>
          </a:p>
          <a:p>
            <a:pPr marL="800100" lvl="1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Outreach activity, including input from the Roving Team, is currently in planning.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894132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14202</TotalTime>
  <Words>468</Words>
  <Application>Microsoft Office PowerPoint</Application>
  <PresentationFormat>Widescreen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Symbol</vt:lpstr>
      <vt:lpstr>1_Office Theme</vt:lpstr>
      <vt:lpstr>PowerPoint Presentation</vt:lpstr>
      <vt:lpstr>Timeline and Eligible Cohorts</vt:lpstr>
      <vt:lpstr>Key Headlines</vt:lpstr>
      <vt:lpstr>Ealing Delivery Position</vt:lpstr>
    </vt:vector>
  </TitlesOfParts>
  <Company>NWLCCCG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 slide</dc:title>
  <dc:creator>Jessica Abrey</dc:creator>
  <cp:lastModifiedBy>Jane Sagoo</cp:lastModifiedBy>
  <cp:revision>569</cp:revision>
  <dcterms:created xsi:type="dcterms:W3CDTF">2021-05-11T15:23:49Z</dcterms:created>
  <dcterms:modified xsi:type="dcterms:W3CDTF">2026-03-05T08:37:47Z</dcterms:modified>
</cp:coreProperties>
</file>